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309" r:id="rId2"/>
    <p:sldId id="310" r:id="rId3"/>
    <p:sldId id="351" r:id="rId4"/>
    <p:sldId id="401" r:id="rId5"/>
    <p:sldId id="353" r:id="rId6"/>
    <p:sldId id="403" r:id="rId7"/>
    <p:sldId id="407" r:id="rId8"/>
    <p:sldId id="404" r:id="rId9"/>
    <p:sldId id="405" r:id="rId10"/>
    <p:sldId id="406" r:id="rId11"/>
    <p:sldId id="408" r:id="rId12"/>
    <p:sldId id="409" r:id="rId13"/>
    <p:sldId id="410" r:id="rId14"/>
    <p:sldId id="411" r:id="rId15"/>
    <p:sldId id="354" r:id="rId16"/>
    <p:sldId id="412" r:id="rId17"/>
    <p:sldId id="413" r:id="rId18"/>
    <p:sldId id="414" r:id="rId19"/>
    <p:sldId id="415" r:id="rId20"/>
    <p:sldId id="416" r:id="rId21"/>
    <p:sldId id="417" r:id="rId22"/>
    <p:sldId id="418" r:id="rId23"/>
    <p:sldId id="419" r:id="rId24"/>
    <p:sldId id="420" r:id="rId25"/>
    <p:sldId id="421" r:id="rId26"/>
    <p:sldId id="422" r:id="rId27"/>
    <p:sldId id="423" r:id="rId28"/>
    <p:sldId id="424" r:id="rId29"/>
    <p:sldId id="425" r:id="rId30"/>
    <p:sldId id="426" r:id="rId31"/>
    <p:sldId id="428" r:id="rId32"/>
    <p:sldId id="427" r:id="rId33"/>
  </p:sldIdLst>
  <p:sldSz cx="9144000" cy="6858000" type="screen4x3"/>
  <p:notesSz cx="6858000" cy="9144000"/>
  <p:defaultTextStyle>
    <a:defPPr>
      <a:defRPr lang="ar-SA"/>
    </a:defPPr>
    <a:lvl1pPr algn="ctr" rtl="0" fontAlgn="base">
      <a:lnSpc>
        <a:spcPct val="90000"/>
      </a:lnSpc>
      <a:spcBef>
        <a:spcPct val="20000"/>
      </a:spcBef>
      <a:spcAft>
        <a:spcPct val="0"/>
      </a:spcAft>
      <a:defRPr sz="2200" kern="1200">
        <a:solidFill>
          <a:srgbClr val="800000"/>
        </a:solidFill>
        <a:latin typeface="Tahoma" pitchFamily="34" charset="0"/>
        <a:ea typeface="+mn-ea"/>
        <a:cs typeface="Arial" charset="0"/>
      </a:defRPr>
    </a:lvl1pPr>
    <a:lvl2pPr marL="457200" algn="ctr" rtl="0" fontAlgn="base">
      <a:lnSpc>
        <a:spcPct val="90000"/>
      </a:lnSpc>
      <a:spcBef>
        <a:spcPct val="20000"/>
      </a:spcBef>
      <a:spcAft>
        <a:spcPct val="0"/>
      </a:spcAft>
      <a:defRPr sz="2200" kern="1200">
        <a:solidFill>
          <a:srgbClr val="800000"/>
        </a:solidFill>
        <a:latin typeface="Tahoma" pitchFamily="34" charset="0"/>
        <a:ea typeface="+mn-ea"/>
        <a:cs typeface="Arial" charset="0"/>
      </a:defRPr>
    </a:lvl2pPr>
    <a:lvl3pPr marL="914400" algn="ctr" rtl="0" fontAlgn="base">
      <a:lnSpc>
        <a:spcPct val="90000"/>
      </a:lnSpc>
      <a:spcBef>
        <a:spcPct val="20000"/>
      </a:spcBef>
      <a:spcAft>
        <a:spcPct val="0"/>
      </a:spcAft>
      <a:defRPr sz="2200" kern="1200">
        <a:solidFill>
          <a:srgbClr val="800000"/>
        </a:solidFill>
        <a:latin typeface="Tahoma" pitchFamily="34" charset="0"/>
        <a:ea typeface="+mn-ea"/>
        <a:cs typeface="Arial" charset="0"/>
      </a:defRPr>
    </a:lvl3pPr>
    <a:lvl4pPr marL="1371600" algn="ctr" rtl="0" fontAlgn="base">
      <a:lnSpc>
        <a:spcPct val="90000"/>
      </a:lnSpc>
      <a:spcBef>
        <a:spcPct val="20000"/>
      </a:spcBef>
      <a:spcAft>
        <a:spcPct val="0"/>
      </a:spcAft>
      <a:defRPr sz="2200" kern="1200">
        <a:solidFill>
          <a:srgbClr val="800000"/>
        </a:solidFill>
        <a:latin typeface="Tahoma" pitchFamily="34" charset="0"/>
        <a:ea typeface="+mn-ea"/>
        <a:cs typeface="Arial" charset="0"/>
      </a:defRPr>
    </a:lvl4pPr>
    <a:lvl5pPr marL="1828800" algn="ctr" rtl="0" fontAlgn="base">
      <a:lnSpc>
        <a:spcPct val="90000"/>
      </a:lnSpc>
      <a:spcBef>
        <a:spcPct val="20000"/>
      </a:spcBef>
      <a:spcAft>
        <a:spcPct val="0"/>
      </a:spcAft>
      <a:defRPr sz="2200" kern="1200">
        <a:solidFill>
          <a:srgbClr val="800000"/>
        </a:solidFill>
        <a:latin typeface="Tahoma" pitchFamily="34" charset="0"/>
        <a:ea typeface="+mn-ea"/>
        <a:cs typeface="Arial" charset="0"/>
      </a:defRPr>
    </a:lvl5pPr>
    <a:lvl6pPr marL="2286000" algn="l" defTabSz="914400" rtl="0" eaLnBrk="1" latinLnBrk="0" hangingPunct="1">
      <a:defRPr sz="2200" kern="1200">
        <a:solidFill>
          <a:srgbClr val="800000"/>
        </a:solidFill>
        <a:latin typeface="Tahoma" pitchFamily="34" charset="0"/>
        <a:ea typeface="+mn-ea"/>
        <a:cs typeface="Arial" charset="0"/>
      </a:defRPr>
    </a:lvl6pPr>
    <a:lvl7pPr marL="2743200" algn="l" defTabSz="914400" rtl="0" eaLnBrk="1" latinLnBrk="0" hangingPunct="1">
      <a:defRPr sz="2200" kern="1200">
        <a:solidFill>
          <a:srgbClr val="800000"/>
        </a:solidFill>
        <a:latin typeface="Tahoma" pitchFamily="34" charset="0"/>
        <a:ea typeface="+mn-ea"/>
        <a:cs typeface="Arial" charset="0"/>
      </a:defRPr>
    </a:lvl7pPr>
    <a:lvl8pPr marL="3200400" algn="l" defTabSz="914400" rtl="0" eaLnBrk="1" latinLnBrk="0" hangingPunct="1">
      <a:defRPr sz="2200" kern="1200">
        <a:solidFill>
          <a:srgbClr val="800000"/>
        </a:solidFill>
        <a:latin typeface="Tahoma" pitchFamily="34" charset="0"/>
        <a:ea typeface="+mn-ea"/>
        <a:cs typeface="Arial" charset="0"/>
      </a:defRPr>
    </a:lvl8pPr>
    <a:lvl9pPr marL="3657600" algn="l" defTabSz="914400" rtl="0" eaLnBrk="1" latinLnBrk="0" hangingPunct="1">
      <a:defRPr sz="2200" kern="1200">
        <a:solidFill>
          <a:srgbClr val="800000"/>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00"/>
    <a:srgbClr val="000099"/>
    <a:srgbClr val="FFFFC9"/>
    <a:srgbClr val="CC0000"/>
    <a:srgbClr val="D40000"/>
    <a:srgbClr val="CCECFF"/>
    <a:srgbClr val="6699FF"/>
    <a:srgbClr val="F9FBC9"/>
    <a:srgbClr val="B8E8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6373" autoAdjust="0"/>
    <p:restoredTop sz="94595" autoAdjust="0"/>
  </p:normalViewPr>
  <p:slideViewPr>
    <p:cSldViewPr snapToGrid="0">
      <p:cViewPr varScale="1">
        <p:scale>
          <a:sx n="72" d="100"/>
          <a:sy n="72" d="100"/>
        </p:scale>
        <p:origin x="1704" y="54"/>
      </p:cViewPr>
      <p:guideLst>
        <p:guide orient="horz" pos="2160"/>
        <p:guide pos="2880"/>
      </p:guideLst>
    </p:cSldViewPr>
  </p:slideViewPr>
  <p:notesTextViewPr>
    <p:cViewPr>
      <p:scale>
        <a:sx n="100" d="100"/>
        <a:sy n="100" d="100"/>
      </p:scale>
      <p:origin x="0" y="0"/>
    </p:cViewPr>
  </p:notesTextViewPr>
  <p:sorterViewPr>
    <p:cViewPr>
      <p:scale>
        <a:sx n="50" d="100"/>
        <a:sy n="50" d="100"/>
      </p:scale>
      <p:origin x="0" y="0"/>
    </p:cViewPr>
  </p:sorterViewPr>
  <p:notesViewPr>
    <p:cSldViewPr snapToGrid="0">
      <p:cViewPr varScale="1">
        <p:scale>
          <a:sx n="70" d="100"/>
          <a:sy n="70" d="100"/>
        </p:scale>
        <p:origin x="-2814"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1">
              <a:lnSpc>
                <a:spcPct val="100000"/>
              </a:lnSpc>
              <a:spcBef>
                <a:spcPct val="0"/>
              </a:spcBef>
              <a:defRPr sz="1200">
                <a:solidFill>
                  <a:schemeClr val="tx1"/>
                </a:solidFill>
                <a:latin typeface="Arial" charset="0"/>
              </a:defRPr>
            </a:lvl1pPr>
          </a:lstStyle>
          <a:p>
            <a:pPr>
              <a:defRPr/>
            </a:pPr>
            <a:endParaRPr lang="en-US"/>
          </a:p>
        </p:txBody>
      </p:sp>
      <p:sp>
        <p:nvSpPr>
          <p:cNvPr id="102403" name="Rectangle 3"/>
          <p:cNvSpPr>
            <a:spLocks noGrp="1" noChangeArrowheads="1"/>
          </p:cNvSpPr>
          <p:nvPr>
            <p:ph type="dt" sz="quarter"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rtl="1">
              <a:lnSpc>
                <a:spcPct val="100000"/>
              </a:lnSpc>
              <a:spcBef>
                <a:spcPct val="0"/>
              </a:spcBef>
              <a:defRPr sz="1200">
                <a:solidFill>
                  <a:schemeClr val="tx1"/>
                </a:solidFill>
                <a:latin typeface="Arial" charset="0"/>
              </a:defRPr>
            </a:lvl1pPr>
          </a:lstStyle>
          <a:p>
            <a:pPr>
              <a:defRPr/>
            </a:pPr>
            <a:fld id="{9F80F90D-D51E-4845-9FD3-00E95C8C4937}" type="datetime1">
              <a:rPr lang="ar-SA"/>
              <a:pPr>
                <a:defRPr/>
              </a:pPr>
              <a:t>14/04/1443</a:t>
            </a:fld>
            <a:endParaRPr lang="fr-FR"/>
          </a:p>
        </p:txBody>
      </p:sp>
      <p:sp>
        <p:nvSpPr>
          <p:cNvPr id="102404" name="Rectangle 4"/>
          <p:cNvSpPr>
            <a:spLocks noGrp="1" noChangeArrowheads="1"/>
          </p:cNvSpPr>
          <p:nvPr>
            <p:ph type="ftr" sz="quarter" idx="2"/>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1">
              <a:lnSpc>
                <a:spcPct val="100000"/>
              </a:lnSpc>
              <a:spcBef>
                <a:spcPct val="0"/>
              </a:spcBef>
              <a:defRPr sz="1200">
                <a:solidFill>
                  <a:schemeClr val="tx1"/>
                </a:solidFill>
                <a:latin typeface="Arial" charset="0"/>
              </a:defRPr>
            </a:lvl1pPr>
          </a:lstStyle>
          <a:p>
            <a:pPr>
              <a:defRPr/>
            </a:pPr>
            <a:endParaRPr lang="en-US"/>
          </a:p>
        </p:txBody>
      </p:sp>
      <p:sp>
        <p:nvSpPr>
          <p:cNvPr id="102405" name="Rectangle 5"/>
          <p:cNvSpPr>
            <a:spLocks noGrp="1" noChangeArrowheads="1"/>
          </p:cNvSpPr>
          <p:nvPr>
            <p:ph type="sldNum" sz="quarter" idx="3"/>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1">
              <a:lnSpc>
                <a:spcPct val="100000"/>
              </a:lnSpc>
              <a:spcBef>
                <a:spcPct val="0"/>
              </a:spcBef>
              <a:defRPr sz="1200">
                <a:solidFill>
                  <a:schemeClr val="tx1"/>
                </a:solidFill>
                <a:latin typeface="Arial" charset="0"/>
              </a:defRPr>
            </a:lvl1pPr>
          </a:lstStyle>
          <a:p>
            <a:pPr>
              <a:defRPr/>
            </a:pPr>
            <a:fld id="{0D09C237-8934-475D-B558-579F04D4082B}" type="slidenum">
              <a:rPr lang="en-US"/>
              <a:pPr>
                <a:defRPr/>
              </a:pPr>
              <a:t>‹N°›</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8306"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1">
              <a:lnSpc>
                <a:spcPct val="100000"/>
              </a:lnSpc>
              <a:spcBef>
                <a:spcPct val="0"/>
              </a:spcBef>
              <a:defRPr sz="1200">
                <a:solidFill>
                  <a:schemeClr val="tx1"/>
                </a:solidFill>
                <a:latin typeface="Arial" charset="0"/>
              </a:defRPr>
            </a:lvl1pPr>
          </a:lstStyle>
          <a:p>
            <a:pPr>
              <a:defRPr/>
            </a:pPr>
            <a:endParaRPr lang="en-US"/>
          </a:p>
        </p:txBody>
      </p:sp>
      <p:sp>
        <p:nvSpPr>
          <p:cNvPr id="98307" name="Rectangle 3"/>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rtl="1">
              <a:lnSpc>
                <a:spcPct val="100000"/>
              </a:lnSpc>
              <a:spcBef>
                <a:spcPct val="0"/>
              </a:spcBef>
              <a:defRPr sz="1200">
                <a:solidFill>
                  <a:schemeClr val="tx1"/>
                </a:solidFill>
                <a:latin typeface="Arial" charset="0"/>
              </a:defRPr>
            </a:lvl1pPr>
          </a:lstStyle>
          <a:p>
            <a:pPr>
              <a:defRPr/>
            </a:pPr>
            <a:fld id="{AACA5EA8-6FF4-4BA1-AF69-E97CDC4BB55E}" type="datetime1">
              <a:rPr lang="ar-SA"/>
              <a:pPr>
                <a:defRPr/>
              </a:pPr>
              <a:t>14/04/1443</a:t>
            </a:fld>
            <a:endParaRPr lang="fr-FR"/>
          </a:p>
        </p:txBody>
      </p:sp>
      <p:sp>
        <p:nvSpPr>
          <p:cNvPr id="655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830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ar-SA" noProof="0"/>
              <a:t>انقر لتحرير أنماط النص الرئيسي</a:t>
            </a:r>
          </a:p>
          <a:p>
            <a:pPr lvl="1"/>
            <a:r>
              <a:rPr lang="ar-SA" noProof="0"/>
              <a:t>المستوى الثاني</a:t>
            </a:r>
          </a:p>
          <a:p>
            <a:pPr lvl="2"/>
            <a:r>
              <a:rPr lang="ar-SA" noProof="0"/>
              <a:t>المستوى الثالث</a:t>
            </a:r>
          </a:p>
          <a:p>
            <a:pPr lvl="3"/>
            <a:r>
              <a:rPr lang="ar-SA" noProof="0"/>
              <a:t>المستوى الرابع</a:t>
            </a:r>
          </a:p>
          <a:p>
            <a:pPr lvl="4"/>
            <a:r>
              <a:rPr lang="ar-SA" noProof="0"/>
              <a:t>المستوى الخامس</a:t>
            </a:r>
          </a:p>
        </p:txBody>
      </p:sp>
      <p:sp>
        <p:nvSpPr>
          <p:cNvPr id="98310" name="Rectangle 6"/>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1">
              <a:lnSpc>
                <a:spcPct val="100000"/>
              </a:lnSpc>
              <a:spcBef>
                <a:spcPct val="0"/>
              </a:spcBef>
              <a:defRPr sz="1200">
                <a:solidFill>
                  <a:schemeClr val="tx1"/>
                </a:solidFill>
                <a:latin typeface="Arial" charset="0"/>
              </a:defRPr>
            </a:lvl1pPr>
          </a:lstStyle>
          <a:p>
            <a:pPr>
              <a:defRPr/>
            </a:pPr>
            <a:endParaRPr lang="en-US"/>
          </a:p>
        </p:txBody>
      </p:sp>
      <p:sp>
        <p:nvSpPr>
          <p:cNvPr id="98311" name="Rectangle 7"/>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1">
              <a:lnSpc>
                <a:spcPct val="100000"/>
              </a:lnSpc>
              <a:spcBef>
                <a:spcPct val="0"/>
              </a:spcBef>
              <a:defRPr sz="1200">
                <a:solidFill>
                  <a:schemeClr val="tx1"/>
                </a:solidFill>
                <a:latin typeface="Arial" charset="0"/>
              </a:defRPr>
            </a:lvl1pPr>
          </a:lstStyle>
          <a:p>
            <a:pPr>
              <a:defRPr/>
            </a:pPr>
            <a:fld id="{E8A0371C-C94C-400E-A0EF-78557A0FBD5E}" type="slidenum">
              <a:rPr lang="en-US"/>
              <a:pPr>
                <a:defRPr/>
              </a:pPr>
              <a:t>‹N°›</a:t>
            </a:fld>
            <a:endParaRPr lang="en-US"/>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charset="0"/>
        <a:ea typeface="+mn-ea"/>
        <a:cs typeface="Arial" charset="0"/>
      </a:defRPr>
    </a:lvl1pPr>
    <a:lvl2pPr marL="457200" algn="r" rtl="1" eaLnBrk="0" fontAlgn="base" hangingPunct="0">
      <a:spcBef>
        <a:spcPct val="30000"/>
      </a:spcBef>
      <a:spcAft>
        <a:spcPct val="0"/>
      </a:spcAft>
      <a:defRPr sz="1200" kern="1200">
        <a:solidFill>
          <a:schemeClr val="tx1"/>
        </a:solidFill>
        <a:latin typeface="Arial" charset="0"/>
        <a:ea typeface="+mn-ea"/>
        <a:cs typeface="Arial" charset="0"/>
      </a:defRPr>
    </a:lvl2pPr>
    <a:lvl3pPr marL="914400" algn="r" rtl="1" eaLnBrk="0" fontAlgn="base" hangingPunct="0">
      <a:spcBef>
        <a:spcPct val="30000"/>
      </a:spcBef>
      <a:spcAft>
        <a:spcPct val="0"/>
      </a:spcAft>
      <a:defRPr sz="1200" kern="1200">
        <a:solidFill>
          <a:schemeClr val="tx1"/>
        </a:solidFill>
        <a:latin typeface="Arial" charset="0"/>
        <a:ea typeface="+mn-ea"/>
        <a:cs typeface="Arial" charset="0"/>
      </a:defRPr>
    </a:lvl3pPr>
    <a:lvl4pPr marL="1371600" algn="r" rtl="1" eaLnBrk="0" fontAlgn="base" hangingPunct="0">
      <a:spcBef>
        <a:spcPct val="30000"/>
      </a:spcBef>
      <a:spcAft>
        <a:spcPct val="0"/>
      </a:spcAft>
      <a:defRPr sz="1200" kern="1200">
        <a:solidFill>
          <a:schemeClr val="tx1"/>
        </a:solidFill>
        <a:latin typeface="Arial" charset="0"/>
        <a:ea typeface="+mn-ea"/>
        <a:cs typeface="Arial" charset="0"/>
      </a:defRPr>
    </a:lvl4pPr>
    <a:lvl5pPr marL="1828800" algn="r" rtl="1"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a:prstGeom prst="rect">
            <a:avLst/>
          </a:prstGeo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pour modifier le style du titre</a:t>
            </a:r>
          </a:p>
        </p:txBody>
      </p:sp>
      <p:sp>
        <p:nvSpPr>
          <p:cNvPr id="3" name="Espace réservé du texte vertical 2"/>
          <p:cNvSpPr>
            <a:spLocks noGrp="1"/>
          </p:cNvSpPr>
          <p:nvPr>
            <p:ph type="body" orient="vert" idx="1"/>
          </p:nvPr>
        </p:nvSpPr>
        <p:spPr>
          <a:xfrm>
            <a:off x="457200" y="1600200"/>
            <a:ext cx="8229600" cy="4525963"/>
          </a:xfrm>
          <a:prstGeom prst="rect">
            <a:avLst/>
          </a:prstGeo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a:prstGeom prst="rect">
            <a:avLst/>
          </a:prstGeo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a:prstGeom prst="rect">
            <a:avLst/>
          </a:prstGeo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re et 4 contenus">
    <p:spTree>
      <p:nvGrpSpPr>
        <p:cNvPr id="1" name=""/>
        <p:cNvGrpSpPr/>
        <p:nvPr/>
      </p:nvGrpSpPr>
      <p:grpSpPr>
        <a:xfrm>
          <a:off x="0" y="0"/>
          <a:ext cx="0" cy="0"/>
          <a:chOff x="0" y="0"/>
          <a:chExt cx="0" cy="0"/>
        </a:xfrm>
      </p:grpSpPr>
      <p:sp>
        <p:nvSpPr>
          <p:cNvPr id="2" name="Titre 1"/>
          <p:cNvSpPr>
            <a:spLocks noGrp="1"/>
          </p:cNvSpPr>
          <p:nvPr>
            <p:ph type="title" sz="quarter"/>
          </p:nvPr>
        </p:nvSpPr>
        <p:spPr>
          <a:xfrm>
            <a:off x="457200" y="274638"/>
            <a:ext cx="8229600" cy="1143000"/>
          </a:xfrm>
          <a:prstGeom prst="rect">
            <a:avLst/>
          </a:prstGeom>
        </p:spPr>
        <p:txBody>
          <a:bodyPr/>
          <a:lstStyle/>
          <a:p>
            <a:r>
              <a:rPr lang="fr-FR"/>
              <a:t>Cliquez pour modifier le style du titre</a:t>
            </a:r>
          </a:p>
        </p:txBody>
      </p:sp>
      <p:sp>
        <p:nvSpPr>
          <p:cNvPr id="3" name="Espace réservé du contenu 2"/>
          <p:cNvSpPr>
            <a:spLocks noGrp="1"/>
          </p:cNvSpPr>
          <p:nvPr>
            <p:ph sz="quarter" idx="1"/>
          </p:nvPr>
        </p:nvSpPr>
        <p:spPr>
          <a:xfrm>
            <a:off x="457200" y="1600200"/>
            <a:ext cx="4038600" cy="2185988"/>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quarter" idx="2"/>
          </p:nvPr>
        </p:nvSpPr>
        <p:spPr>
          <a:xfrm>
            <a:off x="4648200" y="1600200"/>
            <a:ext cx="4038600" cy="2185988"/>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contenu 4"/>
          <p:cNvSpPr>
            <a:spLocks noGrp="1"/>
          </p:cNvSpPr>
          <p:nvPr>
            <p:ph sz="quarter" idx="3"/>
          </p:nvPr>
        </p:nvSpPr>
        <p:spPr>
          <a:xfrm>
            <a:off x="457200" y="3938588"/>
            <a:ext cx="4038600" cy="2187575"/>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contenu 5"/>
          <p:cNvSpPr>
            <a:spLocks noGrp="1"/>
          </p:cNvSpPr>
          <p:nvPr>
            <p:ph sz="quarter" idx="4"/>
          </p:nvPr>
        </p:nvSpPr>
        <p:spPr>
          <a:xfrm>
            <a:off x="4648200" y="3938588"/>
            <a:ext cx="4038600" cy="2187575"/>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pour modifier le style du titre</a:t>
            </a:r>
          </a:p>
        </p:txBody>
      </p:sp>
      <p:sp>
        <p:nvSpPr>
          <p:cNvPr id="3" name="Espace réservé du contenu 2"/>
          <p:cNvSpPr>
            <a:spLocks noGrp="1"/>
          </p:cNvSpPr>
          <p:nvPr>
            <p:ph idx="1"/>
          </p:nvPr>
        </p:nvSpPr>
        <p:spPr>
          <a:xfrm>
            <a:off x="457200" y="1600200"/>
            <a:ext cx="8229600" cy="4525963"/>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pour modifier le style du titre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a:prstGeom prst="rect">
            <a:avLst/>
          </a:prstGeo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99CCFF"/>
            </a:gs>
            <a:gs pos="100000">
              <a:schemeClr val="tx1"/>
            </a:gs>
          </a:gsLst>
          <a:lin ang="2700000" scaled="1"/>
        </a:gradFill>
        <a:effectLst/>
      </p:bgPr>
    </p:bg>
    <p:spTree>
      <p:nvGrpSpPr>
        <p:cNvPr id="1" name=""/>
        <p:cNvGrpSpPr/>
        <p:nvPr/>
      </p:nvGrpSpPr>
      <p:grpSpPr>
        <a:xfrm>
          <a:off x="0" y="0"/>
          <a:ext cx="0" cy="0"/>
          <a:chOff x="0" y="0"/>
          <a:chExt cx="0" cy="0"/>
        </a:xfrm>
      </p:grpSpPr>
      <p:sp>
        <p:nvSpPr>
          <p:cNvPr id="1031" name="Rectangle 7"/>
          <p:cNvSpPr>
            <a:spLocks noChangeArrowheads="1"/>
          </p:cNvSpPr>
          <p:nvPr/>
        </p:nvSpPr>
        <p:spPr bwMode="auto">
          <a:xfrm>
            <a:off x="2197100" y="0"/>
            <a:ext cx="6946900" cy="457200"/>
          </a:xfrm>
          <a:prstGeom prst="rect">
            <a:avLst/>
          </a:prstGeom>
          <a:solidFill>
            <a:srgbClr val="00A5E0"/>
          </a:solidFill>
          <a:ln w="9525" algn="ctr">
            <a:solidFill>
              <a:srgbClr val="74ABFC"/>
            </a:solidFill>
            <a:miter lim="800000"/>
            <a:headEnd/>
            <a:tailEnd/>
          </a:ln>
          <a:effectLst/>
        </p:spPr>
        <p:txBody>
          <a:bodyPr anchor="ctr">
            <a:spAutoFit/>
          </a:bodyPr>
          <a:lstStyle/>
          <a:p>
            <a:pPr>
              <a:defRPr/>
            </a:pPr>
            <a:endParaRPr lang="fr-FR"/>
          </a:p>
        </p:txBody>
      </p:sp>
      <p:pic>
        <p:nvPicPr>
          <p:cNvPr id="1027" name="Picture 16" descr="WB02457_"/>
          <p:cNvPicPr>
            <a:picLocks noChangeAspect="1" noChangeArrowheads="1"/>
          </p:cNvPicPr>
          <p:nvPr/>
        </p:nvPicPr>
        <p:blipFill>
          <a:blip r:embed="rId14" cstate="print"/>
          <a:srcRect/>
          <a:stretch>
            <a:fillRect/>
          </a:stretch>
        </p:blipFill>
        <p:spPr bwMode="auto">
          <a:xfrm>
            <a:off x="374650" y="114300"/>
            <a:ext cx="1422400" cy="609600"/>
          </a:xfrm>
          <a:prstGeom prst="rect">
            <a:avLst/>
          </a:prstGeom>
          <a:noFill/>
          <a:ln w="9525">
            <a:noFill/>
            <a:miter lim="800000"/>
            <a:headEnd/>
            <a:tailEnd/>
          </a:ln>
        </p:spPr>
      </p:pic>
      <p:sp>
        <p:nvSpPr>
          <p:cNvPr id="1053" name="Text Box 29"/>
          <p:cNvSpPr txBox="1">
            <a:spLocks noChangeArrowheads="1"/>
          </p:cNvSpPr>
          <p:nvPr/>
        </p:nvSpPr>
        <p:spPr bwMode="auto">
          <a:xfrm>
            <a:off x="509588" y="254000"/>
            <a:ext cx="1143000" cy="336550"/>
          </a:xfrm>
          <a:prstGeom prst="rect">
            <a:avLst/>
          </a:prstGeom>
          <a:noFill/>
          <a:ln w="9525" algn="ctr">
            <a:noFill/>
            <a:miter lim="800000"/>
            <a:headEnd/>
            <a:tailEnd/>
          </a:ln>
          <a:effectLst/>
        </p:spPr>
        <p:txBody>
          <a:bodyPr>
            <a:spAutoFit/>
          </a:bodyPr>
          <a:lstStyle/>
          <a:p>
            <a:pPr rtl="1">
              <a:lnSpc>
                <a:spcPct val="100000"/>
              </a:lnSpc>
              <a:spcBef>
                <a:spcPct val="0"/>
              </a:spcBef>
              <a:defRPr/>
            </a:pPr>
            <a:r>
              <a:rPr lang="fr-FR" sz="1600" b="1">
                <a:solidFill>
                  <a:schemeClr val="tx1"/>
                </a:solidFill>
                <a:latin typeface="Times New Roman" pitchFamily="18" charset="0"/>
                <a:cs typeface="Times New Roman" pitchFamily="18" charset="0"/>
              </a:rPr>
              <a:t>ILC</a:t>
            </a:r>
          </a:p>
        </p:txBody>
      </p:sp>
      <p:sp>
        <p:nvSpPr>
          <p:cNvPr id="1054" name="Rectangle 30"/>
          <p:cNvSpPr>
            <a:spLocks noChangeArrowheads="1"/>
          </p:cNvSpPr>
          <p:nvPr/>
        </p:nvSpPr>
        <p:spPr bwMode="auto">
          <a:xfrm>
            <a:off x="2209800" y="444500"/>
            <a:ext cx="6934200" cy="50800"/>
          </a:xfrm>
          <a:prstGeom prst="rect">
            <a:avLst/>
          </a:prstGeom>
          <a:gradFill rotWithShape="1">
            <a:gsLst>
              <a:gs pos="0">
                <a:srgbClr val="FFCC66"/>
              </a:gs>
              <a:gs pos="100000">
                <a:srgbClr val="F9FBC9"/>
              </a:gs>
            </a:gsLst>
            <a:lin ang="2700000" scaled="1"/>
          </a:gradFill>
          <a:ln w="9525" algn="ctr">
            <a:noFill/>
            <a:miter lim="800000"/>
            <a:headEnd/>
            <a:tailEnd/>
          </a:ln>
          <a:effectLst/>
        </p:spPr>
        <p:txBody>
          <a:bodyPr anchor="ctr">
            <a:spAutoFit/>
          </a:bodyPr>
          <a:lstStyle/>
          <a:p>
            <a:pPr>
              <a:defRPr/>
            </a:pPr>
            <a:endParaRPr lang="fr-FR"/>
          </a:p>
        </p:txBody>
      </p:sp>
      <p:sp>
        <p:nvSpPr>
          <p:cNvPr id="1056" name="Rectangle 32"/>
          <p:cNvSpPr>
            <a:spLocks noChangeArrowheads="1"/>
          </p:cNvSpPr>
          <p:nvPr/>
        </p:nvSpPr>
        <p:spPr bwMode="auto">
          <a:xfrm>
            <a:off x="-25400" y="930275"/>
            <a:ext cx="2197100" cy="42863"/>
          </a:xfrm>
          <a:prstGeom prst="rect">
            <a:avLst/>
          </a:prstGeom>
          <a:gradFill rotWithShape="1">
            <a:gsLst>
              <a:gs pos="0">
                <a:srgbClr val="FFCC66"/>
              </a:gs>
              <a:gs pos="100000">
                <a:srgbClr val="F9FBC9"/>
              </a:gs>
            </a:gsLst>
            <a:lin ang="2700000" scaled="1"/>
          </a:gradFill>
          <a:ln w="9525" algn="ctr">
            <a:noFill/>
            <a:miter lim="800000"/>
            <a:headEnd/>
            <a:tailEnd/>
          </a:ln>
          <a:effectLst/>
        </p:spPr>
        <p:txBody>
          <a:bodyPr anchor="ctr">
            <a:spAutoFit/>
          </a:bodyPr>
          <a:lstStyle/>
          <a:p>
            <a:pPr>
              <a:defRPr/>
            </a:pPr>
            <a:endParaRPr lang="fr-FR"/>
          </a:p>
        </p:txBody>
      </p:sp>
      <p:sp>
        <p:nvSpPr>
          <p:cNvPr id="1057" name="Rectangle 33"/>
          <p:cNvSpPr>
            <a:spLocks noChangeArrowheads="1"/>
          </p:cNvSpPr>
          <p:nvPr/>
        </p:nvSpPr>
        <p:spPr bwMode="auto">
          <a:xfrm rot="16200000" flipV="1">
            <a:off x="1707357" y="454818"/>
            <a:ext cx="952500" cy="42863"/>
          </a:xfrm>
          <a:prstGeom prst="rect">
            <a:avLst/>
          </a:prstGeom>
          <a:gradFill rotWithShape="1">
            <a:gsLst>
              <a:gs pos="0">
                <a:srgbClr val="FFCC66"/>
              </a:gs>
              <a:gs pos="100000">
                <a:srgbClr val="F9FBC9"/>
              </a:gs>
            </a:gsLst>
            <a:lin ang="2700000" scaled="1"/>
          </a:gradFill>
          <a:ln w="9525" algn="ctr">
            <a:noFill/>
            <a:miter lim="800000"/>
            <a:headEnd/>
            <a:tailEnd/>
          </a:ln>
          <a:effectLst/>
        </p:spPr>
        <p:txBody>
          <a:bodyPr anchor="ctr">
            <a:spAutoFit/>
          </a:bodyPr>
          <a:lstStyle/>
          <a:p>
            <a:pPr>
              <a:defRPr/>
            </a:pPr>
            <a:endParaRPr lang="fr-FR"/>
          </a:p>
        </p:txBody>
      </p:sp>
      <p:sp>
        <p:nvSpPr>
          <p:cNvPr id="1059" name="Text Box 35"/>
          <p:cNvSpPr txBox="1">
            <a:spLocks noChangeArrowheads="1"/>
          </p:cNvSpPr>
          <p:nvPr/>
        </p:nvSpPr>
        <p:spPr bwMode="auto">
          <a:xfrm>
            <a:off x="369888" y="558800"/>
            <a:ext cx="1447800" cy="336550"/>
          </a:xfrm>
          <a:prstGeom prst="rect">
            <a:avLst/>
          </a:prstGeom>
          <a:noFill/>
          <a:ln w="9525" algn="ctr">
            <a:noFill/>
            <a:miter lim="800000"/>
            <a:headEnd/>
            <a:tailEnd/>
          </a:ln>
          <a:effectLst/>
        </p:spPr>
        <p:txBody>
          <a:bodyPr>
            <a:spAutoFit/>
          </a:bodyPr>
          <a:lstStyle/>
          <a:p>
            <a:pPr rtl="1">
              <a:lnSpc>
                <a:spcPct val="100000"/>
              </a:lnSpc>
              <a:spcBef>
                <a:spcPct val="0"/>
              </a:spcBef>
              <a:defRPr/>
            </a:pPr>
            <a:r>
              <a:rPr lang="fr-FR" sz="1600" b="1" dirty="0">
                <a:solidFill>
                  <a:srgbClr val="990000"/>
                </a:solidFill>
                <a:latin typeface="Arial Rounded MT Bold" pitchFamily="34" charset="0"/>
                <a:cs typeface="Times New Roman" pitchFamily="18" charset="0"/>
              </a:rPr>
              <a:t>20</a:t>
            </a:r>
            <a:r>
              <a:rPr lang="fr-DZ" sz="1600" b="1" dirty="0">
                <a:solidFill>
                  <a:srgbClr val="990000"/>
                </a:solidFill>
                <a:latin typeface="Arial Rounded MT Bold" pitchFamily="34" charset="0"/>
                <a:cs typeface="Times New Roman" pitchFamily="18" charset="0"/>
              </a:rPr>
              <a:t>21</a:t>
            </a:r>
            <a:r>
              <a:rPr lang="fr-FR" sz="1600" b="1" dirty="0">
                <a:solidFill>
                  <a:srgbClr val="990000"/>
                </a:solidFill>
                <a:latin typeface="Arial Rounded MT Bold" pitchFamily="34" charset="0"/>
                <a:cs typeface="Times New Roman" pitchFamily="18" charset="0"/>
              </a:rPr>
              <a:t>/202</a:t>
            </a:r>
            <a:r>
              <a:rPr lang="fr-DZ" sz="1600" b="1" dirty="0">
                <a:solidFill>
                  <a:srgbClr val="990000"/>
                </a:solidFill>
                <a:latin typeface="Arial Rounded MT Bold" pitchFamily="34" charset="0"/>
                <a:cs typeface="Times New Roman" pitchFamily="18" charset="0"/>
              </a:rPr>
              <a:t>2</a:t>
            </a:r>
            <a:endParaRPr lang="en-US" sz="1600" b="1" dirty="0">
              <a:solidFill>
                <a:srgbClr val="990000"/>
              </a:solidFill>
              <a:latin typeface="Arial Rounded MT Bold" pitchFamily="34" charset="0"/>
              <a:cs typeface="Times New Roman" pitchFamily="18" charset="0"/>
            </a:endParaRPr>
          </a:p>
        </p:txBody>
      </p:sp>
      <p:sp>
        <p:nvSpPr>
          <p:cNvPr id="1060" name="Text Box 36"/>
          <p:cNvSpPr txBox="1">
            <a:spLocks noChangeArrowheads="1"/>
          </p:cNvSpPr>
          <p:nvPr/>
        </p:nvSpPr>
        <p:spPr bwMode="auto">
          <a:xfrm>
            <a:off x="7775575" y="6430963"/>
            <a:ext cx="1368425" cy="427037"/>
          </a:xfrm>
          <a:prstGeom prst="rect">
            <a:avLst/>
          </a:prstGeom>
          <a:noFill/>
          <a:ln w="9525">
            <a:noFill/>
            <a:miter lim="800000"/>
            <a:headEnd/>
            <a:tailEnd/>
          </a:ln>
          <a:effectLst/>
        </p:spPr>
        <p:txBody>
          <a:bodyPr>
            <a:spAutoFit/>
          </a:bodyPr>
          <a:lstStyle/>
          <a:p>
            <a:pPr algn="r">
              <a:lnSpc>
                <a:spcPct val="100000"/>
              </a:lnSpc>
              <a:spcBef>
                <a:spcPct val="50000"/>
              </a:spcBef>
              <a:defRPr/>
            </a:pPr>
            <a:fld id="{43FEE749-1B33-4138-AF2D-004B201D3860}" type="slidenum">
              <a:rPr lang="en-US">
                <a:solidFill>
                  <a:srgbClr val="003366"/>
                </a:solidFill>
                <a:latin typeface="Arial" charset="0"/>
              </a:rPr>
              <a:pPr algn="r">
                <a:lnSpc>
                  <a:spcPct val="100000"/>
                </a:lnSpc>
                <a:spcBef>
                  <a:spcPct val="50000"/>
                </a:spcBef>
                <a:defRPr/>
              </a:pPr>
              <a:t>‹N°›</a:t>
            </a:fld>
            <a:r>
              <a:rPr lang="fr-FR" dirty="0">
                <a:solidFill>
                  <a:srgbClr val="003366"/>
                </a:solidFill>
                <a:latin typeface="Arial" charset="0"/>
              </a:rPr>
              <a:t>/31</a:t>
            </a:r>
            <a:endParaRPr lang="en-US" dirty="0">
              <a:solidFill>
                <a:srgbClr val="003366"/>
              </a:solidFill>
              <a:latin typeface="Arial" charset="0"/>
            </a:endParaRP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1" eaLnBrk="0" fontAlgn="base" hangingPunct="0">
        <a:spcBef>
          <a:spcPct val="0"/>
        </a:spcBef>
        <a:spcAft>
          <a:spcPct val="0"/>
        </a:spcAft>
        <a:defRPr sz="44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Arial" charset="0"/>
          <a:cs typeface="Arial" charset="0"/>
        </a:defRPr>
      </a:lvl2pPr>
      <a:lvl3pPr algn="ctr" rtl="1" eaLnBrk="0" fontAlgn="base" hangingPunct="0">
        <a:spcBef>
          <a:spcPct val="0"/>
        </a:spcBef>
        <a:spcAft>
          <a:spcPct val="0"/>
        </a:spcAft>
        <a:defRPr sz="4400">
          <a:solidFill>
            <a:schemeClr val="tx2"/>
          </a:solidFill>
          <a:latin typeface="Arial" charset="0"/>
          <a:cs typeface="Arial" charset="0"/>
        </a:defRPr>
      </a:lvl3pPr>
      <a:lvl4pPr algn="ctr" rtl="1" eaLnBrk="0" fontAlgn="base" hangingPunct="0">
        <a:spcBef>
          <a:spcPct val="0"/>
        </a:spcBef>
        <a:spcAft>
          <a:spcPct val="0"/>
        </a:spcAft>
        <a:defRPr sz="4400">
          <a:solidFill>
            <a:schemeClr val="tx2"/>
          </a:solidFill>
          <a:latin typeface="Arial" charset="0"/>
          <a:cs typeface="Arial" charset="0"/>
        </a:defRPr>
      </a:lvl4pPr>
      <a:lvl5pPr algn="ctr" rtl="1" eaLnBrk="0" fontAlgn="base" hangingPunct="0">
        <a:spcBef>
          <a:spcPct val="0"/>
        </a:spcBef>
        <a:spcAft>
          <a:spcPct val="0"/>
        </a:spcAft>
        <a:defRPr sz="4400">
          <a:solidFill>
            <a:schemeClr val="tx2"/>
          </a:solidFill>
          <a:latin typeface="Arial" charset="0"/>
          <a:cs typeface="Arial" charset="0"/>
        </a:defRPr>
      </a:lvl5pPr>
      <a:lvl6pPr marL="457200" algn="ctr" rtl="1" fontAlgn="base">
        <a:spcBef>
          <a:spcPct val="0"/>
        </a:spcBef>
        <a:spcAft>
          <a:spcPct val="0"/>
        </a:spcAft>
        <a:defRPr sz="4400">
          <a:solidFill>
            <a:schemeClr val="tx2"/>
          </a:solidFill>
          <a:latin typeface="Arial" charset="0"/>
          <a:cs typeface="Arial" charset="0"/>
        </a:defRPr>
      </a:lvl6pPr>
      <a:lvl7pPr marL="914400" algn="ctr" rtl="1" fontAlgn="base">
        <a:spcBef>
          <a:spcPct val="0"/>
        </a:spcBef>
        <a:spcAft>
          <a:spcPct val="0"/>
        </a:spcAft>
        <a:defRPr sz="4400">
          <a:solidFill>
            <a:schemeClr val="tx2"/>
          </a:solidFill>
          <a:latin typeface="Arial" charset="0"/>
          <a:cs typeface="Arial" charset="0"/>
        </a:defRPr>
      </a:lvl7pPr>
      <a:lvl8pPr marL="1371600" algn="ctr" rtl="1" fontAlgn="base">
        <a:spcBef>
          <a:spcPct val="0"/>
        </a:spcBef>
        <a:spcAft>
          <a:spcPct val="0"/>
        </a:spcAft>
        <a:defRPr sz="4400">
          <a:solidFill>
            <a:schemeClr val="tx2"/>
          </a:solidFill>
          <a:latin typeface="Arial" charset="0"/>
          <a:cs typeface="Arial" charset="0"/>
        </a:defRPr>
      </a:lvl8pPr>
      <a:lvl9pPr marL="1828800" algn="ctr" rtl="1" fontAlgn="base">
        <a:spcBef>
          <a:spcPct val="0"/>
        </a:spcBef>
        <a:spcAft>
          <a:spcPct val="0"/>
        </a:spcAft>
        <a:defRPr sz="4400">
          <a:solidFill>
            <a:schemeClr val="tx2"/>
          </a:solidFill>
          <a:latin typeface="Arial" charset="0"/>
          <a:cs typeface="Arial" charset="0"/>
        </a:defRPr>
      </a:lvl9pPr>
    </p:titleStyle>
    <p:bodyStyle>
      <a:lvl1pPr marL="342900" indent="-342900" algn="r" rtl="1" eaLnBrk="0" fontAlgn="base" hangingPunct="0">
        <a:spcBef>
          <a:spcPct val="20000"/>
        </a:spcBef>
        <a:spcAft>
          <a:spcPct val="0"/>
        </a:spcAft>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hyperlink" Target="http://www.cs.cmu.edu/~acme/" TargetMode="Externa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1916113" y="2923728"/>
            <a:ext cx="5905500" cy="1077218"/>
          </a:xfrm>
          <a:prstGeom prst="rect">
            <a:avLst/>
          </a:prstGeom>
          <a:noFill/>
          <a:ln w="9525">
            <a:noFill/>
            <a:miter lim="800000"/>
            <a:headEnd/>
            <a:tailEnd/>
          </a:ln>
        </p:spPr>
        <p:txBody>
          <a:bodyPr anchor="ctr">
            <a:spAutoFit/>
          </a:bodyPr>
          <a:lstStyle/>
          <a:p>
            <a:pPr rtl="1">
              <a:lnSpc>
                <a:spcPct val="100000"/>
              </a:lnSpc>
              <a:spcBef>
                <a:spcPct val="0"/>
              </a:spcBef>
            </a:pPr>
            <a:r>
              <a:rPr lang="fr-FR" sz="3200" b="1" dirty="0">
                <a:solidFill>
                  <a:srgbClr val="000099"/>
                </a:solidFill>
                <a:latin typeface="Arial Rounded MT Bold" pitchFamily="34" charset="0"/>
                <a:cs typeface="Times New Roman" pitchFamily="18" charset="0"/>
              </a:rPr>
              <a:t>L’environnement architectural </a:t>
            </a:r>
            <a:r>
              <a:rPr lang="fr-FR" sz="3200" b="1" dirty="0" err="1">
                <a:solidFill>
                  <a:srgbClr val="000099"/>
                </a:solidFill>
                <a:latin typeface="Arial Rounded MT Bold" pitchFamily="34" charset="0"/>
                <a:cs typeface="Times New Roman" pitchFamily="18" charset="0"/>
              </a:rPr>
              <a:t>AcmeStudio</a:t>
            </a:r>
            <a:endParaRPr lang="fr-FR" sz="3200" b="1" dirty="0">
              <a:solidFill>
                <a:srgbClr val="000099"/>
              </a:solidFill>
              <a:latin typeface="Arial Rounded MT Bold" pitchFamily="34" charset="0"/>
              <a:cs typeface="Times New Roman" pitchFamily="18" charset="0"/>
            </a:endParaRPr>
          </a:p>
        </p:txBody>
      </p:sp>
      <p:pic>
        <p:nvPicPr>
          <p:cNvPr id="169991" name="Picture 7"/>
          <p:cNvPicPr>
            <a:picLocks noChangeAspect="1" noChangeArrowheads="1"/>
          </p:cNvPicPr>
          <p:nvPr/>
        </p:nvPicPr>
        <p:blipFill>
          <a:blip r:embed="rId2" cstate="print"/>
          <a:srcRect/>
          <a:stretch>
            <a:fillRect/>
          </a:stretch>
        </p:blipFill>
        <p:spPr bwMode="auto">
          <a:xfrm>
            <a:off x="-1112838" y="2816225"/>
            <a:ext cx="1112838" cy="819150"/>
          </a:xfrm>
          <a:prstGeom prst="rect">
            <a:avLst/>
          </a:prstGeom>
          <a:noFill/>
          <a:ln w="9525">
            <a:noFill/>
            <a:miter lim="800000"/>
            <a:headEnd/>
            <a:tailEnd/>
          </a:ln>
        </p:spPr>
      </p:pic>
      <p:sp>
        <p:nvSpPr>
          <p:cNvPr id="169992" name="Text Box 8"/>
          <p:cNvSpPr txBox="1">
            <a:spLocks noChangeArrowheads="1"/>
          </p:cNvSpPr>
          <p:nvPr/>
        </p:nvSpPr>
        <p:spPr bwMode="auto">
          <a:xfrm>
            <a:off x="7399338" y="1636713"/>
            <a:ext cx="1439862" cy="579437"/>
          </a:xfrm>
          <a:prstGeom prst="rect">
            <a:avLst/>
          </a:prstGeom>
          <a:noFill/>
          <a:ln w="9525">
            <a:noFill/>
            <a:miter lim="800000"/>
            <a:headEnd/>
            <a:tailEnd/>
          </a:ln>
        </p:spPr>
        <p:txBody>
          <a:bodyPr>
            <a:spAutoFit/>
          </a:bodyPr>
          <a:lstStyle/>
          <a:p>
            <a:pPr rtl="1">
              <a:lnSpc>
                <a:spcPct val="100000"/>
              </a:lnSpc>
              <a:spcBef>
                <a:spcPct val="50000"/>
              </a:spcBef>
            </a:pPr>
            <a:r>
              <a:rPr lang="en-US" sz="3200" b="1">
                <a:solidFill>
                  <a:srgbClr val="003366"/>
                </a:solidFill>
                <a:latin typeface="Arial Rounded MT Bold" pitchFamily="34" charset="0"/>
              </a:rPr>
              <a:t>ILC</a:t>
            </a:r>
            <a:endParaRPr lang="en-US" sz="3200" b="1">
              <a:solidFill>
                <a:srgbClr val="FF0000"/>
              </a:solidFill>
              <a:latin typeface="Arial Rounded MT Bold" pitchFamily="34" charset="0"/>
            </a:endParaRPr>
          </a:p>
        </p:txBody>
      </p:sp>
      <p:sp>
        <p:nvSpPr>
          <p:cNvPr id="2053" name="Rectangle 10"/>
          <p:cNvSpPr>
            <a:spLocks noChangeArrowheads="1"/>
          </p:cNvSpPr>
          <p:nvPr/>
        </p:nvSpPr>
        <p:spPr bwMode="auto">
          <a:xfrm rot="-5400000">
            <a:off x="-2724150" y="3676650"/>
            <a:ext cx="5905500" cy="457200"/>
          </a:xfrm>
          <a:prstGeom prst="rect">
            <a:avLst/>
          </a:prstGeom>
          <a:solidFill>
            <a:srgbClr val="00A5E0"/>
          </a:solidFill>
          <a:ln w="9525" algn="ctr">
            <a:solidFill>
              <a:srgbClr val="74ABFC"/>
            </a:solidFill>
            <a:miter lim="800000"/>
            <a:headEnd/>
            <a:tailEnd/>
          </a:ln>
        </p:spPr>
        <p:txBody>
          <a:bodyPr anchor="ctr">
            <a:spAutoFit/>
          </a:bodyPr>
          <a:lstStyle/>
          <a:p>
            <a:endParaRPr lang="fr-FR"/>
          </a:p>
        </p:txBody>
      </p:sp>
      <p:sp>
        <p:nvSpPr>
          <p:cNvPr id="2054" name="Rectangle 12"/>
          <p:cNvSpPr>
            <a:spLocks noChangeArrowheads="1"/>
          </p:cNvSpPr>
          <p:nvPr/>
        </p:nvSpPr>
        <p:spPr bwMode="auto">
          <a:xfrm rot="5400000">
            <a:off x="-2493168" y="3864768"/>
            <a:ext cx="5943600" cy="42863"/>
          </a:xfrm>
          <a:prstGeom prst="rect">
            <a:avLst/>
          </a:prstGeom>
          <a:gradFill rotWithShape="1">
            <a:gsLst>
              <a:gs pos="0">
                <a:srgbClr val="FFCC66"/>
              </a:gs>
              <a:gs pos="100000">
                <a:srgbClr val="F9FBC9"/>
              </a:gs>
            </a:gsLst>
            <a:lin ang="2700000" scaled="1"/>
          </a:gradFill>
          <a:ln w="9525" algn="ctr">
            <a:noFill/>
            <a:miter lim="800000"/>
            <a:headEnd/>
            <a:tailEnd/>
          </a:ln>
        </p:spPr>
        <p:txBody>
          <a:bodyPr anchor="ctr">
            <a:spAutoFit/>
          </a:bodyPr>
          <a:lstStyle/>
          <a:p>
            <a:endParaRPr lang="fr-FR"/>
          </a:p>
        </p:txBody>
      </p:sp>
      <p:sp>
        <p:nvSpPr>
          <p:cNvPr id="2055" name="Text Box 13"/>
          <p:cNvSpPr txBox="1">
            <a:spLocks noChangeArrowheads="1"/>
          </p:cNvSpPr>
          <p:nvPr/>
        </p:nvSpPr>
        <p:spPr bwMode="auto">
          <a:xfrm rot="-5400000">
            <a:off x="-2282031" y="3833019"/>
            <a:ext cx="4959350" cy="366712"/>
          </a:xfrm>
          <a:prstGeom prst="rect">
            <a:avLst/>
          </a:prstGeom>
          <a:noFill/>
          <a:ln w="9525" algn="ctr">
            <a:noFill/>
            <a:miter lim="800000"/>
            <a:headEnd/>
            <a:tailEnd/>
          </a:ln>
        </p:spPr>
        <p:txBody>
          <a:bodyPr wrap="none">
            <a:spAutoFit/>
          </a:bodyPr>
          <a:lstStyle/>
          <a:p>
            <a:pPr rtl="1">
              <a:lnSpc>
                <a:spcPct val="100000"/>
              </a:lnSpc>
              <a:spcBef>
                <a:spcPct val="0"/>
              </a:spcBef>
            </a:pPr>
            <a:r>
              <a:rPr lang="fr-FR" sz="1800" b="1">
                <a:solidFill>
                  <a:schemeClr val="bg2"/>
                </a:solidFill>
                <a:latin typeface="Arial" charset="0"/>
              </a:rPr>
              <a:t>Les langages de description d’architectures</a:t>
            </a:r>
          </a:p>
        </p:txBody>
      </p:sp>
      <p:sp>
        <p:nvSpPr>
          <p:cNvPr id="2056" name="Rectangle 9"/>
          <p:cNvSpPr>
            <a:spLocks noGrp="1" noChangeArrowheads="1"/>
          </p:cNvSpPr>
          <p:nvPr>
            <p:ph type="title"/>
          </p:nvPr>
        </p:nvSpPr>
        <p:spPr bwMode="auto">
          <a:xfrm>
            <a:off x="2184400" y="127000"/>
            <a:ext cx="6959600" cy="635000"/>
          </a:xfrm>
          <a:noFill/>
          <a:ln>
            <a:miter lim="800000"/>
            <a:headEnd/>
            <a:tailEnd/>
          </a:ln>
        </p:spPr>
        <p:txBody>
          <a:bodyPr vert="horz" wrap="square" lIns="91440" tIns="45720" rIns="91440" bIns="45720" numCol="1" anchor="ctr" anchorCtr="0" compatLnSpc="1">
            <a:prstTxWarp prst="textNoShape">
              <a:avLst/>
            </a:prstTxWarp>
          </a:bodyPr>
          <a:lstStyle/>
          <a:p>
            <a:pPr eaLnBrk="1" hangingPunct="1"/>
            <a:r>
              <a:rPr lang="fr-FR" sz="2200" dirty="0">
                <a:solidFill>
                  <a:srgbClr val="F9FBC9"/>
                </a:solidFill>
                <a:latin typeface="Arial Rounded MT Bold" pitchFamily="34" charset="0"/>
              </a:rPr>
              <a:t>Master 2 ILC</a:t>
            </a:r>
            <a:br>
              <a:rPr lang="fr-FR" sz="2200" dirty="0">
                <a:solidFill>
                  <a:srgbClr val="F9FBC9"/>
                </a:solidFill>
                <a:latin typeface="Arial Rounded MT Bold" pitchFamily="34" charset="0"/>
              </a:rPr>
            </a:br>
            <a:r>
              <a:rPr lang="fr-FR" sz="1800" dirty="0">
                <a:solidFill>
                  <a:srgbClr val="C00000"/>
                </a:solidFill>
                <a:latin typeface="Arial Rounded MT Bold" pitchFamily="34" charset="0"/>
              </a:rPr>
              <a:t>Cours 7</a:t>
            </a:r>
            <a:endParaRPr lang="en-US" sz="1800" dirty="0">
              <a:solidFill>
                <a:srgbClr val="C00000"/>
              </a:solidFill>
              <a:latin typeface="Arial Rounded MT Bold"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accel="50000" decel="50000" fill="hold" nodeType="afterEffect">
                                  <p:stCondLst>
                                    <p:cond delay="0"/>
                                  </p:stCondLst>
                                  <p:childTnLst>
                                    <p:animMotion origin="layout" path="M 0.06076 -0.00556 C 0.09965 -0.00764 0.19652 0.00232 0.29566 -0.01944 C 0.39566 -0.04074 0.55208 -0.08796 0.65677 -0.13264 C 0.76163 -0.17685 0.86927 -0.25463 0.92552 -0.28634 " pathEditMode="fixed" rAng="0" ptsTypes="aaaa">
                                      <p:cBhvr>
                                        <p:cTn id="6" dur="3000" fill="hold"/>
                                        <p:tgtEl>
                                          <p:spTgt spid="169991"/>
                                        </p:tgtEl>
                                        <p:attrNameLst>
                                          <p:attrName>ppt_x</p:attrName>
                                          <p:attrName>ppt_y</p:attrName>
                                        </p:attrNameLst>
                                      </p:cBhvr>
                                      <p:rCtr x="43200" y="-13700"/>
                                    </p:animMotion>
                                  </p:childTnLst>
                                </p:cTn>
                              </p:par>
                              <p:par>
                                <p:cTn id="7" presetID="53" presetClass="entr" presetSubtype="0" fill="hold" nodeType="withEffect">
                                  <p:stCondLst>
                                    <p:cond delay="0"/>
                                  </p:stCondLst>
                                  <p:childTnLst>
                                    <p:set>
                                      <p:cBhvr>
                                        <p:cTn id="8" dur="1" fill="hold">
                                          <p:stCondLst>
                                            <p:cond delay="0"/>
                                          </p:stCondLst>
                                        </p:cTn>
                                        <p:tgtEl>
                                          <p:spTgt spid="169991"/>
                                        </p:tgtEl>
                                        <p:attrNameLst>
                                          <p:attrName>style.visibility</p:attrName>
                                        </p:attrNameLst>
                                      </p:cBhvr>
                                      <p:to>
                                        <p:strVal val="visible"/>
                                      </p:to>
                                    </p:set>
                                    <p:anim calcmode="lin" valueType="num">
                                      <p:cBhvr>
                                        <p:cTn id="9" dur="3000" fill="hold"/>
                                        <p:tgtEl>
                                          <p:spTgt spid="169991"/>
                                        </p:tgtEl>
                                        <p:attrNameLst>
                                          <p:attrName>ppt_w</p:attrName>
                                        </p:attrNameLst>
                                      </p:cBhvr>
                                      <p:tavLst>
                                        <p:tav tm="0">
                                          <p:val>
                                            <p:fltVal val="0"/>
                                          </p:val>
                                        </p:tav>
                                        <p:tav tm="100000">
                                          <p:val>
                                            <p:strVal val="#ppt_w"/>
                                          </p:val>
                                        </p:tav>
                                      </p:tavLst>
                                    </p:anim>
                                    <p:anim calcmode="lin" valueType="num">
                                      <p:cBhvr>
                                        <p:cTn id="10" dur="3000" fill="hold"/>
                                        <p:tgtEl>
                                          <p:spTgt spid="169991"/>
                                        </p:tgtEl>
                                        <p:attrNameLst>
                                          <p:attrName>ppt_h</p:attrName>
                                        </p:attrNameLst>
                                      </p:cBhvr>
                                      <p:tavLst>
                                        <p:tav tm="0">
                                          <p:val>
                                            <p:fltVal val="0"/>
                                          </p:val>
                                        </p:tav>
                                        <p:tav tm="100000">
                                          <p:val>
                                            <p:strVal val="#ppt_h"/>
                                          </p:val>
                                        </p:tav>
                                      </p:tavLst>
                                    </p:anim>
                                    <p:animEffect transition="in" filter="fade">
                                      <p:cBhvr>
                                        <p:cTn id="11" dur="3000"/>
                                        <p:tgtEl>
                                          <p:spTgt spid="169991"/>
                                        </p:tgtEl>
                                      </p:cBhvr>
                                    </p:animEffect>
                                  </p:childTnLst>
                                </p:cTn>
                              </p:par>
                              <p:par>
                                <p:cTn id="12" presetID="35" presetClass="entr" presetSubtype="0" fill="hold" nodeType="withEffect">
                                  <p:stCondLst>
                                    <p:cond delay="0"/>
                                  </p:stCondLst>
                                  <p:childTnLst>
                                    <p:set>
                                      <p:cBhvr>
                                        <p:cTn id="13" dur="1" fill="hold">
                                          <p:stCondLst>
                                            <p:cond delay="0"/>
                                          </p:stCondLst>
                                        </p:cTn>
                                        <p:tgtEl>
                                          <p:spTgt spid="169991"/>
                                        </p:tgtEl>
                                        <p:attrNameLst>
                                          <p:attrName>style.visibility</p:attrName>
                                        </p:attrNameLst>
                                      </p:cBhvr>
                                      <p:to>
                                        <p:strVal val="visible"/>
                                      </p:to>
                                    </p:set>
                                    <p:animEffect transition="in" filter="fade">
                                      <p:cBhvr>
                                        <p:cTn id="14" dur="3000"/>
                                        <p:tgtEl>
                                          <p:spTgt spid="169991"/>
                                        </p:tgtEl>
                                      </p:cBhvr>
                                    </p:animEffect>
                                    <p:anim calcmode="lin" valueType="num">
                                      <p:cBhvr>
                                        <p:cTn id="15" dur="3000" fill="hold"/>
                                        <p:tgtEl>
                                          <p:spTgt spid="169991"/>
                                        </p:tgtEl>
                                        <p:attrNameLst>
                                          <p:attrName>style.rotation</p:attrName>
                                        </p:attrNameLst>
                                      </p:cBhvr>
                                      <p:tavLst>
                                        <p:tav tm="0">
                                          <p:val>
                                            <p:fltVal val="720"/>
                                          </p:val>
                                        </p:tav>
                                        <p:tav tm="100000">
                                          <p:val>
                                            <p:fltVal val="0"/>
                                          </p:val>
                                        </p:tav>
                                      </p:tavLst>
                                    </p:anim>
                                    <p:anim calcmode="lin" valueType="num">
                                      <p:cBhvr>
                                        <p:cTn id="16" dur="3000" fill="hold"/>
                                        <p:tgtEl>
                                          <p:spTgt spid="169991"/>
                                        </p:tgtEl>
                                        <p:attrNameLst>
                                          <p:attrName>ppt_h</p:attrName>
                                        </p:attrNameLst>
                                      </p:cBhvr>
                                      <p:tavLst>
                                        <p:tav tm="0">
                                          <p:val>
                                            <p:fltVal val="0"/>
                                          </p:val>
                                        </p:tav>
                                        <p:tav tm="100000">
                                          <p:val>
                                            <p:strVal val="#ppt_h"/>
                                          </p:val>
                                        </p:tav>
                                      </p:tavLst>
                                    </p:anim>
                                    <p:anim calcmode="lin" valueType="num">
                                      <p:cBhvr>
                                        <p:cTn id="17" dur="3000" fill="hold"/>
                                        <p:tgtEl>
                                          <p:spTgt spid="169991"/>
                                        </p:tgtEl>
                                        <p:attrNameLst>
                                          <p:attrName>ppt_w</p:attrName>
                                        </p:attrNameLst>
                                      </p:cBhvr>
                                      <p:tavLst>
                                        <p:tav tm="0">
                                          <p:val>
                                            <p:fltVal val="0"/>
                                          </p:val>
                                        </p:tav>
                                        <p:tav tm="100000">
                                          <p:val>
                                            <p:strVal val="#ppt_w"/>
                                          </p:val>
                                        </p:tav>
                                      </p:tavLst>
                                    </p:anim>
                                  </p:childTnLst>
                                </p:cTn>
                              </p:par>
                            </p:childTnLst>
                          </p:cTn>
                        </p:par>
                        <p:par>
                          <p:cTn id="18" fill="hold">
                            <p:stCondLst>
                              <p:cond delay="3000"/>
                            </p:stCondLst>
                            <p:childTnLst>
                              <p:par>
                                <p:cTn id="19" presetID="35" presetClass="entr" presetSubtype="0" fill="hold" grpId="0" nodeType="afterEffect">
                                  <p:stCondLst>
                                    <p:cond delay="0"/>
                                  </p:stCondLst>
                                  <p:childTnLst>
                                    <p:set>
                                      <p:cBhvr>
                                        <p:cTn id="20" dur="1" fill="hold">
                                          <p:stCondLst>
                                            <p:cond delay="0"/>
                                          </p:stCondLst>
                                        </p:cTn>
                                        <p:tgtEl>
                                          <p:spTgt spid="169992"/>
                                        </p:tgtEl>
                                        <p:attrNameLst>
                                          <p:attrName>style.visibility</p:attrName>
                                        </p:attrNameLst>
                                      </p:cBhvr>
                                      <p:to>
                                        <p:strVal val="visible"/>
                                      </p:to>
                                    </p:set>
                                    <p:animEffect transition="in" filter="fade">
                                      <p:cBhvr>
                                        <p:cTn id="21" dur="3000"/>
                                        <p:tgtEl>
                                          <p:spTgt spid="169992"/>
                                        </p:tgtEl>
                                      </p:cBhvr>
                                    </p:animEffect>
                                    <p:anim calcmode="lin" valueType="num">
                                      <p:cBhvr>
                                        <p:cTn id="22" dur="3000" fill="hold"/>
                                        <p:tgtEl>
                                          <p:spTgt spid="169992"/>
                                        </p:tgtEl>
                                        <p:attrNameLst>
                                          <p:attrName>style.rotation</p:attrName>
                                        </p:attrNameLst>
                                      </p:cBhvr>
                                      <p:tavLst>
                                        <p:tav tm="0">
                                          <p:val>
                                            <p:fltVal val="720"/>
                                          </p:val>
                                        </p:tav>
                                        <p:tav tm="100000">
                                          <p:val>
                                            <p:fltVal val="0"/>
                                          </p:val>
                                        </p:tav>
                                      </p:tavLst>
                                    </p:anim>
                                    <p:anim calcmode="lin" valueType="num">
                                      <p:cBhvr>
                                        <p:cTn id="23" dur="3000" fill="hold"/>
                                        <p:tgtEl>
                                          <p:spTgt spid="169992"/>
                                        </p:tgtEl>
                                        <p:attrNameLst>
                                          <p:attrName>ppt_h</p:attrName>
                                        </p:attrNameLst>
                                      </p:cBhvr>
                                      <p:tavLst>
                                        <p:tav tm="0">
                                          <p:val>
                                            <p:fltVal val="0"/>
                                          </p:val>
                                        </p:tav>
                                        <p:tav tm="100000">
                                          <p:val>
                                            <p:strVal val="#ppt_h"/>
                                          </p:val>
                                        </p:tav>
                                      </p:tavLst>
                                    </p:anim>
                                    <p:anim calcmode="lin" valueType="num">
                                      <p:cBhvr>
                                        <p:cTn id="24" dur="3000" fill="hold"/>
                                        <p:tgtEl>
                                          <p:spTgt spid="169992"/>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99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1" name="Rectangle 3"/>
          <p:cNvSpPr>
            <a:spLocks noChangeArrowheads="1"/>
          </p:cNvSpPr>
          <p:nvPr/>
        </p:nvSpPr>
        <p:spPr bwMode="auto">
          <a:xfrm>
            <a:off x="0" y="1207046"/>
            <a:ext cx="9144000" cy="4154984"/>
          </a:xfrm>
          <a:prstGeom prst="rect">
            <a:avLst/>
          </a:prstGeom>
          <a:noFill/>
          <a:ln w="9525" algn="ctr">
            <a:noFill/>
            <a:miter lim="800000"/>
            <a:headEnd/>
            <a:tailEnd/>
          </a:ln>
        </p:spPr>
        <p:txBody>
          <a:bodyPr anchor="ctr">
            <a:spAutoFit/>
          </a:bodyPr>
          <a:lstStyle/>
          <a:p>
            <a:pPr algn="just">
              <a:lnSpc>
                <a:spcPct val="100000"/>
              </a:lnSpc>
              <a:spcBef>
                <a:spcPct val="0"/>
              </a:spcBef>
            </a:pPr>
            <a:r>
              <a:rPr lang="fr-FR" sz="2400" b="1" u="sng" dirty="0" err="1">
                <a:solidFill>
                  <a:srgbClr val="990000"/>
                </a:solidFill>
                <a:latin typeface="Times New Roman" pitchFamily="18" charset="0"/>
                <a:cs typeface="Times New Roman" pitchFamily="18" charset="0"/>
              </a:rPr>
              <a:t>AcmeStudio</a:t>
            </a:r>
            <a:r>
              <a:rPr lang="fr-FR" sz="2400" b="1" u="sng" dirty="0">
                <a:solidFill>
                  <a:srgbClr val="990000"/>
                </a:solidFill>
                <a:latin typeface="Times New Roman" pitchFamily="18" charset="0"/>
                <a:cs typeface="Times New Roman" pitchFamily="18" charset="0"/>
              </a:rPr>
              <a:t> comporte trois sous-éditeurs :</a:t>
            </a:r>
          </a:p>
          <a:p>
            <a:pPr algn="just">
              <a:lnSpc>
                <a:spcPct val="100000"/>
              </a:lnSpc>
              <a:spcBef>
                <a:spcPct val="0"/>
              </a:spcBef>
            </a:pPr>
            <a:endParaRPr lang="fr-FR" sz="2400" b="1" dirty="0">
              <a:solidFill>
                <a:srgbClr val="990000"/>
              </a:solidFill>
              <a:latin typeface="Times New Roman" pitchFamily="18" charset="0"/>
              <a:cs typeface="Times New Roman" pitchFamily="18" charset="0"/>
            </a:endParaRPr>
          </a:p>
          <a:p>
            <a:pPr algn="just">
              <a:lnSpc>
                <a:spcPct val="100000"/>
              </a:lnSpc>
              <a:spcBef>
                <a:spcPct val="0"/>
              </a:spcBef>
            </a:pPr>
            <a:r>
              <a:rPr lang="fr-FR" sz="2400" b="1" dirty="0">
                <a:solidFill>
                  <a:srgbClr val="000099"/>
                </a:solidFill>
                <a:latin typeface="Times New Roman" pitchFamily="18" charset="0"/>
                <a:cs typeface="Times New Roman" pitchFamily="18" charset="0"/>
              </a:rPr>
              <a:t>- L’éditeur </a:t>
            </a:r>
            <a:r>
              <a:rPr lang="fr-FR" sz="2400" b="1" dirty="0" err="1">
                <a:solidFill>
                  <a:srgbClr val="FF0000"/>
                </a:solidFill>
                <a:latin typeface="Times New Roman" pitchFamily="18" charset="0"/>
                <a:cs typeface="Times New Roman" pitchFamily="18" charset="0"/>
              </a:rPr>
              <a:t>Acme</a:t>
            </a:r>
            <a:r>
              <a:rPr lang="fr-FR" sz="2400" b="1" dirty="0">
                <a:solidFill>
                  <a:srgbClr val="FF0000"/>
                </a:solidFill>
                <a:latin typeface="Times New Roman" pitchFamily="18" charset="0"/>
                <a:cs typeface="Times New Roman" pitchFamily="18" charset="0"/>
              </a:rPr>
              <a:t> </a:t>
            </a:r>
            <a:r>
              <a:rPr lang="fr-FR" sz="2400" b="1" dirty="0" err="1">
                <a:solidFill>
                  <a:srgbClr val="FF0000"/>
                </a:solidFill>
                <a:latin typeface="Times New Roman" pitchFamily="18" charset="0"/>
                <a:cs typeface="Times New Roman" pitchFamily="18" charset="0"/>
              </a:rPr>
              <a:t>Overview</a:t>
            </a:r>
            <a:r>
              <a:rPr lang="fr-FR" sz="2400" b="1" dirty="0">
                <a:solidFill>
                  <a:srgbClr val="FF0000"/>
                </a:solidFill>
                <a:latin typeface="Times New Roman" pitchFamily="18" charset="0"/>
                <a:cs typeface="Times New Roman" pitchFamily="18" charset="0"/>
              </a:rPr>
              <a:t> </a:t>
            </a:r>
            <a:r>
              <a:rPr lang="fr-FR" sz="2400" b="1" dirty="0">
                <a:solidFill>
                  <a:srgbClr val="000099"/>
                </a:solidFill>
                <a:latin typeface="Times New Roman" pitchFamily="18" charset="0"/>
                <a:cs typeface="Times New Roman" pitchFamily="18" charset="0"/>
              </a:rPr>
              <a:t>donne un aperçu du contenu du fichier </a:t>
            </a:r>
            <a:r>
              <a:rPr lang="fr-FR" sz="2400" b="1" dirty="0" err="1">
                <a:solidFill>
                  <a:srgbClr val="000099"/>
                </a:solidFill>
                <a:latin typeface="Times New Roman" pitchFamily="18" charset="0"/>
                <a:cs typeface="Times New Roman" pitchFamily="18" charset="0"/>
              </a:rPr>
              <a:t>Acme</a:t>
            </a:r>
            <a:r>
              <a:rPr lang="fr-FR" sz="2400" b="1" dirty="0">
                <a:solidFill>
                  <a:srgbClr val="000099"/>
                </a:solidFill>
                <a:latin typeface="Times New Roman" pitchFamily="18" charset="0"/>
                <a:cs typeface="Times New Roman" pitchFamily="18" charset="0"/>
              </a:rPr>
              <a:t>, y compris les systèmes et les familles définies dans le fichier, en plus des fichiers qui sont importés.</a:t>
            </a:r>
          </a:p>
          <a:p>
            <a:pPr algn="just">
              <a:lnSpc>
                <a:spcPct val="100000"/>
              </a:lnSpc>
              <a:spcBef>
                <a:spcPct val="0"/>
              </a:spcBef>
            </a:pPr>
            <a:endParaRPr lang="fr-FR" sz="2400" b="1" dirty="0">
              <a:solidFill>
                <a:srgbClr val="000099"/>
              </a:solidFill>
              <a:latin typeface="Times New Roman" pitchFamily="18" charset="0"/>
              <a:cs typeface="Times New Roman" pitchFamily="18" charset="0"/>
            </a:endParaRPr>
          </a:p>
          <a:p>
            <a:pPr algn="just">
              <a:lnSpc>
                <a:spcPct val="100000"/>
              </a:lnSpc>
              <a:spcBef>
                <a:spcPct val="0"/>
              </a:spcBef>
              <a:buFontTx/>
              <a:buChar char="-"/>
            </a:pPr>
            <a:r>
              <a:rPr lang="fr-FR" sz="2400" b="1" dirty="0">
                <a:solidFill>
                  <a:srgbClr val="000099"/>
                </a:solidFill>
                <a:latin typeface="Times New Roman" pitchFamily="18" charset="0"/>
                <a:cs typeface="Times New Roman" pitchFamily="18" charset="0"/>
              </a:rPr>
              <a:t>L'éditeur </a:t>
            </a:r>
            <a:r>
              <a:rPr lang="fr-FR" sz="2400" b="1" dirty="0" err="1">
                <a:solidFill>
                  <a:srgbClr val="FF0000"/>
                </a:solidFill>
                <a:latin typeface="Times New Roman" pitchFamily="18" charset="0"/>
                <a:cs typeface="Times New Roman" pitchFamily="18" charset="0"/>
              </a:rPr>
              <a:t>Acme</a:t>
            </a:r>
            <a:r>
              <a:rPr lang="fr-FR" sz="2400" b="1" dirty="0">
                <a:solidFill>
                  <a:srgbClr val="FF0000"/>
                </a:solidFill>
                <a:latin typeface="Times New Roman" pitchFamily="18" charset="0"/>
                <a:cs typeface="Times New Roman" pitchFamily="18" charset="0"/>
              </a:rPr>
              <a:t> Source </a:t>
            </a:r>
            <a:r>
              <a:rPr lang="fr-FR" sz="2400" b="1" dirty="0">
                <a:solidFill>
                  <a:srgbClr val="000099"/>
                </a:solidFill>
                <a:latin typeface="Times New Roman" pitchFamily="18" charset="0"/>
                <a:cs typeface="Times New Roman" pitchFamily="18" charset="0"/>
              </a:rPr>
              <a:t>contient l'architecture textuelle source en </a:t>
            </a:r>
            <a:r>
              <a:rPr lang="fr-FR" sz="2400" b="1" dirty="0" err="1">
                <a:solidFill>
                  <a:srgbClr val="000099"/>
                </a:solidFill>
                <a:latin typeface="Times New Roman" pitchFamily="18" charset="0"/>
                <a:cs typeface="Times New Roman" pitchFamily="18" charset="0"/>
              </a:rPr>
              <a:t>Acme</a:t>
            </a:r>
            <a:r>
              <a:rPr lang="fr-FR" sz="2400" b="1" dirty="0">
                <a:solidFill>
                  <a:srgbClr val="000099"/>
                </a:solidFill>
                <a:latin typeface="Times New Roman" pitchFamily="18" charset="0"/>
                <a:cs typeface="Times New Roman" pitchFamily="18" charset="0"/>
              </a:rPr>
              <a:t>. </a:t>
            </a:r>
          </a:p>
          <a:p>
            <a:pPr algn="just">
              <a:lnSpc>
                <a:spcPct val="100000"/>
              </a:lnSpc>
              <a:spcBef>
                <a:spcPct val="0"/>
              </a:spcBef>
              <a:buFontTx/>
              <a:buChar char="-"/>
            </a:pPr>
            <a:endParaRPr lang="fr-FR" sz="2400" b="1" dirty="0">
              <a:solidFill>
                <a:srgbClr val="000099"/>
              </a:solidFill>
              <a:latin typeface="Times New Roman" pitchFamily="18" charset="0"/>
              <a:cs typeface="Times New Roman" pitchFamily="18" charset="0"/>
            </a:endParaRPr>
          </a:p>
          <a:p>
            <a:pPr algn="just">
              <a:lnSpc>
                <a:spcPct val="100000"/>
              </a:lnSpc>
              <a:spcBef>
                <a:spcPct val="0"/>
              </a:spcBef>
              <a:buFontTx/>
              <a:buChar char="-"/>
            </a:pPr>
            <a:r>
              <a:rPr lang="fr-FR" sz="2400" b="1" dirty="0">
                <a:solidFill>
                  <a:srgbClr val="000099"/>
                </a:solidFill>
                <a:latin typeface="Times New Roman" pitchFamily="18" charset="0"/>
                <a:cs typeface="Times New Roman" pitchFamily="18" charset="0"/>
              </a:rPr>
              <a:t> L'éditeur </a:t>
            </a:r>
            <a:r>
              <a:rPr lang="fr-FR" sz="2400" b="1" dirty="0" err="1">
                <a:solidFill>
                  <a:srgbClr val="FF0000"/>
                </a:solidFill>
                <a:latin typeface="Times New Roman" pitchFamily="18" charset="0"/>
                <a:cs typeface="Times New Roman" pitchFamily="18" charset="0"/>
              </a:rPr>
              <a:t>Acme</a:t>
            </a:r>
            <a:r>
              <a:rPr lang="fr-FR" sz="2400" b="1" dirty="0">
                <a:solidFill>
                  <a:srgbClr val="FF0000"/>
                </a:solidFill>
                <a:latin typeface="Times New Roman" pitchFamily="18" charset="0"/>
                <a:cs typeface="Times New Roman" pitchFamily="18" charset="0"/>
              </a:rPr>
              <a:t> Système</a:t>
            </a:r>
            <a:r>
              <a:rPr lang="fr-FR" sz="2400" b="1" dirty="0">
                <a:solidFill>
                  <a:srgbClr val="000099"/>
                </a:solidFill>
                <a:latin typeface="Times New Roman" pitchFamily="18" charset="0"/>
                <a:cs typeface="Times New Roman" pitchFamily="18" charset="0"/>
              </a:rPr>
              <a:t>, ouvert par défaut, contient le diagramme architectural. </a:t>
            </a:r>
          </a:p>
        </p:txBody>
      </p:sp>
      <p:sp>
        <p:nvSpPr>
          <p:cNvPr id="4" name="Rectangle 21"/>
          <p:cNvSpPr>
            <a:spLocks noChangeArrowheads="1"/>
          </p:cNvSpPr>
          <p:nvPr/>
        </p:nvSpPr>
        <p:spPr bwMode="auto">
          <a:xfrm>
            <a:off x="2225675" y="0"/>
            <a:ext cx="6918325" cy="396875"/>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Les sous-éditeurs</a:t>
            </a:r>
            <a:endParaRPr lang="en-US" sz="2000" b="1" dirty="0">
              <a:solidFill>
                <a:srgbClr val="F9FBC9"/>
              </a:solidFill>
              <a:latin typeface="Engravers M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53" presetClass="entr" presetSubtype="0" fill="hold" grpId="0" nodeType="clickEffect">
                                  <p:stCondLst>
                                    <p:cond delay="0"/>
                                  </p:stCondLst>
                                  <p:childTnLst>
                                    <p:set>
                                      <p:cBhvr>
                                        <p:cTn id="14" dur="1" fill="hold">
                                          <p:stCondLst>
                                            <p:cond delay="0"/>
                                          </p:stCondLst>
                                        </p:cTn>
                                        <p:tgtEl>
                                          <p:spTgt spid="283651">
                                            <p:txEl>
                                              <p:pRg st="0" end="0"/>
                                            </p:txEl>
                                          </p:spTgt>
                                        </p:tgtEl>
                                        <p:attrNameLst>
                                          <p:attrName>style.visibility</p:attrName>
                                        </p:attrNameLst>
                                      </p:cBhvr>
                                      <p:to>
                                        <p:strVal val="visible"/>
                                      </p:to>
                                    </p:set>
                                    <p:anim calcmode="lin" valueType="num">
                                      <p:cBhvr>
                                        <p:cTn id="15" dur="500" fill="hold"/>
                                        <p:tgtEl>
                                          <p:spTgt spid="283651">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283651">
                                            <p:txEl>
                                              <p:pRg st="0" end="0"/>
                                            </p:txEl>
                                          </p:spTgt>
                                        </p:tgtEl>
                                        <p:attrNameLst>
                                          <p:attrName>ppt_h</p:attrName>
                                        </p:attrNameLst>
                                      </p:cBhvr>
                                      <p:tavLst>
                                        <p:tav tm="0">
                                          <p:val>
                                            <p:fltVal val="0"/>
                                          </p:val>
                                        </p:tav>
                                        <p:tav tm="100000">
                                          <p:val>
                                            <p:strVal val="#ppt_h"/>
                                          </p:val>
                                        </p:tav>
                                      </p:tavLst>
                                    </p:anim>
                                    <p:animEffect transition="in" filter="fade">
                                      <p:cBhvr>
                                        <p:cTn id="17" dur="500"/>
                                        <p:tgtEl>
                                          <p:spTgt spid="283651">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0" fill="hold" grpId="0" nodeType="clickEffect">
                                  <p:stCondLst>
                                    <p:cond delay="0"/>
                                  </p:stCondLst>
                                  <p:childTnLst>
                                    <p:set>
                                      <p:cBhvr>
                                        <p:cTn id="21" dur="1" fill="hold">
                                          <p:stCondLst>
                                            <p:cond delay="0"/>
                                          </p:stCondLst>
                                        </p:cTn>
                                        <p:tgtEl>
                                          <p:spTgt spid="283651">
                                            <p:txEl>
                                              <p:pRg st="2" end="2"/>
                                            </p:txEl>
                                          </p:spTgt>
                                        </p:tgtEl>
                                        <p:attrNameLst>
                                          <p:attrName>style.visibility</p:attrName>
                                        </p:attrNameLst>
                                      </p:cBhvr>
                                      <p:to>
                                        <p:strVal val="visible"/>
                                      </p:to>
                                    </p:set>
                                    <p:anim calcmode="lin" valueType="num">
                                      <p:cBhvr>
                                        <p:cTn id="22" dur="500" fill="hold"/>
                                        <p:tgtEl>
                                          <p:spTgt spid="283651">
                                            <p:txEl>
                                              <p:pRg st="2" end="2"/>
                                            </p:txEl>
                                          </p:spTgt>
                                        </p:tgtEl>
                                        <p:attrNameLst>
                                          <p:attrName>ppt_w</p:attrName>
                                        </p:attrNameLst>
                                      </p:cBhvr>
                                      <p:tavLst>
                                        <p:tav tm="0">
                                          <p:val>
                                            <p:fltVal val="0"/>
                                          </p:val>
                                        </p:tav>
                                        <p:tav tm="100000">
                                          <p:val>
                                            <p:strVal val="#ppt_w"/>
                                          </p:val>
                                        </p:tav>
                                      </p:tavLst>
                                    </p:anim>
                                    <p:anim calcmode="lin" valueType="num">
                                      <p:cBhvr>
                                        <p:cTn id="23" dur="500" fill="hold"/>
                                        <p:tgtEl>
                                          <p:spTgt spid="283651">
                                            <p:txEl>
                                              <p:pRg st="2" end="2"/>
                                            </p:txEl>
                                          </p:spTgt>
                                        </p:tgtEl>
                                        <p:attrNameLst>
                                          <p:attrName>ppt_h</p:attrName>
                                        </p:attrNameLst>
                                      </p:cBhvr>
                                      <p:tavLst>
                                        <p:tav tm="0">
                                          <p:val>
                                            <p:fltVal val="0"/>
                                          </p:val>
                                        </p:tav>
                                        <p:tav tm="100000">
                                          <p:val>
                                            <p:strVal val="#ppt_h"/>
                                          </p:val>
                                        </p:tav>
                                      </p:tavLst>
                                    </p:anim>
                                    <p:animEffect transition="in" filter="fade">
                                      <p:cBhvr>
                                        <p:cTn id="24" dur="500"/>
                                        <p:tgtEl>
                                          <p:spTgt spid="283651">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0" fill="hold" grpId="0" nodeType="clickEffect">
                                  <p:stCondLst>
                                    <p:cond delay="0"/>
                                  </p:stCondLst>
                                  <p:childTnLst>
                                    <p:set>
                                      <p:cBhvr>
                                        <p:cTn id="28" dur="1" fill="hold">
                                          <p:stCondLst>
                                            <p:cond delay="0"/>
                                          </p:stCondLst>
                                        </p:cTn>
                                        <p:tgtEl>
                                          <p:spTgt spid="283651">
                                            <p:txEl>
                                              <p:pRg st="4" end="4"/>
                                            </p:txEl>
                                          </p:spTgt>
                                        </p:tgtEl>
                                        <p:attrNameLst>
                                          <p:attrName>style.visibility</p:attrName>
                                        </p:attrNameLst>
                                      </p:cBhvr>
                                      <p:to>
                                        <p:strVal val="visible"/>
                                      </p:to>
                                    </p:set>
                                    <p:anim calcmode="lin" valueType="num">
                                      <p:cBhvr>
                                        <p:cTn id="29" dur="500" fill="hold"/>
                                        <p:tgtEl>
                                          <p:spTgt spid="283651">
                                            <p:txEl>
                                              <p:pRg st="4" end="4"/>
                                            </p:txEl>
                                          </p:spTgt>
                                        </p:tgtEl>
                                        <p:attrNameLst>
                                          <p:attrName>ppt_w</p:attrName>
                                        </p:attrNameLst>
                                      </p:cBhvr>
                                      <p:tavLst>
                                        <p:tav tm="0">
                                          <p:val>
                                            <p:fltVal val="0"/>
                                          </p:val>
                                        </p:tav>
                                        <p:tav tm="100000">
                                          <p:val>
                                            <p:strVal val="#ppt_w"/>
                                          </p:val>
                                        </p:tav>
                                      </p:tavLst>
                                    </p:anim>
                                    <p:anim calcmode="lin" valueType="num">
                                      <p:cBhvr>
                                        <p:cTn id="30" dur="500" fill="hold"/>
                                        <p:tgtEl>
                                          <p:spTgt spid="283651">
                                            <p:txEl>
                                              <p:pRg st="4" end="4"/>
                                            </p:txEl>
                                          </p:spTgt>
                                        </p:tgtEl>
                                        <p:attrNameLst>
                                          <p:attrName>ppt_h</p:attrName>
                                        </p:attrNameLst>
                                      </p:cBhvr>
                                      <p:tavLst>
                                        <p:tav tm="0">
                                          <p:val>
                                            <p:fltVal val="0"/>
                                          </p:val>
                                        </p:tav>
                                        <p:tav tm="100000">
                                          <p:val>
                                            <p:strVal val="#ppt_h"/>
                                          </p:val>
                                        </p:tav>
                                      </p:tavLst>
                                    </p:anim>
                                    <p:animEffect transition="in" filter="fade">
                                      <p:cBhvr>
                                        <p:cTn id="31" dur="500"/>
                                        <p:tgtEl>
                                          <p:spTgt spid="283651">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0" fill="hold" grpId="0" nodeType="clickEffect">
                                  <p:stCondLst>
                                    <p:cond delay="0"/>
                                  </p:stCondLst>
                                  <p:childTnLst>
                                    <p:set>
                                      <p:cBhvr>
                                        <p:cTn id="35" dur="1" fill="hold">
                                          <p:stCondLst>
                                            <p:cond delay="0"/>
                                          </p:stCondLst>
                                        </p:cTn>
                                        <p:tgtEl>
                                          <p:spTgt spid="283651">
                                            <p:txEl>
                                              <p:pRg st="6" end="6"/>
                                            </p:txEl>
                                          </p:spTgt>
                                        </p:tgtEl>
                                        <p:attrNameLst>
                                          <p:attrName>style.visibility</p:attrName>
                                        </p:attrNameLst>
                                      </p:cBhvr>
                                      <p:to>
                                        <p:strVal val="visible"/>
                                      </p:to>
                                    </p:set>
                                    <p:anim calcmode="lin" valueType="num">
                                      <p:cBhvr>
                                        <p:cTn id="36" dur="500" fill="hold"/>
                                        <p:tgtEl>
                                          <p:spTgt spid="283651">
                                            <p:txEl>
                                              <p:pRg st="6" end="6"/>
                                            </p:txEl>
                                          </p:spTgt>
                                        </p:tgtEl>
                                        <p:attrNameLst>
                                          <p:attrName>ppt_w</p:attrName>
                                        </p:attrNameLst>
                                      </p:cBhvr>
                                      <p:tavLst>
                                        <p:tav tm="0">
                                          <p:val>
                                            <p:fltVal val="0"/>
                                          </p:val>
                                        </p:tav>
                                        <p:tav tm="100000">
                                          <p:val>
                                            <p:strVal val="#ppt_w"/>
                                          </p:val>
                                        </p:tav>
                                      </p:tavLst>
                                    </p:anim>
                                    <p:anim calcmode="lin" valueType="num">
                                      <p:cBhvr>
                                        <p:cTn id="37" dur="500" fill="hold"/>
                                        <p:tgtEl>
                                          <p:spTgt spid="283651">
                                            <p:txEl>
                                              <p:pRg st="6" end="6"/>
                                            </p:txEl>
                                          </p:spTgt>
                                        </p:tgtEl>
                                        <p:attrNameLst>
                                          <p:attrName>ppt_h</p:attrName>
                                        </p:attrNameLst>
                                      </p:cBhvr>
                                      <p:tavLst>
                                        <p:tav tm="0">
                                          <p:val>
                                            <p:fltVal val="0"/>
                                          </p:val>
                                        </p:tav>
                                        <p:tav tm="100000">
                                          <p:val>
                                            <p:strVal val="#ppt_h"/>
                                          </p:val>
                                        </p:tav>
                                      </p:tavLst>
                                    </p:anim>
                                    <p:animEffect transition="in" filter="fade">
                                      <p:cBhvr>
                                        <p:cTn id="38" dur="500"/>
                                        <p:tgtEl>
                                          <p:spTgt spid="28365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3651" grpId="0" build="p"/>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1" name="Rectangle 3"/>
          <p:cNvSpPr>
            <a:spLocks noChangeArrowheads="1"/>
          </p:cNvSpPr>
          <p:nvPr/>
        </p:nvSpPr>
        <p:spPr bwMode="auto">
          <a:xfrm>
            <a:off x="0" y="1352581"/>
            <a:ext cx="9144000" cy="4524315"/>
          </a:xfrm>
          <a:prstGeom prst="rect">
            <a:avLst/>
          </a:prstGeom>
          <a:noFill/>
          <a:ln w="9525" algn="ctr">
            <a:noFill/>
            <a:miter lim="800000"/>
            <a:headEnd/>
            <a:tailEnd/>
          </a:ln>
        </p:spPr>
        <p:txBody>
          <a:bodyPr anchor="ctr">
            <a:spAutoFit/>
          </a:bodyPr>
          <a:lstStyle/>
          <a:p>
            <a:pPr algn="just">
              <a:lnSpc>
                <a:spcPct val="100000"/>
              </a:lnSpc>
              <a:spcBef>
                <a:spcPct val="0"/>
              </a:spcBef>
            </a:pPr>
            <a:r>
              <a:rPr lang="fr-FR" sz="2400" b="1" dirty="0">
                <a:solidFill>
                  <a:srgbClr val="000099"/>
                </a:solidFill>
                <a:latin typeface="Times New Roman" pitchFamily="18" charset="0"/>
                <a:cs typeface="Times New Roman" pitchFamily="18" charset="0"/>
              </a:rPr>
              <a:t>L'environnement de conception </a:t>
            </a:r>
            <a:r>
              <a:rPr lang="fr-FR" sz="2400" b="1" dirty="0" err="1">
                <a:solidFill>
                  <a:srgbClr val="000099"/>
                </a:solidFill>
                <a:latin typeface="Times New Roman" pitchFamily="18" charset="0"/>
                <a:cs typeface="Times New Roman" pitchFamily="18" charset="0"/>
              </a:rPr>
              <a:t>AcmeStudio</a:t>
            </a:r>
            <a:r>
              <a:rPr lang="fr-FR" sz="2400" b="1" dirty="0">
                <a:solidFill>
                  <a:srgbClr val="000099"/>
                </a:solidFill>
                <a:latin typeface="Times New Roman" pitchFamily="18" charset="0"/>
                <a:cs typeface="Times New Roman" pitchFamily="18" charset="0"/>
              </a:rPr>
              <a:t> se compose de quatre vues :</a:t>
            </a:r>
          </a:p>
          <a:p>
            <a:pPr algn="just">
              <a:lnSpc>
                <a:spcPct val="100000"/>
              </a:lnSpc>
              <a:spcBef>
                <a:spcPct val="0"/>
              </a:spcBef>
            </a:pPr>
            <a:r>
              <a:rPr lang="fr-FR" sz="2400" b="1" dirty="0">
                <a:solidFill>
                  <a:srgbClr val="000099"/>
                </a:solidFill>
                <a:latin typeface="Times New Roman" pitchFamily="18" charset="0"/>
                <a:cs typeface="Times New Roman" pitchFamily="18" charset="0"/>
              </a:rPr>
              <a:t>- </a:t>
            </a:r>
            <a:r>
              <a:rPr lang="fr-FR" sz="2400" b="1" dirty="0">
                <a:solidFill>
                  <a:srgbClr val="FF0000"/>
                </a:solidFill>
                <a:latin typeface="Times New Roman" pitchFamily="18" charset="0"/>
                <a:cs typeface="Times New Roman" pitchFamily="18" charset="0"/>
              </a:rPr>
              <a:t>System</a:t>
            </a:r>
            <a:r>
              <a:rPr lang="fr-FR" sz="2400" b="1" dirty="0">
                <a:solidFill>
                  <a:srgbClr val="000099"/>
                </a:solidFill>
                <a:latin typeface="Times New Roman" pitchFamily="18" charset="0"/>
                <a:cs typeface="Times New Roman" pitchFamily="18" charset="0"/>
              </a:rPr>
              <a:t> est un éditeur graphique pour les conceptions architecturales, placé au centre de l'écran.</a:t>
            </a:r>
          </a:p>
          <a:p>
            <a:pPr algn="just">
              <a:lnSpc>
                <a:spcPct val="100000"/>
              </a:lnSpc>
              <a:spcBef>
                <a:spcPct val="0"/>
              </a:spcBef>
            </a:pPr>
            <a:endParaRPr lang="fr-FR" sz="2400" b="1" dirty="0">
              <a:solidFill>
                <a:srgbClr val="000099"/>
              </a:solidFill>
              <a:latin typeface="Times New Roman" pitchFamily="18" charset="0"/>
              <a:cs typeface="Times New Roman" pitchFamily="18" charset="0"/>
            </a:endParaRPr>
          </a:p>
          <a:p>
            <a:pPr algn="just">
              <a:lnSpc>
                <a:spcPct val="100000"/>
              </a:lnSpc>
              <a:spcBef>
                <a:spcPct val="0"/>
              </a:spcBef>
            </a:pPr>
            <a:r>
              <a:rPr lang="fr-FR" sz="2400" b="1" dirty="0">
                <a:solidFill>
                  <a:srgbClr val="000099"/>
                </a:solidFill>
                <a:latin typeface="Times New Roman" pitchFamily="18" charset="0"/>
                <a:cs typeface="Times New Roman" pitchFamily="18" charset="0"/>
              </a:rPr>
              <a:t>- </a:t>
            </a:r>
            <a:r>
              <a:rPr lang="fr-FR" sz="2400" b="1" dirty="0" err="1">
                <a:solidFill>
                  <a:srgbClr val="FF0000"/>
                </a:solidFill>
                <a:latin typeface="Times New Roman" pitchFamily="18" charset="0"/>
                <a:cs typeface="Times New Roman" pitchFamily="18" charset="0"/>
              </a:rPr>
              <a:t>Properties</a:t>
            </a:r>
            <a:r>
              <a:rPr lang="fr-FR" sz="2400" b="1" dirty="0">
                <a:solidFill>
                  <a:srgbClr val="000099"/>
                </a:solidFill>
                <a:latin typeface="Times New Roman" pitchFamily="18" charset="0"/>
                <a:cs typeface="Times New Roman" pitchFamily="18" charset="0"/>
              </a:rPr>
              <a:t> montrent les attributs de l'entité sélectionnée. Ce point de vue est largement utilisé dans </a:t>
            </a:r>
            <a:r>
              <a:rPr lang="fr-FR" sz="2400" b="1" dirty="0" err="1">
                <a:solidFill>
                  <a:srgbClr val="000099"/>
                </a:solidFill>
                <a:latin typeface="Times New Roman" pitchFamily="18" charset="0"/>
                <a:cs typeface="Times New Roman" pitchFamily="18" charset="0"/>
              </a:rPr>
              <a:t>AcmeStudio</a:t>
            </a:r>
            <a:r>
              <a:rPr lang="fr-FR" sz="2400" b="1" dirty="0">
                <a:solidFill>
                  <a:srgbClr val="000099"/>
                </a:solidFill>
                <a:latin typeface="Times New Roman" pitchFamily="18" charset="0"/>
                <a:cs typeface="Times New Roman" pitchFamily="18" charset="0"/>
              </a:rPr>
              <a:t>. </a:t>
            </a:r>
          </a:p>
          <a:p>
            <a:pPr algn="just">
              <a:lnSpc>
                <a:spcPct val="100000"/>
              </a:lnSpc>
              <a:spcBef>
                <a:spcPct val="0"/>
              </a:spcBef>
            </a:pPr>
            <a:endParaRPr lang="fr-FR" sz="2400" b="1" dirty="0">
              <a:solidFill>
                <a:srgbClr val="000099"/>
              </a:solidFill>
              <a:latin typeface="Times New Roman" pitchFamily="18" charset="0"/>
              <a:cs typeface="Times New Roman" pitchFamily="18" charset="0"/>
            </a:endParaRPr>
          </a:p>
          <a:p>
            <a:pPr algn="just">
              <a:lnSpc>
                <a:spcPct val="100000"/>
              </a:lnSpc>
              <a:spcBef>
                <a:spcPct val="0"/>
              </a:spcBef>
            </a:pPr>
            <a:r>
              <a:rPr lang="fr-FR" sz="2400" b="1" dirty="0">
                <a:solidFill>
                  <a:srgbClr val="000099"/>
                </a:solidFill>
                <a:latin typeface="Times New Roman" pitchFamily="18" charset="0"/>
                <a:cs typeface="Times New Roman" pitchFamily="18" charset="0"/>
              </a:rPr>
              <a:t>- </a:t>
            </a:r>
            <a:r>
              <a:rPr lang="fr-FR" sz="2400" b="1" dirty="0">
                <a:solidFill>
                  <a:srgbClr val="FF0000"/>
                </a:solidFill>
                <a:latin typeface="Times New Roman" pitchFamily="18" charset="0"/>
                <a:cs typeface="Times New Roman" pitchFamily="18" charset="0"/>
              </a:rPr>
              <a:t>Navigator</a:t>
            </a:r>
            <a:r>
              <a:rPr lang="fr-FR" sz="2400" b="1" dirty="0">
                <a:solidFill>
                  <a:srgbClr val="000099"/>
                </a:solidFill>
                <a:latin typeface="Times New Roman" pitchFamily="18" charset="0"/>
                <a:cs typeface="Times New Roman" pitchFamily="18" charset="0"/>
              </a:rPr>
              <a:t> montre des projets, des familles, et des systèmes dans l’espace de travail.</a:t>
            </a:r>
          </a:p>
          <a:p>
            <a:pPr algn="just">
              <a:lnSpc>
                <a:spcPct val="100000"/>
              </a:lnSpc>
              <a:spcBef>
                <a:spcPct val="0"/>
              </a:spcBef>
            </a:pPr>
            <a:endParaRPr lang="fr-FR" sz="2400" b="1" dirty="0">
              <a:solidFill>
                <a:srgbClr val="000099"/>
              </a:solidFill>
              <a:latin typeface="Times New Roman" pitchFamily="18" charset="0"/>
              <a:cs typeface="Times New Roman" pitchFamily="18" charset="0"/>
            </a:endParaRPr>
          </a:p>
          <a:p>
            <a:pPr algn="just">
              <a:lnSpc>
                <a:spcPct val="100000"/>
              </a:lnSpc>
              <a:spcBef>
                <a:spcPct val="0"/>
              </a:spcBef>
            </a:pPr>
            <a:r>
              <a:rPr lang="fr-FR" sz="2400" b="1" dirty="0">
                <a:solidFill>
                  <a:srgbClr val="000099"/>
                </a:solidFill>
                <a:latin typeface="Times New Roman" pitchFamily="18" charset="0"/>
                <a:cs typeface="Times New Roman" pitchFamily="18" charset="0"/>
              </a:rPr>
              <a:t>• </a:t>
            </a:r>
            <a:r>
              <a:rPr lang="fr-FR" sz="2400" b="1" dirty="0" err="1">
                <a:solidFill>
                  <a:srgbClr val="FF0000"/>
                </a:solidFill>
                <a:latin typeface="Times New Roman" pitchFamily="18" charset="0"/>
                <a:cs typeface="Times New Roman" pitchFamily="18" charset="0"/>
              </a:rPr>
              <a:t>Outline</a:t>
            </a:r>
            <a:r>
              <a:rPr lang="fr-FR" sz="2400" b="1" dirty="0">
                <a:solidFill>
                  <a:srgbClr val="000099"/>
                </a:solidFill>
                <a:latin typeface="Times New Roman" pitchFamily="18" charset="0"/>
                <a:cs typeface="Times New Roman" pitchFamily="18" charset="0"/>
              </a:rPr>
              <a:t> affiche les entités du système actuel ou de la famille.</a:t>
            </a:r>
          </a:p>
        </p:txBody>
      </p:sp>
      <p:sp>
        <p:nvSpPr>
          <p:cNvPr id="4" name="Rectangle 21"/>
          <p:cNvSpPr>
            <a:spLocks noChangeArrowheads="1"/>
          </p:cNvSpPr>
          <p:nvPr/>
        </p:nvSpPr>
        <p:spPr bwMode="auto">
          <a:xfrm>
            <a:off x="2225675" y="0"/>
            <a:ext cx="6918325" cy="396875"/>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Exploration des vues </a:t>
            </a:r>
            <a:endParaRPr lang="en-US" sz="2000" b="1" dirty="0">
              <a:solidFill>
                <a:srgbClr val="F9FBC9"/>
              </a:solidFill>
              <a:latin typeface="Engravers M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53" presetClass="entr" presetSubtype="0" fill="hold" grpId="0" nodeType="clickEffect">
                                  <p:stCondLst>
                                    <p:cond delay="0"/>
                                  </p:stCondLst>
                                  <p:childTnLst>
                                    <p:set>
                                      <p:cBhvr>
                                        <p:cTn id="14" dur="1" fill="hold">
                                          <p:stCondLst>
                                            <p:cond delay="0"/>
                                          </p:stCondLst>
                                        </p:cTn>
                                        <p:tgtEl>
                                          <p:spTgt spid="283651">
                                            <p:txEl>
                                              <p:pRg st="0" end="0"/>
                                            </p:txEl>
                                          </p:spTgt>
                                        </p:tgtEl>
                                        <p:attrNameLst>
                                          <p:attrName>style.visibility</p:attrName>
                                        </p:attrNameLst>
                                      </p:cBhvr>
                                      <p:to>
                                        <p:strVal val="visible"/>
                                      </p:to>
                                    </p:set>
                                    <p:anim calcmode="lin" valueType="num">
                                      <p:cBhvr>
                                        <p:cTn id="15" dur="500" fill="hold"/>
                                        <p:tgtEl>
                                          <p:spTgt spid="283651">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283651">
                                            <p:txEl>
                                              <p:pRg st="0" end="0"/>
                                            </p:txEl>
                                          </p:spTgt>
                                        </p:tgtEl>
                                        <p:attrNameLst>
                                          <p:attrName>ppt_h</p:attrName>
                                        </p:attrNameLst>
                                      </p:cBhvr>
                                      <p:tavLst>
                                        <p:tav tm="0">
                                          <p:val>
                                            <p:fltVal val="0"/>
                                          </p:val>
                                        </p:tav>
                                        <p:tav tm="100000">
                                          <p:val>
                                            <p:strVal val="#ppt_h"/>
                                          </p:val>
                                        </p:tav>
                                      </p:tavLst>
                                    </p:anim>
                                    <p:animEffect transition="in" filter="fade">
                                      <p:cBhvr>
                                        <p:cTn id="17" dur="500"/>
                                        <p:tgtEl>
                                          <p:spTgt spid="283651">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0" fill="hold" grpId="0" nodeType="clickEffect">
                                  <p:stCondLst>
                                    <p:cond delay="0"/>
                                  </p:stCondLst>
                                  <p:childTnLst>
                                    <p:set>
                                      <p:cBhvr>
                                        <p:cTn id="21" dur="1" fill="hold">
                                          <p:stCondLst>
                                            <p:cond delay="0"/>
                                          </p:stCondLst>
                                        </p:cTn>
                                        <p:tgtEl>
                                          <p:spTgt spid="283651">
                                            <p:txEl>
                                              <p:pRg st="1" end="1"/>
                                            </p:txEl>
                                          </p:spTgt>
                                        </p:tgtEl>
                                        <p:attrNameLst>
                                          <p:attrName>style.visibility</p:attrName>
                                        </p:attrNameLst>
                                      </p:cBhvr>
                                      <p:to>
                                        <p:strVal val="visible"/>
                                      </p:to>
                                    </p:set>
                                    <p:anim calcmode="lin" valueType="num">
                                      <p:cBhvr>
                                        <p:cTn id="22" dur="500" fill="hold"/>
                                        <p:tgtEl>
                                          <p:spTgt spid="283651">
                                            <p:txEl>
                                              <p:pRg st="1" end="1"/>
                                            </p:txEl>
                                          </p:spTgt>
                                        </p:tgtEl>
                                        <p:attrNameLst>
                                          <p:attrName>ppt_w</p:attrName>
                                        </p:attrNameLst>
                                      </p:cBhvr>
                                      <p:tavLst>
                                        <p:tav tm="0">
                                          <p:val>
                                            <p:fltVal val="0"/>
                                          </p:val>
                                        </p:tav>
                                        <p:tav tm="100000">
                                          <p:val>
                                            <p:strVal val="#ppt_w"/>
                                          </p:val>
                                        </p:tav>
                                      </p:tavLst>
                                    </p:anim>
                                    <p:anim calcmode="lin" valueType="num">
                                      <p:cBhvr>
                                        <p:cTn id="23" dur="500" fill="hold"/>
                                        <p:tgtEl>
                                          <p:spTgt spid="283651">
                                            <p:txEl>
                                              <p:pRg st="1" end="1"/>
                                            </p:txEl>
                                          </p:spTgt>
                                        </p:tgtEl>
                                        <p:attrNameLst>
                                          <p:attrName>ppt_h</p:attrName>
                                        </p:attrNameLst>
                                      </p:cBhvr>
                                      <p:tavLst>
                                        <p:tav tm="0">
                                          <p:val>
                                            <p:fltVal val="0"/>
                                          </p:val>
                                        </p:tav>
                                        <p:tav tm="100000">
                                          <p:val>
                                            <p:strVal val="#ppt_h"/>
                                          </p:val>
                                        </p:tav>
                                      </p:tavLst>
                                    </p:anim>
                                    <p:animEffect transition="in" filter="fade">
                                      <p:cBhvr>
                                        <p:cTn id="24" dur="500"/>
                                        <p:tgtEl>
                                          <p:spTgt spid="283651">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0" fill="hold" grpId="0" nodeType="clickEffect">
                                  <p:stCondLst>
                                    <p:cond delay="0"/>
                                  </p:stCondLst>
                                  <p:childTnLst>
                                    <p:set>
                                      <p:cBhvr>
                                        <p:cTn id="28" dur="1" fill="hold">
                                          <p:stCondLst>
                                            <p:cond delay="0"/>
                                          </p:stCondLst>
                                        </p:cTn>
                                        <p:tgtEl>
                                          <p:spTgt spid="283651">
                                            <p:txEl>
                                              <p:pRg st="3" end="3"/>
                                            </p:txEl>
                                          </p:spTgt>
                                        </p:tgtEl>
                                        <p:attrNameLst>
                                          <p:attrName>style.visibility</p:attrName>
                                        </p:attrNameLst>
                                      </p:cBhvr>
                                      <p:to>
                                        <p:strVal val="visible"/>
                                      </p:to>
                                    </p:set>
                                    <p:anim calcmode="lin" valueType="num">
                                      <p:cBhvr>
                                        <p:cTn id="29" dur="500" fill="hold"/>
                                        <p:tgtEl>
                                          <p:spTgt spid="283651">
                                            <p:txEl>
                                              <p:pRg st="3" end="3"/>
                                            </p:txEl>
                                          </p:spTgt>
                                        </p:tgtEl>
                                        <p:attrNameLst>
                                          <p:attrName>ppt_w</p:attrName>
                                        </p:attrNameLst>
                                      </p:cBhvr>
                                      <p:tavLst>
                                        <p:tav tm="0">
                                          <p:val>
                                            <p:fltVal val="0"/>
                                          </p:val>
                                        </p:tav>
                                        <p:tav tm="100000">
                                          <p:val>
                                            <p:strVal val="#ppt_w"/>
                                          </p:val>
                                        </p:tav>
                                      </p:tavLst>
                                    </p:anim>
                                    <p:anim calcmode="lin" valueType="num">
                                      <p:cBhvr>
                                        <p:cTn id="30" dur="500" fill="hold"/>
                                        <p:tgtEl>
                                          <p:spTgt spid="283651">
                                            <p:txEl>
                                              <p:pRg st="3" end="3"/>
                                            </p:txEl>
                                          </p:spTgt>
                                        </p:tgtEl>
                                        <p:attrNameLst>
                                          <p:attrName>ppt_h</p:attrName>
                                        </p:attrNameLst>
                                      </p:cBhvr>
                                      <p:tavLst>
                                        <p:tav tm="0">
                                          <p:val>
                                            <p:fltVal val="0"/>
                                          </p:val>
                                        </p:tav>
                                        <p:tav tm="100000">
                                          <p:val>
                                            <p:strVal val="#ppt_h"/>
                                          </p:val>
                                        </p:tav>
                                      </p:tavLst>
                                    </p:anim>
                                    <p:animEffect transition="in" filter="fade">
                                      <p:cBhvr>
                                        <p:cTn id="31" dur="500"/>
                                        <p:tgtEl>
                                          <p:spTgt spid="283651">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0" fill="hold" grpId="0" nodeType="clickEffect">
                                  <p:stCondLst>
                                    <p:cond delay="0"/>
                                  </p:stCondLst>
                                  <p:childTnLst>
                                    <p:set>
                                      <p:cBhvr>
                                        <p:cTn id="35" dur="1" fill="hold">
                                          <p:stCondLst>
                                            <p:cond delay="0"/>
                                          </p:stCondLst>
                                        </p:cTn>
                                        <p:tgtEl>
                                          <p:spTgt spid="283651">
                                            <p:txEl>
                                              <p:pRg st="5" end="5"/>
                                            </p:txEl>
                                          </p:spTgt>
                                        </p:tgtEl>
                                        <p:attrNameLst>
                                          <p:attrName>style.visibility</p:attrName>
                                        </p:attrNameLst>
                                      </p:cBhvr>
                                      <p:to>
                                        <p:strVal val="visible"/>
                                      </p:to>
                                    </p:set>
                                    <p:anim calcmode="lin" valueType="num">
                                      <p:cBhvr>
                                        <p:cTn id="36" dur="500" fill="hold"/>
                                        <p:tgtEl>
                                          <p:spTgt spid="283651">
                                            <p:txEl>
                                              <p:pRg st="5" end="5"/>
                                            </p:txEl>
                                          </p:spTgt>
                                        </p:tgtEl>
                                        <p:attrNameLst>
                                          <p:attrName>ppt_w</p:attrName>
                                        </p:attrNameLst>
                                      </p:cBhvr>
                                      <p:tavLst>
                                        <p:tav tm="0">
                                          <p:val>
                                            <p:fltVal val="0"/>
                                          </p:val>
                                        </p:tav>
                                        <p:tav tm="100000">
                                          <p:val>
                                            <p:strVal val="#ppt_w"/>
                                          </p:val>
                                        </p:tav>
                                      </p:tavLst>
                                    </p:anim>
                                    <p:anim calcmode="lin" valueType="num">
                                      <p:cBhvr>
                                        <p:cTn id="37" dur="500" fill="hold"/>
                                        <p:tgtEl>
                                          <p:spTgt spid="283651">
                                            <p:txEl>
                                              <p:pRg st="5" end="5"/>
                                            </p:txEl>
                                          </p:spTgt>
                                        </p:tgtEl>
                                        <p:attrNameLst>
                                          <p:attrName>ppt_h</p:attrName>
                                        </p:attrNameLst>
                                      </p:cBhvr>
                                      <p:tavLst>
                                        <p:tav tm="0">
                                          <p:val>
                                            <p:fltVal val="0"/>
                                          </p:val>
                                        </p:tav>
                                        <p:tav tm="100000">
                                          <p:val>
                                            <p:strVal val="#ppt_h"/>
                                          </p:val>
                                        </p:tav>
                                      </p:tavLst>
                                    </p:anim>
                                    <p:animEffect transition="in" filter="fade">
                                      <p:cBhvr>
                                        <p:cTn id="38" dur="500"/>
                                        <p:tgtEl>
                                          <p:spTgt spid="283651">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0" fill="hold" grpId="0" nodeType="clickEffect">
                                  <p:stCondLst>
                                    <p:cond delay="0"/>
                                  </p:stCondLst>
                                  <p:childTnLst>
                                    <p:set>
                                      <p:cBhvr>
                                        <p:cTn id="42" dur="1" fill="hold">
                                          <p:stCondLst>
                                            <p:cond delay="0"/>
                                          </p:stCondLst>
                                        </p:cTn>
                                        <p:tgtEl>
                                          <p:spTgt spid="283651">
                                            <p:txEl>
                                              <p:pRg st="7" end="7"/>
                                            </p:txEl>
                                          </p:spTgt>
                                        </p:tgtEl>
                                        <p:attrNameLst>
                                          <p:attrName>style.visibility</p:attrName>
                                        </p:attrNameLst>
                                      </p:cBhvr>
                                      <p:to>
                                        <p:strVal val="visible"/>
                                      </p:to>
                                    </p:set>
                                    <p:anim calcmode="lin" valueType="num">
                                      <p:cBhvr>
                                        <p:cTn id="43" dur="500" fill="hold"/>
                                        <p:tgtEl>
                                          <p:spTgt spid="283651">
                                            <p:txEl>
                                              <p:pRg st="7" end="7"/>
                                            </p:txEl>
                                          </p:spTgt>
                                        </p:tgtEl>
                                        <p:attrNameLst>
                                          <p:attrName>ppt_w</p:attrName>
                                        </p:attrNameLst>
                                      </p:cBhvr>
                                      <p:tavLst>
                                        <p:tav tm="0">
                                          <p:val>
                                            <p:fltVal val="0"/>
                                          </p:val>
                                        </p:tav>
                                        <p:tav tm="100000">
                                          <p:val>
                                            <p:strVal val="#ppt_w"/>
                                          </p:val>
                                        </p:tav>
                                      </p:tavLst>
                                    </p:anim>
                                    <p:anim calcmode="lin" valueType="num">
                                      <p:cBhvr>
                                        <p:cTn id="44" dur="500" fill="hold"/>
                                        <p:tgtEl>
                                          <p:spTgt spid="283651">
                                            <p:txEl>
                                              <p:pRg st="7" end="7"/>
                                            </p:txEl>
                                          </p:spTgt>
                                        </p:tgtEl>
                                        <p:attrNameLst>
                                          <p:attrName>ppt_h</p:attrName>
                                        </p:attrNameLst>
                                      </p:cBhvr>
                                      <p:tavLst>
                                        <p:tav tm="0">
                                          <p:val>
                                            <p:fltVal val="0"/>
                                          </p:val>
                                        </p:tav>
                                        <p:tav tm="100000">
                                          <p:val>
                                            <p:strVal val="#ppt_h"/>
                                          </p:val>
                                        </p:tav>
                                      </p:tavLst>
                                    </p:anim>
                                    <p:animEffect transition="in" filter="fade">
                                      <p:cBhvr>
                                        <p:cTn id="45" dur="500"/>
                                        <p:tgtEl>
                                          <p:spTgt spid="28365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3651" grpId="0" build="p"/>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1" name="Rectangle 3"/>
          <p:cNvSpPr>
            <a:spLocks noChangeArrowheads="1"/>
          </p:cNvSpPr>
          <p:nvPr/>
        </p:nvSpPr>
        <p:spPr bwMode="auto">
          <a:xfrm>
            <a:off x="0" y="3014573"/>
            <a:ext cx="9144000" cy="1200329"/>
          </a:xfrm>
          <a:prstGeom prst="rect">
            <a:avLst/>
          </a:prstGeom>
          <a:noFill/>
          <a:ln w="9525" algn="ctr">
            <a:noFill/>
            <a:miter lim="800000"/>
            <a:headEnd/>
            <a:tailEnd/>
          </a:ln>
        </p:spPr>
        <p:txBody>
          <a:bodyPr anchor="ctr">
            <a:spAutoFit/>
          </a:bodyPr>
          <a:lstStyle/>
          <a:p>
            <a:pPr algn="just">
              <a:lnSpc>
                <a:spcPct val="100000"/>
              </a:lnSpc>
              <a:spcBef>
                <a:spcPct val="0"/>
              </a:spcBef>
            </a:pPr>
            <a:r>
              <a:rPr lang="fr-FR" sz="2400" b="1" dirty="0">
                <a:solidFill>
                  <a:srgbClr val="000099"/>
                </a:solidFill>
                <a:latin typeface="Times New Roman" pitchFamily="18" charset="0"/>
                <a:cs typeface="Times New Roman" pitchFamily="18" charset="0"/>
              </a:rPr>
              <a:t>Dans la vue </a:t>
            </a:r>
            <a:r>
              <a:rPr lang="fr-FR" sz="2400" b="1" dirty="0" err="1">
                <a:solidFill>
                  <a:srgbClr val="FF0000"/>
                </a:solidFill>
                <a:latin typeface="Times New Roman" pitchFamily="18" charset="0"/>
                <a:cs typeface="Times New Roman" pitchFamily="18" charset="0"/>
              </a:rPr>
              <a:t>Properties</a:t>
            </a:r>
            <a:r>
              <a:rPr lang="fr-FR" sz="2400" b="1" dirty="0">
                <a:solidFill>
                  <a:srgbClr val="000099"/>
                </a:solidFill>
                <a:latin typeface="Times New Roman" pitchFamily="18" charset="0"/>
                <a:cs typeface="Times New Roman" pitchFamily="18" charset="0"/>
              </a:rPr>
              <a:t>, on peut utiliser plusieurs onglets pour inspecter divers aspects du composant sélectionné. Par exemple, l'onglet </a:t>
            </a:r>
            <a:r>
              <a:rPr lang="fr-FR" sz="2400" b="1" dirty="0" err="1">
                <a:solidFill>
                  <a:srgbClr val="FF0000"/>
                </a:solidFill>
                <a:latin typeface="Times New Roman" pitchFamily="18" charset="0"/>
                <a:cs typeface="Times New Roman" pitchFamily="18" charset="0"/>
              </a:rPr>
              <a:t>Rules</a:t>
            </a:r>
            <a:r>
              <a:rPr lang="fr-FR" sz="2400" b="1" dirty="0">
                <a:solidFill>
                  <a:srgbClr val="000099"/>
                </a:solidFill>
                <a:latin typeface="Times New Roman" pitchFamily="18" charset="0"/>
                <a:cs typeface="Times New Roman" pitchFamily="18" charset="0"/>
              </a:rPr>
              <a:t> affiche les règles contraignant ce composant.</a:t>
            </a:r>
          </a:p>
        </p:txBody>
      </p:sp>
      <p:sp>
        <p:nvSpPr>
          <p:cNvPr id="4" name="Rectangle 21"/>
          <p:cNvSpPr>
            <a:spLocks noChangeArrowheads="1"/>
          </p:cNvSpPr>
          <p:nvPr/>
        </p:nvSpPr>
        <p:spPr bwMode="auto">
          <a:xfrm>
            <a:off x="2225675" y="-1618"/>
            <a:ext cx="6918325" cy="400110"/>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propriétés de composants</a:t>
            </a:r>
          </a:p>
        </p:txBody>
      </p:sp>
      <p:pic>
        <p:nvPicPr>
          <p:cNvPr id="82946" name="Picture 2"/>
          <p:cNvPicPr>
            <a:picLocks noChangeAspect="1" noChangeArrowheads="1"/>
          </p:cNvPicPr>
          <p:nvPr/>
        </p:nvPicPr>
        <p:blipFill>
          <a:blip r:embed="rId2" cstate="print"/>
          <a:srcRect/>
          <a:stretch>
            <a:fillRect/>
          </a:stretch>
        </p:blipFill>
        <p:spPr bwMode="auto">
          <a:xfrm>
            <a:off x="686005" y="1263650"/>
            <a:ext cx="8067470" cy="1441450"/>
          </a:xfrm>
          <a:prstGeom prst="rect">
            <a:avLst/>
          </a:prstGeom>
          <a:noFill/>
          <a:ln w="9525" cap="flat" cmpd="sng" algn="ctr">
            <a:noFill/>
            <a:prstDash val="solid"/>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55" presetClass="entr" presetSubtype="0" fill="hold" nodeType="clickEffect">
                                  <p:stCondLst>
                                    <p:cond delay="0"/>
                                  </p:stCondLst>
                                  <p:childTnLst>
                                    <p:set>
                                      <p:cBhvr>
                                        <p:cTn id="14" dur="1" fill="hold">
                                          <p:stCondLst>
                                            <p:cond delay="0"/>
                                          </p:stCondLst>
                                        </p:cTn>
                                        <p:tgtEl>
                                          <p:spTgt spid="82946"/>
                                        </p:tgtEl>
                                        <p:attrNameLst>
                                          <p:attrName>style.visibility</p:attrName>
                                        </p:attrNameLst>
                                      </p:cBhvr>
                                      <p:to>
                                        <p:strVal val="visible"/>
                                      </p:to>
                                    </p:set>
                                    <p:anim calcmode="lin" valueType="num">
                                      <p:cBhvr>
                                        <p:cTn id="15" dur="1000" fill="hold"/>
                                        <p:tgtEl>
                                          <p:spTgt spid="82946"/>
                                        </p:tgtEl>
                                        <p:attrNameLst>
                                          <p:attrName>ppt_w</p:attrName>
                                        </p:attrNameLst>
                                      </p:cBhvr>
                                      <p:tavLst>
                                        <p:tav tm="0">
                                          <p:val>
                                            <p:strVal val="#ppt_w*0.70"/>
                                          </p:val>
                                        </p:tav>
                                        <p:tav tm="100000">
                                          <p:val>
                                            <p:strVal val="#ppt_w"/>
                                          </p:val>
                                        </p:tav>
                                      </p:tavLst>
                                    </p:anim>
                                    <p:anim calcmode="lin" valueType="num">
                                      <p:cBhvr>
                                        <p:cTn id="16" dur="1000" fill="hold"/>
                                        <p:tgtEl>
                                          <p:spTgt spid="82946"/>
                                        </p:tgtEl>
                                        <p:attrNameLst>
                                          <p:attrName>ppt_h</p:attrName>
                                        </p:attrNameLst>
                                      </p:cBhvr>
                                      <p:tavLst>
                                        <p:tav tm="0">
                                          <p:val>
                                            <p:strVal val="#ppt_h"/>
                                          </p:val>
                                        </p:tav>
                                        <p:tav tm="100000">
                                          <p:val>
                                            <p:strVal val="#ppt_h"/>
                                          </p:val>
                                        </p:tav>
                                      </p:tavLst>
                                    </p:anim>
                                    <p:animEffect transition="in" filter="fade">
                                      <p:cBhvr>
                                        <p:cTn id="17" dur="1000"/>
                                        <p:tgtEl>
                                          <p:spTgt spid="82946"/>
                                        </p:tgtEl>
                                      </p:cBhvr>
                                    </p:animEffect>
                                  </p:childTnLst>
                                </p:cTn>
                              </p:par>
                            </p:childTnLst>
                          </p:cTn>
                        </p:par>
                        <p:par>
                          <p:cTn id="18" fill="hold">
                            <p:stCondLst>
                              <p:cond delay="1000"/>
                            </p:stCondLst>
                            <p:childTnLst>
                              <p:par>
                                <p:cTn id="19" presetID="22" presetClass="entr" presetSubtype="1" fill="hold" grpId="0" nodeType="afterEffect">
                                  <p:stCondLst>
                                    <p:cond delay="0"/>
                                  </p:stCondLst>
                                  <p:childTnLst>
                                    <p:set>
                                      <p:cBhvr>
                                        <p:cTn id="20" dur="1" fill="hold">
                                          <p:stCondLst>
                                            <p:cond delay="0"/>
                                          </p:stCondLst>
                                        </p:cTn>
                                        <p:tgtEl>
                                          <p:spTgt spid="283651"/>
                                        </p:tgtEl>
                                        <p:attrNameLst>
                                          <p:attrName>style.visibility</p:attrName>
                                        </p:attrNameLst>
                                      </p:cBhvr>
                                      <p:to>
                                        <p:strVal val="visible"/>
                                      </p:to>
                                    </p:set>
                                    <p:animEffect transition="in" filter="wipe(up)">
                                      <p:cBhvr>
                                        <p:cTn id="21" dur="500"/>
                                        <p:tgtEl>
                                          <p:spTgt spid="2836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3651"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1" name="Rectangle 3"/>
          <p:cNvSpPr>
            <a:spLocks noChangeArrowheads="1"/>
          </p:cNvSpPr>
          <p:nvPr/>
        </p:nvSpPr>
        <p:spPr bwMode="auto">
          <a:xfrm>
            <a:off x="0" y="1076277"/>
            <a:ext cx="9144000" cy="2308324"/>
          </a:xfrm>
          <a:prstGeom prst="rect">
            <a:avLst/>
          </a:prstGeom>
          <a:noFill/>
          <a:ln w="9525" algn="ctr">
            <a:noFill/>
            <a:miter lim="800000"/>
            <a:headEnd/>
            <a:tailEnd/>
          </a:ln>
        </p:spPr>
        <p:txBody>
          <a:bodyPr anchor="ctr">
            <a:spAutoFit/>
          </a:bodyPr>
          <a:lstStyle/>
          <a:p>
            <a:pPr algn="just">
              <a:lnSpc>
                <a:spcPct val="100000"/>
              </a:lnSpc>
              <a:spcBef>
                <a:spcPct val="0"/>
              </a:spcBef>
            </a:pPr>
            <a:r>
              <a:rPr lang="fr-FR" sz="2400" b="1" dirty="0">
                <a:solidFill>
                  <a:srgbClr val="000099"/>
                </a:solidFill>
                <a:latin typeface="Times New Roman" pitchFamily="18" charset="0"/>
                <a:cs typeface="Times New Roman" pitchFamily="18" charset="0"/>
              </a:rPr>
              <a:t>Le système qu’on conçoit est une instance d'une famille qui sera présente dans le package du laboratoire. Elle est placée dans le dossier </a:t>
            </a:r>
            <a:r>
              <a:rPr lang="fr-FR" sz="2000" b="1" dirty="0" err="1">
                <a:solidFill>
                  <a:srgbClr val="C00000"/>
                </a:solidFill>
                <a:latin typeface="Times New Roman" pitchFamily="18" charset="0"/>
                <a:cs typeface="Times New Roman" pitchFamily="18" charset="0"/>
              </a:rPr>
              <a:t>families</a:t>
            </a:r>
            <a:r>
              <a:rPr lang="fr-FR" sz="2400" b="1" dirty="0">
                <a:solidFill>
                  <a:srgbClr val="000099"/>
                </a:solidFill>
                <a:latin typeface="Times New Roman" pitchFamily="18" charset="0"/>
                <a:cs typeface="Times New Roman" pitchFamily="18" charset="0"/>
              </a:rPr>
              <a:t> dans Navigator (Ex : </a:t>
            </a:r>
            <a:r>
              <a:rPr lang="fr-FR" sz="2400" b="1" dirty="0" err="1">
                <a:solidFill>
                  <a:srgbClr val="000099"/>
                </a:solidFill>
                <a:latin typeface="Times New Roman" pitchFamily="18" charset="0"/>
                <a:cs typeface="Times New Roman" pitchFamily="18" charset="0"/>
              </a:rPr>
              <a:t>UnixPipeAndFilterFam.acme</a:t>
            </a:r>
            <a:r>
              <a:rPr lang="fr-FR" sz="2400" b="1" dirty="0">
                <a:solidFill>
                  <a:srgbClr val="000099"/>
                </a:solidFill>
                <a:latin typeface="Times New Roman" pitchFamily="18" charset="0"/>
                <a:cs typeface="Times New Roman" pitchFamily="18" charset="0"/>
              </a:rPr>
              <a:t>).</a:t>
            </a:r>
          </a:p>
          <a:p>
            <a:pPr algn="just">
              <a:lnSpc>
                <a:spcPct val="100000"/>
              </a:lnSpc>
              <a:spcBef>
                <a:spcPct val="0"/>
              </a:spcBef>
            </a:pPr>
            <a:endParaRPr lang="fr-FR" sz="2400" b="1" dirty="0">
              <a:solidFill>
                <a:srgbClr val="000099"/>
              </a:solidFill>
              <a:latin typeface="Times New Roman" pitchFamily="18" charset="0"/>
              <a:cs typeface="Times New Roman" pitchFamily="18" charset="0"/>
            </a:endParaRPr>
          </a:p>
          <a:p>
            <a:pPr algn="just">
              <a:lnSpc>
                <a:spcPct val="100000"/>
              </a:lnSpc>
              <a:spcBef>
                <a:spcPct val="0"/>
              </a:spcBef>
            </a:pPr>
            <a:r>
              <a:rPr lang="fr-FR" sz="2400" b="1" dirty="0">
                <a:solidFill>
                  <a:srgbClr val="000099"/>
                </a:solidFill>
                <a:latin typeface="Times New Roman" pitchFamily="18" charset="0"/>
                <a:cs typeface="Times New Roman" pitchFamily="18" charset="0"/>
              </a:rPr>
              <a:t>Comme nous l’avons vue auparavant, les familles </a:t>
            </a:r>
            <a:r>
              <a:rPr lang="fr-FR" sz="2400" b="1" dirty="0" err="1">
                <a:solidFill>
                  <a:srgbClr val="000099"/>
                </a:solidFill>
                <a:latin typeface="Times New Roman" pitchFamily="18" charset="0"/>
                <a:cs typeface="Times New Roman" pitchFamily="18" charset="0"/>
              </a:rPr>
              <a:t>Acme</a:t>
            </a:r>
            <a:r>
              <a:rPr lang="fr-FR" sz="2400" b="1" dirty="0">
                <a:solidFill>
                  <a:srgbClr val="000099"/>
                </a:solidFill>
                <a:latin typeface="Times New Roman" pitchFamily="18" charset="0"/>
                <a:cs typeface="Times New Roman" pitchFamily="18" charset="0"/>
              </a:rPr>
              <a:t> définissent des types de composants, de connecteurs, des ports, et des rôles. </a:t>
            </a:r>
          </a:p>
        </p:txBody>
      </p:sp>
      <p:sp>
        <p:nvSpPr>
          <p:cNvPr id="4" name="Rectangle 21"/>
          <p:cNvSpPr>
            <a:spLocks noChangeArrowheads="1"/>
          </p:cNvSpPr>
          <p:nvPr/>
        </p:nvSpPr>
        <p:spPr bwMode="auto">
          <a:xfrm>
            <a:off x="2225675" y="0"/>
            <a:ext cx="6918325" cy="396875"/>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Exploration des familles</a:t>
            </a:r>
            <a:endParaRPr lang="en-US" sz="2000" b="1" dirty="0">
              <a:solidFill>
                <a:srgbClr val="F9FBC9"/>
              </a:solidFill>
              <a:latin typeface="Engravers M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47" presetClass="entr" presetSubtype="0" fill="hold" grpId="0" nodeType="clickEffect">
                                  <p:stCondLst>
                                    <p:cond delay="0"/>
                                  </p:stCondLst>
                                  <p:childTnLst>
                                    <p:set>
                                      <p:cBhvr>
                                        <p:cTn id="14" dur="1" fill="hold">
                                          <p:stCondLst>
                                            <p:cond delay="0"/>
                                          </p:stCondLst>
                                        </p:cTn>
                                        <p:tgtEl>
                                          <p:spTgt spid="283651"/>
                                        </p:tgtEl>
                                        <p:attrNameLst>
                                          <p:attrName>style.visibility</p:attrName>
                                        </p:attrNameLst>
                                      </p:cBhvr>
                                      <p:to>
                                        <p:strVal val="visible"/>
                                      </p:to>
                                    </p:set>
                                    <p:animEffect transition="in" filter="fade">
                                      <p:cBhvr>
                                        <p:cTn id="15" dur="1000"/>
                                        <p:tgtEl>
                                          <p:spTgt spid="283651"/>
                                        </p:tgtEl>
                                      </p:cBhvr>
                                    </p:animEffect>
                                    <p:anim calcmode="lin" valueType="num">
                                      <p:cBhvr>
                                        <p:cTn id="16" dur="1000" fill="hold"/>
                                        <p:tgtEl>
                                          <p:spTgt spid="283651"/>
                                        </p:tgtEl>
                                        <p:attrNameLst>
                                          <p:attrName>ppt_x</p:attrName>
                                        </p:attrNameLst>
                                      </p:cBhvr>
                                      <p:tavLst>
                                        <p:tav tm="0">
                                          <p:val>
                                            <p:strVal val="#ppt_x"/>
                                          </p:val>
                                        </p:tav>
                                        <p:tav tm="100000">
                                          <p:val>
                                            <p:strVal val="#ppt_x"/>
                                          </p:val>
                                        </p:tav>
                                      </p:tavLst>
                                    </p:anim>
                                    <p:anim calcmode="lin" valueType="num">
                                      <p:cBhvr>
                                        <p:cTn id="17" dur="1000" fill="hold"/>
                                        <p:tgtEl>
                                          <p:spTgt spid="28365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3651" grpId="0"/>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1"/>
          <p:cNvSpPr>
            <a:spLocks noChangeArrowheads="1"/>
          </p:cNvSpPr>
          <p:nvPr/>
        </p:nvSpPr>
        <p:spPr bwMode="auto">
          <a:xfrm>
            <a:off x="2225675" y="0"/>
            <a:ext cx="6918325" cy="396875"/>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Exploration des familles</a:t>
            </a:r>
            <a:endParaRPr lang="en-US" sz="2000" b="1" dirty="0">
              <a:solidFill>
                <a:srgbClr val="F9FBC9"/>
              </a:solidFill>
              <a:latin typeface="Engravers MT" pitchFamily="18" charset="0"/>
            </a:endParaRPr>
          </a:p>
        </p:txBody>
      </p:sp>
      <p:pic>
        <p:nvPicPr>
          <p:cNvPr id="83970" name="Picture 2"/>
          <p:cNvPicPr>
            <a:picLocks noChangeAspect="1" noChangeArrowheads="1"/>
          </p:cNvPicPr>
          <p:nvPr/>
        </p:nvPicPr>
        <p:blipFill>
          <a:blip r:embed="rId2" cstate="print"/>
          <a:srcRect/>
          <a:stretch>
            <a:fillRect/>
          </a:stretch>
        </p:blipFill>
        <p:spPr bwMode="auto">
          <a:xfrm>
            <a:off x="165100" y="414338"/>
            <a:ext cx="8813800" cy="6029325"/>
          </a:xfrm>
          <a:prstGeom prst="rect">
            <a:avLst/>
          </a:prstGeom>
          <a:noFill/>
          <a:ln w="9525" cap="flat" cmpd="sng" algn="ctr">
            <a:noFill/>
            <a:prstDash val="solid"/>
            <a:miter lim="800000"/>
            <a:headEnd/>
            <a:tailEnd/>
          </a:ln>
        </p:spPr>
      </p:pic>
      <p:grpSp>
        <p:nvGrpSpPr>
          <p:cNvPr id="9" name="Groupe 8"/>
          <p:cNvGrpSpPr/>
          <p:nvPr/>
        </p:nvGrpSpPr>
        <p:grpSpPr>
          <a:xfrm>
            <a:off x="5803900" y="1587500"/>
            <a:ext cx="3340100" cy="1257300"/>
            <a:chOff x="5803900" y="1587500"/>
            <a:chExt cx="3340100" cy="1257300"/>
          </a:xfrm>
        </p:grpSpPr>
        <p:sp>
          <p:nvSpPr>
            <p:cNvPr id="6" name="ZoneTexte 5"/>
            <p:cNvSpPr txBox="1"/>
            <p:nvPr/>
          </p:nvSpPr>
          <p:spPr>
            <a:xfrm>
              <a:off x="6273800" y="1587500"/>
              <a:ext cx="2870200" cy="923330"/>
            </a:xfrm>
            <a:prstGeom prst="rect">
              <a:avLst/>
            </a:prstGeom>
            <a:solidFill>
              <a:schemeClr val="accent4"/>
            </a:solidFill>
          </p:spPr>
          <p:txBody>
            <a:bodyPr wrap="square" rtlCol="0">
              <a:spAutoFit/>
            </a:bodyPr>
            <a:lstStyle/>
            <a:p>
              <a:r>
                <a:rPr lang="fr-FR" sz="2000" dirty="0">
                  <a:solidFill>
                    <a:srgbClr val="000099"/>
                  </a:solidFill>
                </a:rPr>
                <a:t>héritage du type et des rôles de la famille générique</a:t>
              </a:r>
            </a:p>
          </p:txBody>
        </p:sp>
        <p:cxnSp>
          <p:nvCxnSpPr>
            <p:cNvPr id="7" name="Connecteur droit avec flèche 6"/>
            <p:cNvCxnSpPr/>
            <p:nvPr/>
          </p:nvCxnSpPr>
          <p:spPr bwMode="auto">
            <a:xfrm flipH="1">
              <a:off x="5803900" y="2527300"/>
              <a:ext cx="1701800" cy="317500"/>
            </a:xfrm>
            <a:prstGeom prst="straightConnector1">
              <a:avLst/>
            </a:prstGeom>
            <a:noFill/>
            <a:ln w="38100" cap="flat" cmpd="sng" algn="ctr">
              <a:solidFill>
                <a:srgbClr val="000099"/>
              </a:solidFill>
              <a:prstDash val="solid"/>
              <a:round/>
              <a:headEnd type="none" w="med" len="med"/>
              <a:tailEnd type="arrow"/>
            </a:ln>
            <a:effectLst/>
          </p:spPr>
        </p:cxnSp>
      </p:grpSp>
      <p:grpSp>
        <p:nvGrpSpPr>
          <p:cNvPr id="10" name="Groupe 9"/>
          <p:cNvGrpSpPr/>
          <p:nvPr/>
        </p:nvGrpSpPr>
        <p:grpSpPr>
          <a:xfrm>
            <a:off x="3492500" y="165100"/>
            <a:ext cx="2667000" cy="812800"/>
            <a:chOff x="5803900" y="1587500"/>
            <a:chExt cx="2667000" cy="1257300"/>
          </a:xfrm>
        </p:grpSpPr>
        <p:sp>
          <p:nvSpPr>
            <p:cNvPr id="11" name="ZoneTexte 10"/>
            <p:cNvSpPr txBox="1"/>
            <p:nvPr/>
          </p:nvSpPr>
          <p:spPr>
            <a:xfrm>
              <a:off x="6921500" y="1587500"/>
              <a:ext cx="1549400" cy="571310"/>
            </a:xfrm>
            <a:prstGeom prst="rect">
              <a:avLst/>
            </a:prstGeom>
            <a:solidFill>
              <a:schemeClr val="accent4"/>
            </a:solidFill>
          </p:spPr>
          <p:txBody>
            <a:bodyPr wrap="square" rtlCol="0">
              <a:spAutoFit/>
            </a:bodyPr>
            <a:lstStyle/>
            <a:p>
              <a:r>
                <a:rPr lang="fr-FR" sz="2000" dirty="0">
                  <a:solidFill>
                    <a:srgbClr val="000099"/>
                  </a:solidFill>
                </a:rPr>
                <a:t>famille</a:t>
              </a:r>
            </a:p>
          </p:txBody>
        </p:sp>
        <p:cxnSp>
          <p:nvCxnSpPr>
            <p:cNvPr id="12" name="Connecteur droit avec flèche 11"/>
            <p:cNvCxnSpPr>
              <a:stCxn id="11" idx="2"/>
            </p:cNvCxnSpPr>
            <p:nvPr/>
          </p:nvCxnSpPr>
          <p:spPr bwMode="auto">
            <a:xfrm flipH="1">
              <a:off x="5803900" y="2158810"/>
              <a:ext cx="1892300" cy="685990"/>
            </a:xfrm>
            <a:prstGeom prst="straightConnector1">
              <a:avLst/>
            </a:prstGeom>
            <a:noFill/>
            <a:ln w="38100" cap="flat" cmpd="sng" algn="ctr">
              <a:solidFill>
                <a:srgbClr val="000099"/>
              </a:solidFill>
              <a:prstDash val="solid"/>
              <a:round/>
              <a:headEnd type="none" w="med" len="med"/>
              <a:tailEnd type="arrow"/>
            </a:ln>
            <a:effectLst/>
          </p:spPr>
        </p:cxnSp>
      </p:grpSp>
      <p:grpSp>
        <p:nvGrpSpPr>
          <p:cNvPr id="17" name="Groupe 16"/>
          <p:cNvGrpSpPr/>
          <p:nvPr/>
        </p:nvGrpSpPr>
        <p:grpSpPr>
          <a:xfrm>
            <a:off x="2171700" y="1714499"/>
            <a:ext cx="3403600" cy="495301"/>
            <a:chOff x="5511800" y="1528562"/>
            <a:chExt cx="2959100" cy="1058729"/>
          </a:xfrm>
        </p:grpSpPr>
        <p:sp>
          <p:nvSpPr>
            <p:cNvPr id="18" name="ZoneTexte 17"/>
            <p:cNvSpPr txBox="1"/>
            <p:nvPr/>
          </p:nvSpPr>
          <p:spPr>
            <a:xfrm>
              <a:off x="6921500" y="1587498"/>
              <a:ext cx="1549400" cy="999793"/>
            </a:xfrm>
            <a:prstGeom prst="rect">
              <a:avLst/>
            </a:prstGeom>
            <a:solidFill>
              <a:schemeClr val="accent4"/>
            </a:solidFill>
          </p:spPr>
          <p:txBody>
            <a:bodyPr wrap="square" rtlCol="0">
              <a:spAutoFit/>
            </a:bodyPr>
            <a:lstStyle/>
            <a:p>
              <a:r>
                <a:rPr lang="fr-FR" sz="2000" dirty="0">
                  <a:solidFill>
                    <a:srgbClr val="000099"/>
                  </a:solidFill>
                </a:rPr>
                <a:t>3 composants</a:t>
              </a:r>
            </a:p>
          </p:txBody>
        </p:sp>
        <p:cxnSp>
          <p:nvCxnSpPr>
            <p:cNvPr id="19" name="Connecteur droit avec flèche 18"/>
            <p:cNvCxnSpPr>
              <a:stCxn id="18" idx="1"/>
            </p:cNvCxnSpPr>
            <p:nvPr/>
          </p:nvCxnSpPr>
          <p:spPr bwMode="auto">
            <a:xfrm flipH="1" flipV="1">
              <a:off x="5511800" y="1528562"/>
              <a:ext cx="1409700" cy="558833"/>
            </a:xfrm>
            <a:prstGeom prst="straightConnector1">
              <a:avLst/>
            </a:prstGeom>
            <a:noFill/>
            <a:ln w="38100" cap="flat" cmpd="sng" algn="ctr">
              <a:solidFill>
                <a:srgbClr val="000099"/>
              </a:solidFill>
              <a:prstDash val="solid"/>
              <a:round/>
              <a:headEnd type="none" w="med" len="med"/>
              <a:tailEnd type="arrow"/>
            </a:ln>
            <a:effectLst/>
          </p:spPr>
        </p:cxnSp>
      </p:grpSp>
      <p:grpSp>
        <p:nvGrpSpPr>
          <p:cNvPr id="22" name="Groupe 21"/>
          <p:cNvGrpSpPr/>
          <p:nvPr/>
        </p:nvGrpSpPr>
        <p:grpSpPr>
          <a:xfrm>
            <a:off x="2324100" y="3316871"/>
            <a:ext cx="3479800" cy="369332"/>
            <a:chOff x="5445551" y="691653"/>
            <a:chExt cx="3025348" cy="789465"/>
          </a:xfrm>
        </p:grpSpPr>
        <p:sp>
          <p:nvSpPr>
            <p:cNvPr id="23" name="ZoneTexte 22"/>
            <p:cNvSpPr txBox="1"/>
            <p:nvPr/>
          </p:nvSpPr>
          <p:spPr>
            <a:xfrm>
              <a:off x="6921500" y="691653"/>
              <a:ext cx="1549399" cy="789465"/>
            </a:xfrm>
            <a:prstGeom prst="rect">
              <a:avLst/>
            </a:prstGeom>
            <a:solidFill>
              <a:schemeClr val="accent4"/>
            </a:solidFill>
          </p:spPr>
          <p:txBody>
            <a:bodyPr wrap="square" rtlCol="0">
              <a:spAutoFit/>
            </a:bodyPr>
            <a:lstStyle/>
            <a:p>
              <a:r>
                <a:rPr lang="fr-FR" sz="2000" dirty="0">
                  <a:solidFill>
                    <a:srgbClr val="000099"/>
                  </a:solidFill>
                </a:rPr>
                <a:t>2 ports</a:t>
              </a:r>
            </a:p>
          </p:txBody>
        </p:sp>
        <p:cxnSp>
          <p:nvCxnSpPr>
            <p:cNvPr id="24" name="Connecteur droit avec flèche 23"/>
            <p:cNvCxnSpPr>
              <a:stCxn id="23" idx="1"/>
            </p:cNvCxnSpPr>
            <p:nvPr/>
          </p:nvCxnSpPr>
          <p:spPr bwMode="auto">
            <a:xfrm flipH="1">
              <a:off x="5445551" y="1086386"/>
              <a:ext cx="1475949" cy="387886"/>
            </a:xfrm>
            <a:prstGeom prst="straightConnector1">
              <a:avLst/>
            </a:prstGeom>
            <a:noFill/>
            <a:ln w="38100" cap="flat" cmpd="sng" algn="ctr">
              <a:solidFill>
                <a:srgbClr val="000099"/>
              </a:solidFill>
              <a:prstDash val="solid"/>
              <a:round/>
              <a:headEnd type="none" w="med" len="med"/>
              <a:tailEnd type="arrow"/>
            </a:ln>
            <a:effectLst/>
          </p:spPr>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ppt_x</p:attrName>
                                        </p:attrNameLst>
                                      </p:cBhvr>
                                      <p:tavLst>
                                        <p:tav tm="0">
                                          <p:val>
                                            <p:strVal val="#ppt_x-.2"/>
                                          </p:val>
                                        </p:tav>
                                        <p:tav tm="100000">
                                          <p:val>
                                            <p:strVal val="#ppt_x"/>
                                          </p:val>
                                        </p:tav>
                                      </p:tavLst>
                                    </p:anim>
                                    <p:anim calcmode="lin" valueType="num">
                                      <p:cBhvr>
                                        <p:cTn id="8"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xit" presetSubtype="0" fill="hold" nodeType="clickEffect">
                                  <p:stCondLst>
                                    <p:cond delay="0"/>
                                  </p:stCondLst>
                                  <p:childTnLst>
                                    <p:set>
                                      <p:cBhvr>
                                        <p:cTn id="13" dur="1" fill="hold">
                                          <p:stCondLst>
                                            <p:cond delay="0"/>
                                          </p:stCondLst>
                                        </p:cTn>
                                        <p:tgtEl>
                                          <p:spTgt spid="10"/>
                                        </p:tgtEl>
                                        <p:attrNameLst>
                                          <p:attrName>style.visibility</p:attrName>
                                        </p:attrNameLst>
                                      </p:cBhvr>
                                      <p:to>
                                        <p:strVal val="hidden"/>
                                      </p:to>
                                    </p:set>
                                  </p:childTnLst>
                                </p:cTn>
                              </p:par>
                            </p:childTnLst>
                          </p:cTn>
                        </p:par>
                        <p:par>
                          <p:cTn id="14" fill="hold">
                            <p:stCondLst>
                              <p:cond delay="0"/>
                            </p:stCondLst>
                            <p:childTnLst>
                              <p:par>
                                <p:cTn id="15" presetID="29" presetClass="entr" presetSubtype="0" fill="hold" nodeType="afterEffect">
                                  <p:stCondLst>
                                    <p:cond delay="0"/>
                                  </p:stCondLst>
                                  <p:childTnLst>
                                    <p:set>
                                      <p:cBhvr>
                                        <p:cTn id="16" dur="1" fill="hold">
                                          <p:stCondLst>
                                            <p:cond delay="0"/>
                                          </p:stCondLst>
                                        </p:cTn>
                                        <p:tgtEl>
                                          <p:spTgt spid="17"/>
                                        </p:tgtEl>
                                        <p:attrNameLst>
                                          <p:attrName>style.visibility</p:attrName>
                                        </p:attrNameLst>
                                      </p:cBhvr>
                                      <p:to>
                                        <p:strVal val="visible"/>
                                      </p:to>
                                    </p:set>
                                    <p:anim calcmode="lin" valueType="num">
                                      <p:cBhvr>
                                        <p:cTn id="17" dur="1000" fill="hold"/>
                                        <p:tgtEl>
                                          <p:spTgt spid="17"/>
                                        </p:tgtEl>
                                        <p:attrNameLst>
                                          <p:attrName>ppt_x</p:attrName>
                                        </p:attrNameLst>
                                      </p:cBhvr>
                                      <p:tavLst>
                                        <p:tav tm="0">
                                          <p:val>
                                            <p:strVal val="#ppt_x-.2"/>
                                          </p:val>
                                        </p:tav>
                                        <p:tav tm="100000">
                                          <p:val>
                                            <p:strVal val="#ppt_x"/>
                                          </p:val>
                                        </p:tav>
                                      </p:tavLst>
                                    </p:anim>
                                    <p:anim calcmode="lin" valueType="num">
                                      <p:cBhvr>
                                        <p:cTn id="18" dur="1000" fill="hold"/>
                                        <p:tgtEl>
                                          <p:spTgt spid="17"/>
                                        </p:tgtEl>
                                        <p:attrNameLst>
                                          <p:attrName>ppt_y</p:attrName>
                                        </p:attrNameLst>
                                      </p:cBhvr>
                                      <p:tavLst>
                                        <p:tav tm="0">
                                          <p:val>
                                            <p:strVal val="#ppt_y"/>
                                          </p:val>
                                        </p:tav>
                                        <p:tav tm="100000">
                                          <p:val>
                                            <p:strVal val="#ppt_y"/>
                                          </p:val>
                                        </p:tav>
                                      </p:tavLst>
                                    </p:anim>
                                    <p:animEffect transition="in" filter="wipe(right)" prLst="gradientSize: 0.1">
                                      <p:cBhvr>
                                        <p:cTn id="19" dur="1000"/>
                                        <p:tgtEl>
                                          <p:spTgt spid="17"/>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nodeType="clickEffect">
                                  <p:stCondLst>
                                    <p:cond delay="0"/>
                                  </p:stCondLst>
                                  <p:childTnLst>
                                    <p:set>
                                      <p:cBhvr>
                                        <p:cTn id="23" dur="1" fill="hold">
                                          <p:stCondLst>
                                            <p:cond delay="0"/>
                                          </p:stCondLst>
                                        </p:cTn>
                                        <p:tgtEl>
                                          <p:spTgt spid="17"/>
                                        </p:tgtEl>
                                        <p:attrNameLst>
                                          <p:attrName>style.visibility</p:attrName>
                                        </p:attrNameLst>
                                      </p:cBhvr>
                                      <p:to>
                                        <p:strVal val="hidden"/>
                                      </p:to>
                                    </p:set>
                                  </p:childTnLst>
                                </p:cTn>
                              </p:par>
                            </p:childTnLst>
                          </p:cTn>
                        </p:par>
                        <p:par>
                          <p:cTn id="24" fill="hold">
                            <p:stCondLst>
                              <p:cond delay="0"/>
                            </p:stCondLst>
                            <p:childTnLst>
                              <p:par>
                                <p:cTn id="25" presetID="29" presetClass="entr" presetSubtype="0" fill="hold" nodeType="afterEffect">
                                  <p:stCondLst>
                                    <p:cond delay="0"/>
                                  </p:stCondLst>
                                  <p:childTnLst>
                                    <p:set>
                                      <p:cBhvr>
                                        <p:cTn id="26" dur="1" fill="hold">
                                          <p:stCondLst>
                                            <p:cond delay="0"/>
                                          </p:stCondLst>
                                        </p:cTn>
                                        <p:tgtEl>
                                          <p:spTgt spid="22"/>
                                        </p:tgtEl>
                                        <p:attrNameLst>
                                          <p:attrName>style.visibility</p:attrName>
                                        </p:attrNameLst>
                                      </p:cBhvr>
                                      <p:to>
                                        <p:strVal val="visible"/>
                                      </p:to>
                                    </p:set>
                                    <p:anim calcmode="lin" valueType="num">
                                      <p:cBhvr>
                                        <p:cTn id="27" dur="1000" fill="hold"/>
                                        <p:tgtEl>
                                          <p:spTgt spid="22"/>
                                        </p:tgtEl>
                                        <p:attrNameLst>
                                          <p:attrName>ppt_x</p:attrName>
                                        </p:attrNameLst>
                                      </p:cBhvr>
                                      <p:tavLst>
                                        <p:tav tm="0">
                                          <p:val>
                                            <p:strVal val="#ppt_x-.2"/>
                                          </p:val>
                                        </p:tav>
                                        <p:tav tm="100000">
                                          <p:val>
                                            <p:strVal val="#ppt_x"/>
                                          </p:val>
                                        </p:tav>
                                      </p:tavLst>
                                    </p:anim>
                                    <p:anim calcmode="lin" valueType="num">
                                      <p:cBhvr>
                                        <p:cTn id="28" dur="1000" fill="hold"/>
                                        <p:tgtEl>
                                          <p:spTgt spid="22"/>
                                        </p:tgtEl>
                                        <p:attrNameLst>
                                          <p:attrName>ppt_y</p:attrName>
                                        </p:attrNameLst>
                                      </p:cBhvr>
                                      <p:tavLst>
                                        <p:tav tm="0">
                                          <p:val>
                                            <p:strVal val="#ppt_y"/>
                                          </p:val>
                                        </p:tav>
                                        <p:tav tm="100000">
                                          <p:val>
                                            <p:strVal val="#ppt_y"/>
                                          </p:val>
                                        </p:tav>
                                      </p:tavLst>
                                    </p:anim>
                                    <p:animEffect transition="in" filter="wipe(right)" prLst="gradientSize: 0.1">
                                      <p:cBhvr>
                                        <p:cTn id="29" dur="1000"/>
                                        <p:tgtEl>
                                          <p:spTgt spid="22"/>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xit" presetSubtype="0" fill="hold" nodeType="clickEffect">
                                  <p:stCondLst>
                                    <p:cond delay="0"/>
                                  </p:stCondLst>
                                  <p:childTnLst>
                                    <p:set>
                                      <p:cBhvr>
                                        <p:cTn id="33" dur="1" fill="hold">
                                          <p:stCondLst>
                                            <p:cond delay="0"/>
                                          </p:stCondLst>
                                        </p:cTn>
                                        <p:tgtEl>
                                          <p:spTgt spid="22"/>
                                        </p:tgtEl>
                                        <p:attrNameLst>
                                          <p:attrName>style.visibility</p:attrName>
                                        </p:attrNameLst>
                                      </p:cBhvr>
                                      <p:to>
                                        <p:strVal val="hidden"/>
                                      </p:to>
                                    </p:set>
                                  </p:childTnLst>
                                </p:cTn>
                              </p:par>
                            </p:childTnLst>
                          </p:cTn>
                        </p:par>
                        <p:par>
                          <p:cTn id="34" fill="hold">
                            <p:stCondLst>
                              <p:cond delay="0"/>
                            </p:stCondLst>
                            <p:childTnLst>
                              <p:par>
                                <p:cTn id="35" presetID="29" presetClass="entr" presetSubtype="0" fill="hold" nodeType="after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p:cTn id="37" dur="1000" fill="hold"/>
                                        <p:tgtEl>
                                          <p:spTgt spid="9"/>
                                        </p:tgtEl>
                                        <p:attrNameLst>
                                          <p:attrName>ppt_x</p:attrName>
                                        </p:attrNameLst>
                                      </p:cBhvr>
                                      <p:tavLst>
                                        <p:tav tm="0">
                                          <p:val>
                                            <p:strVal val="#ppt_x-.2"/>
                                          </p:val>
                                        </p:tav>
                                        <p:tav tm="100000">
                                          <p:val>
                                            <p:strVal val="#ppt_x"/>
                                          </p:val>
                                        </p:tav>
                                      </p:tavLst>
                                    </p:anim>
                                    <p:anim calcmode="lin" valueType="num">
                                      <p:cBhvr>
                                        <p:cTn id="38"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39"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05" name="Rectangle 21"/>
          <p:cNvSpPr>
            <a:spLocks noChangeArrowheads="1"/>
          </p:cNvSpPr>
          <p:nvPr/>
        </p:nvSpPr>
        <p:spPr bwMode="auto">
          <a:xfrm>
            <a:off x="2225675" y="-1617"/>
            <a:ext cx="6918325" cy="400110"/>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Modification d’une conception</a:t>
            </a:r>
            <a:endParaRPr lang="en-US" sz="2000" b="1" dirty="0">
              <a:solidFill>
                <a:srgbClr val="F9FBC9"/>
              </a:solidFill>
              <a:latin typeface="Engravers MT" pitchFamily="18" charset="0"/>
            </a:endParaRPr>
          </a:p>
        </p:txBody>
      </p:sp>
      <p:sp>
        <p:nvSpPr>
          <p:cNvPr id="5" name="Rectangle 3"/>
          <p:cNvSpPr>
            <a:spLocks noChangeArrowheads="1"/>
          </p:cNvSpPr>
          <p:nvPr/>
        </p:nvSpPr>
        <p:spPr bwMode="auto">
          <a:xfrm>
            <a:off x="0" y="1083250"/>
            <a:ext cx="9144000" cy="3416320"/>
          </a:xfrm>
          <a:prstGeom prst="rect">
            <a:avLst/>
          </a:prstGeom>
          <a:noFill/>
          <a:ln w="9525" algn="ctr">
            <a:noFill/>
            <a:miter lim="800000"/>
            <a:headEnd/>
            <a:tailEnd/>
          </a:ln>
        </p:spPr>
        <p:txBody>
          <a:bodyPr anchor="ctr">
            <a:spAutoFit/>
          </a:bodyPr>
          <a:lstStyle/>
          <a:p>
            <a:pPr algn="just">
              <a:lnSpc>
                <a:spcPct val="100000"/>
              </a:lnSpc>
              <a:spcBef>
                <a:spcPct val="0"/>
              </a:spcBef>
            </a:pPr>
            <a:r>
              <a:rPr lang="fr-FR" sz="2400" b="1" dirty="0">
                <a:solidFill>
                  <a:srgbClr val="000099"/>
                </a:solidFill>
                <a:latin typeface="Times New Roman" pitchFamily="18" charset="0"/>
                <a:cs typeface="Times New Roman" pitchFamily="18" charset="0"/>
              </a:rPr>
              <a:t>Prenant l’exemple de l’architecture </a:t>
            </a:r>
            <a:r>
              <a:rPr lang="fr-FR" sz="2400" b="1" dirty="0" err="1">
                <a:solidFill>
                  <a:srgbClr val="990000"/>
                </a:solidFill>
                <a:latin typeface="Times New Roman" pitchFamily="18" charset="0"/>
                <a:cs typeface="Times New Roman" pitchFamily="18" charset="0"/>
              </a:rPr>
              <a:t>simple-pf.acme</a:t>
            </a:r>
            <a:r>
              <a:rPr lang="fr-FR" sz="2400" b="1" dirty="0">
                <a:solidFill>
                  <a:srgbClr val="000099"/>
                </a:solidFill>
                <a:latin typeface="Times New Roman" pitchFamily="18" charset="0"/>
                <a:cs typeface="Times New Roman" pitchFamily="18" charset="0"/>
              </a:rPr>
              <a:t>. Les modifications peuvent comprendre l'ajout de composants et des pipes, ainsi que l'élargissement du niveau de détail d'un composant en ajoutant une représentation.</a:t>
            </a:r>
          </a:p>
          <a:p>
            <a:pPr algn="just">
              <a:lnSpc>
                <a:spcPct val="100000"/>
              </a:lnSpc>
              <a:spcBef>
                <a:spcPct val="0"/>
              </a:spcBef>
            </a:pPr>
            <a:endParaRPr lang="fr-FR" sz="2400" b="1" dirty="0">
              <a:solidFill>
                <a:srgbClr val="000099"/>
              </a:solidFill>
              <a:latin typeface="Times New Roman" pitchFamily="18" charset="0"/>
              <a:cs typeface="Times New Roman" pitchFamily="18" charset="0"/>
            </a:endParaRPr>
          </a:p>
          <a:p>
            <a:pPr algn="just">
              <a:lnSpc>
                <a:spcPct val="100000"/>
              </a:lnSpc>
              <a:spcBef>
                <a:spcPct val="0"/>
              </a:spcBef>
            </a:pPr>
            <a:r>
              <a:rPr lang="fr-FR" sz="2400" b="1" dirty="0">
                <a:solidFill>
                  <a:srgbClr val="000099"/>
                </a:solidFill>
                <a:latin typeface="Times New Roman" pitchFamily="18" charset="0"/>
                <a:cs typeface="Times New Roman" pitchFamily="18" charset="0"/>
              </a:rPr>
              <a:t>Supposons que dans notre système, tous les caractères s’écoulant à travers le pipeline doivent être mis en majuscule. Après le packaging; les caractères doivent être compressés. Il faut donc lier  un nouveau composant de compression et un puits.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67605"/>
                                        </p:tgtEl>
                                        <p:attrNameLst>
                                          <p:attrName>style.visibility</p:attrName>
                                        </p:attrNameLst>
                                      </p:cBhvr>
                                      <p:to>
                                        <p:strVal val="visible"/>
                                      </p:to>
                                    </p:set>
                                    <p:anim calcmode="lin" valueType="num">
                                      <p:cBhvr>
                                        <p:cTn id="7" dur="1000" fill="hold"/>
                                        <p:tgtEl>
                                          <p:spTgt spid="67605"/>
                                        </p:tgtEl>
                                        <p:attrNameLst>
                                          <p:attrName>ppt_w</p:attrName>
                                        </p:attrNameLst>
                                      </p:cBhvr>
                                      <p:tavLst>
                                        <p:tav tm="0">
                                          <p:val>
                                            <p:fltVal val="0"/>
                                          </p:val>
                                        </p:tav>
                                        <p:tav tm="100000">
                                          <p:val>
                                            <p:strVal val="#ppt_w"/>
                                          </p:val>
                                        </p:tav>
                                      </p:tavLst>
                                    </p:anim>
                                    <p:anim calcmode="lin" valueType="num">
                                      <p:cBhvr>
                                        <p:cTn id="8" dur="1000" fill="hold"/>
                                        <p:tgtEl>
                                          <p:spTgt spid="67605"/>
                                        </p:tgtEl>
                                        <p:attrNameLst>
                                          <p:attrName>ppt_h</p:attrName>
                                        </p:attrNameLst>
                                      </p:cBhvr>
                                      <p:tavLst>
                                        <p:tav tm="0">
                                          <p:val>
                                            <p:fltVal val="0"/>
                                          </p:val>
                                        </p:tav>
                                        <p:tav tm="100000">
                                          <p:val>
                                            <p:strVal val="#ppt_h"/>
                                          </p:val>
                                        </p:tav>
                                      </p:tavLst>
                                    </p:anim>
                                    <p:anim calcmode="lin" valueType="num">
                                      <p:cBhvr>
                                        <p:cTn id="9" dur="1000" fill="hold"/>
                                        <p:tgtEl>
                                          <p:spTgt spid="67605"/>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6760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53" presetClass="entr" presetSubtype="0" fill="hold" grpId="0"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 calcmode="lin" valueType="num">
                                      <p:cBhvr>
                                        <p:cTn id="15"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 calcmode="lin" valueType="num">
                                      <p:cBhvr>
                                        <p:cTn id="22"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3"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4"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605" grpId="0"/>
      <p:bldP spid="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05" name="Rectangle 21"/>
          <p:cNvSpPr>
            <a:spLocks noChangeArrowheads="1"/>
          </p:cNvSpPr>
          <p:nvPr/>
        </p:nvSpPr>
        <p:spPr bwMode="auto">
          <a:xfrm>
            <a:off x="2225675" y="-1617"/>
            <a:ext cx="6918325" cy="400110"/>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Modification d’une conception</a:t>
            </a:r>
            <a:endParaRPr lang="en-US" sz="2000" b="1" dirty="0">
              <a:solidFill>
                <a:srgbClr val="F9FBC9"/>
              </a:solidFill>
              <a:latin typeface="Engravers MT" pitchFamily="18" charset="0"/>
            </a:endParaRPr>
          </a:p>
        </p:txBody>
      </p:sp>
      <p:sp>
        <p:nvSpPr>
          <p:cNvPr id="5" name="Rectangle 3"/>
          <p:cNvSpPr>
            <a:spLocks noChangeArrowheads="1"/>
          </p:cNvSpPr>
          <p:nvPr/>
        </p:nvSpPr>
        <p:spPr bwMode="auto">
          <a:xfrm>
            <a:off x="0" y="964148"/>
            <a:ext cx="7327900" cy="2308324"/>
          </a:xfrm>
          <a:prstGeom prst="rect">
            <a:avLst/>
          </a:prstGeom>
          <a:noFill/>
          <a:ln w="9525" algn="ctr">
            <a:noFill/>
            <a:miter lim="800000"/>
            <a:headEnd/>
            <a:tailEnd/>
          </a:ln>
        </p:spPr>
        <p:txBody>
          <a:bodyPr wrap="square" anchor="ctr">
            <a:spAutoFit/>
          </a:bodyPr>
          <a:lstStyle/>
          <a:p>
            <a:pPr algn="just">
              <a:lnSpc>
                <a:spcPct val="100000"/>
              </a:lnSpc>
              <a:spcBef>
                <a:spcPct val="0"/>
              </a:spcBef>
            </a:pPr>
            <a:r>
              <a:rPr lang="fr-FR" sz="2400" b="1" dirty="0">
                <a:solidFill>
                  <a:srgbClr val="000099"/>
                </a:solidFill>
                <a:latin typeface="Times New Roman" pitchFamily="18" charset="0"/>
                <a:cs typeface="Times New Roman" pitchFamily="18" charset="0"/>
              </a:rPr>
              <a:t>1. Ajouter un nouveau filtre appelé </a:t>
            </a:r>
            <a:r>
              <a:rPr lang="fr-FR" sz="2400" b="1" dirty="0" err="1">
                <a:solidFill>
                  <a:srgbClr val="C00000"/>
                </a:solidFill>
                <a:latin typeface="Times New Roman" pitchFamily="18" charset="0"/>
                <a:cs typeface="Times New Roman" pitchFamily="18" charset="0"/>
              </a:rPr>
              <a:t>Compress</a:t>
            </a:r>
            <a:r>
              <a:rPr lang="fr-FR" sz="2400" b="1" dirty="0">
                <a:solidFill>
                  <a:srgbClr val="000099"/>
                </a:solidFill>
                <a:latin typeface="Times New Roman" pitchFamily="18" charset="0"/>
                <a:cs typeface="Times New Roman" pitchFamily="18" charset="0"/>
              </a:rPr>
              <a:t>.</a:t>
            </a:r>
          </a:p>
          <a:p>
            <a:pPr algn="just">
              <a:lnSpc>
                <a:spcPct val="100000"/>
              </a:lnSpc>
              <a:spcBef>
                <a:spcPct val="0"/>
              </a:spcBef>
            </a:pPr>
            <a:r>
              <a:rPr lang="fr-FR" sz="2400" b="1" dirty="0">
                <a:solidFill>
                  <a:srgbClr val="000099"/>
                </a:solidFill>
                <a:latin typeface="Times New Roman" pitchFamily="18" charset="0"/>
                <a:cs typeface="Times New Roman" pitchFamily="18" charset="0"/>
              </a:rPr>
              <a:t>Tout d'abord, sélectionnez le type </a:t>
            </a:r>
            <a:r>
              <a:rPr lang="fr-FR" sz="2400" b="1" dirty="0" err="1">
                <a:solidFill>
                  <a:srgbClr val="000099"/>
                </a:solidFill>
                <a:latin typeface="Times New Roman" pitchFamily="18" charset="0"/>
                <a:cs typeface="Times New Roman" pitchFamily="18" charset="0"/>
              </a:rPr>
              <a:t>UnixFilter</a:t>
            </a:r>
            <a:r>
              <a:rPr lang="fr-FR" sz="2400" b="1" dirty="0">
                <a:solidFill>
                  <a:srgbClr val="000099"/>
                </a:solidFill>
                <a:latin typeface="Times New Roman" pitchFamily="18" charset="0"/>
                <a:cs typeface="Times New Roman" pitchFamily="18" charset="0"/>
              </a:rPr>
              <a:t> dans la palette. Par défaut, la palette s’affiche sur la droite de l'éditeur système et peut être fermée. </a:t>
            </a:r>
          </a:p>
          <a:p>
            <a:pPr algn="just">
              <a:lnSpc>
                <a:spcPct val="100000"/>
              </a:lnSpc>
              <a:spcBef>
                <a:spcPct val="0"/>
              </a:spcBef>
            </a:pPr>
            <a:endParaRPr lang="fr-FR" sz="2400" b="1" dirty="0">
              <a:solidFill>
                <a:srgbClr val="000099"/>
              </a:solidFill>
              <a:latin typeface="Times New Roman" pitchFamily="18" charset="0"/>
              <a:cs typeface="Times New Roman" pitchFamily="18" charset="0"/>
            </a:endParaRPr>
          </a:p>
          <a:p>
            <a:pPr algn="just">
              <a:lnSpc>
                <a:spcPct val="100000"/>
              </a:lnSpc>
              <a:spcBef>
                <a:spcPct val="0"/>
              </a:spcBef>
            </a:pPr>
            <a:r>
              <a:rPr lang="fr-FR" sz="2400" b="1" dirty="0">
                <a:solidFill>
                  <a:srgbClr val="000099"/>
                </a:solidFill>
                <a:latin typeface="Times New Roman" pitchFamily="18" charset="0"/>
                <a:cs typeface="Times New Roman" pitchFamily="18" charset="0"/>
              </a:rPr>
              <a:t>Pour ouvrir la palette, cliquez sur l'icône de flèche.</a:t>
            </a:r>
          </a:p>
        </p:txBody>
      </p:sp>
      <p:pic>
        <p:nvPicPr>
          <p:cNvPr id="84994" name="Picture 2"/>
          <p:cNvPicPr>
            <a:picLocks noChangeAspect="1" noChangeArrowheads="1"/>
          </p:cNvPicPr>
          <p:nvPr/>
        </p:nvPicPr>
        <p:blipFill>
          <a:blip r:embed="rId2" cstate="print"/>
          <a:srcRect/>
          <a:stretch>
            <a:fillRect/>
          </a:stretch>
        </p:blipFill>
        <p:spPr bwMode="auto">
          <a:xfrm>
            <a:off x="7431088" y="495300"/>
            <a:ext cx="1484312" cy="3708400"/>
          </a:xfrm>
          <a:prstGeom prst="rect">
            <a:avLst/>
          </a:prstGeom>
          <a:noFill/>
          <a:ln w="9525" cap="flat" cmpd="sng" algn="ctr">
            <a:noFill/>
            <a:prstDash val="solid"/>
            <a:miter lim="800000"/>
            <a:headEnd/>
            <a:tailEnd/>
          </a:ln>
        </p:spPr>
      </p:pic>
      <p:sp>
        <p:nvSpPr>
          <p:cNvPr id="6" name="Ellipse 5"/>
          <p:cNvSpPr/>
          <p:nvPr/>
        </p:nvSpPr>
        <p:spPr bwMode="auto">
          <a:xfrm>
            <a:off x="8470900" y="1257300"/>
            <a:ext cx="609600" cy="419100"/>
          </a:xfrm>
          <a:prstGeom prst="ellipse">
            <a:avLst/>
          </a:prstGeom>
          <a:noFill/>
          <a:ln w="44450" cap="flat" cmpd="sng" algn="ctr">
            <a:solidFill>
              <a:srgbClr val="FF0000"/>
            </a:solidFill>
            <a:prstDash val="solid"/>
            <a:round/>
            <a:headEnd type="none" w="med" len="med"/>
            <a:tailEnd type="none" w="med" len="med"/>
          </a:ln>
          <a:effectLst/>
        </p:spPr>
        <p:txBody>
          <a:bodyPr rot="10800000" vert="horz" wrap="none" lIns="91440" tIns="45720" rIns="91440" bIns="45720" numCol="1" rtlCol="0" anchor="ctr" anchorCtr="0" compatLnSpc="1">
            <a:prstTxWarp prst="textNoShape">
              <a:avLst/>
            </a:prstTxWarp>
          </a:bodyPr>
          <a:lstStyle/>
          <a:p>
            <a:pPr marL="1438275" marR="0" indent="-536575" algn="ctr" defTabSz="914400" rtl="0" eaLnBrk="1" fontAlgn="base" latinLnBrk="0" hangingPunct="1">
              <a:lnSpc>
                <a:spcPct val="90000"/>
              </a:lnSpc>
              <a:spcBef>
                <a:spcPct val="20000"/>
              </a:spcBef>
              <a:spcAft>
                <a:spcPct val="0"/>
              </a:spcAft>
              <a:buClrTx/>
              <a:buSzTx/>
              <a:buFontTx/>
              <a:buNone/>
              <a:tabLst/>
            </a:pPr>
            <a:endParaRPr kumimoji="0" lang="fr-FR" sz="2200" b="0" i="0" u="none" strike="noStrike" cap="none" normalizeH="0" baseline="0">
              <a:ln>
                <a:noFill/>
              </a:ln>
              <a:solidFill>
                <a:srgbClr val="800000"/>
              </a:solidFill>
              <a:effectLst/>
              <a:latin typeface="Tahoma" pitchFamily="34" charset="0"/>
              <a:cs typeface="Arial" charset="0"/>
            </a:endParaRPr>
          </a:p>
        </p:txBody>
      </p:sp>
      <p:sp>
        <p:nvSpPr>
          <p:cNvPr id="7" name="Rectangle 3"/>
          <p:cNvSpPr>
            <a:spLocks noChangeArrowheads="1"/>
          </p:cNvSpPr>
          <p:nvPr/>
        </p:nvSpPr>
        <p:spPr bwMode="auto">
          <a:xfrm>
            <a:off x="0" y="4180344"/>
            <a:ext cx="9144000" cy="2677656"/>
          </a:xfrm>
          <a:prstGeom prst="rect">
            <a:avLst/>
          </a:prstGeom>
          <a:noFill/>
          <a:ln w="9525" algn="ctr">
            <a:noFill/>
            <a:miter lim="800000"/>
            <a:headEnd/>
            <a:tailEnd/>
          </a:ln>
        </p:spPr>
        <p:txBody>
          <a:bodyPr wrap="square" anchor="ctr">
            <a:spAutoFit/>
          </a:bodyPr>
          <a:lstStyle/>
          <a:p>
            <a:pPr algn="just">
              <a:lnSpc>
                <a:spcPct val="100000"/>
              </a:lnSpc>
              <a:spcBef>
                <a:spcPct val="0"/>
              </a:spcBef>
            </a:pPr>
            <a:r>
              <a:rPr lang="fr-FR" sz="2400" b="1" dirty="0">
                <a:solidFill>
                  <a:srgbClr val="000099"/>
                </a:solidFill>
                <a:latin typeface="Times New Roman" pitchFamily="18" charset="0"/>
                <a:cs typeface="Times New Roman" pitchFamily="18" charset="0"/>
              </a:rPr>
              <a:t>Sélectionner le type </a:t>
            </a:r>
            <a:r>
              <a:rPr lang="fr-FR" sz="2400" b="1" dirty="0" err="1">
                <a:solidFill>
                  <a:srgbClr val="C00000"/>
                </a:solidFill>
                <a:latin typeface="Times New Roman" pitchFamily="18" charset="0"/>
                <a:cs typeface="Times New Roman" pitchFamily="18" charset="0"/>
              </a:rPr>
              <a:t>UnixFilter</a:t>
            </a:r>
            <a:r>
              <a:rPr lang="fr-FR" sz="2400" b="1" dirty="0">
                <a:solidFill>
                  <a:srgbClr val="000099"/>
                </a:solidFill>
                <a:latin typeface="Times New Roman" pitchFamily="18" charset="0"/>
                <a:cs typeface="Times New Roman" pitchFamily="18" charset="0"/>
              </a:rPr>
              <a:t> dans la palette, puis cliquez sur un espace vide dans la vue Système pour placer le filtre; puis le renommer </a:t>
            </a:r>
            <a:r>
              <a:rPr lang="fr-FR" sz="2400" b="1" dirty="0" err="1">
                <a:solidFill>
                  <a:srgbClr val="C00000"/>
                </a:solidFill>
                <a:latin typeface="Times New Roman" pitchFamily="18" charset="0"/>
                <a:cs typeface="Times New Roman" pitchFamily="18" charset="0"/>
              </a:rPr>
              <a:t>Compress</a:t>
            </a:r>
            <a:r>
              <a:rPr lang="fr-FR" sz="2400" b="1" dirty="0">
                <a:solidFill>
                  <a:srgbClr val="C00000"/>
                </a:solidFill>
                <a:latin typeface="Times New Roman" pitchFamily="18" charset="0"/>
                <a:cs typeface="Times New Roman" pitchFamily="18" charset="0"/>
              </a:rPr>
              <a:t>.</a:t>
            </a:r>
          </a:p>
          <a:p>
            <a:pPr algn="just">
              <a:lnSpc>
                <a:spcPct val="100000"/>
              </a:lnSpc>
              <a:spcBef>
                <a:spcPct val="0"/>
              </a:spcBef>
            </a:pPr>
            <a:r>
              <a:rPr lang="fr-FR" sz="2400" b="1" dirty="0">
                <a:solidFill>
                  <a:srgbClr val="000099"/>
                </a:solidFill>
                <a:latin typeface="Times New Roman" pitchFamily="18" charset="0"/>
                <a:cs typeface="Times New Roman" pitchFamily="18" charset="0"/>
              </a:rPr>
              <a:t>Notons  que deux ports sont automatiquement créés. Ces ports sont définis dans le type de filtre. Les ports sont assignés à une position par défaut, mais peuvent être déplacés en les faisant glisser autour du composant.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par>
                                <p:cTn id="24" presetID="1" presetClass="entr" presetSubtype="0" fill="hold" nodeType="withEffect">
                                  <p:stCondLst>
                                    <p:cond delay="0"/>
                                  </p:stCondLst>
                                  <p:childTnLst>
                                    <p:set>
                                      <p:cBhvr>
                                        <p:cTn id="25" dur="1" fill="hold">
                                          <p:stCondLst>
                                            <p:cond delay="0"/>
                                          </p:stCondLst>
                                        </p:cTn>
                                        <p:tgtEl>
                                          <p:spTgt spid="84994"/>
                                        </p:tgtEl>
                                        <p:attrNameLst>
                                          <p:attrName>style.visibility</p:attrName>
                                        </p:attrNameLst>
                                      </p:cBhvr>
                                      <p:to>
                                        <p:strVal val="visible"/>
                                      </p:to>
                                    </p:set>
                                  </p:childTnLst>
                                </p:cTn>
                              </p:par>
                            </p:childTnLst>
                          </p:cTn>
                        </p:par>
                        <p:par>
                          <p:cTn id="26" fill="hold">
                            <p:stCondLst>
                              <p:cond delay="500"/>
                            </p:stCondLst>
                            <p:childTnLst>
                              <p:par>
                                <p:cTn id="27" presetID="1" presetClass="entr" presetSubtype="0"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53" presetClass="entr" presetSubtype="0" fill="hold" grpId="0" nodeType="clickEffect">
                                  <p:stCondLst>
                                    <p:cond delay="0"/>
                                  </p:stCondLst>
                                  <p:childTnLst>
                                    <p:set>
                                      <p:cBhvr>
                                        <p:cTn id="32" dur="1" fill="hold">
                                          <p:stCondLst>
                                            <p:cond delay="0"/>
                                          </p:stCondLst>
                                        </p:cTn>
                                        <p:tgtEl>
                                          <p:spTgt spid="7">
                                            <p:txEl>
                                              <p:pRg st="0" end="0"/>
                                            </p:txEl>
                                          </p:spTgt>
                                        </p:tgtEl>
                                        <p:attrNameLst>
                                          <p:attrName>style.visibility</p:attrName>
                                        </p:attrNameLst>
                                      </p:cBhvr>
                                      <p:to>
                                        <p:strVal val="visible"/>
                                      </p:to>
                                    </p:set>
                                    <p:anim calcmode="lin" valueType="num">
                                      <p:cBhvr>
                                        <p:cTn id="33"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34" dur="5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35" dur="500"/>
                                        <p:tgtEl>
                                          <p:spTgt spid="7">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0" fill="hold" grpId="0" nodeType="clickEffect">
                                  <p:stCondLst>
                                    <p:cond delay="0"/>
                                  </p:stCondLst>
                                  <p:childTnLst>
                                    <p:set>
                                      <p:cBhvr>
                                        <p:cTn id="39" dur="1" fill="hold">
                                          <p:stCondLst>
                                            <p:cond delay="0"/>
                                          </p:stCondLst>
                                        </p:cTn>
                                        <p:tgtEl>
                                          <p:spTgt spid="7">
                                            <p:txEl>
                                              <p:pRg st="1" end="1"/>
                                            </p:txEl>
                                          </p:spTgt>
                                        </p:tgtEl>
                                        <p:attrNameLst>
                                          <p:attrName>style.visibility</p:attrName>
                                        </p:attrNameLst>
                                      </p:cBhvr>
                                      <p:to>
                                        <p:strVal val="visible"/>
                                      </p:to>
                                    </p:set>
                                    <p:anim calcmode="lin" valueType="num">
                                      <p:cBhvr>
                                        <p:cTn id="40" dur="500" fill="hold"/>
                                        <p:tgtEl>
                                          <p:spTgt spid="7">
                                            <p:txEl>
                                              <p:pRg st="1" end="1"/>
                                            </p:txEl>
                                          </p:spTgt>
                                        </p:tgtEl>
                                        <p:attrNameLst>
                                          <p:attrName>ppt_w</p:attrName>
                                        </p:attrNameLst>
                                      </p:cBhvr>
                                      <p:tavLst>
                                        <p:tav tm="0">
                                          <p:val>
                                            <p:fltVal val="0"/>
                                          </p:val>
                                        </p:tav>
                                        <p:tav tm="100000">
                                          <p:val>
                                            <p:strVal val="#ppt_w"/>
                                          </p:val>
                                        </p:tav>
                                      </p:tavLst>
                                    </p:anim>
                                    <p:anim calcmode="lin" valueType="num">
                                      <p:cBhvr>
                                        <p:cTn id="41" dur="500" fill="hold"/>
                                        <p:tgtEl>
                                          <p:spTgt spid="7">
                                            <p:txEl>
                                              <p:pRg st="1" end="1"/>
                                            </p:txEl>
                                          </p:spTgt>
                                        </p:tgtEl>
                                        <p:attrNameLst>
                                          <p:attrName>ppt_h</p:attrName>
                                        </p:attrNameLst>
                                      </p:cBhvr>
                                      <p:tavLst>
                                        <p:tav tm="0">
                                          <p:val>
                                            <p:fltVal val="0"/>
                                          </p:val>
                                        </p:tav>
                                        <p:tav tm="100000">
                                          <p:val>
                                            <p:strVal val="#ppt_h"/>
                                          </p:val>
                                        </p:tav>
                                      </p:tavLst>
                                    </p:anim>
                                    <p:animEffect transition="in" filter="fade">
                                      <p:cBhvr>
                                        <p:cTn id="4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animBg="1"/>
      <p:bldP spid="7"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05" name="Rectangle 21"/>
          <p:cNvSpPr>
            <a:spLocks noChangeArrowheads="1"/>
          </p:cNvSpPr>
          <p:nvPr/>
        </p:nvSpPr>
        <p:spPr bwMode="auto">
          <a:xfrm>
            <a:off x="2225675" y="-1617"/>
            <a:ext cx="6918325" cy="400110"/>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Modification d’une conception</a:t>
            </a:r>
            <a:endParaRPr lang="en-US" sz="2000" b="1" dirty="0">
              <a:solidFill>
                <a:srgbClr val="F9FBC9"/>
              </a:solidFill>
              <a:latin typeface="Engravers MT" pitchFamily="18" charset="0"/>
            </a:endParaRPr>
          </a:p>
        </p:txBody>
      </p:sp>
      <p:sp>
        <p:nvSpPr>
          <p:cNvPr id="5" name="Rectangle 3"/>
          <p:cNvSpPr>
            <a:spLocks noChangeArrowheads="1"/>
          </p:cNvSpPr>
          <p:nvPr/>
        </p:nvSpPr>
        <p:spPr bwMode="auto">
          <a:xfrm>
            <a:off x="0" y="870445"/>
            <a:ext cx="9144000" cy="1200329"/>
          </a:xfrm>
          <a:prstGeom prst="rect">
            <a:avLst/>
          </a:prstGeom>
          <a:noFill/>
          <a:ln w="9525" algn="ctr">
            <a:noFill/>
            <a:miter lim="800000"/>
            <a:headEnd/>
            <a:tailEnd/>
          </a:ln>
        </p:spPr>
        <p:txBody>
          <a:bodyPr wrap="square" anchor="ctr">
            <a:spAutoFit/>
          </a:bodyPr>
          <a:lstStyle/>
          <a:p>
            <a:pPr algn="just">
              <a:lnSpc>
                <a:spcPct val="100000"/>
              </a:lnSpc>
              <a:spcBef>
                <a:spcPct val="0"/>
              </a:spcBef>
            </a:pPr>
            <a:r>
              <a:rPr lang="fr-FR" sz="2400" b="1" dirty="0">
                <a:solidFill>
                  <a:srgbClr val="000099"/>
                </a:solidFill>
                <a:latin typeface="Times New Roman" pitchFamily="18" charset="0"/>
                <a:cs typeface="Times New Roman" pitchFamily="18" charset="0"/>
              </a:rPr>
              <a:t>2. Modification de propriétés</a:t>
            </a:r>
          </a:p>
          <a:p>
            <a:pPr algn="just">
              <a:lnSpc>
                <a:spcPct val="100000"/>
              </a:lnSpc>
              <a:spcBef>
                <a:spcPct val="0"/>
              </a:spcBef>
            </a:pPr>
            <a:r>
              <a:rPr lang="fr-FR" sz="2400" b="1" dirty="0">
                <a:solidFill>
                  <a:srgbClr val="000099"/>
                </a:solidFill>
                <a:latin typeface="Times New Roman" pitchFamily="18" charset="0"/>
                <a:cs typeface="Times New Roman" pitchFamily="18" charset="0"/>
              </a:rPr>
              <a:t>On remarque que la propriété a </a:t>
            </a:r>
            <a:r>
              <a:rPr lang="fr-FR" sz="2400" b="1" dirty="0">
                <a:solidFill>
                  <a:srgbClr val="C00000"/>
                </a:solidFill>
                <a:latin typeface="Times New Roman" pitchFamily="18" charset="0"/>
                <a:cs typeface="Times New Roman" pitchFamily="18" charset="0"/>
              </a:rPr>
              <a:t>cmd</a:t>
            </a:r>
            <a:r>
              <a:rPr lang="fr-FR" sz="2400" b="1" dirty="0">
                <a:solidFill>
                  <a:srgbClr val="000099"/>
                </a:solidFill>
                <a:latin typeface="Times New Roman" pitchFamily="18" charset="0"/>
                <a:cs typeface="Times New Roman" pitchFamily="18" charset="0"/>
              </a:rPr>
              <a:t> n’ a pas de valeur   </a:t>
            </a:r>
            <a:r>
              <a:rPr lang="fr-FR" sz="2000" b="1" dirty="0">
                <a:solidFill>
                  <a:srgbClr val="C00000"/>
                </a:solidFill>
                <a:latin typeface="Times New Roman" pitchFamily="18" charset="0"/>
                <a:cs typeface="Times New Roman" pitchFamily="18" charset="0"/>
              </a:rPr>
              <a:t>&lt;&lt;No Value&gt;&gt;</a:t>
            </a:r>
            <a:r>
              <a:rPr lang="fr-FR" sz="2400" b="1" dirty="0">
                <a:solidFill>
                  <a:srgbClr val="000099"/>
                </a:solidFill>
                <a:latin typeface="Times New Roman" pitchFamily="18" charset="0"/>
                <a:cs typeface="Times New Roman" pitchFamily="18" charset="0"/>
              </a:rPr>
              <a:t> et on peut lui affecter une nouvelle valeur (ex: « zip »).</a:t>
            </a:r>
          </a:p>
        </p:txBody>
      </p:sp>
      <p:pic>
        <p:nvPicPr>
          <p:cNvPr id="86018" name="Picture 2"/>
          <p:cNvPicPr>
            <a:picLocks noChangeAspect="1" noChangeArrowheads="1"/>
          </p:cNvPicPr>
          <p:nvPr/>
        </p:nvPicPr>
        <p:blipFill>
          <a:blip r:embed="rId2" cstate="print"/>
          <a:srcRect/>
          <a:stretch>
            <a:fillRect/>
          </a:stretch>
        </p:blipFill>
        <p:spPr bwMode="auto">
          <a:xfrm>
            <a:off x="190500" y="2408238"/>
            <a:ext cx="8780515" cy="2341562"/>
          </a:xfrm>
          <a:prstGeom prst="rect">
            <a:avLst/>
          </a:prstGeom>
          <a:noFill/>
          <a:ln w="9525" cap="flat" cmpd="sng" algn="ctr">
            <a:noFill/>
            <a:prstDash val="solid"/>
            <a:miter lim="800000"/>
            <a:headEnd/>
            <a:tailEnd/>
          </a:ln>
        </p:spPr>
      </p:pic>
      <p:sp>
        <p:nvSpPr>
          <p:cNvPr id="8" name="Rectangle 3"/>
          <p:cNvSpPr>
            <a:spLocks noChangeArrowheads="1"/>
          </p:cNvSpPr>
          <p:nvPr/>
        </p:nvSpPr>
        <p:spPr bwMode="auto">
          <a:xfrm>
            <a:off x="0" y="5239245"/>
            <a:ext cx="9144000" cy="1200329"/>
          </a:xfrm>
          <a:prstGeom prst="rect">
            <a:avLst/>
          </a:prstGeom>
          <a:noFill/>
          <a:ln w="9525" algn="ctr">
            <a:noFill/>
            <a:miter lim="800000"/>
            <a:headEnd/>
            <a:tailEnd/>
          </a:ln>
        </p:spPr>
        <p:txBody>
          <a:bodyPr wrap="square" anchor="ctr">
            <a:spAutoFit/>
          </a:bodyPr>
          <a:lstStyle/>
          <a:p>
            <a:pPr algn="just">
              <a:lnSpc>
                <a:spcPct val="100000"/>
              </a:lnSpc>
              <a:spcBef>
                <a:spcPct val="0"/>
              </a:spcBef>
            </a:pPr>
            <a:r>
              <a:rPr lang="fr-FR" sz="2400" b="1" dirty="0">
                <a:solidFill>
                  <a:srgbClr val="000099"/>
                </a:solidFill>
                <a:latin typeface="Times New Roman" pitchFamily="18" charset="0"/>
                <a:cs typeface="Times New Roman" pitchFamily="18" charset="0"/>
              </a:rPr>
              <a:t>Pour valider la valeur, on appuie sur [</a:t>
            </a:r>
            <a:r>
              <a:rPr lang="fr-FR" sz="2000" b="1" dirty="0" err="1">
                <a:solidFill>
                  <a:srgbClr val="C00000"/>
                </a:solidFill>
                <a:latin typeface="Times New Roman" pitchFamily="18" charset="0"/>
                <a:cs typeface="Times New Roman" pitchFamily="18" charset="0"/>
              </a:rPr>
              <a:t>Submit</a:t>
            </a:r>
            <a:r>
              <a:rPr lang="fr-FR" sz="2400" b="1" dirty="0">
                <a:solidFill>
                  <a:srgbClr val="000099"/>
                </a:solidFill>
                <a:latin typeface="Times New Roman" pitchFamily="18" charset="0"/>
                <a:cs typeface="Times New Roman" pitchFamily="18" charset="0"/>
              </a:rPr>
              <a:t>]. </a:t>
            </a:r>
          </a:p>
          <a:p>
            <a:pPr algn="just">
              <a:lnSpc>
                <a:spcPct val="100000"/>
              </a:lnSpc>
              <a:spcBef>
                <a:spcPct val="0"/>
              </a:spcBef>
            </a:pPr>
            <a:r>
              <a:rPr lang="fr-FR" sz="2400" b="1" dirty="0">
                <a:solidFill>
                  <a:srgbClr val="000099"/>
                </a:solidFill>
                <a:latin typeface="Times New Roman" pitchFamily="18" charset="0"/>
                <a:cs typeface="Times New Roman" pitchFamily="18" charset="0"/>
              </a:rPr>
              <a:t>[</a:t>
            </a:r>
            <a:r>
              <a:rPr lang="fr-FR" sz="2000" b="1" dirty="0">
                <a:solidFill>
                  <a:srgbClr val="C00000"/>
                </a:solidFill>
                <a:latin typeface="Times New Roman" pitchFamily="18" charset="0"/>
                <a:cs typeface="Times New Roman" pitchFamily="18" charset="0"/>
              </a:rPr>
              <a:t>Cancel</a:t>
            </a:r>
            <a:r>
              <a:rPr lang="fr-FR" sz="2400" b="1" dirty="0">
                <a:solidFill>
                  <a:srgbClr val="000099"/>
                </a:solidFill>
                <a:latin typeface="Times New Roman" pitchFamily="18" charset="0"/>
                <a:cs typeface="Times New Roman" pitchFamily="18" charset="0"/>
              </a:rPr>
              <a:t>] permet le retour à la valeur initiale et [</a:t>
            </a:r>
            <a:r>
              <a:rPr lang="fr-FR" sz="2000" b="1" dirty="0" err="1">
                <a:solidFill>
                  <a:srgbClr val="C00000"/>
                </a:solidFill>
                <a:latin typeface="Times New Roman" pitchFamily="18" charset="0"/>
                <a:cs typeface="Times New Roman" pitchFamily="18" charset="0"/>
              </a:rPr>
              <a:t>Clear</a:t>
            </a:r>
            <a:r>
              <a:rPr lang="fr-FR" sz="2400" b="1" dirty="0">
                <a:solidFill>
                  <a:srgbClr val="000099"/>
                </a:solidFill>
                <a:latin typeface="Times New Roman" pitchFamily="18" charset="0"/>
                <a:cs typeface="Times New Roman" pitchFamily="18" charset="0"/>
              </a:rPr>
              <a:t>] fixera la valeur à </a:t>
            </a:r>
            <a:r>
              <a:rPr lang="fr-FR" sz="2000" b="1" dirty="0">
                <a:solidFill>
                  <a:srgbClr val="C00000"/>
                </a:solidFill>
                <a:latin typeface="Times New Roman" pitchFamily="18" charset="0"/>
                <a:cs typeface="Times New Roman" pitchFamily="18" charset="0"/>
              </a:rPr>
              <a:t>&lt;&lt;No value&gt;&gt;</a:t>
            </a:r>
            <a:r>
              <a:rPr lang="fr-FR" sz="2400" b="1" dirty="0">
                <a:solidFill>
                  <a:srgbClr val="000099"/>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6018"/>
                                        </p:tgtEl>
                                        <p:attrNameLst>
                                          <p:attrName>style.visibility</p:attrName>
                                        </p:attrNameLst>
                                      </p:cBhvr>
                                      <p:to>
                                        <p:strVal val="visible"/>
                                      </p:to>
                                    </p:set>
                                    <p:anim calcmode="lin" valueType="num">
                                      <p:cBhvr>
                                        <p:cTn id="14" dur="500" fill="hold"/>
                                        <p:tgtEl>
                                          <p:spTgt spid="86018"/>
                                        </p:tgtEl>
                                        <p:attrNameLst>
                                          <p:attrName>ppt_w</p:attrName>
                                        </p:attrNameLst>
                                      </p:cBhvr>
                                      <p:tavLst>
                                        <p:tav tm="0">
                                          <p:val>
                                            <p:fltVal val="0"/>
                                          </p:val>
                                        </p:tav>
                                        <p:tav tm="100000">
                                          <p:val>
                                            <p:strVal val="#ppt_w"/>
                                          </p:val>
                                        </p:tav>
                                      </p:tavLst>
                                    </p:anim>
                                    <p:anim calcmode="lin" valueType="num">
                                      <p:cBhvr>
                                        <p:cTn id="15" dur="500" fill="hold"/>
                                        <p:tgtEl>
                                          <p:spTgt spid="86018"/>
                                        </p:tgtEl>
                                        <p:attrNameLst>
                                          <p:attrName>ppt_h</p:attrName>
                                        </p:attrNameLst>
                                      </p:cBhvr>
                                      <p:tavLst>
                                        <p:tav tm="0">
                                          <p:val>
                                            <p:fltVal val="0"/>
                                          </p:val>
                                        </p:tav>
                                        <p:tav tm="100000">
                                          <p:val>
                                            <p:strVal val="#ppt_h"/>
                                          </p:val>
                                        </p:tav>
                                      </p:tavLst>
                                    </p:anim>
                                    <p:animEffect transition="in" filter="fade">
                                      <p:cBhvr>
                                        <p:cTn id="16" dur="500"/>
                                        <p:tgtEl>
                                          <p:spTgt spid="86018"/>
                                        </p:tgtEl>
                                      </p:cBhvr>
                                    </p:animEffect>
                                  </p:childTnLst>
                                </p:cTn>
                              </p:par>
                            </p:childTnLst>
                          </p:cTn>
                        </p:par>
                        <p:par>
                          <p:cTn id="17" fill="hold">
                            <p:stCondLst>
                              <p:cond delay="500"/>
                            </p:stCondLst>
                            <p:childTnLst>
                              <p:par>
                                <p:cTn id="18" presetID="53" presetClass="entr" presetSubtype="0" fill="hold" grpId="0" nodeType="afterEffect">
                                  <p:stCondLst>
                                    <p:cond delay="0"/>
                                  </p:stCondLst>
                                  <p:childTnLst>
                                    <p:set>
                                      <p:cBhvr>
                                        <p:cTn id="19" dur="1" fill="hold">
                                          <p:stCondLst>
                                            <p:cond delay="0"/>
                                          </p:stCondLst>
                                        </p:cTn>
                                        <p:tgtEl>
                                          <p:spTgt spid="8">
                                            <p:txEl>
                                              <p:pRg st="0" end="0"/>
                                            </p:txEl>
                                          </p:spTgt>
                                        </p:tgtEl>
                                        <p:attrNameLst>
                                          <p:attrName>style.visibility</p:attrName>
                                        </p:attrNameLst>
                                      </p:cBhvr>
                                      <p:to>
                                        <p:strVal val="visible"/>
                                      </p:to>
                                    </p:set>
                                    <p:anim calcmode="lin" valueType="num">
                                      <p:cBhvr>
                                        <p:cTn id="20"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21"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22" dur="500"/>
                                        <p:tgtEl>
                                          <p:spTgt spid="8">
                                            <p:txEl>
                                              <p:pRg st="0" end="0"/>
                                            </p:txEl>
                                          </p:spTgt>
                                        </p:tgtEl>
                                      </p:cBhvr>
                                    </p:animEffect>
                                  </p:childTnLst>
                                </p:cTn>
                              </p:par>
                            </p:childTnLst>
                          </p:cTn>
                        </p:par>
                        <p:par>
                          <p:cTn id="23" fill="hold">
                            <p:stCondLst>
                              <p:cond delay="1000"/>
                            </p:stCondLst>
                            <p:childTnLst>
                              <p:par>
                                <p:cTn id="24" presetID="53" presetClass="entr" presetSubtype="0" fill="hold" grpId="0" nodeType="afterEffect">
                                  <p:stCondLst>
                                    <p:cond delay="0"/>
                                  </p:stCondLst>
                                  <p:childTnLst>
                                    <p:set>
                                      <p:cBhvr>
                                        <p:cTn id="25" dur="1" fill="hold">
                                          <p:stCondLst>
                                            <p:cond delay="0"/>
                                          </p:stCondLst>
                                        </p:cTn>
                                        <p:tgtEl>
                                          <p:spTgt spid="8">
                                            <p:txEl>
                                              <p:pRg st="1" end="1"/>
                                            </p:txEl>
                                          </p:spTgt>
                                        </p:tgtEl>
                                        <p:attrNameLst>
                                          <p:attrName>style.visibility</p:attrName>
                                        </p:attrNameLst>
                                      </p:cBhvr>
                                      <p:to>
                                        <p:strVal val="visible"/>
                                      </p:to>
                                    </p:set>
                                    <p:anim calcmode="lin" valueType="num">
                                      <p:cBhvr>
                                        <p:cTn id="26"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27"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28"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05" name="Rectangle 21"/>
          <p:cNvSpPr>
            <a:spLocks noChangeArrowheads="1"/>
          </p:cNvSpPr>
          <p:nvPr/>
        </p:nvSpPr>
        <p:spPr bwMode="auto">
          <a:xfrm>
            <a:off x="2225675" y="-1617"/>
            <a:ext cx="6918325" cy="400110"/>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Modification d’une conception</a:t>
            </a:r>
            <a:endParaRPr lang="en-US" sz="2000" b="1" dirty="0">
              <a:solidFill>
                <a:srgbClr val="F9FBC9"/>
              </a:solidFill>
              <a:latin typeface="Engravers MT" pitchFamily="18" charset="0"/>
            </a:endParaRPr>
          </a:p>
        </p:txBody>
      </p:sp>
      <p:sp>
        <p:nvSpPr>
          <p:cNvPr id="5" name="Rectangle 3"/>
          <p:cNvSpPr>
            <a:spLocks noChangeArrowheads="1"/>
          </p:cNvSpPr>
          <p:nvPr/>
        </p:nvSpPr>
        <p:spPr bwMode="auto">
          <a:xfrm>
            <a:off x="0" y="1010145"/>
            <a:ext cx="6946900" cy="1200329"/>
          </a:xfrm>
          <a:prstGeom prst="rect">
            <a:avLst/>
          </a:prstGeom>
          <a:noFill/>
          <a:ln w="9525" algn="ctr">
            <a:noFill/>
            <a:miter lim="800000"/>
            <a:headEnd/>
            <a:tailEnd/>
          </a:ln>
        </p:spPr>
        <p:txBody>
          <a:bodyPr wrap="square" anchor="ctr">
            <a:spAutoFit/>
          </a:bodyPr>
          <a:lstStyle/>
          <a:p>
            <a:pPr algn="just">
              <a:lnSpc>
                <a:spcPct val="100000"/>
              </a:lnSpc>
              <a:spcBef>
                <a:spcPct val="0"/>
              </a:spcBef>
            </a:pPr>
            <a:r>
              <a:rPr lang="fr-FR" sz="2400" b="1" dirty="0">
                <a:solidFill>
                  <a:srgbClr val="000099"/>
                </a:solidFill>
                <a:latin typeface="Times New Roman" pitchFamily="18" charset="0"/>
                <a:cs typeface="Times New Roman" pitchFamily="18" charset="0"/>
              </a:rPr>
              <a:t>3. Pour ajouter un pipe entre </a:t>
            </a:r>
            <a:r>
              <a:rPr lang="fr-FR" sz="2400" b="1" dirty="0">
                <a:solidFill>
                  <a:srgbClr val="C00000"/>
                </a:solidFill>
                <a:latin typeface="Times New Roman" pitchFamily="18" charset="0"/>
                <a:cs typeface="Times New Roman" pitchFamily="18" charset="0"/>
              </a:rPr>
              <a:t>Package</a:t>
            </a:r>
            <a:r>
              <a:rPr lang="fr-FR" sz="2400" b="1" dirty="0">
                <a:solidFill>
                  <a:srgbClr val="000099"/>
                </a:solidFill>
                <a:latin typeface="Times New Roman" pitchFamily="18" charset="0"/>
                <a:cs typeface="Times New Roman" pitchFamily="18" charset="0"/>
              </a:rPr>
              <a:t> et </a:t>
            </a:r>
            <a:r>
              <a:rPr lang="fr-FR" sz="2400" b="1" dirty="0" err="1">
                <a:solidFill>
                  <a:srgbClr val="C00000"/>
                </a:solidFill>
                <a:latin typeface="Times New Roman" pitchFamily="18" charset="0"/>
                <a:cs typeface="Times New Roman" pitchFamily="18" charset="0"/>
              </a:rPr>
              <a:t>Compress</a:t>
            </a:r>
            <a:endParaRPr lang="fr-FR" sz="2400" b="1" dirty="0">
              <a:solidFill>
                <a:srgbClr val="C00000"/>
              </a:solidFill>
              <a:latin typeface="Times New Roman" pitchFamily="18" charset="0"/>
              <a:cs typeface="Times New Roman" pitchFamily="18" charset="0"/>
            </a:endParaRPr>
          </a:p>
          <a:p>
            <a:pPr algn="just">
              <a:lnSpc>
                <a:spcPct val="100000"/>
              </a:lnSpc>
              <a:spcBef>
                <a:spcPct val="0"/>
              </a:spcBef>
            </a:pPr>
            <a:r>
              <a:rPr lang="fr-FR" sz="2400" b="1" dirty="0">
                <a:solidFill>
                  <a:srgbClr val="000099"/>
                </a:solidFill>
                <a:latin typeface="Times New Roman" pitchFamily="18" charset="0"/>
                <a:cs typeface="Times New Roman" pitchFamily="18" charset="0"/>
              </a:rPr>
              <a:t>utiliser l'outil de connexion         de la palette. </a:t>
            </a:r>
          </a:p>
          <a:p>
            <a:pPr algn="just">
              <a:lnSpc>
                <a:spcPct val="100000"/>
              </a:lnSpc>
              <a:spcBef>
                <a:spcPct val="0"/>
              </a:spcBef>
            </a:pPr>
            <a:endParaRPr lang="fr-FR" sz="2400" b="1" dirty="0">
              <a:solidFill>
                <a:srgbClr val="000099"/>
              </a:solidFill>
              <a:latin typeface="Times New Roman" pitchFamily="18" charset="0"/>
              <a:cs typeface="Times New Roman" pitchFamily="18" charset="0"/>
            </a:endParaRPr>
          </a:p>
        </p:txBody>
      </p:sp>
      <p:pic>
        <p:nvPicPr>
          <p:cNvPr id="87042" name="Picture 2"/>
          <p:cNvPicPr>
            <a:picLocks noChangeAspect="1" noChangeArrowheads="1"/>
          </p:cNvPicPr>
          <p:nvPr/>
        </p:nvPicPr>
        <p:blipFill>
          <a:blip r:embed="rId2" cstate="print"/>
          <a:srcRect/>
          <a:stretch>
            <a:fillRect/>
          </a:stretch>
        </p:blipFill>
        <p:spPr bwMode="auto">
          <a:xfrm>
            <a:off x="7405688" y="887413"/>
            <a:ext cx="1395412" cy="2947987"/>
          </a:xfrm>
          <a:prstGeom prst="rect">
            <a:avLst/>
          </a:prstGeom>
          <a:noFill/>
          <a:ln w="9525" cap="flat" cmpd="sng" algn="ctr">
            <a:noFill/>
            <a:prstDash val="solid"/>
            <a:miter lim="800000"/>
            <a:headEnd/>
            <a:tailEnd/>
          </a:ln>
        </p:spPr>
      </p:pic>
      <p:sp>
        <p:nvSpPr>
          <p:cNvPr id="6" name="Ellipse 5"/>
          <p:cNvSpPr/>
          <p:nvPr/>
        </p:nvSpPr>
        <p:spPr bwMode="auto">
          <a:xfrm>
            <a:off x="7658100" y="1270000"/>
            <a:ext cx="609600" cy="419100"/>
          </a:xfrm>
          <a:prstGeom prst="ellipse">
            <a:avLst/>
          </a:prstGeom>
          <a:noFill/>
          <a:ln w="44450" cap="flat" cmpd="sng" algn="ctr">
            <a:solidFill>
              <a:srgbClr val="FF0000"/>
            </a:solidFill>
            <a:prstDash val="solid"/>
            <a:round/>
            <a:headEnd type="none" w="med" len="med"/>
            <a:tailEnd type="none" w="med" len="med"/>
          </a:ln>
          <a:effectLst/>
        </p:spPr>
        <p:txBody>
          <a:bodyPr rot="10800000" vert="horz" wrap="none" lIns="91440" tIns="45720" rIns="91440" bIns="45720" numCol="1" rtlCol="0" anchor="ctr" anchorCtr="0" compatLnSpc="1">
            <a:prstTxWarp prst="textNoShape">
              <a:avLst/>
            </a:prstTxWarp>
          </a:bodyPr>
          <a:lstStyle/>
          <a:p>
            <a:pPr marL="1438275" marR="0" indent="-536575" algn="ctr" defTabSz="914400" rtl="0" eaLnBrk="1" fontAlgn="base" latinLnBrk="0" hangingPunct="1">
              <a:lnSpc>
                <a:spcPct val="90000"/>
              </a:lnSpc>
              <a:spcBef>
                <a:spcPct val="20000"/>
              </a:spcBef>
              <a:spcAft>
                <a:spcPct val="0"/>
              </a:spcAft>
              <a:buClrTx/>
              <a:buSzTx/>
              <a:buFontTx/>
              <a:buNone/>
              <a:tabLst/>
            </a:pPr>
            <a:endParaRPr kumimoji="0" lang="fr-FR" sz="2200" b="0" i="0" u="none" strike="noStrike" cap="none" normalizeH="0" baseline="0">
              <a:ln>
                <a:noFill/>
              </a:ln>
              <a:solidFill>
                <a:srgbClr val="800000"/>
              </a:solidFill>
              <a:effectLst/>
              <a:latin typeface="Tahoma" pitchFamily="34" charset="0"/>
              <a:cs typeface="Arial" charset="0"/>
            </a:endParaRPr>
          </a:p>
        </p:txBody>
      </p:sp>
      <p:pic>
        <p:nvPicPr>
          <p:cNvPr id="87043" name="Picture 3"/>
          <p:cNvPicPr>
            <a:picLocks noChangeAspect="1" noChangeArrowheads="1"/>
          </p:cNvPicPr>
          <p:nvPr/>
        </p:nvPicPr>
        <p:blipFill>
          <a:blip r:embed="rId3" cstate="print"/>
          <a:srcRect/>
          <a:stretch>
            <a:fillRect/>
          </a:stretch>
        </p:blipFill>
        <p:spPr bwMode="auto">
          <a:xfrm>
            <a:off x="3744913" y="1439863"/>
            <a:ext cx="458787" cy="555374"/>
          </a:xfrm>
          <a:prstGeom prst="rect">
            <a:avLst/>
          </a:prstGeom>
          <a:noFill/>
          <a:ln w="9525" cap="flat" cmpd="sng" algn="ctr">
            <a:noFill/>
            <a:prstDash val="solid"/>
            <a:miter lim="800000"/>
            <a:headEnd/>
            <a:tailEnd/>
          </a:ln>
        </p:spPr>
      </p:pic>
      <p:sp>
        <p:nvSpPr>
          <p:cNvPr id="8" name="Rectangle 3"/>
          <p:cNvSpPr>
            <a:spLocks noChangeArrowheads="1"/>
          </p:cNvSpPr>
          <p:nvPr/>
        </p:nvSpPr>
        <p:spPr bwMode="auto">
          <a:xfrm>
            <a:off x="0" y="2118816"/>
            <a:ext cx="6946900" cy="3046988"/>
          </a:xfrm>
          <a:prstGeom prst="rect">
            <a:avLst/>
          </a:prstGeom>
          <a:noFill/>
          <a:ln w="9525" algn="ctr">
            <a:noFill/>
            <a:miter lim="800000"/>
            <a:headEnd/>
            <a:tailEnd/>
          </a:ln>
        </p:spPr>
        <p:txBody>
          <a:bodyPr wrap="square" anchor="ctr">
            <a:spAutoFit/>
          </a:bodyPr>
          <a:lstStyle/>
          <a:p>
            <a:pPr algn="just">
              <a:lnSpc>
                <a:spcPct val="100000"/>
              </a:lnSpc>
              <a:spcBef>
                <a:spcPct val="0"/>
              </a:spcBef>
            </a:pPr>
            <a:r>
              <a:rPr lang="fr-FR" sz="2400" b="1" dirty="0">
                <a:solidFill>
                  <a:srgbClr val="000099"/>
                </a:solidFill>
                <a:latin typeface="Times New Roman" pitchFamily="18" charset="0"/>
                <a:cs typeface="Times New Roman" pitchFamily="18" charset="0"/>
              </a:rPr>
              <a:t>Cliquez sur le composant </a:t>
            </a:r>
            <a:r>
              <a:rPr lang="fr-FR" sz="2400" b="1" dirty="0">
                <a:solidFill>
                  <a:srgbClr val="C00000"/>
                </a:solidFill>
                <a:latin typeface="Times New Roman" pitchFamily="18" charset="0"/>
                <a:cs typeface="Times New Roman" pitchFamily="18" charset="0"/>
              </a:rPr>
              <a:t>Package</a:t>
            </a:r>
            <a:r>
              <a:rPr lang="fr-FR" sz="2400" b="1" dirty="0">
                <a:solidFill>
                  <a:srgbClr val="000099"/>
                </a:solidFill>
                <a:latin typeface="Times New Roman" pitchFamily="18" charset="0"/>
                <a:cs typeface="Times New Roman" pitchFamily="18" charset="0"/>
              </a:rPr>
              <a:t> (ou son port de sortie), puis sur le composant </a:t>
            </a:r>
            <a:r>
              <a:rPr lang="fr-FR" sz="2400" b="1" dirty="0" err="1">
                <a:solidFill>
                  <a:srgbClr val="C00000"/>
                </a:solidFill>
                <a:latin typeface="Times New Roman" pitchFamily="18" charset="0"/>
                <a:cs typeface="Times New Roman" pitchFamily="18" charset="0"/>
              </a:rPr>
              <a:t>Compress</a:t>
            </a:r>
            <a:r>
              <a:rPr lang="fr-FR" sz="2400" b="1" dirty="0">
                <a:solidFill>
                  <a:srgbClr val="000099"/>
                </a:solidFill>
                <a:latin typeface="Times New Roman" pitchFamily="18" charset="0"/>
                <a:cs typeface="Times New Roman" pitchFamily="18" charset="0"/>
              </a:rPr>
              <a:t> (ou son port d'entrée). Cela va créé automatiquement un pipe avec les rôles appropriés. </a:t>
            </a:r>
          </a:p>
          <a:p>
            <a:pPr algn="just">
              <a:lnSpc>
                <a:spcPct val="100000"/>
              </a:lnSpc>
              <a:spcBef>
                <a:spcPct val="0"/>
              </a:spcBef>
            </a:pPr>
            <a:endParaRPr lang="fr-FR" sz="2400" b="1" dirty="0">
              <a:solidFill>
                <a:srgbClr val="000099"/>
              </a:solidFill>
              <a:latin typeface="Times New Roman" pitchFamily="18" charset="0"/>
              <a:cs typeface="Times New Roman" pitchFamily="18" charset="0"/>
            </a:endParaRPr>
          </a:p>
          <a:p>
            <a:pPr algn="just">
              <a:lnSpc>
                <a:spcPct val="100000"/>
              </a:lnSpc>
              <a:spcBef>
                <a:spcPct val="0"/>
              </a:spcBef>
            </a:pPr>
            <a:r>
              <a:rPr lang="fr-FR" sz="2400" b="1" dirty="0">
                <a:solidFill>
                  <a:srgbClr val="000099"/>
                </a:solidFill>
                <a:latin typeface="Times New Roman" pitchFamily="18" charset="0"/>
                <a:cs typeface="Times New Roman" pitchFamily="18" charset="0"/>
              </a:rPr>
              <a:t>4. Créer un composant puits de Type </a:t>
            </a:r>
            <a:r>
              <a:rPr lang="fr-FR" sz="2400" b="1" dirty="0" err="1">
                <a:solidFill>
                  <a:srgbClr val="C00000"/>
                </a:solidFill>
                <a:latin typeface="Times New Roman" pitchFamily="18" charset="0"/>
                <a:cs typeface="Times New Roman" pitchFamily="18" charset="0"/>
              </a:rPr>
              <a:t>FileSink</a:t>
            </a:r>
            <a:r>
              <a:rPr lang="fr-FR" sz="2400" b="1" dirty="0">
                <a:solidFill>
                  <a:srgbClr val="000099"/>
                </a:solidFill>
                <a:latin typeface="Times New Roman" pitchFamily="18" charset="0"/>
                <a:cs typeface="Times New Roman" pitchFamily="18" charset="0"/>
              </a:rPr>
              <a:t>, placez-le à droite de </a:t>
            </a:r>
            <a:r>
              <a:rPr lang="fr-FR" sz="2400" b="1" dirty="0" err="1">
                <a:solidFill>
                  <a:srgbClr val="C00000"/>
                </a:solidFill>
                <a:latin typeface="Times New Roman" pitchFamily="18" charset="0"/>
                <a:cs typeface="Times New Roman" pitchFamily="18" charset="0"/>
              </a:rPr>
              <a:t>Compress</a:t>
            </a:r>
            <a:r>
              <a:rPr lang="fr-FR" sz="2400" b="1" dirty="0">
                <a:solidFill>
                  <a:srgbClr val="000099"/>
                </a:solidFill>
                <a:latin typeface="Times New Roman" pitchFamily="18" charset="0"/>
                <a:cs typeface="Times New Roman" pitchFamily="18" charset="0"/>
              </a:rPr>
              <a:t>, et connecter le au pipe.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93" decel="100000"/>
                                        <p:tgtEl>
                                          <p:spTgt spid="6"/>
                                        </p:tgtEl>
                                      </p:cBhvr>
                                    </p:animEffect>
                                    <p:animScale>
                                      <p:cBhvr>
                                        <p:cTn id="8" dur="193" decel="100000"/>
                                        <p:tgtEl>
                                          <p:spTgt spid="6"/>
                                        </p:tgtEl>
                                      </p:cBhvr>
                                      <p:from x="10000" y="10000"/>
                                      <p:to x="200000" y="450000"/>
                                    </p:animScale>
                                    <p:animScale>
                                      <p:cBhvr>
                                        <p:cTn id="9" dur="308" accel="100000" fill="hold">
                                          <p:stCondLst>
                                            <p:cond delay="193"/>
                                          </p:stCondLst>
                                        </p:cTn>
                                        <p:tgtEl>
                                          <p:spTgt spid="6"/>
                                        </p:tgtEl>
                                      </p:cBhvr>
                                      <p:from x="200000" y="450000"/>
                                      <p:to x="100000" y="100000"/>
                                    </p:animScale>
                                    <p:set>
                                      <p:cBhvr>
                                        <p:cTn id="10" dur="193" fill="hold"/>
                                        <p:tgtEl>
                                          <p:spTgt spid="6"/>
                                        </p:tgtEl>
                                        <p:attrNameLst>
                                          <p:attrName>ppt_x</p:attrName>
                                        </p:attrNameLst>
                                      </p:cBhvr>
                                      <p:to>
                                        <p:strVal val="(0.5)"/>
                                      </p:to>
                                    </p:set>
                                    <p:anim from="(0.5)" to="(#ppt_x)" calcmode="lin" valueType="num">
                                      <p:cBhvr>
                                        <p:cTn id="11" dur="308" accel="100000" fill="hold">
                                          <p:stCondLst>
                                            <p:cond delay="193"/>
                                          </p:stCondLst>
                                        </p:cTn>
                                        <p:tgtEl>
                                          <p:spTgt spid="6"/>
                                        </p:tgtEl>
                                        <p:attrNameLst>
                                          <p:attrName>ppt_x</p:attrName>
                                        </p:attrNameLst>
                                      </p:cBhvr>
                                    </p:anim>
                                    <p:set>
                                      <p:cBhvr>
                                        <p:cTn id="12" dur="193" fill="hold"/>
                                        <p:tgtEl>
                                          <p:spTgt spid="6"/>
                                        </p:tgtEl>
                                        <p:attrNameLst>
                                          <p:attrName>ppt_y</p:attrName>
                                        </p:attrNameLst>
                                      </p:cBhvr>
                                      <p:to>
                                        <p:strVal val="(#ppt_y+0.4)"/>
                                      </p:to>
                                    </p:set>
                                    <p:anim from="(#ppt_y+0.4)" to="(#ppt_y)" calcmode="lin" valueType="num">
                                      <p:cBhvr>
                                        <p:cTn id="13" dur="308" accel="100000" fill="hold">
                                          <p:stCondLst>
                                            <p:cond delay="193"/>
                                          </p:stCondLst>
                                        </p:cTn>
                                        <p:tgtEl>
                                          <p:spTgt spid="6"/>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8">
                                            <p:txEl>
                                              <p:pRg st="0" end="0"/>
                                            </p:txEl>
                                          </p:spTgt>
                                        </p:tgtEl>
                                        <p:attrNameLst>
                                          <p:attrName>style.visibility</p:attrName>
                                        </p:attrNameLst>
                                      </p:cBhvr>
                                      <p:to>
                                        <p:strVal val="visible"/>
                                      </p:to>
                                    </p:set>
                                    <p:anim calcmode="lin" valueType="num">
                                      <p:cBhvr>
                                        <p:cTn id="18"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8">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0" fill="hold" grpId="0" nodeType="clickEffect">
                                  <p:stCondLst>
                                    <p:cond delay="0"/>
                                  </p:stCondLst>
                                  <p:childTnLst>
                                    <p:set>
                                      <p:cBhvr>
                                        <p:cTn id="24" dur="1" fill="hold">
                                          <p:stCondLst>
                                            <p:cond delay="0"/>
                                          </p:stCondLst>
                                        </p:cTn>
                                        <p:tgtEl>
                                          <p:spTgt spid="8">
                                            <p:txEl>
                                              <p:pRg st="2" end="2"/>
                                            </p:txEl>
                                          </p:spTgt>
                                        </p:tgtEl>
                                        <p:attrNameLst>
                                          <p:attrName>style.visibility</p:attrName>
                                        </p:attrNameLst>
                                      </p:cBhvr>
                                      <p:to>
                                        <p:strVal val="visible"/>
                                      </p:to>
                                    </p:set>
                                    <p:anim calcmode="lin" valueType="num">
                                      <p:cBhvr>
                                        <p:cTn id="25"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27"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05" name="Rectangle 21"/>
          <p:cNvSpPr>
            <a:spLocks noChangeArrowheads="1"/>
          </p:cNvSpPr>
          <p:nvPr/>
        </p:nvSpPr>
        <p:spPr bwMode="auto">
          <a:xfrm>
            <a:off x="2225675" y="-1617"/>
            <a:ext cx="6918325" cy="400110"/>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Les représentations</a:t>
            </a:r>
            <a:endParaRPr lang="en-US" sz="2000" b="1" dirty="0">
              <a:solidFill>
                <a:srgbClr val="F9FBC9"/>
              </a:solidFill>
              <a:latin typeface="Engravers MT" pitchFamily="18" charset="0"/>
            </a:endParaRPr>
          </a:p>
        </p:txBody>
      </p:sp>
      <p:sp>
        <p:nvSpPr>
          <p:cNvPr id="5" name="Rectangle 3"/>
          <p:cNvSpPr>
            <a:spLocks noChangeArrowheads="1"/>
          </p:cNvSpPr>
          <p:nvPr/>
        </p:nvSpPr>
        <p:spPr bwMode="auto">
          <a:xfrm>
            <a:off x="0" y="1037254"/>
            <a:ext cx="9144000" cy="4524315"/>
          </a:xfrm>
          <a:prstGeom prst="rect">
            <a:avLst/>
          </a:prstGeom>
          <a:noFill/>
          <a:ln w="9525" algn="ctr">
            <a:noFill/>
            <a:miter lim="800000"/>
            <a:headEnd/>
            <a:tailEnd/>
          </a:ln>
        </p:spPr>
        <p:txBody>
          <a:bodyPr anchor="ctr">
            <a:spAutoFit/>
          </a:bodyPr>
          <a:lstStyle/>
          <a:p>
            <a:pPr algn="just">
              <a:lnSpc>
                <a:spcPct val="100000"/>
              </a:lnSpc>
              <a:spcBef>
                <a:spcPct val="0"/>
              </a:spcBef>
            </a:pPr>
            <a:r>
              <a:rPr lang="fr-FR" sz="2400" b="1" dirty="0">
                <a:solidFill>
                  <a:srgbClr val="000099"/>
                </a:solidFill>
                <a:latin typeface="Times New Roman" pitchFamily="18" charset="0"/>
                <a:cs typeface="Times New Roman" pitchFamily="18" charset="0"/>
              </a:rPr>
              <a:t>Afin de gérer la complexité d’une conception, il est souhaitable d'utiliser la hiérarchie de sorte que les détails peuvent être cachés à des niveaux d'abstraction plus élevés. Une hiérarchie est réalisée avec des </a:t>
            </a:r>
            <a:r>
              <a:rPr lang="fr-FR" sz="2400" b="1" dirty="0">
                <a:solidFill>
                  <a:srgbClr val="FF0000"/>
                </a:solidFill>
                <a:latin typeface="Times New Roman" pitchFamily="18" charset="0"/>
                <a:cs typeface="Times New Roman" pitchFamily="18" charset="0"/>
              </a:rPr>
              <a:t>représentations </a:t>
            </a:r>
            <a:r>
              <a:rPr lang="fr-FR" sz="2400" b="1" dirty="0" err="1">
                <a:solidFill>
                  <a:srgbClr val="FF0000"/>
                </a:solidFill>
                <a:latin typeface="Times New Roman" pitchFamily="18" charset="0"/>
                <a:cs typeface="Times New Roman" pitchFamily="18" charset="0"/>
              </a:rPr>
              <a:t>Acme</a:t>
            </a:r>
            <a:r>
              <a:rPr lang="fr-FR" sz="2400" b="1" dirty="0">
                <a:solidFill>
                  <a:srgbClr val="FF0000"/>
                </a:solidFill>
                <a:latin typeface="Times New Roman" pitchFamily="18" charset="0"/>
                <a:cs typeface="Times New Roman" pitchFamily="18" charset="0"/>
              </a:rPr>
              <a:t>  </a:t>
            </a:r>
            <a:r>
              <a:rPr lang="fr-FR" sz="2400" b="1" dirty="0">
                <a:solidFill>
                  <a:srgbClr val="000099"/>
                </a:solidFill>
                <a:latin typeface="Times New Roman" pitchFamily="18" charset="0"/>
                <a:cs typeface="Times New Roman" pitchFamily="18" charset="0"/>
              </a:rPr>
              <a:t>(systèmes imbriqués qui représentent la structure interne des composants et des connecteurs).</a:t>
            </a:r>
          </a:p>
          <a:p>
            <a:pPr algn="just">
              <a:lnSpc>
                <a:spcPct val="100000"/>
              </a:lnSpc>
              <a:spcBef>
                <a:spcPct val="0"/>
              </a:spcBef>
            </a:pPr>
            <a:endParaRPr lang="fr-FR" sz="2400" b="1" dirty="0">
              <a:solidFill>
                <a:srgbClr val="000099"/>
              </a:solidFill>
              <a:latin typeface="Times New Roman" pitchFamily="18" charset="0"/>
              <a:cs typeface="Times New Roman" pitchFamily="18" charset="0"/>
            </a:endParaRPr>
          </a:p>
          <a:p>
            <a:pPr algn="just">
              <a:lnSpc>
                <a:spcPct val="100000"/>
              </a:lnSpc>
              <a:spcBef>
                <a:spcPct val="0"/>
              </a:spcBef>
            </a:pPr>
            <a:r>
              <a:rPr lang="fr-FR" sz="2400" b="1" dirty="0">
                <a:solidFill>
                  <a:srgbClr val="000099"/>
                </a:solidFill>
                <a:latin typeface="Times New Roman" pitchFamily="18" charset="0"/>
                <a:cs typeface="Times New Roman" pitchFamily="18" charset="0"/>
              </a:rPr>
              <a:t>Pour notre architecture </a:t>
            </a:r>
            <a:r>
              <a:rPr lang="fr-FR" sz="2400" b="1" dirty="0" err="1">
                <a:solidFill>
                  <a:srgbClr val="990000"/>
                </a:solidFill>
                <a:latin typeface="Times New Roman" pitchFamily="18" charset="0"/>
                <a:cs typeface="Times New Roman" pitchFamily="18" charset="0"/>
              </a:rPr>
              <a:t>simple-pf.acme</a:t>
            </a:r>
            <a:r>
              <a:rPr lang="fr-FR" sz="2400" b="1" dirty="0">
                <a:solidFill>
                  <a:srgbClr val="000099"/>
                </a:solidFill>
                <a:latin typeface="Times New Roman" pitchFamily="18" charset="0"/>
                <a:cs typeface="Times New Roman" pitchFamily="18" charset="0"/>
              </a:rPr>
              <a:t>, le composant </a:t>
            </a:r>
            <a:r>
              <a:rPr lang="fr-FR" sz="2400" b="1" dirty="0" err="1">
                <a:solidFill>
                  <a:srgbClr val="990000"/>
                </a:solidFill>
                <a:latin typeface="Times New Roman" pitchFamily="18" charset="0"/>
                <a:cs typeface="Times New Roman" pitchFamily="18" charset="0"/>
              </a:rPr>
              <a:t>Capitalize</a:t>
            </a:r>
            <a:r>
              <a:rPr lang="fr-FR" sz="2400" b="1" dirty="0">
                <a:solidFill>
                  <a:srgbClr val="000099"/>
                </a:solidFill>
                <a:latin typeface="Times New Roman" pitchFamily="18" charset="0"/>
                <a:cs typeface="Times New Roman" pitchFamily="18" charset="0"/>
              </a:rPr>
              <a:t> représente une opération complexe qui permet de mettre en majuscules ou bien en minuscules un flux de caractères; et peut être implémentée par un programme Java. Pour représenter cela, nous allons ajouter une représentation à  ce composant dans le style </a:t>
            </a:r>
            <a:r>
              <a:rPr lang="fr-FR" sz="2400" b="1" dirty="0" err="1">
                <a:solidFill>
                  <a:srgbClr val="000099"/>
                </a:solidFill>
                <a:latin typeface="Times New Roman" pitchFamily="18" charset="0"/>
                <a:cs typeface="Times New Roman" pitchFamily="18" charset="0"/>
              </a:rPr>
              <a:t>PipeAndFilterFam</a:t>
            </a:r>
            <a:r>
              <a:rPr lang="fr-FR" sz="2400" b="1" dirty="0">
                <a:solidFill>
                  <a:srgbClr val="000099"/>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67605"/>
                                        </p:tgtEl>
                                        <p:attrNameLst>
                                          <p:attrName>style.visibility</p:attrName>
                                        </p:attrNameLst>
                                      </p:cBhvr>
                                      <p:to>
                                        <p:strVal val="visible"/>
                                      </p:to>
                                    </p:set>
                                    <p:anim calcmode="lin" valueType="num">
                                      <p:cBhvr>
                                        <p:cTn id="7" dur="1000" fill="hold"/>
                                        <p:tgtEl>
                                          <p:spTgt spid="67605"/>
                                        </p:tgtEl>
                                        <p:attrNameLst>
                                          <p:attrName>ppt_w</p:attrName>
                                        </p:attrNameLst>
                                      </p:cBhvr>
                                      <p:tavLst>
                                        <p:tav tm="0">
                                          <p:val>
                                            <p:fltVal val="0"/>
                                          </p:val>
                                        </p:tav>
                                        <p:tav tm="100000">
                                          <p:val>
                                            <p:strVal val="#ppt_w"/>
                                          </p:val>
                                        </p:tav>
                                      </p:tavLst>
                                    </p:anim>
                                    <p:anim calcmode="lin" valueType="num">
                                      <p:cBhvr>
                                        <p:cTn id="8" dur="1000" fill="hold"/>
                                        <p:tgtEl>
                                          <p:spTgt spid="67605"/>
                                        </p:tgtEl>
                                        <p:attrNameLst>
                                          <p:attrName>ppt_h</p:attrName>
                                        </p:attrNameLst>
                                      </p:cBhvr>
                                      <p:tavLst>
                                        <p:tav tm="0">
                                          <p:val>
                                            <p:fltVal val="0"/>
                                          </p:val>
                                        </p:tav>
                                        <p:tav tm="100000">
                                          <p:val>
                                            <p:strVal val="#ppt_h"/>
                                          </p:val>
                                        </p:tav>
                                      </p:tavLst>
                                    </p:anim>
                                    <p:anim calcmode="lin" valueType="num">
                                      <p:cBhvr>
                                        <p:cTn id="9" dur="1000" fill="hold"/>
                                        <p:tgtEl>
                                          <p:spTgt spid="67605"/>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6760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53" presetClass="entr" presetSubtype="0" fill="hold" grpId="0"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 calcmode="lin" valueType="num">
                                      <p:cBhvr>
                                        <p:cTn id="15"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 calcmode="lin" valueType="num">
                                      <p:cBhvr>
                                        <p:cTn id="22"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3"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4"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605" grpId="0"/>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3" name="Rectangle 5"/>
          <p:cNvSpPr>
            <a:spLocks noChangeArrowheads="1"/>
          </p:cNvSpPr>
          <p:nvPr/>
        </p:nvSpPr>
        <p:spPr bwMode="auto">
          <a:xfrm>
            <a:off x="0" y="998538"/>
            <a:ext cx="8458200" cy="5668962"/>
          </a:xfrm>
          <a:prstGeom prst="rect">
            <a:avLst/>
          </a:prstGeom>
          <a:noFill/>
          <a:ln w="9525">
            <a:noFill/>
            <a:miter lim="800000"/>
            <a:headEnd/>
            <a:tailEnd/>
          </a:ln>
        </p:spPr>
        <p:txBody>
          <a:bodyPr/>
          <a:lstStyle/>
          <a:p>
            <a:pPr marL="1895475" lvl="2" indent="-536575" algn="l">
              <a:buClr>
                <a:srgbClr val="800000"/>
              </a:buClr>
              <a:defRPr/>
            </a:pPr>
            <a:endParaRPr lang="fr-FR" dirty="0"/>
          </a:p>
          <a:p>
            <a:pPr marL="1438275" lvl="1" indent="-536575" algn="l">
              <a:buClr>
                <a:srgbClr val="800000"/>
              </a:buClr>
              <a:buFontTx/>
              <a:buBlip>
                <a:blip r:embed="rId2"/>
              </a:buBlip>
              <a:defRPr/>
            </a:pPr>
            <a:r>
              <a:rPr lang="fr-FR" dirty="0"/>
              <a:t>Présentation d’</a:t>
            </a:r>
            <a:r>
              <a:rPr lang="fr-FR" dirty="0" err="1"/>
              <a:t>AcmeStudio</a:t>
            </a:r>
            <a:endParaRPr lang="fr-FR" dirty="0"/>
          </a:p>
          <a:p>
            <a:pPr marL="1895475" lvl="2" indent="-536575" algn="l">
              <a:buClr>
                <a:srgbClr val="800000"/>
              </a:buClr>
              <a:buFontTx/>
              <a:buBlip>
                <a:blip r:embed="rId2"/>
              </a:buBlip>
              <a:defRPr/>
            </a:pPr>
            <a:r>
              <a:rPr lang="fr-FR" dirty="0"/>
              <a:t>Introduction</a:t>
            </a:r>
          </a:p>
          <a:p>
            <a:pPr marL="1895475" lvl="2" indent="-536575" algn="l">
              <a:buClr>
                <a:srgbClr val="800000"/>
              </a:buClr>
              <a:buFontTx/>
              <a:buBlip>
                <a:blip r:embed="rId2"/>
              </a:buBlip>
              <a:defRPr/>
            </a:pPr>
            <a:r>
              <a:rPr lang="fr-FR" dirty="0"/>
              <a:t>Caractéristiques principales</a:t>
            </a:r>
          </a:p>
          <a:p>
            <a:pPr marL="1895475" lvl="2" indent="-536575" algn="l">
              <a:buClr>
                <a:srgbClr val="800000"/>
              </a:buClr>
              <a:buFontTx/>
              <a:buBlip>
                <a:blip r:embed="rId2"/>
              </a:buBlip>
              <a:defRPr/>
            </a:pPr>
            <a:r>
              <a:rPr lang="fr-FR" dirty="0"/>
              <a:t>Présentation</a:t>
            </a:r>
          </a:p>
          <a:p>
            <a:pPr marL="1895475" lvl="2" indent="-536575" algn="l">
              <a:buClr>
                <a:srgbClr val="800000"/>
              </a:buClr>
              <a:buFontTx/>
              <a:buBlip>
                <a:blip r:embed="rId2"/>
              </a:buBlip>
              <a:defRPr/>
            </a:pPr>
            <a:r>
              <a:rPr lang="fr-FR" dirty="0"/>
              <a:t>Les sous éditeurs</a:t>
            </a:r>
          </a:p>
          <a:p>
            <a:pPr marL="1895475" lvl="2" indent="-536575" algn="l">
              <a:buClr>
                <a:srgbClr val="800000"/>
              </a:buClr>
              <a:buFontTx/>
              <a:buBlip>
                <a:blip r:embed="rId2"/>
              </a:buBlip>
              <a:defRPr/>
            </a:pPr>
            <a:r>
              <a:rPr lang="fr-FR" dirty="0"/>
              <a:t>Exploration des vues</a:t>
            </a:r>
          </a:p>
          <a:p>
            <a:pPr marL="1895475" lvl="2" indent="-536575" algn="l">
              <a:buClr>
                <a:srgbClr val="800000"/>
              </a:buClr>
              <a:buFontTx/>
              <a:buBlip>
                <a:blip r:embed="rId2"/>
              </a:buBlip>
              <a:defRPr/>
            </a:pPr>
            <a:r>
              <a:rPr lang="fr-FR" dirty="0"/>
              <a:t>Propriétés de composants</a:t>
            </a:r>
          </a:p>
          <a:p>
            <a:pPr marL="1895475" lvl="2" indent="-536575" algn="l">
              <a:buClr>
                <a:srgbClr val="800000"/>
              </a:buClr>
              <a:buBlip>
                <a:blip r:embed="rId2"/>
              </a:buBlip>
              <a:defRPr/>
            </a:pPr>
            <a:r>
              <a:rPr lang="fr-FR" dirty="0"/>
              <a:t>Exploration des familles</a:t>
            </a:r>
          </a:p>
          <a:p>
            <a:pPr marL="1895475" lvl="2" indent="-536575" algn="l">
              <a:buClr>
                <a:srgbClr val="800000"/>
              </a:buClr>
              <a:buBlip>
                <a:blip r:embed="rId2"/>
              </a:buBlip>
              <a:defRPr/>
            </a:pPr>
            <a:r>
              <a:rPr lang="fr-FR" dirty="0"/>
              <a:t>Modification d’une conception</a:t>
            </a:r>
          </a:p>
          <a:p>
            <a:pPr marL="1895475" lvl="2" indent="-536575" algn="l">
              <a:buClr>
                <a:srgbClr val="800000"/>
              </a:buClr>
              <a:buBlip>
                <a:blip r:embed="rId2"/>
              </a:buBlip>
              <a:defRPr/>
            </a:pPr>
            <a:r>
              <a:rPr lang="fr-FR" dirty="0"/>
              <a:t>Les représentations</a:t>
            </a:r>
          </a:p>
          <a:p>
            <a:pPr marL="1895475" lvl="2" indent="-536575" algn="l">
              <a:buClr>
                <a:srgbClr val="800000"/>
              </a:buClr>
              <a:buBlip>
                <a:blip r:embed="rId2"/>
              </a:buBlip>
              <a:defRPr/>
            </a:pPr>
            <a:r>
              <a:rPr lang="fr-FR" dirty="0"/>
              <a:t>Utilisation des règles</a:t>
            </a:r>
          </a:p>
          <a:p>
            <a:pPr marL="1895475" lvl="2" indent="-536575" algn="l">
              <a:buClr>
                <a:srgbClr val="800000"/>
              </a:buClr>
              <a:buBlip>
                <a:blip r:embed="rId2"/>
              </a:buBlip>
              <a:defRPr/>
            </a:pPr>
            <a:r>
              <a:rPr lang="fr-FR" dirty="0"/>
              <a:t>Les annotations</a:t>
            </a:r>
          </a:p>
          <a:p>
            <a:pPr marL="1895475" lvl="2" indent="-536575" algn="l">
              <a:buClr>
                <a:srgbClr val="800000"/>
              </a:buClr>
              <a:buFontTx/>
              <a:buBlip>
                <a:blip r:embed="rId2"/>
              </a:buBlip>
              <a:defRPr/>
            </a:pPr>
            <a:endParaRPr lang="fr-FR" dirty="0"/>
          </a:p>
        </p:txBody>
      </p:sp>
      <p:sp>
        <p:nvSpPr>
          <p:cNvPr id="171020" name="Rectangle 12"/>
          <p:cNvSpPr>
            <a:spLocks noChangeArrowheads="1"/>
          </p:cNvSpPr>
          <p:nvPr/>
        </p:nvSpPr>
        <p:spPr bwMode="auto">
          <a:xfrm>
            <a:off x="2200275" y="0"/>
            <a:ext cx="6943725" cy="396875"/>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a:solidFill>
                  <a:srgbClr val="F9FBC9"/>
                </a:solidFill>
                <a:latin typeface="Engravers MT" pitchFamily="18" charset="0"/>
              </a:rPr>
              <a:t>Plan dU cours</a:t>
            </a:r>
            <a:endParaRPr lang="en-US" sz="2000" b="1">
              <a:solidFill>
                <a:srgbClr val="F9FBC9"/>
              </a:solidFill>
              <a:latin typeface="Engravers MT" pitchFamily="18" charset="0"/>
            </a:endParaRPr>
          </a:p>
        </p:txBody>
      </p:sp>
      <p:sp>
        <p:nvSpPr>
          <p:cNvPr id="3076" name="Rectangle 14"/>
          <p:cNvSpPr>
            <a:spLocks noChangeArrowheads="1"/>
          </p:cNvSpPr>
          <p:nvPr/>
        </p:nvSpPr>
        <p:spPr bwMode="auto">
          <a:xfrm rot="-5400000">
            <a:off x="-2724150" y="3676650"/>
            <a:ext cx="5905500" cy="457200"/>
          </a:xfrm>
          <a:prstGeom prst="rect">
            <a:avLst/>
          </a:prstGeom>
          <a:solidFill>
            <a:srgbClr val="00A5E0"/>
          </a:solidFill>
          <a:ln w="9525" algn="ctr">
            <a:solidFill>
              <a:srgbClr val="74ABFC"/>
            </a:solidFill>
            <a:miter lim="800000"/>
            <a:headEnd/>
            <a:tailEnd/>
          </a:ln>
        </p:spPr>
        <p:txBody>
          <a:bodyPr anchor="ctr">
            <a:spAutoFit/>
          </a:bodyPr>
          <a:lstStyle/>
          <a:p>
            <a:endParaRPr lang="fr-FR"/>
          </a:p>
        </p:txBody>
      </p:sp>
      <p:sp>
        <p:nvSpPr>
          <p:cNvPr id="3077" name="Text Box 15"/>
          <p:cNvSpPr txBox="1">
            <a:spLocks noChangeArrowheads="1"/>
          </p:cNvSpPr>
          <p:nvPr/>
        </p:nvSpPr>
        <p:spPr bwMode="auto">
          <a:xfrm rot="-5400000">
            <a:off x="-2282031" y="3833019"/>
            <a:ext cx="4959350" cy="366712"/>
          </a:xfrm>
          <a:prstGeom prst="rect">
            <a:avLst/>
          </a:prstGeom>
          <a:noFill/>
          <a:ln w="9525" algn="ctr">
            <a:noFill/>
            <a:miter lim="800000"/>
            <a:headEnd/>
            <a:tailEnd/>
          </a:ln>
        </p:spPr>
        <p:txBody>
          <a:bodyPr wrap="none">
            <a:spAutoFit/>
          </a:bodyPr>
          <a:lstStyle/>
          <a:p>
            <a:pPr rtl="1">
              <a:lnSpc>
                <a:spcPct val="100000"/>
              </a:lnSpc>
              <a:spcBef>
                <a:spcPct val="0"/>
              </a:spcBef>
            </a:pPr>
            <a:r>
              <a:rPr lang="fr-FR" sz="1800" b="1">
                <a:solidFill>
                  <a:schemeClr val="bg2"/>
                </a:solidFill>
                <a:latin typeface="Arial" charset="0"/>
              </a:rPr>
              <a:t>Les langages de description d’architectures</a:t>
            </a:r>
          </a:p>
        </p:txBody>
      </p:sp>
      <p:sp>
        <p:nvSpPr>
          <p:cNvPr id="3078" name="Rectangle 16"/>
          <p:cNvSpPr>
            <a:spLocks noChangeArrowheads="1"/>
          </p:cNvSpPr>
          <p:nvPr/>
        </p:nvSpPr>
        <p:spPr bwMode="auto">
          <a:xfrm rot="5400000">
            <a:off x="-2493168" y="3864768"/>
            <a:ext cx="5943600" cy="42863"/>
          </a:xfrm>
          <a:prstGeom prst="rect">
            <a:avLst/>
          </a:prstGeom>
          <a:gradFill rotWithShape="1">
            <a:gsLst>
              <a:gs pos="0">
                <a:srgbClr val="FFCC66"/>
              </a:gs>
              <a:gs pos="100000">
                <a:srgbClr val="F9FBC9"/>
              </a:gs>
            </a:gsLst>
            <a:lin ang="2700000" scaled="1"/>
          </a:gradFill>
          <a:ln w="9525" algn="ctr">
            <a:noFill/>
            <a:miter lim="800000"/>
            <a:headEnd/>
            <a:tailEnd/>
          </a:ln>
        </p:spPr>
        <p:txBody>
          <a:bodyPr anchor="ctr">
            <a:spAutoFit/>
          </a:bodyPr>
          <a:lstStyle/>
          <a:p>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171020"/>
                                        </p:tgtEl>
                                        <p:attrNameLst>
                                          <p:attrName>style.visibility</p:attrName>
                                        </p:attrNameLst>
                                      </p:cBhvr>
                                      <p:to>
                                        <p:strVal val="visible"/>
                                      </p:to>
                                    </p:set>
                                    <p:anim calcmode="lin" valueType="num">
                                      <p:cBhvr>
                                        <p:cTn id="7" dur="1000" fill="hold"/>
                                        <p:tgtEl>
                                          <p:spTgt spid="171020"/>
                                        </p:tgtEl>
                                        <p:attrNameLst>
                                          <p:attrName>ppt_w</p:attrName>
                                        </p:attrNameLst>
                                      </p:cBhvr>
                                      <p:tavLst>
                                        <p:tav tm="0">
                                          <p:val>
                                            <p:fltVal val="0"/>
                                          </p:val>
                                        </p:tav>
                                        <p:tav tm="100000">
                                          <p:val>
                                            <p:strVal val="#ppt_w"/>
                                          </p:val>
                                        </p:tav>
                                      </p:tavLst>
                                    </p:anim>
                                    <p:anim calcmode="lin" valueType="num">
                                      <p:cBhvr>
                                        <p:cTn id="8" dur="1000" fill="hold"/>
                                        <p:tgtEl>
                                          <p:spTgt spid="171020"/>
                                        </p:tgtEl>
                                        <p:attrNameLst>
                                          <p:attrName>ppt_h</p:attrName>
                                        </p:attrNameLst>
                                      </p:cBhvr>
                                      <p:tavLst>
                                        <p:tav tm="0">
                                          <p:val>
                                            <p:fltVal val="0"/>
                                          </p:val>
                                        </p:tav>
                                        <p:tav tm="100000">
                                          <p:val>
                                            <p:strVal val="#ppt_h"/>
                                          </p:val>
                                        </p:tav>
                                      </p:tavLst>
                                    </p:anim>
                                    <p:anim calcmode="lin" valueType="num">
                                      <p:cBhvr>
                                        <p:cTn id="9" dur="1000" fill="hold"/>
                                        <p:tgtEl>
                                          <p:spTgt spid="17102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71020"/>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47" presetClass="entr" presetSubtype="0" fill="hold" grpId="0" nodeType="clickEffect">
                                  <p:stCondLst>
                                    <p:cond delay="0"/>
                                  </p:stCondLst>
                                  <p:childTnLst>
                                    <p:set>
                                      <p:cBhvr>
                                        <p:cTn id="14" dur="1" fill="hold">
                                          <p:stCondLst>
                                            <p:cond delay="0"/>
                                          </p:stCondLst>
                                        </p:cTn>
                                        <p:tgtEl>
                                          <p:spTgt spid="171013">
                                            <p:txEl>
                                              <p:pRg st="1" end="1"/>
                                            </p:txEl>
                                          </p:spTgt>
                                        </p:tgtEl>
                                        <p:attrNameLst>
                                          <p:attrName>style.visibility</p:attrName>
                                        </p:attrNameLst>
                                      </p:cBhvr>
                                      <p:to>
                                        <p:strVal val="visible"/>
                                      </p:to>
                                    </p:set>
                                    <p:animEffect transition="in" filter="fade">
                                      <p:cBhvr>
                                        <p:cTn id="15" dur="1000"/>
                                        <p:tgtEl>
                                          <p:spTgt spid="171013">
                                            <p:txEl>
                                              <p:pRg st="1" end="1"/>
                                            </p:txEl>
                                          </p:spTgt>
                                        </p:tgtEl>
                                      </p:cBhvr>
                                    </p:animEffect>
                                    <p:anim calcmode="lin" valueType="num">
                                      <p:cBhvr>
                                        <p:cTn id="16" dur="1000" fill="hold"/>
                                        <p:tgtEl>
                                          <p:spTgt spid="171013">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171013">
                                            <p:txEl>
                                              <p:pRg st="1" end="1"/>
                                            </p:txEl>
                                          </p:spTgt>
                                        </p:tgtEl>
                                        <p:attrNameLst>
                                          <p:attrName>ppt_y</p:attrName>
                                        </p:attrNameLst>
                                      </p:cBhvr>
                                      <p:tavLst>
                                        <p:tav tm="0">
                                          <p:val>
                                            <p:strVal val="#ppt_y-.1"/>
                                          </p:val>
                                        </p:tav>
                                        <p:tav tm="100000">
                                          <p:val>
                                            <p:strVal val="#ppt_y"/>
                                          </p:val>
                                        </p:tav>
                                      </p:tavLst>
                                    </p:anim>
                                  </p:childTnLst>
                                </p:cTn>
                              </p:par>
                              <p:par>
                                <p:cTn id="18" presetID="47" presetClass="entr" presetSubtype="0" fill="hold" grpId="0" nodeType="withEffect">
                                  <p:stCondLst>
                                    <p:cond delay="0"/>
                                  </p:stCondLst>
                                  <p:childTnLst>
                                    <p:set>
                                      <p:cBhvr>
                                        <p:cTn id="19" dur="1" fill="hold">
                                          <p:stCondLst>
                                            <p:cond delay="0"/>
                                          </p:stCondLst>
                                        </p:cTn>
                                        <p:tgtEl>
                                          <p:spTgt spid="171013">
                                            <p:txEl>
                                              <p:pRg st="2" end="2"/>
                                            </p:txEl>
                                          </p:spTgt>
                                        </p:tgtEl>
                                        <p:attrNameLst>
                                          <p:attrName>style.visibility</p:attrName>
                                        </p:attrNameLst>
                                      </p:cBhvr>
                                      <p:to>
                                        <p:strVal val="visible"/>
                                      </p:to>
                                    </p:set>
                                    <p:animEffect transition="in" filter="fade">
                                      <p:cBhvr>
                                        <p:cTn id="20" dur="1000"/>
                                        <p:tgtEl>
                                          <p:spTgt spid="171013">
                                            <p:txEl>
                                              <p:pRg st="2" end="2"/>
                                            </p:txEl>
                                          </p:spTgt>
                                        </p:tgtEl>
                                      </p:cBhvr>
                                    </p:animEffect>
                                    <p:anim calcmode="lin" valueType="num">
                                      <p:cBhvr>
                                        <p:cTn id="21" dur="1000" fill="hold"/>
                                        <p:tgtEl>
                                          <p:spTgt spid="17101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171013">
                                            <p:txEl>
                                              <p:pRg st="2" end="2"/>
                                            </p:txEl>
                                          </p:spTgt>
                                        </p:tgtEl>
                                        <p:attrNameLst>
                                          <p:attrName>ppt_y</p:attrName>
                                        </p:attrNameLst>
                                      </p:cBhvr>
                                      <p:tavLst>
                                        <p:tav tm="0">
                                          <p:val>
                                            <p:strVal val="#ppt_y-.1"/>
                                          </p:val>
                                        </p:tav>
                                        <p:tav tm="100000">
                                          <p:val>
                                            <p:strVal val="#ppt_y"/>
                                          </p:val>
                                        </p:tav>
                                      </p:tavLst>
                                    </p:anim>
                                  </p:childTnLst>
                                </p:cTn>
                              </p:par>
                              <p:par>
                                <p:cTn id="23" presetID="47" presetClass="entr" presetSubtype="0" fill="hold" grpId="0" nodeType="withEffect">
                                  <p:stCondLst>
                                    <p:cond delay="0"/>
                                  </p:stCondLst>
                                  <p:childTnLst>
                                    <p:set>
                                      <p:cBhvr>
                                        <p:cTn id="24" dur="1" fill="hold">
                                          <p:stCondLst>
                                            <p:cond delay="0"/>
                                          </p:stCondLst>
                                        </p:cTn>
                                        <p:tgtEl>
                                          <p:spTgt spid="171013">
                                            <p:txEl>
                                              <p:pRg st="3" end="3"/>
                                            </p:txEl>
                                          </p:spTgt>
                                        </p:tgtEl>
                                        <p:attrNameLst>
                                          <p:attrName>style.visibility</p:attrName>
                                        </p:attrNameLst>
                                      </p:cBhvr>
                                      <p:to>
                                        <p:strVal val="visible"/>
                                      </p:to>
                                    </p:set>
                                    <p:animEffect transition="in" filter="fade">
                                      <p:cBhvr>
                                        <p:cTn id="25" dur="1000"/>
                                        <p:tgtEl>
                                          <p:spTgt spid="171013">
                                            <p:txEl>
                                              <p:pRg st="3" end="3"/>
                                            </p:txEl>
                                          </p:spTgt>
                                        </p:tgtEl>
                                      </p:cBhvr>
                                    </p:animEffect>
                                    <p:anim calcmode="lin" valueType="num">
                                      <p:cBhvr>
                                        <p:cTn id="26" dur="1000" fill="hold"/>
                                        <p:tgtEl>
                                          <p:spTgt spid="17101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171013">
                                            <p:txEl>
                                              <p:pRg st="3" end="3"/>
                                            </p:txEl>
                                          </p:spTgt>
                                        </p:tgtEl>
                                        <p:attrNameLst>
                                          <p:attrName>ppt_y</p:attrName>
                                        </p:attrNameLst>
                                      </p:cBhvr>
                                      <p:tavLst>
                                        <p:tav tm="0">
                                          <p:val>
                                            <p:strVal val="#ppt_y-.1"/>
                                          </p:val>
                                        </p:tav>
                                        <p:tav tm="100000">
                                          <p:val>
                                            <p:strVal val="#ppt_y"/>
                                          </p:val>
                                        </p:tav>
                                      </p:tavLst>
                                    </p:anim>
                                  </p:childTnLst>
                                </p:cTn>
                              </p:par>
                              <p:par>
                                <p:cTn id="28" presetID="47" presetClass="entr" presetSubtype="0" fill="hold" grpId="0" nodeType="withEffect">
                                  <p:stCondLst>
                                    <p:cond delay="0"/>
                                  </p:stCondLst>
                                  <p:childTnLst>
                                    <p:set>
                                      <p:cBhvr>
                                        <p:cTn id="29" dur="1" fill="hold">
                                          <p:stCondLst>
                                            <p:cond delay="0"/>
                                          </p:stCondLst>
                                        </p:cTn>
                                        <p:tgtEl>
                                          <p:spTgt spid="171013">
                                            <p:txEl>
                                              <p:pRg st="4" end="4"/>
                                            </p:txEl>
                                          </p:spTgt>
                                        </p:tgtEl>
                                        <p:attrNameLst>
                                          <p:attrName>style.visibility</p:attrName>
                                        </p:attrNameLst>
                                      </p:cBhvr>
                                      <p:to>
                                        <p:strVal val="visible"/>
                                      </p:to>
                                    </p:set>
                                    <p:animEffect transition="in" filter="fade">
                                      <p:cBhvr>
                                        <p:cTn id="30" dur="1000"/>
                                        <p:tgtEl>
                                          <p:spTgt spid="171013">
                                            <p:txEl>
                                              <p:pRg st="4" end="4"/>
                                            </p:txEl>
                                          </p:spTgt>
                                        </p:tgtEl>
                                      </p:cBhvr>
                                    </p:animEffect>
                                    <p:anim calcmode="lin" valueType="num">
                                      <p:cBhvr>
                                        <p:cTn id="31" dur="1000" fill="hold"/>
                                        <p:tgtEl>
                                          <p:spTgt spid="171013">
                                            <p:txEl>
                                              <p:pRg st="4" end="4"/>
                                            </p:txEl>
                                          </p:spTgt>
                                        </p:tgtEl>
                                        <p:attrNameLst>
                                          <p:attrName>ppt_x</p:attrName>
                                        </p:attrNameLst>
                                      </p:cBhvr>
                                      <p:tavLst>
                                        <p:tav tm="0">
                                          <p:val>
                                            <p:strVal val="#ppt_x"/>
                                          </p:val>
                                        </p:tav>
                                        <p:tav tm="100000">
                                          <p:val>
                                            <p:strVal val="#ppt_x"/>
                                          </p:val>
                                        </p:tav>
                                      </p:tavLst>
                                    </p:anim>
                                    <p:anim calcmode="lin" valueType="num">
                                      <p:cBhvr>
                                        <p:cTn id="32" dur="1000" fill="hold"/>
                                        <p:tgtEl>
                                          <p:spTgt spid="171013">
                                            <p:txEl>
                                              <p:pRg st="4" end="4"/>
                                            </p:txEl>
                                          </p:spTgt>
                                        </p:tgtEl>
                                        <p:attrNameLst>
                                          <p:attrName>ppt_y</p:attrName>
                                        </p:attrNameLst>
                                      </p:cBhvr>
                                      <p:tavLst>
                                        <p:tav tm="0">
                                          <p:val>
                                            <p:strVal val="#ppt_y-.1"/>
                                          </p:val>
                                        </p:tav>
                                        <p:tav tm="100000">
                                          <p:val>
                                            <p:strVal val="#ppt_y"/>
                                          </p:val>
                                        </p:tav>
                                      </p:tavLst>
                                    </p:anim>
                                  </p:childTnLst>
                                </p:cTn>
                              </p:par>
                              <p:par>
                                <p:cTn id="33" presetID="47" presetClass="entr" presetSubtype="0" fill="hold" grpId="0" nodeType="withEffect">
                                  <p:stCondLst>
                                    <p:cond delay="0"/>
                                  </p:stCondLst>
                                  <p:childTnLst>
                                    <p:set>
                                      <p:cBhvr>
                                        <p:cTn id="34" dur="1" fill="hold">
                                          <p:stCondLst>
                                            <p:cond delay="0"/>
                                          </p:stCondLst>
                                        </p:cTn>
                                        <p:tgtEl>
                                          <p:spTgt spid="171013">
                                            <p:txEl>
                                              <p:pRg st="5" end="5"/>
                                            </p:txEl>
                                          </p:spTgt>
                                        </p:tgtEl>
                                        <p:attrNameLst>
                                          <p:attrName>style.visibility</p:attrName>
                                        </p:attrNameLst>
                                      </p:cBhvr>
                                      <p:to>
                                        <p:strVal val="visible"/>
                                      </p:to>
                                    </p:set>
                                    <p:animEffect transition="in" filter="fade">
                                      <p:cBhvr>
                                        <p:cTn id="35" dur="1000"/>
                                        <p:tgtEl>
                                          <p:spTgt spid="171013">
                                            <p:txEl>
                                              <p:pRg st="5" end="5"/>
                                            </p:txEl>
                                          </p:spTgt>
                                        </p:tgtEl>
                                      </p:cBhvr>
                                    </p:animEffect>
                                    <p:anim calcmode="lin" valueType="num">
                                      <p:cBhvr>
                                        <p:cTn id="36" dur="1000" fill="hold"/>
                                        <p:tgtEl>
                                          <p:spTgt spid="17101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171013">
                                            <p:txEl>
                                              <p:pRg st="5" end="5"/>
                                            </p:txEl>
                                          </p:spTgt>
                                        </p:tgtEl>
                                        <p:attrNameLst>
                                          <p:attrName>ppt_y</p:attrName>
                                        </p:attrNameLst>
                                      </p:cBhvr>
                                      <p:tavLst>
                                        <p:tav tm="0">
                                          <p:val>
                                            <p:strVal val="#ppt_y-.1"/>
                                          </p:val>
                                        </p:tav>
                                        <p:tav tm="100000">
                                          <p:val>
                                            <p:strVal val="#ppt_y"/>
                                          </p:val>
                                        </p:tav>
                                      </p:tavLst>
                                    </p:anim>
                                  </p:childTnLst>
                                </p:cTn>
                              </p:par>
                              <p:par>
                                <p:cTn id="38" presetID="47" presetClass="entr" presetSubtype="0" fill="hold" grpId="0" nodeType="withEffect">
                                  <p:stCondLst>
                                    <p:cond delay="0"/>
                                  </p:stCondLst>
                                  <p:childTnLst>
                                    <p:set>
                                      <p:cBhvr>
                                        <p:cTn id="39" dur="1" fill="hold">
                                          <p:stCondLst>
                                            <p:cond delay="0"/>
                                          </p:stCondLst>
                                        </p:cTn>
                                        <p:tgtEl>
                                          <p:spTgt spid="171013">
                                            <p:txEl>
                                              <p:pRg st="6" end="6"/>
                                            </p:txEl>
                                          </p:spTgt>
                                        </p:tgtEl>
                                        <p:attrNameLst>
                                          <p:attrName>style.visibility</p:attrName>
                                        </p:attrNameLst>
                                      </p:cBhvr>
                                      <p:to>
                                        <p:strVal val="visible"/>
                                      </p:to>
                                    </p:set>
                                    <p:animEffect transition="in" filter="fade">
                                      <p:cBhvr>
                                        <p:cTn id="40" dur="1000"/>
                                        <p:tgtEl>
                                          <p:spTgt spid="171013">
                                            <p:txEl>
                                              <p:pRg st="6" end="6"/>
                                            </p:txEl>
                                          </p:spTgt>
                                        </p:tgtEl>
                                      </p:cBhvr>
                                    </p:animEffect>
                                    <p:anim calcmode="lin" valueType="num">
                                      <p:cBhvr>
                                        <p:cTn id="41" dur="1000" fill="hold"/>
                                        <p:tgtEl>
                                          <p:spTgt spid="171013">
                                            <p:txEl>
                                              <p:pRg st="6" end="6"/>
                                            </p:txEl>
                                          </p:spTgt>
                                        </p:tgtEl>
                                        <p:attrNameLst>
                                          <p:attrName>ppt_x</p:attrName>
                                        </p:attrNameLst>
                                      </p:cBhvr>
                                      <p:tavLst>
                                        <p:tav tm="0">
                                          <p:val>
                                            <p:strVal val="#ppt_x"/>
                                          </p:val>
                                        </p:tav>
                                        <p:tav tm="100000">
                                          <p:val>
                                            <p:strVal val="#ppt_x"/>
                                          </p:val>
                                        </p:tav>
                                      </p:tavLst>
                                    </p:anim>
                                    <p:anim calcmode="lin" valueType="num">
                                      <p:cBhvr>
                                        <p:cTn id="42" dur="1000" fill="hold"/>
                                        <p:tgtEl>
                                          <p:spTgt spid="171013">
                                            <p:txEl>
                                              <p:pRg st="6" end="6"/>
                                            </p:txEl>
                                          </p:spTgt>
                                        </p:tgtEl>
                                        <p:attrNameLst>
                                          <p:attrName>ppt_y</p:attrName>
                                        </p:attrNameLst>
                                      </p:cBhvr>
                                      <p:tavLst>
                                        <p:tav tm="0">
                                          <p:val>
                                            <p:strVal val="#ppt_y-.1"/>
                                          </p:val>
                                        </p:tav>
                                        <p:tav tm="100000">
                                          <p:val>
                                            <p:strVal val="#ppt_y"/>
                                          </p:val>
                                        </p:tav>
                                      </p:tavLst>
                                    </p:anim>
                                  </p:childTnLst>
                                </p:cTn>
                              </p:par>
                              <p:par>
                                <p:cTn id="43" presetID="47" presetClass="entr" presetSubtype="0" fill="hold" grpId="0" nodeType="withEffect">
                                  <p:stCondLst>
                                    <p:cond delay="0"/>
                                  </p:stCondLst>
                                  <p:childTnLst>
                                    <p:set>
                                      <p:cBhvr>
                                        <p:cTn id="44" dur="1" fill="hold">
                                          <p:stCondLst>
                                            <p:cond delay="0"/>
                                          </p:stCondLst>
                                        </p:cTn>
                                        <p:tgtEl>
                                          <p:spTgt spid="171013">
                                            <p:txEl>
                                              <p:pRg st="7" end="7"/>
                                            </p:txEl>
                                          </p:spTgt>
                                        </p:tgtEl>
                                        <p:attrNameLst>
                                          <p:attrName>style.visibility</p:attrName>
                                        </p:attrNameLst>
                                      </p:cBhvr>
                                      <p:to>
                                        <p:strVal val="visible"/>
                                      </p:to>
                                    </p:set>
                                    <p:animEffect transition="in" filter="fade">
                                      <p:cBhvr>
                                        <p:cTn id="45" dur="1000"/>
                                        <p:tgtEl>
                                          <p:spTgt spid="171013">
                                            <p:txEl>
                                              <p:pRg st="7" end="7"/>
                                            </p:txEl>
                                          </p:spTgt>
                                        </p:tgtEl>
                                      </p:cBhvr>
                                    </p:animEffect>
                                    <p:anim calcmode="lin" valueType="num">
                                      <p:cBhvr>
                                        <p:cTn id="46" dur="1000" fill="hold"/>
                                        <p:tgtEl>
                                          <p:spTgt spid="171013">
                                            <p:txEl>
                                              <p:pRg st="7" end="7"/>
                                            </p:txEl>
                                          </p:spTgt>
                                        </p:tgtEl>
                                        <p:attrNameLst>
                                          <p:attrName>ppt_x</p:attrName>
                                        </p:attrNameLst>
                                      </p:cBhvr>
                                      <p:tavLst>
                                        <p:tav tm="0">
                                          <p:val>
                                            <p:strVal val="#ppt_x"/>
                                          </p:val>
                                        </p:tav>
                                        <p:tav tm="100000">
                                          <p:val>
                                            <p:strVal val="#ppt_x"/>
                                          </p:val>
                                        </p:tav>
                                      </p:tavLst>
                                    </p:anim>
                                    <p:anim calcmode="lin" valueType="num">
                                      <p:cBhvr>
                                        <p:cTn id="47" dur="1000" fill="hold"/>
                                        <p:tgtEl>
                                          <p:spTgt spid="171013">
                                            <p:txEl>
                                              <p:pRg st="7" end="7"/>
                                            </p:txEl>
                                          </p:spTgt>
                                        </p:tgtEl>
                                        <p:attrNameLst>
                                          <p:attrName>ppt_y</p:attrName>
                                        </p:attrNameLst>
                                      </p:cBhvr>
                                      <p:tavLst>
                                        <p:tav tm="0">
                                          <p:val>
                                            <p:strVal val="#ppt_y-.1"/>
                                          </p:val>
                                        </p:tav>
                                        <p:tav tm="100000">
                                          <p:val>
                                            <p:strVal val="#ppt_y"/>
                                          </p:val>
                                        </p:tav>
                                      </p:tavLst>
                                    </p:anim>
                                  </p:childTnLst>
                                </p:cTn>
                              </p:par>
                              <p:par>
                                <p:cTn id="48" presetID="47" presetClass="entr" presetSubtype="0" fill="hold" grpId="0" nodeType="withEffect">
                                  <p:stCondLst>
                                    <p:cond delay="0"/>
                                  </p:stCondLst>
                                  <p:childTnLst>
                                    <p:set>
                                      <p:cBhvr>
                                        <p:cTn id="49" dur="1" fill="hold">
                                          <p:stCondLst>
                                            <p:cond delay="0"/>
                                          </p:stCondLst>
                                        </p:cTn>
                                        <p:tgtEl>
                                          <p:spTgt spid="171013">
                                            <p:txEl>
                                              <p:pRg st="8" end="8"/>
                                            </p:txEl>
                                          </p:spTgt>
                                        </p:tgtEl>
                                        <p:attrNameLst>
                                          <p:attrName>style.visibility</p:attrName>
                                        </p:attrNameLst>
                                      </p:cBhvr>
                                      <p:to>
                                        <p:strVal val="visible"/>
                                      </p:to>
                                    </p:set>
                                    <p:animEffect transition="in" filter="fade">
                                      <p:cBhvr>
                                        <p:cTn id="50" dur="1000"/>
                                        <p:tgtEl>
                                          <p:spTgt spid="171013">
                                            <p:txEl>
                                              <p:pRg st="8" end="8"/>
                                            </p:txEl>
                                          </p:spTgt>
                                        </p:tgtEl>
                                      </p:cBhvr>
                                    </p:animEffect>
                                    <p:anim calcmode="lin" valueType="num">
                                      <p:cBhvr>
                                        <p:cTn id="51" dur="1000" fill="hold"/>
                                        <p:tgtEl>
                                          <p:spTgt spid="171013">
                                            <p:txEl>
                                              <p:pRg st="8" end="8"/>
                                            </p:txEl>
                                          </p:spTgt>
                                        </p:tgtEl>
                                        <p:attrNameLst>
                                          <p:attrName>ppt_x</p:attrName>
                                        </p:attrNameLst>
                                      </p:cBhvr>
                                      <p:tavLst>
                                        <p:tav tm="0">
                                          <p:val>
                                            <p:strVal val="#ppt_x"/>
                                          </p:val>
                                        </p:tav>
                                        <p:tav tm="100000">
                                          <p:val>
                                            <p:strVal val="#ppt_x"/>
                                          </p:val>
                                        </p:tav>
                                      </p:tavLst>
                                    </p:anim>
                                    <p:anim calcmode="lin" valueType="num">
                                      <p:cBhvr>
                                        <p:cTn id="52" dur="1000" fill="hold"/>
                                        <p:tgtEl>
                                          <p:spTgt spid="171013">
                                            <p:txEl>
                                              <p:pRg st="8" end="8"/>
                                            </p:txEl>
                                          </p:spTgt>
                                        </p:tgtEl>
                                        <p:attrNameLst>
                                          <p:attrName>ppt_y</p:attrName>
                                        </p:attrNameLst>
                                      </p:cBhvr>
                                      <p:tavLst>
                                        <p:tav tm="0">
                                          <p:val>
                                            <p:strVal val="#ppt_y-.1"/>
                                          </p:val>
                                        </p:tav>
                                        <p:tav tm="100000">
                                          <p:val>
                                            <p:strVal val="#ppt_y"/>
                                          </p:val>
                                        </p:tav>
                                      </p:tavLst>
                                    </p:anim>
                                  </p:childTnLst>
                                </p:cTn>
                              </p:par>
                              <p:par>
                                <p:cTn id="53" presetID="47" presetClass="entr" presetSubtype="0" fill="hold" grpId="0" nodeType="withEffect">
                                  <p:stCondLst>
                                    <p:cond delay="0"/>
                                  </p:stCondLst>
                                  <p:childTnLst>
                                    <p:set>
                                      <p:cBhvr>
                                        <p:cTn id="54" dur="1" fill="hold">
                                          <p:stCondLst>
                                            <p:cond delay="0"/>
                                          </p:stCondLst>
                                        </p:cTn>
                                        <p:tgtEl>
                                          <p:spTgt spid="171013">
                                            <p:txEl>
                                              <p:pRg st="9" end="9"/>
                                            </p:txEl>
                                          </p:spTgt>
                                        </p:tgtEl>
                                        <p:attrNameLst>
                                          <p:attrName>style.visibility</p:attrName>
                                        </p:attrNameLst>
                                      </p:cBhvr>
                                      <p:to>
                                        <p:strVal val="visible"/>
                                      </p:to>
                                    </p:set>
                                    <p:animEffect transition="in" filter="fade">
                                      <p:cBhvr>
                                        <p:cTn id="55" dur="1000"/>
                                        <p:tgtEl>
                                          <p:spTgt spid="171013">
                                            <p:txEl>
                                              <p:pRg st="9" end="9"/>
                                            </p:txEl>
                                          </p:spTgt>
                                        </p:tgtEl>
                                      </p:cBhvr>
                                    </p:animEffect>
                                    <p:anim calcmode="lin" valueType="num">
                                      <p:cBhvr>
                                        <p:cTn id="56" dur="1000" fill="hold"/>
                                        <p:tgtEl>
                                          <p:spTgt spid="171013">
                                            <p:txEl>
                                              <p:pRg st="9" end="9"/>
                                            </p:txEl>
                                          </p:spTgt>
                                        </p:tgtEl>
                                        <p:attrNameLst>
                                          <p:attrName>ppt_x</p:attrName>
                                        </p:attrNameLst>
                                      </p:cBhvr>
                                      <p:tavLst>
                                        <p:tav tm="0">
                                          <p:val>
                                            <p:strVal val="#ppt_x"/>
                                          </p:val>
                                        </p:tav>
                                        <p:tav tm="100000">
                                          <p:val>
                                            <p:strVal val="#ppt_x"/>
                                          </p:val>
                                        </p:tav>
                                      </p:tavLst>
                                    </p:anim>
                                    <p:anim calcmode="lin" valueType="num">
                                      <p:cBhvr>
                                        <p:cTn id="57" dur="1000" fill="hold"/>
                                        <p:tgtEl>
                                          <p:spTgt spid="171013">
                                            <p:txEl>
                                              <p:pRg st="9" end="9"/>
                                            </p:txEl>
                                          </p:spTgt>
                                        </p:tgtEl>
                                        <p:attrNameLst>
                                          <p:attrName>ppt_y</p:attrName>
                                        </p:attrNameLst>
                                      </p:cBhvr>
                                      <p:tavLst>
                                        <p:tav tm="0">
                                          <p:val>
                                            <p:strVal val="#ppt_y-.1"/>
                                          </p:val>
                                        </p:tav>
                                        <p:tav tm="100000">
                                          <p:val>
                                            <p:strVal val="#ppt_y"/>
                                          </p:val>
                                        </p:tav>
                                      </p:tavLst>
                                    </p:anim>
                                  </p:childTnLst>
                                </p:cTn>
                              </p:par>
                              <p:par>
                                <p:cTn id="58" presetID="47" presetClass="entr" presetSubtype="0" fill="hold" grpId="0" nodeType="withEffect">
                                  <p:stCondLst>
                                    <p:cond delay="0"/>
                                  </p:stCondLst>
                                  <p:childTnLst>
                                    <p:set>
                                      <p:cBhvr>
                                        <p:cTn id="59" dur="1" fill="hold">
                                          <p:stCondLst>
                                            <p:cond delay="0"/>
                                          </p:stCondLst>
                                        </p:cTn>
                                        <p:tgtEl>
                                          <p:spTgt spid="171013">
                                            <p:txEl>
                                              <p:pRg st="10" end="10"/>
                                            </p:txEl>
                                          </p:spTgt>
                                        </p:tgtEl>
                                        <p:attrNameLst>
                                          <p:attrName>style.visibility</p:attrName>
                                        </p:attrNameLst>
                                      </p:cBhvr>
                                      <p:to>
                                        <p:strVal val="visible"/>
                                      </p:to>
                                    </p:set>
                                    <p:animEffect transition="in" filter="fade">
                                      <p:cBhvr>
                                        <p:cTn id="60" dur="1000"/>
                                        <p:tgtEl>
                                          <p:spTgt spid="171013">
                                            <p:txEl>
                                              <p:pRg st="10" end="10"/>
                                            </p:txEl>
                                          </p:spTgt>
                                        </p:tgtEl>
                                      </p:cBhvr>
                                    </p:animEffect>
                                    <p:anim calcmode="lin" valueType="num">
                                      <p:cBhvr>
                                        <p:cTn id="61" dur="1000" fill="hold"/>
                                        <p:tgtEl>
                                          <p:spTgt spid="171013">
                                            <p:txEl>
                                              <p:pRg st="10" end="10"/>
                                            </p:txEl>
                                          </p:spTgt>
                                        </p:tgtEl>
                                        <p:attrNameLst>
                                          <p:attrName>ppt_x</p:attrName>
                                        </p:attrNameLst>
                                      </p:cBhvr>
                                      <p:tavLst>
                                        <p:tav tm="0">
                                          <p:val>
                                            <p:strVal val="#ppt_x"/>
                                          </p:val>
                                        </p:tav>
                                        <p:tav tm="100000">
                                          <p:val>
                                            <p:strVal val="#ppt_x"/>
                                          </p:val>
                                        </p:tav>
                                      </p:tavLst>
                                    </p:anim>
                                    <p:anim calcmode="lin" valueType="num">
                                      <p:cBhvr>
                                        <p:cTn id="62" dur="1000" fill="hold"/>
                                        <p:tgtEl>
                                          <p:spTgt spid="171013">
                                            <p:txEl>
                                              <p:pRg st="10" end="10"/>
                                            </p:txEl>
                                          </p:spTgt>
                                        </p:tgtEl>
                                        <p:attrNameLst>
                                          <p:attrName>ppt_y</p:attrName>
                                        </p:attrNameLst>
                                      </p:cBhvr>
                                      <p:tavLst>
                                        <p:tav tm="0">
                                          <p:val>
                                            <p:strVal val="#ppt_y-.1"/>
                                          </p:val>
                                        </p:tav>
                                        <p:tav tm="100000">
                                          <p:val>
                                            <p:strVal val="#ppt_y"/>
                                          </p:val>
                                        </p:tav>
                                      </p:tavLst>
                                    </p:anim>
                                  </p:childTnLst>
                                </p:cTn>
                              </p:par>
                              <p:par>
                                <p:cTn id="63" presetID="47" presetClass="entr" presetSubtype="0" fill="hold" grpId="0" nodeType="withEffect">
                                  <p:stCondLst>
                                    <p:cond delay="0"/>
                                  </p:stCondLst>
                                  <p:childTnLst>
                                    <p:set>
                                      <p:cBhvr>
                                        <p:cTn id="64" dur="1" fill="hold">
                                          <p:stCondLst>
                                            <p:cond delay="0"/>
                                          </p:stCondLst>
                                        </p:cTn>
                                        <p:tgtEl>
                                          <p:spTgt spid="171013">
                                            <p:txEl>
                                              <p:pRg st="11" end="11"/>
                                            </p:txEl>
                                          </p:spTgt>
                                        </p:tgtEl>
                                        <p:attrNameLst>
                                          <p:attrName>style.visibility</p:attrName>
                                        </p:attrNameLst>
                                      </p:cBhvr>
                                      <p:to>
                                        <p:strVal val="visible"/>
                                      </p:to>
                                    </p:set>
                                    <p:animEffect transition="in" filter="fade">
                                      <p:cBhvr>
                                        <p:cTn id="65" dur="1000"/>
                                        <p:tgtEl>
                                          <p:spTgt spid="171013">
                                            <p:txEl>
                                              <p:pRg st="11" end="11"/>
                                            </p:txEl>
                                          </p:spTgt>
                                        </p:tgtEl>
                                      </p:cBhvr>
                                    </p:animEffect>
                                    <p:anim calcmode="lin" valueType="num">
                                      <p:cBhvr>
                                        <p:cTn id="66" dur="1000" fill="hold"/>
                                        <p:tgtEl>
                                          <p:spTgt spid="171013">
                                            <p:txEl>
                                              <p:pRg st="11" end="11"/>
                                            </p:txEl>
                                          </p:spTgt>
                                        </p:tgtEl>
                                        <p:attrNameLst>
                                          <p:attrName>ppt_x</p:attrName>
                                        </p:attrNameLst>
                                      </p:cBhvr>
                                      <p:tavLst>
                                        <p:tav tm="0">
                                          <p:val>
                                            <p:strVal val="#ppt_x"/>
                                          </p:val>
                                        </p:tav>
                                        <p:tav tm="100000">
                                          <p:val>
                                            <p:strVal val="#ppt_x"/>
                                          </p:val>
                                        </p:tav>
                                      </p:tavLst>
                                    </p:anim>
                                    <p:anim calcmode="lin" valueType="num">
                                      <p:cBhvr>
                                        <p:cTn id="67" dur="1000" fill="hold"/>
                                        <p:tgtEl>
                                          <p:spTgt spid="171013">
                                            <p:txEl>
                                              <p:pRg st="11" end="11"/>
                                            </p:txEl>
                                          </p:spTgt>
                                        </p:tgtEl>
                                        <p:attrNameLst>
                                          <p:attrName>ppt_y</p:attrName>
                                        </p:attrNameLst>
                                      </p:cBhvr>
                                      <p:tavLst>
                                        <p:tav tm="0">
                                          <p:val>
                                            <p:strVal val="#ppt_y-.1"/>
                                          </p:val>
                                        </p:tav>
                                        <p:tav tm="100000">
                                          <p:val>
                                            <p:strVal val="#ppt_y"/>
                                          </p:val>
                                        </p:tav>
                                      </p:tavLst>
                                    </p:anim>
                                  </p:childTnLst>
                                </p:cTn>
                              </p:par>
                              <p:par>
                                <p:cTn id="68" presetID="47" presetClass="entr" presetSubtype="0" fill="hold" grpId="0" nodeType="withEffect">
                                  <p:stCondLst>
                                    <p:cond delay="0"/>
                                  </p:stCondLst>
                                  <p:childTnLst>
                                    <p:set>
                                      <p:cBhvr>
                                        <p:cTn id="69" dur="1" fill="hold">
                                          <p:stCondLst>
                                            <p:cond delay="0"/>
                                          </p:stCondLst>
                                        </p:cTn>
                                        <p:tgtEl>
                                          <p:spTgt spid="171013">
                                            <p:txEl>
                                              <p:pRg st="12" end="12"/>
                                            </p:txEl>
                                          </p:spTgt>
                                        </p:tgtEl>
                                        <p:attrNameLst>
                                          <p:attrName>style.visibility</p:attrName>
                                        </p:attrNameLst>
                                      </p:cBhvr>
                                      <p:to>
                                        <p:strVal val="visible"/>
                                      </p:to>
                                    </p:set>
                                    <p:animEffect transition="in" filter="fade">
                                      <p:cBhvr>
                                        <p:cTn id="70" dur="1000"/>
                                        <p:tgtEl>
                                          <p:spTgt spid="171013">
                                            <p:txEl>
                                              <p:pRg st="12" end="12"/>
                                            </p:txEl>
                                          </p:spTgt>
                                        </p:tgtEl>
                                      </p:cBhvr>
                                    </p:animEffect>
                                    <p:anim calcmode="lin" valueType="num">
                                      <p:cBhvr>
                                        <p:cTn id="71" dur="1000" fill="hold"/>
                                        <p:tgtEl>
                                          <p:spTgt spid="171013">
                                            <p:txEl>
                                              <p:pRg st="12" end="12"/>
                                            </p:txEl>
                                          </p:spTgt>
                                        </p:tgtEl>
                                        <p:attrNameLst>
                                          <p:attrName>ppt_x</p:attrName>
                                        </p:attrNameLst>
                                      </p:cBhvr>
                                      <p:tavLst>
                                        <p:tav tm="0">
                                          <p:val>
                                            <p:strVal val="#ppt_x"/>
                                          </p:val>
                                        </p:tav>
                                        <p:tav tm="100000">
                                          <p:val>
                                            <p:strVal val="#ppt_x"/>
                                          </p:val>
                                        </p:tav>
                                      </p:tavLst>
                                    </p:anim>
                                    <p:anim calcmode="lin" valueType="num">
                                      <p:cBhvr>
                                        <p:cTn id="72" dur="1000" fill="hold"/>
                                        <p:tgtEl>
                                          <p:spTgt spid="171013">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3" grpId="0" build="p" bldLvl="2"/>
      <p:bldP spid="17102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05" name="Rectangle 21"/>
          <p:cNvSpPr>
            <a:spLocks noChangeArrowheads="1"/>
          </p:cNvSpPr>
          <p:nvPr/>
        </p:nvSpPr>
        <p:spPr bwMode="auto">
          <a:xfrm>
            <a:off x="2225675" y="-1617"/>
            <a:ext cx="6918325" cy="400110"/>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Les représentations</a:t>
            </a:r>
            <a:endParaRPr lang="en-US" sz="2000" b="1" dirty="0">
              <a:solidFill>
                <a:srgbClr val="F9FBC9"/>
              </a:solidFill>
              <a:latin typeface="Engravers MT" pitchFamily="18" charset="0"/>
            </a:endParaRPr>
          </a:p>
        </p:txBody>
      </p:sp>
      <p:sp>
        <p:nvSpPr>
          <p:cNvPr id="5" name="Rectangle 3"/>
          <p:cNvSpPr>
            <a:spLocks noChangeArrowheads="1"/>
          </p:cNvSpPr>
          <p:nvPr/>
        </p:nvSpPr>
        <p:spPr bwMode="auto">
          <a:xfrm>
            <a:off x="0" y="966212"/>
            <a:ext cx="9144000" cy="830997"/>
          </a:xfrm>
          <a:prstGeom prst="rect">
            <a:avLst/>
          </a:prstGeom>
          <a:noFill/>
          <a:ln w="9525" algn="ctr">
            <a:noFill/>
            <a:miter lim="800000"/>
            <a:headEnd/>
            <a:tailEnd/>
          </a:ln>
        </p:spPr>
        <p:txBody>
          <a:bodyPr anchor="ctr">
            <a:spAutoFit/>
          </a:bodyPr>
          <a:lstStyle/>
          <a:p>
            <a:pPr marL="457200" indent="-457200" algn="just">
              <a:lnSpc>
                <a:spcPct val="100000"/>
              </a:lnSpc>
              <a:spcBef>
                <a:spcPct val="0"/>
              </a:spcBef>
              <a:buAutoNum type="arabicPeriod"/>
            </a:pPr>
            <a:r>
              <a:rPr lang="fr-FR" sz="2400" b="1" dirty="0">
                <a:solidFill>
                  <a:srgbClr val="000099"/>
                </a:solidFill>
                <a:latin typeface="Times New Roman" pitchFamily="18" charset="0"/>
                <a:cs typeface="Times New Roman" pitchFamily="18" charset="0"/>
              </a:rPr>
              <a:t>Cliquez-Droit sur le composant </a:t>
            </a:r>
            <a:r>
              <a:rPr lang="fr-FR" sz="2400" b="1" dirty="0" err="1">
                <a:solidFill>
                  <a:srgbClr val="C00000"/>
                </a:solidFill>
                <a:latin typeface="Times New Roman" pitchFamily="18" charset="0"/>
                <a:cs typeface="Times New Roman" pitchFamily="18" charset="0"/>
              </a:rPr>
              <a:t>Capitalize</a:t>
            </a:r>
            <a:r>
              <a:rPr lang="fr-FR" sz="2400" b="1" dirty="0">
                <a:solidFill>
                  <a:srgbClr val="000099"/>
                </a:solidFill>
                <a:latin typeface="Times New Roman" pitchFamily="18" charset="0"/>
                <a:cs typeface="Times New Roman" pitchFamily="18" charset="0"/>
              </a:rPr>
              <a:t> et sélectionnez </a:t>
            </a:r>
            <a:r>
              <a:rPr lang="fr-FR" sz="2000" b="1" dirty="0" err="1">
                <a:solidFill>
                  <a:srgbClr val="990000"/>
                </a:solidFill>
                <a:latin typeface="Times New Roman" pitchFamily="18" charset="0"/>
                <a:cs typeface="Times New Roman" pitchFamily="18" charset="0"/>
              </a:rPr>
              <a:t>Add</a:t>
            </a:r>
            <a:r>
              <a:rPr lang="fr-FR" sz="2000" b="1" dirty="0">
                <a:solidFill>
                  <a:srgbClr val="990000"/>
                </a:solidFill>
                <a:latin typeface="Times New Roman" pitchFamily="18" charset="0"/>
                <a:cs typeface="Times New Roman" pitchFamily="18" charset="0"/>
              </a:rPr>
              <a:t> </a:t>
            </a:r>
            <a:r>
              <a:rPr lang="fr-FR" sz="2000" b="1" dirty="0" err="1">
                <a:solidFill>
                  <a:srgbClr val="990000"/>
                </a:solidFill>
                <a:latin typeface="Times New Roman" pitchFamily="18" charset="0"/>
                <a:cs typeface="Times New Roman" pitchFamily="18" charset="0"/>
              </a:rPr>
              <a:t>Representation</a:t>
            </a:r>
            <a:r>
              <a:rPr lang="fr-FR" sz="2400" b="1" dirty="0">
                <a:solidFill>
                  <a:srgbClr val="000099"/>
                </a:solidFill>
                <a:latin typeface="Times New Roman" pitchFamily="18" charset="0"/>
                <a:cs typeface="Times New Roman" pitchFamily="18" charset="0"/>
              </a:rPr>
              <a:t> (Ajouter Représentation).</a:t>
            </a:r>
          </a:p>
        </p:txBody>
      </p:sp>
      <p:pic>
        <p:nvPicPr>
          <p:cNvPr id="1026" name="Picture 2"/>
          <p:cNvPicPr>
            <a:picLocks noChangeAspect="1" noChangeArrowheads="1"/>
          </p:cNvPicPr>
          <p:nvPr/>
        </p:nvPicPr>
        <p:blipFill>
          <a:blip r:embed="rId2" cstate="print"/>
          <a:srcRect/>
          <a:stretch>
            <a:fillRect/>
          </a:stretch>
        </p:blipFill>
        <p:spPr bwMode="auto">
          <a:xfrm>
            <a:off x="1701800" y="1906588"/>
            <a:ext cx="6248400" cy="462121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par>
                          <p:cTn id="10" fill="hold">
                            <p:stCondLst>
                              <p:cond delay="500"/>
                            </p:stCondLst>
                            <p:childTnLst>
                              <p:par>
                                <p:cTn id="11" presetID="55" presetClass="entr" presetSubtype="0" fill="hold" nodeType="afterEffect">
                                  <p:stCondLst>
                                    <p:cond delay="0"/>
                                  </p:stCondLst>
                                  <p:childTnLst>
                                    <p:set>
                                      <p:cBhvr>
                                        <p:cTn id="12" dur="1" fill="hold">
                                          <p:stCondLst>
                                            <p:cond delay="0"/>
                                          </p:stCondLst>
                                        </p:cTn>
                                        <p:tgtEl>
                                          <p:spTgt spid="1026"/>
                                        </p:tgtEl>
                                        <p:attrNameLst>
                                          <p:attrName>style.visibility</p:attrName>
                                        </p:attrNameLst>
                                      </p:cBhvr>
                                      <p:to>
                                        <p:strVal val="visible"/>
                                      </p:to>
                                    </p:set>
                                    <p:anim calcmode="lin" valueType="num">
                                      <p:cBhvr>
                                        <p:cTn id="13" dur="1000" fill="hold"/>
                                        <p:tgtEl>
                                          <p:spTgt spid="1026"/>
                                        </p:tgtEl>
                                        <p:attrNameLst>
                                          <p:attrName>ppt_w</p:attrName>
                                        </p:attrNameLst>
                                      </p:cBhvr>
                                      <p:tavLst>
                                        <p:tav tm="0">
                                          <p:val>
                                            <p:strVal val="#ppt_w*0.70"/>
                                          </p:val>
                                        </p:tav>
                                        <p:tav tm="100000">
                                          <p:val>
                                            <p:strVal val="#ppt_w"/>
                                          </p:val>
                                        </p:tav>
                                      </p:tavLst>
                                    </p:anim>
                                    <p:anim calcmode="lin" valueType="num">
                                      <p:cBhvr>
                                        <p:cTn id="14" dur="1000" fill="hold"/>
                                        <p:tgtEl>
                                          <p:spTgt spid="1026"/>
                                        </p:tgtEl>
                                        <p:attrNameLst>
                                          <p:attrName>ppt_h</p:attrName>
                                        </p:attrNameLst>
                                      </p:cBhvr>
                                      <p:tavLst>
                                        <p:tav tm="0">
                                          <p:val>
                                            <p:strVal val="#ppt_h"/>
                                          </p:val>
                                        </p:tav>
                                        <p:tav tm="100000">
                                          <p:val>
                                            <p:strVal val="#ppt_h"/>
                                          </p:val>
                                        </p:tav>
                                      </p:tavLst>
                                    </p:anim>
                                    <p:animEffect transition="in" filter="fade">
                                      <p:cBhvr>
                                        <p:cTn id="15" dur="1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05" name="Rectangle 21"/>
          <p:cNvSpPr>
            <a:spLocks noChangeArrowheads="1"/>
          </p:cNvSpPr>
          <p:nvPr/>
        </p:nvSpPr>
        <p:spPr bwMode="auto">
          <a:xfrm>
            <a:off x="2225675" y="-1617"/>
            <a:ext cx="6918325" cy="400110"/>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Les représentations</a:t>
            </a:r>
            <a:endParaRPr lang="en-US" sz="2000" b="1" dirty="0">
              <a:solidFill>
                <a:srgbClr val="F9FBC9"/>
              </a:solidFill>
              <a:latin typeface="Engravers MT" pitchFamily="18" charset="0"/>
            </a:endParaRPr>
          </a:p>
        </p:txBody>
      </p:sp>
      <p:sp>
        <p:nvSpPr>
          <p:cNvPr id="5" name="Rectangle 3"/>
          <p:cNvSpPr>
            <a:spLocks noChangeArrowheads="1"/>
          </p:cNvSpPr>
          <p:nvPr/>
        </p:nvSpPr>
        <p:spPr bwMode="auto">
          <a:xfrm>
            <a:off x="0" y="4549676"/>
            <a:ext cx="9144000" cy="2308324"/>
          </a:xfrm>
          <a:prstGeom prst="rect">
            <a:avLst/>
          </a:prstGeom>
          <a:noFill/>
          <a:ln w="9525" algn="ctr">
            <a:noFill/>
            <a:miter lim="800000"/>
            <a:headEnd/>
            <a:tailEnd/>
          </a:ln>
        </p:spPr>
        <p:txBody>
          <a:bodyPr anchor="ctr">
            <a:spAutoFit/>
          </a:bodyPr>
          <a:lstStyle/>
          <a:p>
            <a:pPr algn="just">
              <a:lnSpc>
                <a:spcPct val="100000"/>
              </a:lnSpc>
              <a:spcBef>
                <a:spcPct val="0"/>
              </a:spcBef>
            </a:pPr>
            <a:r>
              <a:rPr lang="fr-FR" sz="2400" b="1" dirty="0">
                <a:solidFill>
                  <a:srgbClr val="000099"/>
                </a:solidFill>
                <a:latin typeface="Times New Roman" pitchFamily="18" charset="0"/>
                <a:cs typeface="Times New Roman" pitchFamily="18" charset="0"/>
              </a:rPr>
              <a:t>2. Dans la boîte de dialogue qui s’affiche, lui attribuer la famille </a:t>
            </a:r>
            <a:r>
              <a:rPr lang="fr-FR" sz="2000" b="1" dirty="0" err="1">
                <a:solidFill>
                  <a:srgbClr val="990000"/>
                </a:solidFill>
                <a:latin typeface="Times New Roman" pitchFamily="18" charset="0"/>
                <a:cs typeface="Times New Roman" pitchFamily="18" charset="0"/>
              </a:rPr>
              <a:t>PipeAndFilterFam</a:t>
            </a:r>
            <a:r>
              <a:rPr lang="fr-FR" sz="2400" b="1" dirty="0">
                <a:solidFill>
                  <a:srgbClr val="000099"/>
                </a:solidFill>
                <a:latin typeface="Times New Roman" pitchFamily="18" charset="0"/>
                <a:cs typeface="Times New Roman" pitchFamily="18" charset="0"/>
              </a:rPr>
              <a:t>. Notons que par défaut, la famille sélectionnée sera la même que la famille du composant parent. Il est important de choisir une famille  </a:t>
            </a:r>
            <a:r>
              <a:rPr lang="fr-FR" sz="2000" b="1" dirty="0" err="1">
                <a:solidFill>
                  <a:srgbClr val="990000"/>
                </a:solidFill>
                <a:latin typeface="Times New Roman" pitchFamily="18" charset="0"/>
                <a:cs typeface="Times New Roman" pitchFamily="18" charset="0"/>
              </a:rPr>
              <a:t>PipeAndFilterFam</a:t>
            </a:r>
            <a:r>
              <a:rPr lang="fr-FR" sz="2400" b="1" dirty="0">
                <a:solidFill>
                  <a:srgbClr val="000099"/>
                </a:solidFill>
                <a:latin typeface="Times New Roman" pitchFamily="18" charset="0"/>
                <a:cs typeface="Times New Roman" pitchFamily="18" charset="0"/>
              </a:rPr>
              <a:t> parce que les composants  internes de </a:t>
            </a:r>
            <a:r>
              <a:rPr lang="fr-FR" sz="2400" b="1" dirty="0" err="1">
                <a:solidFill>
                  <a:srgbClr val="990000"/>
                </a:solidFill>
                <a:latin typeface="Times New Roman" pitchFamily="18" charset="0"/>
                <a:cs typeface="Times New Roman" pitchFamily="18" charset="0"/>
              </a:rPr>
              <a:t>Capitalize</a:t>
            </a:r>
            <a:r>
              <a:rPr lang="fr-FR" sz="2400" b="1" dirty="0">
                <a:solidFill>
                  <a:srgbClr val="000099"/>
                </a:solidFill>
                <a:latin typeface="Times New Roman" pitchFamily="18" charset="0"/>
                <a:cs typeface="Times New Roman" pitchFamily="18" charset="0"/>
              </a:rPr>
              <a:t> ne sont plus des pipes et filtres Unix, mais un système pipe et filtre générique. Valider l’opération par </a:t>
            </a:r>
            <a:r>
              <a:rPr lang="fr-FR" sz="2000" b="1" dirty="0">
                <a:solidFill>
                  <a:srgbClr val="000099"/>
                </a:solidFill>
                <a:latin typeface="Times New Roman" pitchFamily="18" charset="0"/>
                <a:cs typeface="Times New Roman" pitchFamily="18" charset="0"/>
              </a:rPr>
              <a:t>OK</a:t>
            </a:r>
            <a:r>
              <a:rPr lang="fr-FR" sz="2400" b="1" dirty="0">
                <a:solidFill>
                  <a:srgbClr val="000099"/>
                </a:solidFill>
                <a:latin typeface="Times New Roman" pitchFamily="18" charset="0"/>
                <a:cs typeface="Times New Roman" pitchFamily="18" charset="0"/>
              </a:rPr>
              <a:t>.</a:t>
            </a:r>
          </a:p>
        </p:txBody>
      </p:sp>
      <p:pic>
        <p:nvPicPr>
          <p:cNvPr id="2050" name="Picture 2"/>
          <p:cNvPicPr>
            <a:picLocks noChangeAspect="1" noChangeArrowheads="1"/>
          </p:cNvPicPr>
          <p:nvPr/>
        </p:nvPicPr>
        <p:blipFill>
          <a:blip r:embed="rId2" cstate="print"/>
          <a:srcRect/>
          <a:stretch>
            <a:fillRect/>
          </a:stretch>
        </p:blipFill>
        <p:spPr bwMode="auto">
          <a:xfrm>
            <a:off x="2341563" y="552450"/>
            <a:ext cx="5634686" cy="39179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1000" fill="hold"/>
                                        <p:tgtEl>
                                          <p:spTgt spid="2050"/>
                                        </p:tgtEl>
                                        <p:attrNameLst>
                                          <p:attrName>ppt_w</p:attrName>
                                        </p:attrNameLst>
                                      </p:cBhvr>
                                      <p:tavLst>
                                        <p:tav tm="0">
                                          <p:val>
                                            <p:strVal val="#ppt_w*0.70"/>
                                          </p:val>
                                        </p:tav>
                                        <p:tav tm="100000">
                                          <p:val>
                                            <p:strVal val="#ppt_w"/>
                                          </p:val>
                                        </p:tav>
                                      </p:tavLst>
                                    </p:anim>
                                    <p:anim calcmode="lin" valueType="num">
                                      <p:cBhvr>
                                        <p:cTn id="8" dur="1000" fill="hold"/>
                                        <p:tgtEl>
                                          <p:spTgt spid="2050"/>
                                        </p:tgtEl>
                                        <p:attrNameLst>
                                          <p:attrName>ppt_h</p:attrName>
                                        </p:attrNameLst>
                                      </p:cBhvr>
                                      <p:tavLst>
                                        <p:tav tm="0">
                                          <p:val>
                                            <p:strVal val="#ppt_h"/>
                                          </p:val>
                                        </p:tav>
                                        <p:tav tm="100000">
                                          <p:val>
                                            <p:strVal val="#ppt_h"/>
                                          </p:val>
                                        </p:tav>
                                      </p:tavLst>
                                    </p:anim>
                                    <p:animEffect transition="in" filter="fade">
                                      <p:cBhvr>
                                        <p:cTn id="9" dur="1000"/>
                                        <p:tgtEl>
                                          <p:spTgt spid="2050"/>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p:cTn id="12"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05" name="Rectangle 21"/>
          <p:cNvSpPr>
            <a:spLocks noChangeArrowheads="1"/>
          </p:cNvSpPr>
          <p:nvPr/>
        </p:nvSpPr>
        <p:spPr bwMode="auto">
          <a:xfrm>
            <a:off x="2225675" y="-1617"/>
            <a:ext cx="6918325" cy="400110"/>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Les représentations</a:t>
            </a:r>
            <a:endParaRPr lang="en-US" sz="2000" b="1" dirty="0">
              <a:solidFill>
                <a:srgbClr val="F9FBC9"/>
              </a:solidFill>
              <a:latin typeface="Engravers MT" pitchFamily="18" charset="0"/>
            </a:endParaRPr>
          </a:p>
        </p:txBody>
      </p:sp>
      <p:sp>
        <p:nvSpPr>
          <p:cNvPr id="5" name="Rectangle 3"/>
          <p:cNvSpPr>
            <a:spLocks noChangeArrowheads="1"/>
          </p:cNvSpPr>
          <p:nvPr/>
        </p:nvSpPr>
        <p:spPr bwMode="auto">
          <a:xfrm>
            <a:off x="0" y="950773"/>
            <a:ext cx="9144000" cy="1200329"/>
          </a:xfrm>
          <a:prstGeom prst="rect">
            <a:avLst/>
          </a:prstGeom>
          <a:noFill/>
          <a:ln w="9525" algn="ctr">
            <a:noFill/>
            <a:miter lim="800000"/>
            <a:headEnd/>
            <a:tailEnd/>
          </a:ln>
        </p:spPr>
        <p:txBody>
          <a:bodyPr anchor="ctr">
            <a:spAutoFit/>
          </a:bodyPr>
          <a:lstStyle/>
          <a:p>
            <a:pPr algn="just">
              <a:lnSpc>
                <a:spcPct val="100000"/>
              </a:lnSpc>
              <a:spcBef>
                <a:spcPct val="0"/>
              </a:spcBef>
            </a:pPr>
            <a:r>
              <a:rPr lang="fr-FR" sz="2400" b="1" dirty="0">
                <a:solidFill>
                  <a:srgbClr val="000099"/>
                </a:solidFill>
                <a:latin typeface="Times New Roman" pitchFamily="18" charset="0"/>
                <a:cs typeface="Times New Roman" pitchFamily="18" charset="0"/>
              </a:rPr>
              <a:t>3. Ajouter des filtres et des pipes à la représentation. On aura besoin d'ajouter des ports supplémentaires aux composants </a:t>
            </a:r>
            <a:r>
              <a:rPr lang="fr-FR" sz="2400" b="1" dirty="0">
                <a:solidFill>
                  <a:srgbClr val="990000"/>
                </a:solidFill>
                <a:latin typeface="Times New Roman" pitchFamily="18" charset="0"/>
                <a:cs typeface="Times New Roman" pitchFamily="18" charset="0"/>
              </a:rPr>
              <a:t>Split</a:t>
            </a:r>
            <a:r>
              <a:rPr lang="fr-FR" sz="2400" b="1" dirty="0">
                <a:solidFill>
                  <a:srgbClr val="000099"/>
                </a:solidFill>
                <a:latin typeface="Times New Roman" pitchFamily="18" charset="0"/>
                <a:cs typeface="Times New Roman" pitchFamily="18" charset="0"/>
              </a:rPr>
              <a:t> (diviser) et </a:t>
            </a:r>
            <a:r>
              <a:rPr lang="fr-FR" sz="2400" b="1" dirty="0" err="1">
                <a:solidFill>
                  <a:srgbClr val="990000"/>
                </a:solidFill>
                <a:latin typeface="Times New Roman" pitchFamily="18" charset="0"/>
                <a:cs typeface="Times New Roman" pitchFamily="18" charset="0"/>
              </a:rPr>
              <a:t>Merge</a:t>
            </a:r>
            <a:r>
              <a:rPr lang="fr-FR" sz="2400" b="1" dirty="0">
                <a:solidFill>
                  <a:srgbClr val="990000"/>
                </a:solidFill>
                <a:latin typeface="Times New Roman" pitchFamily="18" charset="0"/>
                <a:cs typeface="Times New Roman" pitchFamily="18" charset="0"/>
              </a:rPr>
              <a:t> </a:t>
            </a:r>
            <a:r>
              <a:rPr lang="fr-FR" sz="2400" b="1" dirty="0">
                <a:solidFill>
                  <a:srgbClr val="000099"/>
                </a:solidFill>
                <a:latin typeface="Times New Roman" pitchFamily="18" charset="0"/>
                <a:cs typeface="Times New Roman" pitchFamily="18" charset="0"/>
              </a:rPr>
              <a:t>(fusionner).</a:t>
            </a:r>
          </a:p>
        </p:txBody>
      </p:sp>
      <p:pic>
        <p:nvPicPr>
          <p:cNvPr id="3079" name="Picture 7"/>
          <p:cNvPicPr>
            <a:picLocks noChangeAspect="1" noChangeArrowheads="1"/>
          </p:cNvPicPr>
          <p:nvPr/>
        </p:nvPicPr>
        <p:blipFill>
          <a:blip r:embed="rId2" cstate="print"/>
          <a:srcRect/>
          <a:stretch>
            <a:fillRect/>
          </a:stretch>
        </p:blipFill>
        <p:spPr bwMode="auto">
          <a:xfrm>
            <a:off x="388789" y="2425700"/>
            <a:ext cx="8488511" cy="3327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3079"/>
                                        </p:tgtEl>
                                        <p:attrNameLst>
                                          <p:attrName>style.visibility</p:attrName>
                                        </p:attrNameLst>
                                      </p:cBhvr>
                                      <p:to>
                                        <p:strVal val="visible"/>
                                      </p:to>
                                    </p:set>
                                    <p:anim calcmode="lin" valueType="num">
                                      <p:cBhvr>
                                        <p:cTn id="12" dur="1000" fill="hold"/>
                                        <p:tgtEl>
                                          <p:spTgt spid="3079"/>
                                        </p:tgtEl>
                                        <p:attrNameLst>
                                          <p:attrName>ppt_w</p:attrName>
                                        </p:attrNameLst>
                                      </p:cBhvr>
                                      <p:tavLst>
                                        <p:tav tm="0">
                                          <p:val>
                                            <p:strVal val="#ppt_w*0.70"/>
                                          </p:val>
                                        </p:tav>
                                        <p:tav tm="100000">
                                          <p:val>
                                            <p:strVal val="#ppt_w"/>
                                          </p:val>
                                        </p:tav>
                                      </p:tavLst>
                                    </p:anim>
                                    <p:anim calcmode="lin" valueType="num">
                                      <p:cBhvr>
                                        <p:cTn id="13" dur="1000" fill="hold"/>
                                        <p:tgtEl>
                                          <p:spTgt spid="3079"/>
                                        </p:tgtEl>
                                        <p:attrNameLst>
                                          <p:attrName>ppt_h</p:attrName>
                                        </p:attrNameLst>
                                      </p:cBhvr>
                                      <p:tavLst>
                                        <p:tav tm="0">
                                          <p:val>
                                            <p:strVal val="#ppt_h"/>
                                          </p:val>
                                        </p:tav>
                                        <p:tav tm="100000">
                                          <p:val>
                                            <p:strVal val="#ppt_h"/>
                                          </p:val>
                                        </p:tav>
                                      </p:tavLst>
                                    </p:anim>
                                    <p:animEffect transition="in" filter="fade">
                                      <p:cBhvr>
                                        <p:cTn id="14" dur="1000"/>
                                        <p:tgtEl>
                                          <p:spTgt spid="30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05" name="Rectangle 21"/>
          <p:cNvSpPr>
            <a:spLocks noChangeArrowheads="1"/>
          </p:cNvSpPr>
          <p:nvPr/>
        </p:nvSpPr>
        <p:spPr bwMode="auto">
          <a:xfrm>
            <a:off x="2225675" y="-1617"/>
            <a:ext cx="6918325" cy="400110"/>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Les représentations</a:t>
            </a:r>
            <a:endParaRPr lang="en-US" sz="2000" b="1" dirty="0">
              <a:solidFill>
                <a:srgbClr val="F9FBC9"/>
              </a:solidFill>
              <a:latin typeface="Engravers MT" pitchFamily="18" charset="0"/>
            </a:endParaRPr>
          </a:p>
        </p:txBody>
      </p:sp>
      <p:sp>
        <p:nvSpPr>
          <p:cNvPr id="5" name="Rectangle 3"/>
          <p:cNvSpPr>
            <a:spLocks noChangeArrowheads="1"/>
          </p:cNvSpPr>
          <p:nvPr/>
        </p:nvSpPr>
        <p:spPr bwMode="auto">
          <a:xfrm>
            <a:off x="0" y="1124446"/>
            <a:ext cx="9144000" cy="4154984"/>
          </a:xfrm>
          <a:prstGeom prst="rect">
            <a:avLst/>
          </a:prstGeom>
          <a:noFill/>
          <a:ln w="9525" algn="ctr">
            <a:noFill/>
            <a:miter lim="800000"/>
            <a:headEnd/>
            <a:tailEnd/>
          </a:ln>
        </p:spPr>
        <p:txBody>
          <a:bodyPr anchor="ctr">
            <a:spAutoFit/>
          </a:bodyPr>
          <a:lstStyle/>
          <a:p>
            <a:pPr algn="just">
              <a:lnSpc>
                <a:spcPct val="100000"/>
              </a:lnSpc>
              <a:spcBef>
                <a:spcPct val="0"/>
              </a:spcBef>
            </a:pPr>
            <a:r>
              <a:rPr lang="fr-FR" sz="2400" b="1" dirty="0">
                <a:solidFill>
                  <a:srgbClr val="000099"/>
                </a:solidFill>
                <a:latin typeface="Times New Roman" pitchFamily="18" charset="0"/>
                <a:cs typeface="Times New Roman" pitchFamily="18" charset="0"/>
              </a:rPr>
              <a:t>4. Pour connecter la représentation correctement à la conception, il est nécessaire d'indiquer les ports du niveau inférieur correspondant aux ports du niveau supérieur. Dans cette conception, le port de </a:t>
            </a:r>
            <a:r>
              <a:rPr lang="fr-FR" sz="2400" b="1" dirty="0" err="1">
                <a:solidFill>
                  <a:srgbClr val="990000"/>
                </a:solidFill>
                <a:latin typeface="Times New Roman" pitchFamily="18" charset="0"/>
                <a:cs typeface="Times New Roman" pitchFamily="18" charset="0"/>
              </a:rPr>
              <a:t>Capitalize</a:t>
            </a:r>
            <a:r>
              <a:rPr lang="fr-FR" sz="2400" b="1" dirty="0">
                <a:solidFill>
                  <a:srgbClr val="000099"/>
                </a:solidFill>
                <a:latin typeface="Times New Roman" pitchFamily="18" charset="0"/>
                <a:cs typeface="Times New Roman" pitchFamily="18" charset="0"/>
              </a:rPr>
              <a:t> doit correspondre au port d'entrée de </a:t>
            </a:r>
            <a:r>
              <a:rPr lang="fr-FR" sz="2400" b="1" dirty="0">
                <a:solidFill>
                  <a:srgbClr val="990000"/>
                </a:solidFill>
                <a:latin typeface="Times New Roman" pitchFamily="18" charset="0"/>
                <a:cs typeface="Times New Roman" pitchFamily="18" charset="0"/>
              </a:rPr>
              <a:t>Split</a:t>
            </a:r>
            <a:r>
              <a:rPr lang="fr-FR" sz="2400" b="1" dirty="0">
                <a:solidFill>
                  <a:srgbClr val="000099"/>
                </a:solidFill>
                <a:latin typeface="Times New Roman" pitchFamily="18" charset="0"/>
                <a:cs typeface="Times New Roman" pitchFamily="18" charset="0"/>
              </a:rPr>
              <a:t>; et le port de sortie de </a:t>
            </a:r>
            <a:r>
              <a:rPr lang="fr-FR" sz="2400" b="1" dirty="0" err="1">
                <a:solidFill>
                  <a:srgbClr val="990000"/>
                </a:solidFill>
                <a:latin typeface="Times New Roman" pitchFamily="18" charset="0"/>
                <a:cs typeface="Times New Roman" pitchFamily="18" charset="0"/>
              </a:rPr>
              <a:t>Capitalize</a:t>
            </a:r>
            <a:r>
              <a:rPr lang="fr-FR" sz="2400" b="1" dirty="0">
                <a:solidFill>
                  <a:srgbClr val="000099"/>
                </a:solidFill>
                <a:latin typeface="Times New Roman" pitchFamily="18" charset="0"/>
                <a:cs typeface="Times New Roman" pitchFamily="18" charset="0"/>
              </a:rPr>
              <a:t> doit correspondre au port de sortie de </a:t>
            </a:r>
            <a:r>
              <a:rPr lang="fr-FR" sz="2400" b="1" dirty="0" err="1">
                <a:solidFill>
                  <a:srgbClr val="990000"/>
                </a:solidFill>
                <a:latin typeface="Times New Roman" pitchFamily="18" charset="0"/>
                <a:cs typeface="Times New Roman" pitchFamily="18" charset="0"/>
              </a:rPr>
              <a:t>Merge</a:t>
            </a:r>
            <a:r>
              <a:rPr lang="fr-FR" sz="2400" b="1" dirty="0">
                <a:solidFill>
                  <a:srgbClr val="000099"/>
                </a:solidFill>
                <a:latin typeface="Times New Roman" pitchFamily="18" charset="0"/>
                <a:cs typeface="Times New Roman" pitchFamily="18" charset="0"/>
              </a:rPr>
              <a:t>.</a:t>
            </a:r>
          </a:p>
          <a:p>
            <a:pPr algn="just">
              <a:lnSpc>
                <a:spcPct val="100000"/>
              </a:lnSpc>
              <a:spcBef>
                <a:spcPct val="0"/>
              </a:spcBef>
            </a:pPr>
            <a:endParaRPr lang="fr-FR" sz="2400" b="1" dirty="0">
              <a:solidFill>
                <a:srgbClr val="000099"/>
              </a:solidFill>
              <a:latin typeface="Times New Roman" pitchFamily="18" charset="0"/>
              <a:cs typeface="Times New Roman" pitchFamily="18" charset="0"/>
            </a:endParaRPr>
          </a:p>
          <a:p>
            <a:pPr algn="just">
              <a:lnSpc>
                <a:spcPct val="100000"/>
              </a:lnSpc>
              <a:spcBef>
                <a:spcPct val="0"/>
              </a:spcBef>
            </a:pPr>
            <a:r>
              <a:rPr lang="fr-FR" sz="2400" b="1" dirty="0">
                <a:solidFill>
                  <a:srgbClr val="000099"/>
                </a:solidFill>
                <a:latin typeface="Times New Roman" pitchFamily="18" charset="0"/>
                <a:cs typeface="Times New Roman" pitchFamily="18" charset="0"/>
              </a:rPr>
              <a:t>Pour cela, nous devons créer des liaisons. Pour créer une liaison, il faut sélectionner l'outil liaison       de la palette. Cliquez sur le port externe et puis faites glisser et cliquez sur le port intérieur. Une fois que la liaison a été créé, une ligne pointillée s’affiche entre le port externe et le port interne.</a:t>
            </a:r>
          </a:p>
        </p:txBody>
      </p:sp>
      <p:pic>
        <p:nvPicPr>
          <p:cNvPr id="4098" name="Picture 2"/>
          <p:cNvPicPr>
            <a:picLocks noChangeAspect="1" noChangeArrowheads="1"/>
          </p:cNvPicPr>
          <p:nvPr/>
        </p:nvPicPr>
        <p:blipFill>
          <a:blip r:embed="rId2" cstate="print"/>
          <a:srcRect/>
          <a:stretch>
            <a:fillRect/>
          </a:stretch>
        </p:blipFill>
        <p:spPr bwMode="auto">
          <a:xfrm>
            <a:off x="4284663" y="3786188"/>
            <a:ext cx="376237" cy="343521"/>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par>
                                <p:cTn id="17" presetID="1" presetClass="entr" presetSubtype="0" fill="hold" nodeType="withEffect">
                                  <p:stCondLst>
                                    <p:cond delay="0"/>
                                  </p:stCondLst>
                                  <p:childTnLst>
                                    <p:set>
                                      <p:cBhvr>
                                        <p:cTn id="18" dur="1" fill="hold">
                                          <p:stCondLst>
                                            <p:cond delay="0"/>
                                          </p:stCondLst>
                                        </p:cTn>
                                        <p:tgtEl>
                                          <p:spTgt spid="40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05" name="Rectangle 21"/>
          <p:cNvSpPr>
            <a:spLocks noChangeArrowheads="1"/>
          </p:cNvSpPr>
          <p:nvPr/>
        </p:nvSpPr>
        <p:spPr bwMode="auto">
          <a:xfrm>
            <a:off x="2225675" y="-1617"/>
            <a:ext cx="6918325" cy="400110"/>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Les représentations</a:t>
            </a:r>
            <a:endParaRPr lang="en-US" sz="2000" b="1" dirty="0">
              <a:solidFill>
                <a:srgbClr val="F9FBC9"/>
              </a:solidFill>
              <a:latin typeface="Engravers MT" pitchFamily="18" charset="0"/>
            </a:endParaRPr>
          </a:p>
        </p:txBody>
      </p:sp>
      <p:pic>
        <p:nvPicPr>
          <p:cNvPr id="5122" name="Picture 2"/>
          <p:cNvPicPr>
            <a:picLocks noChangeAspect="1" noChangeArrowheads="1"/>
          </p:cNvPicPr>
          <p:nvPr/>
        </p:nvPicPr>
        <p:blipFill>
          <a:blip r:embed="rId2" cstate="print"/>
          <a:srcRect/>
          <a:stretch>
            <a:fillRect/>
          </a:stretch>
        </p:blipFill>
        <p:spPr bwMode="auto">
          <a:xfrm>
            <a:off x="593725" y="1489075"/>
            <a:ext cx="7677150" cy="37687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 calcmode="lin" valueType="num">
                                      <p:cBhvr>
                                        <p:cTn id="7" dur="1000" fill="hold"/>
                                        <p:tgtEl>
                                          <p:spTgt spid="5122"/>
                                        </p:tgtEl>
                                        <p:attrNameLst>
                                          <p:attrName>ppt_w</p:attrName>
                                        </p:attrNameLst>
                                      </p:cBhvr>
                                      <p:tavLst>
                                        <p:tav tm="0">
                                          <p:val>
                                            <p:strVal val="#ppt_w*0.70"/>
                                          </p:val>
                                        </p:tav>
                                        <p:tav tm="100000">
                                          <p:val>
                                            <p:strVal val="#ppt_w"/>
                                          </p:val>
                                        </p:tav>
                                      </p:tavLst>
                                    </p:anim>
                                    <p:anim calcmode="lin" valueType="num">
                                      <p:cBhvr>
                                        <p:cTn id="8" dur="1000" fill="hold"/>
                                        <p:tgtEl>
                                          <p:spTgt spid="5122"/>
                                        </p:tgtEl>
                                        <p:attrNameLst>
                                          <p:attrName>ppt_h</p:attrName>
                                        </p:attrNameLst>
                                      </p:cBhvr>
                                      <p:tavLst>
                                        <p:tav tm="0">
                                          <p:val>
                                            <p:strVal val="#ppt_h"/>
                                          </p:val>
                                        </p:tav>
                                        <p:tav tm="100000">
                                          <p:val>
                                            <p:strVal val="#ppt_h"/>
                                          </p:val>
                                        </p:tav>
                                      </p:tavLst>
                                    </p:anim>
                                    <p:animEffect transition="in" filter="fade">
                                      <p:cBhvr>
                                        <p:cTn id="9" dur="10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05" name="Rectangle 21"/>
          <p:cNvSpPr>
            <a:spLocks noChangeArrowheads="1"/>
          </p:cNvSpPr>
          <p:nvPr/>
        </p:nvSpPr>
        <p:spPr bwMode="auto">
          <a:xfrm>
            <a:off x="2225675" y="-1617"/>
            <a:ext cx="6918325" cy="400110"/>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Les représentations</a:t>
            </a:r>
            <a:endParaRPr lang="en-US" sz="2000" b="1" dirty="0">
              <a:solidFill>
                <a:srgbClr val="F9FBC9"/>
              </a:solidFill>
              <a:latin typeface="Engravers MT" pitchFamily="18" charset="0"/>
            </a:endParaRPr>
          </a:p>
        </p:txBody>
      </p:sp>
      <p:sp>
        <p:nvSpPr>
          <p:cNvPr id="5" name="Rectangle 3"/>
          <p:cNvSpPr>
            <a:spLocks noChangeArrowheads="1"/>
          </p:cNvSpPr>
          <p:nvPr/>
        </p:nvSpPr>
        <p:spPr bwMode="auto">
          <a:xfrm>
            <a:off x="0" y="3543281"/>
            <a:ext cx="9144000" cy="1569660"/>
          </a:xfrm>
          <a:prstGeom prst="rect">
            <a:avLst/>
          </a:prstGeom>
          <a:noFill/>
          <a:ln w="9525" algn="ctr">
            <a:noFill/>
            <a:miter lim="800000"/>
            <a:headEnd/>
            <a:tailEnd/>
          </a:ln>
        </p:spPr>
        <p:txBody>
          <a:bodyPr anchor="ctr">
            <a:spAutoFit/>
          </a:bodyPr>
          <a:lstStyle/>
          <a:p>
            <a:pPr algn="just">
              <a:lnSpc>
                <a:spcPct val="100000"/>
              </a:lnSpc>
              <a:spcBef>
                <a:spcPct val="0"/>
              </a:spcBef>
            </a:pPr>
            <a:r>
              <a:rPr lang="fr-FR" sz="2400" b="1" dirty="0">
                <a:solidFill>
                  <a:srgbClr val="000099"/>
                </a:solidFill>
                <a:latin typeface="Times New Roman" pitchFamily="18" charset="0"/>
                <a:cs typeface="Times New Roman" pitchFamily="18" charset="0"/>
              </a:rPr>
              <a:t>6. Pour revenir à la représentation, on peut :</a:t>
            </a:r>
          </a:p>
          <a:p>
            <a:pPr algn="just">
              <a:lnSpc>
                <a:spcPct val="100000"/>
              </a:lnSpc>
              <a:spcBef>
                <a:spcPct val="0"/>
              </a:spcBef>
            </a:pPr>
            <a:r>
              <a:rPr lang="fr-FR" sz="2400" b="1" dirty="0">
                <a:solidFill>
                  <a:srgbClr val="000099"/>
                </a:solidFill>
                <a:latin typeface="Times New Roman" pitchFamily="18" charset="0"/>
                <a:cs typeface="Times New Roman" pitchFamily="18" charset="0"/>
              </a:rPr>
              <a:t>- Double-cliquer sur le composant </a:t>
            </a:r>
            <a:r>
              <a:rPr lang="fr-FR" sz="2400" b="1" dirty="0" err="1">
                <a:solidFill>
                  <a:srgbClr val="990000"/>
                </a:solidFill>
                <a:latin typeface="Times New Roman" pitchFamily="18" charset="0"/>
                <a:cs typeface="Times New Roman" pitchFamily="18" charset="0"/>
              </a:rPr>
              <a:t>Capitalize</a:t>
            </a:r>
            <a:r>
              <a:rPr lang="fr-FR" sz="2400" b="1" dirty="0">
                <a:solidFill>
                  <a:srgbClr val="000099"/>
                </a:solidFill>
                <a:latin typeface="Times New Roman" pitchFamily="18" charset="0"/>
                <a:cs typeface="Times New Roman" pitchFamily="18" charset="0"/>
              </a:rPr>
              <a:t> .</a:t>
            </a:r>
          </a:p>
          <a:p>
            <a:pPr algn="just">
              <a:lnSpc>
                <a:spcPct val="100000"/>
              </a:lnSpc>
              <a:spcBef>
                <a:spcPct val="0"/>
              </a:spcBef>
            </a:pPr>
            <a:r>
              <a:rPr lang="fr-FR" sz="2400" b="1" dirty="0">
                <a:solidFill>
                  <a:srgbClr val="000099"/>
                </a:solidFill>
                <a:latin typeface="Times New Roman" pitchFamily="18" charset="0"/>
                <a:cs typeface="Times New Roman" pitchFamily="18" charset="0"/>
              </a:rPr>
              <a:t>- Sélectionner </a:t>
            </a:r>
            <a:r>
              <a:rPr lang="fr-FR" sz="2400" b="1" dirty="0" err="1">
                <a:solidFill>
                  <a:srgbClr val="990000"/>
                </a:solidFill>
                <a:latin typeface="Times New Roman" pitchFamily="18" charset="0"/>
                <a:cs typeface="Times New Roman" pitchFamily="18" charset="0"/>
              </a:rPr>
              <a:t>Capitalize</a:t>
            </a:r>
            <a:r>
              <a:rPr lang="fr-FR" sz="2400" b="1" dirty="0">
                <a:solidFill>
                  <a:srgbClr val="000099"/>
                </a:solidFill>
                <a:latin typeface="Times New Roman" pitchFamily="18" charset="0"/>
                <a:cs typeface="Times New Roman" pitchFamily="18" charset="0"/>
              </a:rPr>
              <a:t>, puis passer à l'onglet </a:t>
            </a:r>
            <a:r>
              <a:rPr lang="fr-FR" sz="2000" b="1" dirty="0">
                <a:solidFill>
                  <a:srgbClr val="FF0000"/>
                </a:solidFill>
                <a:latin typeface="Times New Roman" pitchFamily="18" charset="0"/>
                <a:cs typeface="Times New Roman" pitchFamily="18" charset="0"/>
              </a:rPr>
              <a:t>Représentations</a:t>
            </a:r>
            <a:r>
              <a:rPr lang="fr-FR" sz="2400" b="1" dirty="0">
                <a:solidFill>
                  <a:srgbClr val="000099"/>
                </a:solidFill>
                <a:latin typeface="Times New Roman" pitchFamily="18" charset="0"/>
                <a:cs typeface="Times New Roman" pitchFamily="18" charset="0"/>
              </a:rPr>
              <a:t> dans </a:t>
            </a:r>
            <a:r>
              <a:rPr lang="fr-FR" sz="2000" b="1" dirty="0" err="1">
                <a:solidFill>
                  <a:srgbClr val="FF0000"/>
                </a:solidFill>
                <a:latin typeface="Times New Roman" pitchFamily="18" charset="0"/>
                <a:cs typeface="Times New Roman" pitchFamily="18" charset="0"/>
              </a:rPr>
              <a:t>Properties</a:t>
            </a:r>
            <a:r>
              <a:rPr lang="fr-FR" sz="2400" b="1" dirty="0">
                <a:solidFill>
                  <a:srgbClr val="000099"/>
                </a:solidFill>
                <a:latin typeface="Times New Roman" pitchFamily="18" charset="0"/>
                <a:cs typeface="Times New Roman" pitchFamily="18" charset="0"/>
              </a:rPr>
              <a:t> et double-cliquer sur la représentation souhaitée.</a:t>
            </a:r>
          </a:p>
        </p:txBody>
      </p:sp>
      <p:sp>
        <p:nvSpPr>
          <p:cNvPr id="4" name="Rectangle 3"/>
          <p:cNvSpPr>
            <a:spLocks noChangeArrowheads="1"/>
          </p:cNvSpPr>
          <p:nvPr/>
        </p:nvSpPr>
        <p:spPr bwMode="auto">
          <a:xfrm>
            <a:off x="0" y="994708"/>
            <a:ext cx="9144000" cy="1938992"/>
          </a:xfrm>
          <a:prstGeom prst="rect">
            <a:avLst/>
          </a:prstGeom>
          <a:noFill/>
          <a:ln w="9525" algn="ctr">
            <a:noFill/>
            <a:miter lim="800000"/>
            <a:headEnd/>
            <a:tailEnd/>
          </a:ln>
        </p:spPr>
        <p:txBody>
          <a:bodyPr anchor="ctr">
            <a:spAutoFit/>
          </a:bodyPr>
          <a:lstStyle/>
          <a:p>
            <a:pPr algn="just">
              <a:lnSpc>
                <a:spcPct val="100000"/>
              </a:lnSpc>
              <a:spcBef>
                <a:spcPct val="0"/>
              </a:spcBef>
            </a:pPr>
            <a:r>
              <a:rPr lang="fr-FR" sz="2400" b="1" dirty="0">
                <a:solidFill>
                  <a:srgbClr val="000099"/>
                </a:solidFill>
                <a:latin typeface="Times New Roman" pitchFamily="18" charset="0"/>
                <a:cs typeface="Times New Roman" pitchFamily="18" charset="0"/>
              </a:rPr>
              <a:t>5. Pour revenir au niveau supérieur, on peut :</a:t>
            </a:r>
          </a:p>
          <a:p>
            <a:pPr algn="just">
              <a:lnSpc>
                <a:spcPct val="100000"/>
              </a:lnSpc>
              <a:spcBef>
                <a:spcPct val="0"/>
              </a:spcBef>
            </a:pPr>
            <a:r>
              <a:rPr lang="fr-FR" sz="2400" b="1" dirty="0">
                <a:solidFill>
                  <a:srgbClr val="000099"/>
                </a:solidFill>
                <a:latin typeface="Times New Roman" pitchFamily="18" charset="0"/>
                <a:cs typeface="Times New Roman" pitchFamily="18" charset="0"/>
              </a:rPr>
              <a:t>- Double-cliquer sur </a:t>
            </a:r>
            <a:r>
              <a:rPr lang="fr-FR" sz="2000" b="1" dirty="0">
                <a:solidFill>
                  <a:srgbClr val="FF0000"/>
                </a:solidFill>
                <a:latin typeface="Times New Roman" pitchFamily="18" charset="0"/>
                <a:cs typeface="Times New Roman" pitchFamily="18" charset="0"/>
              </a:rPr>
              <a:t>Parent </a:t>
            </a:r>
            <a:r>
              <a:rPr lang="fr-FR" sz="2000" b="1" dirty="0" err="1">
                <a:solidFill>
                  <a:srgbClr val="FF0000"/>
                </a:solidFill>
                <a:latin typeface="Times New Roman" pitchFamily="18" charset="0"/>
                <a:cs typeface="Times New Roman" pitchFamily="18" charset="0"/>
              </a:rPr>
              <a:t>diagram</a:t>
            </a:r>
            <a:r>
              <a:rPr lang="fr-FR" sz="2000" b="1" dirty="0">
                <a:solidFill>
                  <a:srgbClr val="FF0000"/>
                </a:solidFill>
                <a:latin typeface="Times New Roman" pitchFamily="18" charset="0"/>
                <a:cs typeface="Times New Roman" pitchFamily="18" charset="0"/>
              </a:rPr>
              <a:t>  </a:t>
            </a:r>
            <a:r>
              <a:rPr lang="fr-FR" sz="2400" b="1" dirty="0">
                <a:solidFill>
                  <a:srgbClr val="000099"/>
                </a:solidFill>
                <a:latin typeface="Times New Roman" pitchFamily="18" charset="0"/>
                <a:cs typeface="Times New Roman" pitchFamily="18" charset="0"/>
              </a:rPr>
              <a:t>(sous la palette de type).</a:t>
            </a:r>
          </a:p>
          <a:p>
            <a:pPr algn="just">
              <a:lnSpc>
                <a:spcPct val="100000"/>
              </a:lnSpc>
              <a:spcBef>
                <a:spcPct val="0"/>
              </a:spcBef>
            </a:pPr>
            <a:r>
              <a:rPr lang="fr-FR" sz="2400" b="1" dirty="0">
                <a:solidFill>
                  <a:srgbClr val="000099"/>
                </a:solidFill>
                <a:latin typeface="Times New Roman" pitchFamily="18" charset="0"/>
                <a:cs typeface="Times New Roman" pitchFamily="18" charset="0"/>
              </a:rPr>
              <a:t>- Cliquer sur l'icône           en haut à droite de la représentation.</a:t>
            </a:r>
          </a:p>
          <a:p>
            <a:pPr algn="just">
              <a:lnSpc>
                <a:spcPct val="100000"/>
              </a:lnSpc>
              <a:spcBef>
                <a:spcPct val="0"/>
              </a:spcBef>
            </a:pPr>
            <a:r>
              <a:rPr lang="fr-FR" sz="2400" b="1" dirty="0">
                <a:solidFill>
                  <a:srgbClr val="000099"/>
                </a:solidFill>
                <a:latin typeface="Times New Roman" pitchFamily="18" charset="0"/>
                <a:cs typeface="Times New Roman" pitchFamily="18" charset="0"/>
              </a:rPr>
              <a:t>- Faire un clic droit sur le système et sélectionnez </a:t>
            </a:r>
            <a:r>
              <a:rPr lang="fr-FR" sz="2000" b="1" dirty="0" err="1">
                <a:solidFill>
                  <a:srgbClr val="FF0000"/>
                </a:solidFill>
                <a:latin typeface="Times New Roman" pitchFamily="18" charset="0"/>
                <a:cs typeface="Times New Roman" pitchFamily="18" charset="0"/>
              </a:rPr>
              <a:t>Navigate</a:t>
            </a:r>
            <a:r>
              <a:rPr lang="fr-FR" sz="2000" b="1" dirty="0">
                <a:solidFill>
                  <a:srgbClr val="FF0000"/>
                </a:solidFill>
                <a:latin typeface="Times New Roman" pitchFamily="18" charset="0"/>
                <a:cs typeface="Times New Roman" pitchFamily="18" charset="0"/>
              </a:rPr>
              <a:t> Up </a:t>
            </a:r>
            <a:r>
              <a:rPr lang="fr-FR" sz="2000" b="1" dirty="0" err="1">
                <a:solidFill>
                  <a:srgbClr val="FF0000"/>
                </a:solidFill>
                <a:latin typeface="Times New Roman" pitchFamily="18" charset="0"/>
                <a:cs typeface="Times New Roman" pitchFamily="18" charset="0"/>
              </a:rPr>
              <a:t>Representation</a:t>
            </a:r>
            <a:r>
              <a:rPr lang="fr-FR" sz="2400" b="1" dirty="0">
                <a:solidFill>
                  <a:srgbClr val="000099"/>
                </a:solidFill>
                <a:latin typeface="Times New Roman" pitchFamily="18" charset="0"/>
                <a:cs typeface="Times New Roman" pitchFamily="18" charset="0"/>
              </a:rPr>
              <a:t>.</a:t>
            </a:r>
          </a:p>
        </p:txBody>
      </p:sp>
      <p:pic>
        <p:nvPicPr>
          <p:cNvPr id="6" name="Picture 3"/>
          <p:cNvPicPr>
            <a:picLocks noChangeAspect="1" noChangeArrowheads="1"/>
          </p:cNvPicPr>
          <p:nvPr/>
        </p:nvPicPr>
        <p:blipFill>
          <a:blip r:embed="rId2" cstate="print"/>
          <a:srcRect/>
          <a:stretch>
            <a:fillRect/>
          </a:stretch>
        </p:blipFill>
        <p:spPr bwMode="auto">
          <a:xfrm>
            <a:off x="2925763" y="1803401"/>
            <a:ext cx="363538" cy="36353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05" name="Rectangle 21"/>
          <p:cNvSpPr>
            <a:spLocks noChangeArrowheads="1"/>
          </p:cNvSpPr>
          <p:nvPr/>
        </p:nvSpPr>
        <p:spPr bwMode="auto">
          <a:xfrm>
            <a:off x="2225675" y="-1617"/>
            <a:ext cx="6918325" cy="400110"/>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Utilisation des règles</a:t>
            </a:r>
            <a:endParaRPr lang="en-US" sz="2000" b="1" dirty="0">
              <a:solidFill>
                <a:srgbClr val="F9FBC9"/>
              </a:solidFill>
              <a:latin typeface="Engravers MT" pitchFamily="18" charset="0"/>
            </a:endParaRPr>
          </a:p>
        </p:txBody>
      </p:sp>
      <p:sp>
        <p:nvSpPr>
          <p:cNvPr id="5" name="Rectangle 3"/>
          <p:cNvSpPr>
            <a:spLocks noChangeArrowheads="1"/>
          </p:cNvSpPr>
          <p:nvPr/>
        </p:nvSpPr>
        <p:spPr bwMode="auto">
          <a:xfrm>
            <a:off x="0" y="856357"/>
            <a:ext cx="9144000" cy="6001643"/>
          </a:xfrm>
          <a:prstGeom prst="rect">
            <a:avLst/>
          </a:prstGeom>
          <a:noFill/>
          <a:ln w="9525" algn="ctr">
            <a:noFill/>
            <a:miter lim="800000"/>
            <a:headEnd/>
            <a:tailEnd/>
          </a:ln>
        </p:spPr>
        <p:txBody>
          <a:bodyPr anchor="ctr">
            <a:spAutoFit/>
          </a:bodyPr>
          <a:lstStyle/>
          <a:p>
            <a:pPr algn="just">
              <a:lnSpc>
                <a:spcPct val="100000"/>
              </a:lnSpc>
              <a:spcBef>
                <a:spcPct val="0"/>
              </a:spcBef>
            </a:pPr>
            <a:r>
              <a:rPr lang="fr-FR" sz="2400" b="1">
                <a:solidFill>
                  <a:srgbClr val="000099"/>
                </a:solidFill>
                <a:latin typeface="Times New Roman" pitchFamily="18" charset="0"/>
                <a:cs typeface="Times New Roman" pitchFamily="18" charset="0"/>
              </a:rPr>
              <a:t>Le langage </a:t>
            </a:r>
            <a:r>
              <a:rPr lang="fr-FR" sz="2400" b="1" dirty="0" err="1">
                <a:solidFill>
                  <a:srgbClr val="000099"/>
                </a:solidFill>
                <a:latin typeface="Times New Roman" pitchFamily="18" charset="0"/>
                <a:cs typeface="Times New Roman" pitchFamily="18" charset="0"/>
              </a:rPr>
              <a:t>Acme</a:t>
            </a:r>
            <a:r>
              <a:rPr lang="fr-FR" sz="2400" b="1" dirty="0">
                <a:solidFill>
                  <a:srgbClr val="000099"/>
                </a:solidFill>
                <a:latin typeface="Times New Roman" pitchFamily="18" charset="0"/>
                <a:cs typeface="Times New Roman" pitchFamily="18" charset="0"/>
              </a:rPr>
              <a:t> fournit un langage de contrainte basé sur la logique des prédicats du premier ordre et qui permet de définir des  règles. </a:t>
            </a:r>
          </a:p>
          <a:p>
            <a:pPr algn="just">
              <a:lnSpc>
                <a:spcPct val="100000"/>
              </a:lnSpc>
              <a:spcBef>
                <a:spcPct val="0"/>
              </a:spcBef>
            </a:pPr>
            <a:endParaRPr lang="fr-FR" sz="2400" b="1" dirty="0">
              <a:solidFill>
                <a:srgbClr val="000099"/>
              </a:solidFill>
              <a:latin typeface="Times New Roman" pitchFamily="18" charset="0"/>
              <a:cs typeface="Times New Roman" pitchFamily="18" charset="0"/>
            </a:endParaRPr>
          </a:p>
          <a:p>
            <a:pPr algn="just">
              <a:lnSpc>
                <a:spcPct val="100000"/>
              </a:lnSpc>
              <a:spcBef>
                <a:spcPct val="0"/>
              </a:spcBef>
            </a:pPr>
            <a:r>
              <a:rPr lang="fr-FR" sz="2400" b="1" dirty="0">
                <a:solidFill>
                  <a:srgbClr val="000099"/>
                </a:solidFill>
                <a:latin typeface="Times New Roman" pitchFamily="18" charset="0"/>
                <a:cs typeface="Times New Roman" pitchFamily="18" charset="0"/>
              </a:rPr>
              <a:t>Les  règles </a:t>
            </a:r>
            <a:r>
              <a:rPr lang="fr-FR" sz="2400" b="1" dirty="0" err="1">
                <a:solidFill>
                  <a:srgbClr val="000099"/>
                </a:solidFill>
                <a:latin typeface="Times New Roman" pitchFamily="18" charset="0"/>
                <a:cs typeface="Times New Roman" pitchFamily="18" charset="0"/>
              </a:rPr>
              <a:t>Acme</a:t>
            </a:r>
            <a:r>
              <a:rPr lang="fr-FR" sz="2400" b="1" dirty="0">
                <a:solidFill>
                  <a:srgbClr val="000099"/>
                </a:solidFill>
                <a:latin typeface="Times New Roman" pitchFamily="18" charset="0"/>
                <a:cs typeface="Times New Roman" pitchFamily="18" charset="0"/>
              </a:rPr>
              <a:t> sont utilisées pour vérifier si un modèle architectural est bien construit.  </a:t>
            </a:r>
            <a:r>
              <a:rPr lang="fr-FR" sz="2400" b="1" dirty="0" err="1">
                <a:solidFill>
                  <a:srgbClr val="000099"/>
                </a:solidFill>
                <a:latin typeface="Times New Roman" pitchFamily="18" charset="0"/>
                <a:cs typeface="Times New Roman" pitchFamily="18" charset="0"/>
              </a:rPr>
              <a:t>AcmeStudio</a:t>
            </a:r>
            <a:r>
              <a:rPr lang="fr-FR" sz="2400" b="1" dirty="0">
                <a:solidFill>
                  <a:srgbClr val="000099"/>
                </a:solidFill>
                <a:latin typeface="Times New Roman" pitchFamily="18" charset="0"/>
                <a:cs typeface="Times New Roman" pitchFamily="18" charset="0"/>
              </a:rPr>
              <a:t> vérifie ces règles en continu. </a:t>
            </a:r>
          </a:p>
          <a:p>
            <a:pPr algn="just">
              <a:lnSpc>
                <a:spcPct val="100000"/>
              </a:lnSpc>
              <a:spcBef>
                <a:spcPct val="0"/>
              </a:spcBef>
            </a:pPr>
            <a:endParaRPr lang="fr-FR" sz="2400" b="1" dirty="0">
              <a:solidFill>
                <a:srgbClr val="000099"/>
              </a:solidFill>
              <a:latin typeface="Times New Roman" pitchFamily="18" charset="0"/>
              <a:cs typeface="Times New Roman" pitchFamily="18" charset="0"/>
            </a:endParaRPr>
          </a:p>
          <a:p>
            <a:pPr algn="just">
              <a:lnSpc>
                <a:spcPct val="100000"/>
              </a:lnSpc>
              <a:spcBef>
                <a:spcPct val="0"/>
              </a:spcBef>
            </a:pPr>
            <a:r>
              <a:rPr lang="fr-FR" sz="2400" b="1" dirty="0">
                <a:solidFill>
                  <a:srgbClr val="000099"/>
                </a:solidFill>
                <a:latin typeface="Times New Roman" pitchFamily="18" charset="0"/>
                <a:cs typeface="Times New Roman" pitchFamily="18" charset="0"/>
              </a:rPr>
              <a:t>Typiquement des règles sont définies par le concepteur de style, mais nous pouvons également définir nos propres règles. </a:t>
            </a:r>
          </a:p>
          <a:p>
            <a:pPr algn="just">
              <a:lnSpc>
                <a:spcPct val="100000"/>
              </a:lnSpc>
              <a:spcBef>
                <a:spcPct val="0"/>
              </a:spcBef>
            </a:pPr>
            <a:endParaRPr lang="fr-FR" sz="2400" b="1" dirty="0">
              <a:solidFill>
                <a:srgbClr val="000099"/>
              </a:solidFill>
              <a:latin typeface="Times New Roman" pitchFamily="18" charset="0"/>
              <a:cs typeface="Times New Roman" pitchFamily="18" charset="0"/>
            </a:endParaRPr>
          </a:p>
          <a:p>
            <a:pPr algn="just">
              <a:lnSpc>
                <a:spcPct val="100000"/>
              </a:lnSpc>
              <a:spcBef>
                <a:spcPct val="0"/>
              </a:spcBef>
            </a:pPr>
            <a:r>
              <a:rPr lang="fr-FR" sz="2400" b="1" dirty="0">
                <a:solidFill>
                  <a:srgbClr val="000099"/>
                </a:solidFill>
                <a:latin typeface="Times New Roman" pitchFamily="18" charset="0"/>
                <a:cs typeface="Times New Roman" pitchFamily="18" charset="0"/>
              </a:rPr>
              <a:t>Nous allons voir comment inspecter certaines règles :</a:t>
            </a:r>
          </a:p>
          <a:p>
            <a:pPr algn="just">
              <a:lnSpc>
                <a:spcPct val="100000"/>
              </a:lnSpc>
              <a:spcBef>
                <a:spcPct val="0"/>
              </a:spcBef>
            </a:pPr>
            <a:r>
              <a:rPr lang="fr-FR" sz="2400" b="1" dirty="0">
                <a:solidFill>
                  <a:srgbClr val="000099"/>
                </a:solidFill>
                <a:latin typeface="Times New Roman" pitchFamily="18" charset="0"/>
                <a:cs typeface="Times New Roman" pitchFamily="18" charset="0"/>
              </a:rPr>
              <a:t>1. Sélectionnez l'un des composants filtre dans notre système de haut niveau (ex :  </a:t>
            </a:r>
            <a:r>
              <a:rPr lang="fr-FR" sz="2400" b="1" dirty="0" err="1">
                <a:solidFill>
                  <a:srgbClr val="990000"/>
                </a:solidFill>
                <a:latin typeface="Times New Roman" pitchFamily="18" charset="0"/>
                <a:cs typeface="Times New Roman" pitchFamily="18" charset="0"/>
              </a:rPr>
              <a:t>Capitalize</a:t>
            </a:r>
            <a:r>
              <a:rPr lang="fr-FR" sz="2400" b="1" dirty="0">
                <a:solidFill>
                  <a:srgbClr val="000099"/>
                </a:solidFill>
                <a:latin typeface="Times New Roman" pitchFamily="18" charset="0"/>
                <a:cs typeface="Times New Roman" pitchFamily="18" charset="0"/>
              </a:rPr>
              <a:t>).</a:t>
            </a:r>
          </a:p>
          <a:p>
            <a:pPr algn="just">
              <a:lnSpc>
                <a:spcPct val="100000"/>
              </a:lnSpc>
              <a:spcBef>
                <a:spcPct val="0"/>
              </a:spcBef>
            </a:pPr>
            <a:endParaRPr lang="fr-FR" sz="2400" b="1" dirty="0">
              <a:solidFill>
                <a:srgbClr val="000099"/>
              </a:solidFill>
              <a:latin typeface="Times New Roman" pitchFamily="18" charset="0"/>
              <a:cs typeface="Times New Roman" pitchFamily="18" charset="0"/>
            </a:endParaRPr>
          </a:p>
          <a:p>
            <a:pPr algn="just">
              <a:lnSpc>
                <a:spcPct val="100000"/>
              </a:lnSpc>
              <a:spcBef>
                <a:spcPct val="0"/>
              </a:spcBef>
            </a:pPr>
            <a:r>
              <a:rPr lang="fr-FR" sz="2400" b="1" dirty="0">
                <a:solidFill>
                  <a:srgbClr val="000099"/>
                </a:solidFill>
                <a:latin typeface="Times New Roman" pitchFamily="18" charset="0"/>
                <a:cs typeface="Times New Roman" pitchFamily="18" charset="0"/>
              </a:rPr>
              <a:t>2. Allez dans l'onglet </a:t>
            </a:r>
            <a:r>
              <a:rPr lang="fr-FR" sz="2000" b="1" dirty="0" err="1">
                <a:solidFill>
                  <a:srgbClr val="990000"/>
                </a:solidFill>
                <a:latin typeface="Times New Roman" pitchFamily="18" charset="0"/>
                <a:cs typeface="Times New Roman" pitchFamily="18" charset="0"/>
              </a:rPr>
              <a:t>Rules</a:t>
            </a:r>
            <a:r>
              <a:rPr lang="fr-FR" sz="2400" b="1" dirty="0">
                <a:solidFill>
                  <a:srgbClr val="000099"/>
                </a:solidFill>
                <a:latin typeface="Times New Roman" pitchFamily="18" charset="0"/>
                <a:cs typeface="Times New Roman" pitchFamily="18" charset="0"/>
              </a:rPr>
              <a:t> (Règles) dans </a:t>
            </a:r>
            <a:r>
              <a:rPr lang="fr-FR" sz="2000" b="1" dirty="0" err="1">
                <a:solidFill>
                  <a:srgbClr val="990000"/>
                </a:solidFill>
                <a:latin typeface="Times New Roman" pitchFamily="18" charset="0"/>
                <a:cs typeface="Times New Roman" pitchFamily="18" charset="0"/>
              </a:rPr>
              <a:t>Properties</a:t>
            </a:r>
            <a:r>
              <a:rPr lang="fr-FR" sz="2400" b="1" dirty="0">
                <a:solidFill>
                  <a:srgbClr val="000099"/>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67605"/>
                                        </p:tgtEl>
                                        <p:attrNameLst>
                                          <p:attrName>style.visibility</p:attrName>
                                        </p:attrNameLst>
                                      </p:cBhvr>
                                      <p:to>
                                        <p:strVal val="visible"/>
                                      </p:to>
                                    </p:set>
                                    <p:anim calcmode="lin" valueType="num">
                                      <p:cBhvr>
                                        <p:cTn id="7" dur="1000" fill="hold"/>
                                        <p:tgtEl>
                                          <p:spTgt spid="67605"/>
                                        </p:tgtEl>
                                        <p:attrNameLst>
                                          <p:attrName>ppt_w</p:attrName>
                                        </p:attrNameLst>
                                      </p:cBhvr>
                                      <p:tavLst>
                                        <p:tav tm="0">
                                          <p:val>
                                            <p:fltVal val="0"/>
                                          </p:val>
                                        </p:tav>
                                        <p:tav tm="100000">
                                          <p:val>
                                            <p:strVal val="#ppt_w"/>
                                          </p:val>
                                        </p:tav>
                                      </p:tavLst>
                                    </p:anim>
                                    <p:anim calcmode="lin" valueType="num">
                                      <p:cBhvr>
                                        <p:cTn id="8" dur="1000" fill="hold"/>
                                        <p:tgtEl>
                                          <p:spTgt spid="67605"/>
                                        </p:tgtEl>
                                        <p:attrNameLst>
                                          <p:attrName>ppt_h</p:attrName>
                                        </p:attrNameLst>
                                      </p:cBhvr>
                                      <p:tavLst>
                                        <p:tav tm="0">
                                          <p:val>
                                            <p:fltVal val="0"/>
                                          </p:val>
                                        </p:tav>
                                        <p:tav tm="100000">
                                          <p:val>
                                            <p:strVal val="#ppt_h"/>
                                          </p:val>
                                        </p:tav>
                                      </p:tavLst>
                                    </p:anim>
                                    <p:anim calcmode="lin" valueType="num">
                                      <p:cBhvr>
                                        <p:cTn id="9" dur="1000" fill="hold"/>
                                        <p:tgtEl>
                                          <p:spTgt spid="67605"/>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6760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53" presetClass="entr" presetSubtype="0" fill="hold" grpId="0"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 calcmode="lin" valueType="num">
                                      <p:cBhvr>
                                        <p:cTn id="15"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7" dur="500"/>
                                        <p:tgtEl>
                                          <p:spTgt spid="5">
                                            <p:txEl>
                                              <p:pRg st="0" end="0"/>
                                            </p:txEl>
                                          </p:spTgt>
                                        </p:tgtEl>
                                      </p:cBhvr>
                                    </p:animEffect>
                                  </p:childTnLst>
                                </p:cTn>
                              </p:par>
                              <p:par>
                                <p:cTn id="18" presetID="53" presetClass="entr" presetSubtype="0" fill="hold" grpId="0" nodeType="withEffect">
                                  <p:stCondLst>
                                    <p:cond delay="0"/>
                                  </p:stCondLst>
                                  <p:childTnLst>
                                    <p:set>
                                      <p:cBhvr>
                                        <p:cTn id="19" dur="1" fill="hold">
                                          <p:stCondLst>
                                            <p:cond delay="0"/>
                                          </p:stCondLst>
                                        </p:cTn>
                                        <p:tgtEl>
                                          <p:spTgt spid="5">
                                            <p:txEl>
                                              <p:pRg st="2" end="2"/>
                                            </p:txEl>
                                          </p:spTgt>
                                        </p:tgtEl>
                                        <p:attrNameLst>
                                          <p:attrName>style.visibility</p:attrName>
                                        </p:attrNameLst>
                                      </p:cBhvr>
                                      <p:to>
                                        <p:strVal val="visible"/>
                                      </p:to>
                                    </p:set>
                                    <p:anim calcmode="lin" valueType="num">
                                      <p:cBhvr>
                                        <p:cTn id="20"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1"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2" dur="500"/>
                                        <p:tgtEl>
                                          <p:spTgt spid="5">
                                            <p:txEl>
                                              <p:pRg st="2" end="2"/>
                                            </p:txEl>
                                          </p:spTgt>
                                        </p:tgtEl>
                                      </p:cBhvr>
                                    </p:animEffect>
                                  </p:childTnLst>
                                </p:cTn>
                              </p:par>
                              <p:par>
                                <p:cTn id="23" presetID="53" presetClass="entr" presetSubtype="0" fill="hold" grpId="0" nodeType="with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 calcmode="lin" valueType="num">
                                      <p:cBhvr>
                                        <p:cTn id="2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27" dur="500"/>
                                        <p:tgtEl>
                                          <p:spTgt spid="5">
                                            <p:txEl>
                                              <p:pRg st="4" end="4"/>
                                            </p:txEl>
                                          </p:spTgt>
                                        </p:tgtEl>
                                      </p:cBhvr>
                                    </p:animEffect>
                                  </p:childTnLst>
                                </p:cTn>
                              </p:par>
                              <p:par>
                                <p:cTn id="28" presetID="53" presetClass="entr" presetSubtype="0" fill="hold" grpId="0" nodeType="withEffect">
                                  <p:stCondLst>
                                    <p:cond delay="0"/>
                                  </p:stCondLst>
                                  <p:childTnLst>
                                    <p:set>
                                      <p:cBhvr>
                                        <p:cTn id="29" dur="1" fill="hold">
                                          <p:stCondLst>
                                            <p:cond delay="0"/>
                                          </p:stCondLst>
                                        </p:cTn>
                                        <p:tgtEl>
                                          <p:spTgt spid="5">
                                            <p:txEl>
                                              <p:pRg st="6" end="6"/>
                                            </p:txEl>
                                          </p:spTgt>
                                        </p:tgtEl>
                                        <p:attrNameLst>
                                          <p:attrName>style.visibility</p:attrName>
                                        </p:attrNameLst>
                                      </p:cBhvr>
                                      <p:to>
                                        <p:strVal val="visible"/>
                                      </p:to>
                                    </p:set>
                                    <p:anim calcmode="lin" valueType="num">
                                      <p:cBhvr>
                                        <p:cTn id="30"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31"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32" dur="500"/>
                                        <p:tgtEl>
                                          <p:spTgt spid="5">
                                            <p:txEl>
                                              <p:pRg st="6" end="6"/>
                                            </p:txEl>
                                          </p:spTgt>
                                        </p:tgtEl>
                                      </p:cBhvr>
                                    </p:animEffect>
                                  </p:childTnLst>
                                </p:cTn>
                              </p:par>
                              <p:par>
                                <p:cTn id="33" presetID="53" presetClass="entr" presetSubtype="0" fill="hold" grpId="0" nodeType="with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anim calcmode="lin" valueType="num">
                                      <p:cBhvr>
                                        <p:cTn id="35" dur="500" fill="hold"/>
                                        <p:tgtEl>
                                          <p:spTgt spid="5">
                                            <p:txEl>
                                              <p:pRg st="7" end="7"/>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7" end="7"/>
                                            </p:txEl>
                                          </p:spTgt>
                                        </p:tgtEl>
                                        <p:attrNameLst>
                                          <p:attrName>ppt_h</p:attrName>
                                        </p:attrNameLst>
                                      </p:cBhvr>
                                      <p:tavLst>
                                        <p:tav tm="0">
                                          <p:val>
                                            <p:fltVal val="0"/>
                                          </p:val>
                                        </p:tav>
                                        <p:tav tm="100000">
                                          <p:val>
                                            <p:strVal val="#ppt_h"/>
                                          </p:val>
                                        </p:tav>
                                      </p:tavLst>
                                    </p:anim>
                                    <p:animEffect transition="in" filter="fade">
                                      <p:cBhvr>
                                        <p:cTn id="37" dur="500"/>
                                        <p:tgtEl>
                                          <p:spTgt spid="5">
                                            <p:txEl>
                                              <p:pRg st="7" end="7"/>
                                            </p:txEl>
                                          </p:spTgt>
                                        </p:tgtEl>
                                      </p:cBhvr>
                                    </p:animEffect>
                                  </p:childTnLst>
                                </p:cTn>
                              </p:par>
                              <p:par>
                                <p:cTn id="38" presetID="53" presetClass="entr" presetSubtype="0" fill="hold" grpId="0" nodeType="withEffect">
                                  <p:stCondLst>
                                    <p:cond delay="0"/>
                                  </p:stCondLst>
                                  <p:childTnLst>
                                    <p:set>
                                      <p:cBhvr>
                                        <p:cTn id="39" dur="1" fill="hold">
                                          <p:stCondLst>
                                            <p:cond delay="0"/>
                                          </p:stCondLst>
                                        </p:cTn>
                                        <p:tgtEl>
                                          <p:spTgt spid="5">
                                            <p:txEl>
                                              <p:pRg st="9" end="9"/>
                                            </p:txEl>
                                          </p:spTgt>
                                        </p:tgtEl>
                                        <p:attrNameLst>
                                          <p:attrName>style.visibility</p:attrName>
                                        </p:attrNameLst>
                                      </p:cBhvr>
                                      <p:to>
                                        <p:strVal val="visible"/>
                                      </p:to>
                                    </p:set>
                                    <p:anim calcmode="lin" valueType="num">
                                      <p:cBhvr>
                                        <p:cTn id="40" dur="500" fill="hold"/>
                                        <p:tgtEl>
                                          <p:spTgt spid="5">
                                            <p:txEl>
                                              <p:pRg st="9" end="9"/>
                                            </p:txEl>
                                          </p:spTgt>
                                        </p:tgtEl>
                                        <p:attrNameLst>
                                          <p:attrName>ppt_w</p:attrName>
                                        </p:attrNameLst>
                                      </p:cBhvr>
                                      <p:tavLst>
                                        <p:tav tm="0">
                                          <p:val>
                                            <p:fltVal val="0"/>
                                          </p:val>
                                        </p:tav>
                                        <p:tav tm="100000">
                                          <p:val>
                                            <p:strVal val="#ppt_w"/>
                                          </p:val>
                                        </p:tav>
                                      </p:tavLst>
                                    </p:anim>
                                    <p:anim calcmode="lin" valueType="num">
                                      <p:cBhvr>
                                        <p:cTn id="41" dur="500" fill="hold"/>
                                        <p:tgtEl>
                                          <p:spTgt spid="5">
                                            <p:txEl>
                                              <p:pRg st="9" end="9"/>
                                            </p:txEl>
                                          </p:spTgt>
                                        </p:tgtEl>
                                        <p:attrNameLst>
                                          <p:attrName>ppt_h</p:attrName>
                                        </p:attrNameLst>
                                      </p:cBhvr>
                                      <p:tavLst>
                                        <p:tav tm="0">
                                          <p:val>
                                            <p:fltVal val="0"/>
                                          </p:val>
                                        </p:tav>
                                        <p:tav tm="100000">
                                          <p:val>
                                            <p:strVal val="#ppt_h"/>
                                          </p:val>
                                        </p:tav>
                                      </p:tavLst>
                                    </p:anim>
                                    <p:animEffect transition="in" filter="fade">
                                      <p:cBhvr>
                                        <p:cTn id="42"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605" grpId="0"/>
      <p:bldP spid="5" grpId="0" build="allAtOnce"/>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05" name="Rectangle 21"/>
          <p:cNvSpPr>
            <a:spLocks noChangeArrowheads="1"/>
          </p:cNvSpPr>
          <p:nvPr/>
        </p:nvSpPr>
        <p:spPr bwMode="auto">
          <a:xfrm>
            <a:off x="2225675" y="-1617"/>
            <a:ext cx="6918325" cy="400110"/>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Utilisation des règles</a:t>
            </a:r>
            <a:endParaRPr lang="en-US" sz="2000" b="1" dirty="0">
              <a:solidFill>
                <a:srgbClr val="F9FBC9"/>
              </a:solidFill>
              <a:latin typeface="Engravers MT" pitchFamily="18" charset="0"/>
            </a:endParaRPr>
          </a:p>
        </p:txBody>
      </p:sp>
      <p:sp>
        <p:nvSpPr>
          <p:cNvPr id="5" name="Rectangle 3"/>
          <p:cNvSpPr>
            <a:spLocks noChangeArrowheads="1"/>
          </p:cNvSpPr>
          <p:nvPr/>
        </p:nvSpPr>
        <p:spPr bwMode="auto">
          <a:xfrm>
            <a:off x="0" y="1062652"/>
            <a:ext cx="9144000" cy="3785652"/>
          </a:xfrm>
          <a:prstGeom prst="rect">
            <a:avLst/>
          </a:prstGeom>
          <a:noFill/>
          <a:ln w="9525" algn="ctr">
            <a:noFill/>
            <a:miter lim="800000"/>
            <a:headEnd/>
            <a:tailEnd/>
          </a:ln>
        </p:spPr>
        <p:txBody>
          <a:bodyPr anchor="ctr">
            <a:spAutoFit/>
          </a:bodyPr>
          <a:lstStyle/>
          <a:p>
            <a:pPr algn="just">
              <a:lnSpc>
                <a:spcPct val="100000"/>
              </a:lnSpc>
              <a:spcBef>
                <a:spcPct val="0"/>
              </a:spcBef>
            </a:pPr>
            <a:r>
              <a:rPr lang="fr-FR" sz="2400" b="1" dirty="0">
                <a:solidFill>
                  <a:srgbClr val="000099"/>
                </a:solidFill>
                <a:latin typeface="Times New Roman" pitchFamily="18" charset="0"/>
                <a:cs typeface="Times New Roman" pitchFamily="18" charset="0"/>
              </a:rPr>
              <a:t>3. Ce composant a une règle précisant les types de ports que le composant peut avoir. Cette règle est définie dans </a:t>
            </a:r>
            <a:r>
              <a:rPr lang="fr-FR" sz="2000" b="1" dirty="0" err="1">
                <a:solidFill>
                  <a:srgbClr val="990000"/>
                </a:solidFill>
                <a:latin typeface="Times New Roman" pitchFamily="18" charset="0"/>
                <a:cs typeface="Times New Roman" pitchFamily="18" charset="0"/>
              </a:rPr>
              <a:t>UnixPipesAndFiltersFam</a:t>
            </a:r>
            <a:r>
              <a:rPr lang="fr-FR" sz="2400" b="1" dirty="0">
                <a:solidFill>
                  <a:srgbClr val="000099"/>
                </a:solidFill>
                <a:latin typeface="Times New Roman" pitchFamily="18" charset="0"/>
                <a:cs typeface="Times New Roman" pitchFamily="18" charset="0"/>
              </a:rPr>
              <a:t>. L'étiquette utilisée dans la Règle </a:t>
            </a:r>
            <a:r>
              <a:rPr lang="fr-FR" sz="2000" b="1" dirty="0" err="1">
                <a:solidFill>
                  <a:srgbClr val="990000"/>
                </a:solidFill>
                <a:latin typeface="Times New Roman" pitchFamily="18" charset="0"/>
                <a:cs typeface="Times New Roman" pitchFamily="18" charset="0"/>
              </a:rPr>
              <a:t>View</a:t>
            </a:r>
            <a:r>
              <a:rPr lang="fr-FR" sz="2400" b="1" dirty="0">
                <a:solidFill>
                  <a:srgbClr val="000099"/>
                </a:solidFill>
                <a:latin typeface="Times New Roman" pitchFamily="18" charset="0"/>
                <a:cs typeface="Times New Roman" pitchFamily="18" charset="0"/>
              </a:rPr>
              <a:t> est une courte description textuelle de la règle.</a:t>
            </a:r>
          </a:p>
          <a:p>
            <a:pPr algn="just">
              <a:lnSpc>
                <a:spcPct val="100000"/>
              </a:lnSpc>
              <a:spcBef>
                <a:spcPct val="0"/>
              </a:spcBef>
            </a:pPr>
            <a:endParaRPr lang="fr-FR" sz="2400" b="1" dirty="0">
              <a:solidFill>
                <a:srgbClr val="000099"/>
              </a:solidFill>
              <a:latin typeface="Times New Roman" pitchFamily="18" charset="0"/>
              <a:cs typeface="Times New Roman" pitchFamily="18" charset="0"/>
            </a:endParaRPr>
          </a:p>
          <a:p>
            <a:pPr algn="just">
              <a:lnSpc>
                <a:spcPct val="100000"/>
              </a:lnSpc>
              <a:spcBef>
                <a:spcPct val="0"/>
              </a:spcBef>
            </a:pPr>
            <a:r>
              <a:rPr lang="fr-FR" sz="2400" b="1" dirty="0">
                <a:solidFill>
                  <a:srgbClr val="000099"/>
                </a:solidFill>
                <a:latin typeface="Times New Roman" pitchFamily="18" charset="0"/>
                <a:cs typeface="Times New Roman" pitchFamily="18" charset="0"/>
              </a:rPr>
              <a:t>L'icône       à côté de la règle indique que la règle est satisfaite par la conception actuelle. Pour inspecter la définition de cette règle, double-cliquez sur la règle. Vous verrez une boîte de dialogue apparaîtra qui a la définition de la logique des prédicats du premier ordre de la règle.</a:t>
            </a:r>
          </a:p>
        </p:txBody>
      </p:sp>
      <p:pic>
        <p:nvPicPr>
          <p:cNvPr id="1026" name="Picture 2"/>
          <p:cNvPicPr>
            <a:picLocks noChangeAspect="1" noChangeArrowheads="1"/>
          </p:cNvPicPr>
          <p:nvPr/>
        </p:nvPicPr>
        <p:blipFill>
          <a:blip r:embed="rId2" cstate="print"/>
          <a:srcRect/>
          <a:stretch>
            <a:fillRect/>
          </a:stretch>
        </p:blipFill>
        <p:spPr bwMode="auto">
          <a:xfrm>
            <a:off x="1171574" y="2824163"/>
            <a:ext cx="327025" cy="417865"/>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05" name="Rectangle 21"/>
          <p:cNvSpPr>
            <a:spLocks noChangeArrowheads="1"/>
          </p:cNvSpPr>
          <p:nvPr/>
        </p:nvSpPr>
        <p:spPr bwMode="auto">
          <a:xfrm>
            <a:off x="2225675" y="-1617"/>
            <a:ext cx="6918325" cy="400110"/>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Utilisation des règles</a:t>
            </a:r>
            <a:endParaRPr lang="en-US" sz="2000" b="1" dirty="0">
              <a:solidFill>
                <a:srgbClr val="F9FBC9"/>
              </a:solidFill>
              <a:latin typeface="Engravers MT" pitchFamily="18" charset="0"/>
            </a:endParaRPr>
          </a:p>
        </p:txBody>
      </p:sp>
      <p:sp>
        <p:nvSpPr>
          <p:cNvPr id="6" name="Rectangle 3"/>
          <p:cNvSpPr>
            <a:spLocks noChangeArrowheads="1"/>
          </p:cNvSpPr>
          <p:nvPr/>
        </p:nvSpPr>
        <p:spPr bwMode="auto">
          <a:xfrm>
            <a:off x="0" y="1064716"/>
            <a:ext cx="9144000" cy="2308324"/>
          </a:xfrm>
          <a:prstGeom prst="rect">
            <a:avLst/>
          </a:prstGeom>
          <a:noFill/>
          <a:ln w="9525" algn="ctr">
            <a:noFill/>
            <a:miter lim="800000"/>
            <a:headEnd/>
            <a:tailEnd/>
          </a:ln>
        </p:spPr>
        <p:txBody>
          <a:bodyPr anchor="ctr">
            <a:spAutoFit/>
          </a:bodyPr>
          <a:lstStyle/>
          <a:p>
            <a:pPr algn="just">
              <a:lnSpc>
                <a:spcPct val="100000"/>
              </a:lnSpc>
              <a:spcBef>
                <a:spcPct val="0"/>
              </a:spcBef>
            </a:pPr>
            <a:r>
              <a:rPr lang="fr-FR" sz="2400" b="1" dirty="0">
                <a:solidFill>
                  <a:srgbClr val="000099"/>
                </a:solidFill>
                <a:latin typeface="Times New Roman" pitchFamily="18" charset="0"/>
                <a:cs typeface="Times New Roman" pitchFamily="18" charset="0"/>
              </a:rPr>
              <a:t>4. Sélectionnez l’ensemble de la conception architecturale en cliquant sur un espace vide sur le diagramme. En inspectant l'onglet </a:t>
            </a:r>
            <a:r>
              <a:rPr lang="fr-FR" sz="2000" b="1" dirty="0" err="1">
                <a:solidFill>
                  <a:srgbClr val="990000"/>
                </a:solidFill>
                <a:latin typeface="Times New Roman" pitchFamily="18" charset="0"/>
                <a:cs typeface="Times New Roman" pitchFamily="18" charset="0"/>
              </a:rPr>
              <a:t>Rules</a:t>
            </a:r>
            <a:r>
              <a:rPr lang="fr-FR" sz="2400" b="1" dirty="0">
                <a:solidFill>
                  <a:srgbClr val="000099"/>
                </a:solidFill>
                <a:latin typeface="Times New Roman" pitchFamily="18" charset="0"/>
                <a:cs typeface="Times New Roman" pitchFamily="18" charset="0"/>
              </a:rPr>
              <a:t>, vous verrez qu'il ya un certain nombre de contraintes de l'ensemble du système qui doivent être remplies par le design. Si un invariant échoue, l'icône     est placé à côté de la règle; si une </a:t>
            </a:r>
            <a:r>
              <a:rPr lang="fr-FR" sz="2400" b="1" dirty="0" err="1">
                <a:solidFill>
                  <a:srgbClr val="000099"/>
                </a:solidFill>
                <a:latin typeface="Times New Roman" pitchFamily="18" charset="0"/>
                <a:cs typeface="Times New Roman" pitchFamily="18" charset="0"/>
              </a:rPr>
              <a:t>heuristic</a:t>
            </a:r>
            <a:r>
              <a:rPr lang="fr-FR" sz="2400" b="1" dirty="0">
                <a:solidFill>
                  <a:srgbClr val="000099"/>
                </a:solidFill>
                <a:latin typeface="Times New Roman" pitchFamily="18" charset="0"/>
                <a:cs typeface="Times New Roman" pitchFamily="18" charset="0"/>
              </a:rPr>
              <a:t> échoue, l'icône         apparait.</a:t>
            </a:r>
          </a:p>
        </p:txBody>
      </p:sp>
      <p:pic>
        <p:nvPicPr>
          <p:cNvPr id="2050" name="Picture 2"/>
          <p:cNvPicPr>
            <a:picLocks noChangeAspect="1" noChangeArrowheads="1"/>
          </p:cNvPicPr>
          <p:nvPr/>
        </p:nvPicPr>
        <p:blipFill>
          <a:blip r:embed="rId2" cstate="print"/>
          <a:srcRect/>
          <a:stretch>
            <a:fillRect/>
          </a:stretch>
        </p:blipFill>
        <p:spPr bwMode="auto">
          <a:xfrm>
            <a:off x="3328988" y="2982913"/>
            <a:ext cx="370005" cy="344487"/>
          </a:xfrm>
          <a:prstGeom prst="rect">
            <a:avLst/>
          </a:prstGeom>
          <a:noFill/>
          <a:ln w="9525">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3581399" y="2600324"/>
            <a:ext cx="436881" cy="409576"/>
          </a:xfrm>
          <a:prstGeom prst="rect">
            <a:avLst/>
          </a:prstGeom>
          <a:noFill/>
          <a:ln w="9525">
            <a:noFill/>
            <a:miter lim="800000"/>
            <a:headEnd/>
            <a:tailEnd/>
          </a:ln>
        </p:spPr>
      </p:pic>
      <p:sp>
        <p:nvSpPr>
          <p:cNvPr id="8" name="Rectangle 3"/>
          <p:cNvSpPr>
            <a:spLocks noChangeArrowheads="1"/>
          </p:cNvSpPr>
          <p:nvPr/>
        </p:nvSpPr>
        <p:spPr bwMode="auto">
          <a:xfrm>
            <a:off x="0" y="3612613"/>
            <a:ext cx="9144000" cy="1200329"/>
          </a:xfrm>
          <a:prstGeom prst="rect">
            <a:avLst/>
          </a:prstGeom>
          <a:noFill/>
          <a:ln w="9525" algn="ctr">
            <a:noFill/>
            <a:miter lim="800000"/>
            <a:headEnd/>
            <a:tailEnd/>
          </a:ln>
        </p:spPr>
        <p:txBody>
          <a:bodyPr anchor="ctr">
            <a:spAutoFit/>
          </a:bodyPr>
          <a:lstStyle/>
          <a:p>
            <a:pPr algn="just">
              <a:lnSpc>
                <a:spcPct val="100000"/>
              </a:lnSpc>
              <a:spcBef>
                <a:spcPct val="0"/>
              </a:spcBef>
            </a:pPr>
            <a:r>
              <a:rPr lang="fr-FR" sz="2400" b="1" dirty="0">
                <a:solidFill>
                  <a:srgbClr val="000099"/>
                </a:solidFill>
                <a:latin typeface="Times New Roman" pitchFamily="18" charset="0"/>
                <a:cs typeface="Times New Roman" pitchFamily="18" charset="0"/>
              </a:rPr>
              <a:t>5. Détachez un rôle de son port. Sélectionnez le connecteur. Notons que la règle indiquant que tous les rôles doivent être attachés échoue maintenant.</a:t>
            </a:r>
          </a:p>
        </p:txBody>
      </p:sp>
      <p:sp>
        <p:nvSpPr>
          <p:cNvPr id="9" name="Rectangle 3"/>
          <p:cNvSpPr>
            <a:spLocks noChangeArrowheads="1"/>
          </p:cNvSpPr>
          <p:nvPr/>
        </p:nvSpPr>
        <p:spPr bwMode="auto">
          <a:xfrm>
            <a:off x="0" y="5099903"/>
            <a:ext cx="9144000" cy="461665"/>
          </a:xfrm>
          <a:prstGeom prst="rect">
            <a:avLst/>
          </a:prstGeom>
          <a:noFill/>
          <a:ln w="9525" algn="ctr">
            <a:noFill/>
            <a:miter lim="800000"/>
            <a:headEnd/>
            <a:tailEnd/>
          </a:ln>
        </p:spPr>
        <p:txBody>
          <a:bodyPr anchor="ctr">
            <a:spAutoFit/>
          </a:bodyPr>
          <a:lstStyle/>
          <a:p>
            <a:pPr algn="just">
              <a:lnSpc>
                <a:spcPct val="100000"/>
              </a:lnSpc>
              <a:spcBef>
                <a:spcPct val="0"/>
              </a:spcBef>
            </a:pPr>
            <a:r>
              <a:rPr lang="fr-FR" sz="2400" b="1" dirty="0">
                <a:solidFill>
                  <a:srgbClr val="000099"/>
                </a:solidFill>
                <a:latin typeface="Times New Roman" pitchFamily="18" charset="0"/>
                <a:cs typeface="Times New Roman" pitchFamily="18" charset="0"/>
              </a:rPr>
              <a:t>6. Rebranchez le rôle. Notons que la règle est maintenant revérifiée.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05" name="Rectangle 21"/>
          <p:cNvSpPr>
            <a:spLocks noChangeArrowheads="1"/>
          </p:cNvSpPr>
          <p:nvPr/>
        </p:nvSpPr>
        <p:spPr bwMode="auto">
          <a:xfrm>
            <a:off x="2225675" y="-1617"/>
            <a:ext cx="6918325" cy="400110"/>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Utilisation des règles</a:t>
            </a:r>
            <a:endParaRPr lang="en-US" sz="2000" b="1" dirty="0">
              <a:solidFill>
                <a:srgbClr val="F9FBC9"/>
              </a:solidFill>
              <a:latin typeface="Engravers MT" pitchFamily="18" charset="0"/>
            </a:endParaRPr>
          </a:p>
        </p:txBody>
      </p:sp>
      <p:sp>
        <p:nvSpPr>
          <p:cNvPr id="10" name="Rectangle 3"/>
          <p:cNvSpPr>
            <a:spLocks noChangeArrowheads="1"/>
          </p:cNvSpPr>
          <p:nvPr/>
        </p:nvSpPr>
        <p:spPr bwMode="auto">
          <a:xfrm>
            <a:off x="152400" y="1179374"/>
            <a:ext cx="8991600" cy="2308324"/>
          </a:xfrm>
          <a:prstGeom prst="rect">
            <a:avLst/>
          </a:prstGeom>
          <a:noFill/>
          <a:ln w="9525" algn="ctr">
            <a:noFill/>
            <a:miter lim="800000"/>
            <a:headEnd/>
            <a:tailEnd/>
          </a:ln>
        </p:spPr>
        <p:txBody>
          <a:bodyPr wrap="square" anchor="ctr">
            <a:spAutoFit/>
          </a:bodyPr>
          <a:lstStyle/>
          <a:p>
            <a:pPr algn="just">
              <a:lnSpc>
                <a:spcPct val="100000"/>
              </a:lnSpc>
              <a:spcBef>
                <a:spcPct val="0"/>
              </a:spcBef>
            </a:pPr>
            <a:r>
              <a:rPr lang="fr-FR" sz="2400" b="1" dirty="0">
                <a:solidFill>
                  <a:srgbClr val="000099"/>
                </a:solidFill>
                <a:latin typeface="Times New Roman" pitchFamily="18" charset="0"/>
                <a:cs typeface="Times New Roman" pitchFamily="18" charset="0"/>
              </a:rPr>
              <a:t>7. Retirez tout pipe en sélectionnant et en appuyant sur </a:t>
            </a:r>
            <a:r>
              <a:rPr lang="fr-FR" sz="2000" b="1" dirty="0" err="1">
                <a:solidFill>
                  <a:srgbClr val="990000"/>
                </a:solidFill>
                <a:latin typeface="Times New Roman" pitchFamily="18" charset="0"/>
                <a:cs typeface="Times New Roman" pitchFamily="18" charset="0"/>
              </a:rPr>
              <a:t>Delete</a:t>
            </a:r>
            <a:r>
              <a:rPr lang="fr-FR" sz="2400" b="1" dirty="0">
                <a:solidFill>
                  <a:srgbClr val="000099"/>
                </a:solidFill>
                <a:latin typeface="Times New Roman" pitchFamily="18" charset="0"/>
                <a:cs typeface="Times New Roman" pitchFamily="18" charset="0"/>
              </a:rPr>
              <a:t>. Une icône de solution rapide      apparaît sur les deux ports de ce composant, car il y a une règle stipulant qu'il doit y avoir au moins un port d'entrée et de sortie pour les filtres Unix. Cliquez sur l’icone et sélectionnez </a:t>
            </a:r>
            <a:r>
              <a:rPr lang="fr-FR" sz="2000" b="1" dirty="0" err="1">
                <a:solidFill>
                  <a:srgbClr val="990000"/>
                </a:solidFill>
                <a:latin typeface="Times New Roman" pitchFamily="18" charset="0"/>
                <a:cs typeface="Times New Roman" pitchFamily="18" charset="0"/>
              </a:rPr>
              <a:t>Create</a:t>
            </a:r>
            <a:r>
              <a:rPr lang="fr-FR" sz="2000" b="1" dirty="0">
                <a:solidFill>
                  <a:srgbClr val="990000"/>
                </a:solidFill>
                <a:latin typeface="Times New Roman" pitchFamily="18" charset="0"/>
                <a:cs typeface="Times New Roman" pitchFamily="18" charset="0"/>
              </a:rPr>
              <a:t> a new </a:t>
            </a:r>
            <a:r>
              <a:rPr lang="fr-FR" sz="2000" b="1" dirty="0" err="1">
                <a:solidFill>
                  <a:srgbClr val="990000"/>
                </a:solidFill>
                <a:latin typeface="Times New Roman" pitchFamily="18" charset="0"/>
                <a:cs typeface="Times New Roman" pitchFamily="18" charset="0"/>
              </a:rPr>
              <a:t>connection</a:t>
            </a:r>
            <a:r>
              <a:rPr lang="fr-FR" sz="2000" b="1" dirty="0">
                <a:solidFill>
                  <a:srgbClr val="990000"/>
                </a:solidFill>
                <a:latin typeface="Times New Roman" pitchFamily="18" charset="0"/>
                <a:cs typeface="Times New Roman" pitchFamily="18" charset="0"/>
              </a:rPr>
              <a:t>... </a:t>
            </a:r>
            <a:r>
              <a:rPr lang="fr-FR" sz="2400" b="1" dirty="0">
                <a:solidFill>
                  <a:srgbClr val="000099"/>
                </a:solidFill>
                <a:latin typeface="Times New Roman" pitchFamily="18" charset="0"/>
                <a:cs typeface="Times New Roman" pitchFamily="18" charset="0"/>
              </a:rPr>
              <a:t>Cela invoque l'outil de connexion, avec lequel vous pouvez recréer un pipe.</a:t>
            </a:r>
          </a:p>
        </p:txBody>
      </p:sp>
      <p:pic>
        <p:nvPicPr>
          <p:cNvPr id="3074" name="Picture 2"/>
          <p:cNvPicPr>
            <a:picLocks noChangeAspect="1" noChangeArrowheads="1"/>
          </p:cNvPicPr>
          <p:nvPr/>
        </p:nvPicPr>
        <p:blipFill>
          <a:blip r:embed="rId2" cstate="print"/>
          <a:srcRect/>
          <a:stretch>
            <a:fillRect/>
          </a:stretch>
        </p:blipFill>
        <p:spPr bwMode="auto">
          <a:xfrm>
            <a:off x="3825875" y="1597024"/>
            <a:ext cx="376978" cy="434975"/>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p:cNvSpPr>
            <a:spLocks noChangeArrowheads="1"/>
          </p:cNvSpPr>
          <p:nvPr/>
        </p:nvSpPr>
        <p:spPr bwMode="auto">
          <a:xfrm>
            <a:off x="0" y="1107073"/>
            <a:ext cx="9144000" cy="5262979"/>
          </a:xfrm>
          <a:prstGeom prst="rect">
            <a:avLst/>
          </a:prstGeom>
          <a:noFill/>
          <a:ln w="9525" algn="ctr">
            <a:noFill/>
            <a:miter lim="800000"/>
            <a:headEnd/>
            <a:tailEnd/>
          </a:ln>
        </p:spPr>
        <p:txBody>
          <a:bodyPr anchor="ctr">
            <a:spAutoFit/>
          </a:bodyPr>
          <a:lstStyle/>
          <a:p>
            <a:pPr algn="just">
              <a:lnSpc>
                <a:spcPct val="100000"/>
              </a:lnSpc>
              <a:spcBef>
                <a:spcPct val="0"/>
              </a:spcBef>
              <a:buFontTx/>
              <a:buChar char="-"/>
            </a:pPr>
            <a:r>
              <a:rPr lang="fr-FR" sz="2400" b="1" dirty="0">
                <a:solidFill>
                  <a:srgbClr val="990000"/>
                </a:solidFill>
                <a:latin typeface="Times New Roman" pitchFamily="18" charset="0"/>
                <a:cs typeface="Times New Roman" pitchFamily="18" charset="0"/>
              </a:rPr>
              <a:t> </a:t>
            </a:r>
            <a:r>
              <a:rPr lang="fr-FR" sz="2400" b="1" dirty="0" err="1">
                <a:solidFill>
                  <a:srgbClr val="990000"/>
                </a:solidFill>
                <a:latin typeface="Times New Roman" pitchFamily="18" charset="0"/>
                <a:cs typeface="Times New Roman" pitchFamily="18" charset="0"/>
              </a:rPr>
              <a:t>AcmeStudio</a:t>
            </a:r>
            <a:r>
              <a:rPr lang="fr-FR" sz="2400" b="1" dirty="0">
                <a:solidFill>
                  <a:srgbClr val="000099"/>
                </a:solidFill>
                <a:latin typeface="Times New Roman" pitchFamily="18" charset="0"/>
                <a:cs typeface="Times New Roman" pitchFamily="18" charset="0"/>
              </a:rPr>
              <a:t> est un environnement de conception architecturale qui a été développé à l’université  privée Carnegie Mellon spécialisée en recherche située à Pittsburgh au  États-Unis.</a:t>
            </a:r>
          </a:p>
          <a:p>
            <a:pPr algn="just">
              <a:lnSpc>
                <a:spcPct val="100000"/>
              </a:lnSpc>
              <a:spcBef>
                <a:spcPct val="0"/>
              </a:spcBef>
              <a:buFontTx/>
              <a:buChar char="-"/>
            </a:pPr>
            <a:endParaRPr lang="fr-FR" sz="2400" b="1" dirty="0">
              <a:solidFill>
                <a:srgbClr val="000099"/>
              </a:solidFill>
              <a:latin typeface="Times New Roman" pitchFamily="18" charset="0"/>
              <a:cs typeface="Times New Roman" pitchFamily="18" charset="0"/>
            </a:endParaRPr>
          </a:p>
          <a:p>
            <a:pPr algn="just">
              <a:lnSpc>
                <a:spcPct val="100000"/>
              </a:lnSpc>
              <a:spcBef>
                <a:spcPct val="0"/>
              </a:spcBef>
              <a:buFontTx/>
              <a:buChar char="-"/>
            </a:pPr>
            <a:r>
              <a:rPr lang="fr-FR" sz="2400" b="1" dirty="0" err="1">
                <a:solidFill>
                  <a:srgbClr val="000099"/>
                </a:solidFill>
                <a:latin typeface="Times New Roman" pitchFamily="18" charset="0"/>
                <a:cs typeface="Times New Roman" pitchFamily="18" charset="0"/>
              </a:rPr>
              <a:t>AcmeStudio</a:t>
            </a:r>
            <a:r>
              <a:rPr lang="fr-FR" sz="2400" b="1" dirty="0">
                <a:solidFill>
                  <a:srgbClr val="000099"/>
                </a:solidFill>
                <a:latin typeface="Times New Roman" pitchFamily="18" charset="0"/>
                <a:cs typeface="Times New Roman" pitchFamily="18" charset="0"/>
              </a:rPr>
              <a:t> est un environnement de développement d’architectures, supportant les graphiques et les descriptions textuelles d’une architecture logicielle, ainsi que diverses formes d'analyse architecturale. </a:t>
            </a:r>
          </a:p>
          <a:p>
            <a:pPr algn="just">
              <a:lnSpc>
                <a:spcPct val="100000"/>
              </a:lnSpc>
              <a:spcBef>
                <a:spcPct val="0"/>
              </a:spcBef>
              <a:buFontTx/>
              <a:buChar char="-"/>
            </a:pPr>
            <a:endParaRPr lang="fr-FR" sz="2400" b="1" dirty="0">
              <a:solidFill>
                <a:srgbClr val="000099"/>
              </a:solidFill>
              <a:latin typeface="Times New Roman" pitchFamily="18" charset="0"/>
              <a:cs typeface="Times New Roman" pitchFamily="18" charset="0"/>
            </a:endParaRPr>
          </a:p>
          <a:p>
            <a:pPr algn="just">
              <a:lnSpc>
                <a:spcPct val="100000"/>
              </a:lnSpc>
              <a:spcBef>
                <a:spcPct val="0"/>
              </a:spcBef>
              <a:buFontTx/>
              <a:buChar char="-"/>
            </a:pPr>
            <a:r>
              <a:rPr lang="fr-FR" sz="2400" b="1" dirty="0">
                <a:solidFill>
                  <a:srgbClr val="000099"/>
                </a:solidFill>
                <a:latin typeface="Times New Roman" pitchFamily="18" charset="0"/>
                <a:cs typeface="Times New Roman" pitchFamily="18" charset="0"/>
              </a:rPr>
              <a:t> </a:t>
            </a:r>
            <a:r>
              <a:rPr lang="fr-FR" sz="2400" b="1" dirty="0" err="1">
                <a:solidFill>
                  <a:srgbClr val="000099"/>
                </a:solidFill>
                <a:latin typeface="Times New Roman" pitchFamily="18" charset="0"/>
                <a:cs typeface="Times New Roman" pitchFamily="18" charset="0"/>
              </a:rPr>
              <a:t>AcmeStudio</a:t>
            </a:r>
            <a:r>
              <a:rPr lang="fr-FR" sz="2400" b="1" dirty="0">
                <a:solidFill>
                  <a:srgbClr val="000099"/>
                </a:solidFill>
                <a:latin typeface="Times New Roman" pitchFamily="18" charset="0"/>
                <a:cs typeface="Times New Roman" pitchFamily="18" charset="0"/>
              </a:rPr>
              <a:t> est un environnement d'édition et un outil de visualisation pour la conception architecturale. Il fournit une interface graphique qui permet aux ingénieurs de logiciels de créer des conceptions architecturales dans des styles différents, et de manipuler et analyser ces conceptions.</a:t>
            </a:r>
          </a:p>
        </p:txBody>
      </p:sp>
      <p:sp>
        <p:nvSpPr>
          <p:cNvPr id="306179" name="Rectangle 3"/>
          <p:cNvSpPr>
            <a:spLocks noChangeArrowheads="1"/>
          </p:cNvSpPr>
          <p:nvPr/>
        </p:nvSpPr>
        <p:spPr bwMode="auto">
          <a:xfrm>
            <a:off x="2225675" y="0"/>
            <a:ext cx="6918325" cy="396875"/>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Introduction</a:t>
            </a:r>
            <a:endParaRPr lang="en-US" sz="2000" b="1" dirty="0">
              <a:solidFill>
                <a:srgbClr val="F9FBC9"/>
              </a:solidFill>
              <a:latin typeface="Engravers M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06178">
                                            <p:txEl>
                                              <p:pRg st="0" end="0"/>
                                            </p:txEl>
                                          </p:spTgt>
                                        </p:tgtEl>
                                        <p:attrNameLst>
                                          <p:attrName>style.visibility</p:attrName>
                                        </p:attrNameLst>
                                      </p:cBhvr>
                                      <p:to>
                                        <p:strVal val="visible"/>
                                      </p:to>
                                    </p:set>
                                    <p:anim calcmode="lin" valueType="num">
                                      <p:cBhvr>
                                        <p:cTn id="7" dur="500" fill="hold"/>
                                        <p:tgtEl>
                                          <p:spTgt spid="30617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0617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0617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06178">
                                            <p:txEl>
                                              <p:pRg st="2" end="2"/>
                                            </p:txEl>
                                          </p:spTgt>
                                        </p:tgtEl>
                                        <p:attrNameLst>
                                          <p:attrName>style.visibility</p:attrName>
                                        </p:attrNameLst>
                                      </p:cBhvr>
                                      <p:to>
                                        <p:strVal val="visible"/>
                                      </p:to>
                                    </p:set>
                                    <p:anim calcmode="lin" valueType="num">
                                      <p:cBhvr>
                                        <p:cTn id="14" dur="500" fill="hold"/>
                                        <p:tgtEl>
                                          <p:spTgt spid="30617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0617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0617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06178">
                                            <p:txEl>
                                              <p:pRg st="4" end="4"/>
                                            </p:txEl>
                                          </p:spTgt>
                                        </p:tgtEl>
                                        <p:attrNameLst>
                                          <p:attrName>style.visibility</p:attrName>
                                        </p:attrNameLst>
                                      </p:cBhvr>
                                      <p:to>
                                        <p:strVal val="visible"/>
                                      </p:to>
                                    </p:set>
                                    <p:anim calcmode="lin" valueType="num">
                                      <p:cBhvr>
                                        <p:cTn id="21" dur="500" fill="hold"/>
                                        <p:tgtEl>
                                          <p:spTgt spid="30617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0617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30617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6178"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05" name="Rectangle 21"/>
          <p:cNvSpPr>
            <a:spLocks noChangeArrowheads="1"/>
          </p:cNvSpPr>
          <p:nvPr/>
        </p:nvSpPr>
        <p:spPr bwMode="auto">
          <a:xfrm>
            <a:off x="2225675" y="-1617"/>
            <a:ext cx="6918325" cy="400110"/>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Les annotations</a:t>
            </a:r>
          </a:p>
        </p:txBody>
      </p:sp>
      <p:sp>
        <p:nvSpPr>
          <p:cNvPr id="5" name="Rectangle 3"/>
          <p:cNvSpPr>
            <a:spLocks noChangeArrowheads="1"/>
          </p:cNvSpPr>
          <p:nvPr/>
        </p:nvSpPr>
        <p:spPr bwMode="auto">
          <a:xfrm>
            <a:off x="0" y="1103898"/>
            <a:ext cx="9144000" cy="4370427"/>
          </a:xfrm>
          <a:prstGeom prst="rect">
            <a:avLst/>
          </a:prstGeom>
          <a:noFill/>
          <a:ln w="9525" algn="ctr">
            <a:noFill/>
            <a:miter lim="800000"/>
            <a:headEnd/>
            <a:tailEnd/>
          </a:ln>
        </p:spPr>
        <p:txBody>
          <a:bodyPr anchor="ctr">
            <a:spAutoFit/>
          </a:bodyPr>
          <a:lstStyle/>
          <a:p>
            <a:pPr algn="just">
              <a:lnSpc>
                <a:spcPct val="100000"/>
              </a:lnSpc>
              <a:spcBef>
                <a:spcPct val="0"/>
              </a:spcBef>
            </a:pPr>
            <a:r>
              <a:rPr lang="fr-FR" sz="2400" b="1" dirty="0">
                <a:solidFill>
                  <a:srgbClr val="000099"/>
                </a:solidFill>
                <a:latin typeface="Times New Roman" pitchFamily="18" charset="0"/>
                <a:cs typeface="Times New Roman" pitchFamily="18" charset="0"/>
              </a:rPr>
              <a:t>Lors de l'élaboration d'un schéma architectural, il est souvent nécessaire d’ajouter des annotations au schéma et qui n’ont aucune importance architecturale, comme les notes. Les annotations permettent de mettre en œuvre cette fonction dans </a:t>
            </a:r>
            <a:r>
              <a:rPr lang="fr-FR" sz="2400" b="1" dirty="0" err="1">
                <a:solidFill>
                  <a:srgbClr val="000099"/>
                </a:solidFill>
                <a:latin typeface="Times New Roman" pitchFamily="18" charset="0"/>
                <a:cs typeface="Times New Roman" pitchFamily="18" charset="0"/>
              </a:rPr>
              <a:t>AcmeStudio</a:t>
            </a:r>
            <a:r>
              <a:rPr lang="fr-FR" sz="2400" b="1" dirty="0">
                <a:solidFill>
                  <a:srgbClr val="000099"/>
                </a:solidFill>
                <a:latin typeface="Times New Roman" pitchFamily="18" charset="0"/>
                <a:cs typeface="Times New Roman" pitchFamily="18" charset="0"/>
              </a:rPr>
              <a:t>. Les types d'annotations qui peuvent être ajoutées sont les rectangles, les ellipses, les rectangles arrondis, les étiquettes et les notes.</a:t>
            </a:r>
          </a:p>
          <a:p>
            <a:pPr algn="just">
              <a:lnSpc>
                <a:spcPct val="100000"/>
              </a:lnSpc>
              <a:spcBef>
                <a:spcPct val="0"/>
              </a:spcBef>
            </a:pPr>
            <a:endParaRPr lang="fr-FR" sz="1400" b="1" dirty="0">
              <a:solidFill>
                <a:srgbClr val="000099"/>
              </a:solidFill>
              <a:latin typeface="Times New Roman" pitchFamily="18" charset="0"/>
              <a:cs typeface="Times New Roman" pitchFamily="18" charset="0"/>
            </a:endParaRPr>
          </a:p>
          <a:p>
            <a:pPr algn="just">
              <a:lnSpc>
                <a:spcPct val="100000"/>
              </a:lnSpc>
              <a:spcBef>
                <a:spcPct val="0"/>
              </a:spcBef>
            </a:pPr>
            <a:r>
              <a:rPr lang="fr-FR" sz="2400" b="1" dirty="0">
                <a:solidFill>
                  <a:srgbClr val="000099"/>
                </a:solidFill>
                <a:latin typeface="Times New Roman" pitchFamily="18" charset="0"/>
                <a:cs typeface="Times New Roman" pitchFamily="18" charset="0"/>
              </a:rPr>
              <a:t>Les outils pour la création d’annotations sont accessibles depuis la section </a:t>
            </a:r>
            <a:r>
              <a:rPr lang="fr-FR" sz="2000" b="1" dirty="0">
                <a:solidFill>
                  <a:srgbClr val="990000"/>
                </a:solidFill>
                <a:latin typeface="Times New Roman" pitchFamily="18" charset="0"/>
                <a:cs typeface="Times New Roman" pitchFamily="18" charset="0"/>
              </a:rPr>
              <a:t>Annotations</a:t>
            </a:r>
            <a:r>
              <a:rPr lang="fr-FR" sz="2400" b="1" dirty="0">
                <a:solidFill>
                  <a:srgbClr val="000099"/>
                </a:solidFill>
                <a:latin typeface="Times New Roman" pitchFamily="18" charset="0"/>
                <a:cs typeface="Times New Roman" pitchFamily="18" charset="0"/>
              </a:rPr>
              <a:t> de la palette. Les annotations sont créées de la même manière que les autres éléments dans le schéma. On peut changer les couleurs, les polices et les styles d'annotations en utilisant la vue </a:t>
            </a:r>
            <a:r>
              <a:rPr lang="fr-FR" sz="2000" b="1" dirty="0" err="1">
                <a:solidFill>
                  <a:srgbClr val="990000"/>
                </a:solidFill>
                <a:latin typeface="Times New Roman" pitchFamily="18" charset="0"/>
                <a:cs typeface="Times New Roman" pitchFamily="18" charset="0"/>
              </a:rPr>
              <a:t>Properties</a:t>
            </a:r>
            <a:r>
              <a:rPr lang="fr-FR" sz="2400" b="1" dirty="0">
                <a:solidFill>
                  <a:srgbClr val="000099"/>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67605"/>
                                        </p:tgtEl>
                                        <p:attrNameLst>
                                          <p:attrName>style.visibility</p:attrName>
                                        </p:attrNameLst>
                                      </p:cBhvr>
                                      <p:to>
                                        <p:strVal val="visible"/>
                                      </p:to>
                                    </p:set>
                                    <p:anim calcmode="lin" valueType="num">
                                      <p:cBhvr>
                                        <p:cTn id="7" dur="1000" fill="hold"/>
                                        <p:tgtEl>
                                          <p:spTgt spid="67605"/>
                                        </p:tgtEl>
                                        <p:attrNameLst>
                                          <p:attrName>ppt_w</p:attrName>
                                        </p:attrNameLst>
                                      </p:cBhvr>
                                      <p:tavLst>
                                        <p:tav tm="0">
                                          <p:val>
                                            <p:fltVal val="0"/>
                                          </p:val>
                                        </p:tav>
                                        <p:tav tm="100000">
                                          <p:val>
                                            <p:strVal val="#ppt_w"/>
                                          </p:val>
                                        </p:tav>
                                      </p:tavLst>
                                    </p:anim>
                                    <p:anim calcmode="lin" valueType="num">
                                      <p:cBhvr>
                                        <p:cTn id="8" dur="1000" fill="hold"/>
                                        <p:tgtEl>
                                          <p:spTgt spid="67605"/>
                                        </p:tgtEl>
                                        <p:attrNameLst>
                                          <p:attrName>ppt_h</p:attrName>
                                        </p:attrNameLst>
                                      </p:cBhvr>
                                      <p:tavLst>
                                        <p:tav tm="0">
                                          <p:val>
                                            <p:fltVal val="0"/>
                                          </p:val>
                                        </p:tav>
                                        <p:tav tm="100000">
                                          <p:val>
                                            <p:strVal val="#ppt_h"/>
                                          </p:val>
                                        </p:tav>
                                      </p:tavLst>
                                    </p:anim>
                                    <p:anim calcmode="lin" valueType="num">
                                      <p:cBhvr>
                                        <p:cTn id="9" dur="1000" fill="hold"/>
                                        <p:tgtEl>
                                          <p:spTgt spid="67605"/>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6760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53" presetClass="entr" presetSubtype="0" fill="hold" grpId="0"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 calcmode="lin" valueType="num">
                                      <p:cBhvr>
                                        <p:cTn id="15"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 calcmode="lin" valueType="num">
                                      <p:cBhvr>
                                        <p:cTn id="22"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3"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4"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605" grpId="0"/>
      <p:bldP spid="5"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05" name="Rectangle 21"/>
          <p:cNvSpPr>
            <a:spLocks noChangeArrowheads="1"/>
          </p:cNvSpPr>
          <p:nvPr/>
        </p:nvSpPr>
        <p:spPr bwMode="auto">
          <a:xfrm>
            <a:off x="2225675" y="-1617"/>
            <a:ext cx="6918325" cy="400110"/>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Les annotations</a:t>
            </a:r>
          </a:p>
        </p:txBody>
      </p:sp>
      <p:sp>
        <p:nvSpPr>
          <p:cNvPr id="5" name="Rectangle 3"/>
          <p:cNvSpPr>
            <a:spLocks noChangeArrowheads="1"/>
          </p:cNvSpPr>
          <p:nvPr/>
        </p:nvSpPr>
        <p:spPr bwMode="auto">
          <a:xfrm>
            <a:off x="0" y="979824"/>
            <a:ext cx="9144000" cy="1138773"/>
          </a:xfrm>
          <a:prstGeom prst="rect">
            <a:avLst/>
          </a:prstGeom>
          <a:noFill/>
          <a:ln w="9525" algn="ctr">
            <a:noFill/>
            <a:miter lim="800000"/>
            <a:headEnd/>
            <a:tailEnd/>
          </a:ln>
        </p:spPr>
        <p:txBody>
          <a:bodyPr anchor="ctr">
            <a:spAutoFit/>
          </a:bodyPr>
          <a:lstStyle/>
          <a:p>
            <a:pPr algn="just">
              <a:lnSpc>
                <a:spcPct val="100000"/>
              </a:lnSpc>
              <a:spcBef>
                <a:spcPct val="0"/>
              </a:spcBef>
            </a:pPr>
            <a:r>
              <a:rPr lang="fr-FR" sz="2400" b="1" dirty="0">
                <a:solidFill>
                  <a:srgbClr val="000099"/>
                </a:solidFill>
                <a:latin typeface="Times New Roman" pitchFamily="18" charset="0"/>
                <a:cs typeface="Times New Roman" pitchFamily="18" charset="0"/>
              </a:rPr>
              <a:t>Les légendes peuvent être générées pour décrire les éléments du diagramme. Une légende est générée par l’action </a:t>
            </a:r>
            <a:r>
              <a:rPr lang="fr-FR" sz="2000" b="1" dirty="0" err="1">
                <a:solidFill>
                  <a:srgbClr val="C00000"/>
                </a:solidFill>
                <a:latin typeface="Times New Roman" pitchFamily="18" charset="0"/>
                <a:cs typeface="Times New Roman" pitchFamily="18" charset="0"/>
              </a:rPr>
              <a:t>View</a:t>
            </a:r>
            <a:r>
              <a:rPr lang="fr-FR" sz="2000" b="1" dirty="0">
                <a:solidFill>
                  <a:srgbClr val="C00000"/>
                </a:solidFill>
                <a:latin typeface="Times New Roman" pitchFamily="18" charset="0"/>
                <a:cs typeface="Times New Roman" pitchFamily="18" charset="0"/>
              </a:rPr>
              <a:t>-&gt;</a:t>
            </a:r>
            <a:r>
              <a:rPr lang="fr-FR" sz="2000" b="1" dirty="0" err="1">
                <a:solidFill>
                  <a:srgbClr val="C00000"/>
                </a:solidFill>
                <a:latin typeface="Times New Roman" pitchFamily="18" charset="0"/>
                <a:cs typeface="Times New Roman" pitchFamily="18" charset="0"/>
              </a:rPr>
              <a:t>Generate</a:t>
            </a:r>
            <a:r>
              <a:rPr lang="fr-FR" sz="2000" b="1" dirty="0">
                <a:solidFill>
                  <a:srgbClr val="C00000"/>
                </a:solidFill>
                <a:latin typeface="Times New Roman" pitchFamily="18" charset="0"/>
                <a:cs typeface="Times New Roman" pitchFamily="18" charset="0"/>
              </a:rPr>
              <a:t> </a:t>
            </a:r>
            <a:r>
              <a:rPr lang="fr-FR" sz="2000" b="1" dirty="0" err="1">
                <a:solidFill>
                  <a:srgbClr val="C00000"/>
                </a:solidFill>
                <a:latin typeface="Times New Roman" pitchFamily="18" charset="0"/>
                <a:cs typeface="Times New Roman" pitchFamily="18" charset="0"/>
              </a:rPr>
              <a:t>Legend</a:t>
            </a:r>
            <a:r>
              <a:rPr lang="fr-FR" sz="2000" b="1" dirty="0">
                <a:solidFill>
                  <a:srgbClr val="C00000"/>
                </a:solidFill>
                <a:latin typeface="Times New Roman" pitchFamily="18" charset="0"/>
                <a:cs typeface="Times New Roman" pitchFamily="18" charset="0"/>
              </a:rPr>
              <a:t>.</a:t>
            </a:r>
          </a:p>
        </p:txBody>
      </p:sp>
      <p:sp>
        <p:nvSpPr>
          <p:cNvPr id="4" name="Rectangle 3"/>
          <p:cNvSpPr>
            <a:spLocks noChangeArrowheads="1"/>
          </p:cNvSpPr>
          <p:nvPr/>
        </p:nvSpPr>
        <p:spPr bwMode="auto">
          <a:xfrm>
            <a:off x="0" y="5657671"/>
            <a:ext cx="9144000" cy="1200329"/>
          </a:xfrm>
          <a:prstGeom prst="rect">
            <a:avLst/>
          </a:prstGeom>
          <a:noFill/>
          <a:ln w="9525" algn="ctr">
            <a:noFill/>
            <a:miter lim="800000"/>
            <a:headEnd/>
            <a:tailEnd/>
          </a:ln>
        </p:spPr>
        <p:txBody>
          <a:bodyPr anchor="ctr">
            <a:spAutoFit/>
          </a:bodyPr>
          <a:lstStyle/>
          <a:p>
            <a:pPr algn="just">
              <a:lnSpc>
                <a:spcPct val="100000"/>
              </a:lnSpc>
              <a:spcBef>
                <a:spcPct val="0"/>
              </a:spcBef>
            </a:pPr>
            <a:r>
              <a:rPr lang="fr-FR" sz="2400" b="1" dirty="0">
                <a:solidFill>
                  <a:srgbClr val="000099"/>
                </a:solidFill>
                <a:latin typeface="Times New Roman" pitchFamily="18" charset="0"/>
                <a:cs typeface="Times New Roman" pitchFamily="18" charset="0"/>
              </a:rPr>
              <a:t>Les annotations peuvent être ajoutées à une légende en les faisant glisser sur le diagramme de la légende. L'annotation restera en place dans le diagramme et une entrée sera ajoutée à la légende.</a:t>
            </a:r>
          </a:p>
        </p:txBody>
      </p:sp>
      <p:pic>
        <p:nvPicPr>
          <p:cNvPr id="1026" name="Picture 2"/>
          <p:cNvPicPr>
            <a:picLocks noChangeAspect="1" noChangeArrowheads="1"/>
          </p:cNvPicPr>
          <p:nvPr/>
        </p:nvPicPr>
        <p:blipFill>
          <a:blip r:embed="rId2" cstate="print"/>
          <a:srcRect/>
          <a:stretch>
            <a:fillRect/>
          </a:stretch>
        </p:blipFill>
        <p:spPr bwMode="auto">
          <a:xfrm>
            <a:off x="1904999" y="1863724"/>
            <a:ext cx="5556995" cy="37115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anim calcmode="lin" valueType="num">
                                      <p:cBhvr>
                                        <p:cTn id="14" dur="1000" fill="hold"/>
                                        <p:tgtEl>
                                          <p:spTgt spid="1026"/>
                                        </p:tgtEl>
                                        <p:attrNameLst>
                                          <p:attrName>ppt_w</p:attrName>
                                        </p:attrNameLst>
                                      </p:cBhvr>
                                      <p:tavLst>
                                        <p:tav tm="0">
                                          <p:val>
                                            <p:strVal val="#ppt_w*0.70"/>
                                          </p:val>
                                        </p:tav>
                                        <p:tav tm="100000">
                                          <p:val>
                                            <p:strVal val="#ppt_w"/>
                                          </p:val>
                                        </p:tav>
                                      </p:tavLst>
                                    </p:anim>
                                    <p:anim calcmode="lin" valueType="num">
                                      <p:cBhvr>
                                        <p:cTn id="15" dur="1000" fill="hold"/>
                                        <p:tgtEl>
                                          <p:spTgt spid="1026"/>
                                        </p:tgtEl>
                                        <p:attrNameLst>
                                          <p:attrName>ppt_h</p:attrName>
                                        </p:attrNameLst>
                                      </p:cBhvr>
                                      <p:tavLst>
                                        <p:tav tm="0">
                                          <p:val>
                                            <p:strVal val="#ppt_h"/>
                                          </p:val>
                                        </p:tav>
                                        <p:tav tm="100000">
                                          <p:val>
                                            <p:strVal val="#ppt_h"/>
                                          </p:val>
                                        </p:tav>
                                      </p:tavLst>
                                    </p:anim>
                                    <p:animEffect transition="in" filter="fade">
                                      <p:cBhvr>
                                        <p:cTn id="16" dur="1000"/>
                                        <p:tgtEl>
                                          <p:spTgt spid="1026"/>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anim calcmode="lin" valueType="num">
                                      <p:cBhvr>
                                        <p:cTn id="21"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4"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05" name="Rectangle 21"/>
          <p:cNvSpPr>
            <a:spLocks noChangeArrowheads="1"/>
          </p:cNvSpPr>
          <p:nvPr/>
        </p:nvSpPr>
        <p:spPr bwMode="auto">
          <a:xfrm>
            <a:off x="2225675" y="-1617"/>
            <a:ext cx="6918325" cy="400110"/>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Les annotations</a:t>
            </a:r>
          </a:p>
        </p:txBody>
      </p:sp>
      <p:pic>
        <p:nvPicPr>
          <p:cNvPr id="4098" name="Picture 2"/>
          <p:cNvPicPr>
            <a:picLocks noChangeAspect="1" noChangeArrowheads="1"/>
          </p:cNvPicPr>
          <p:nvPr/>
        </p:nvPicPr>
        <p:blipFill>
          <a:blip r:embed="rId2" cstate="print"/>
          <a:srcRect/>
          <a:stretch>
            <a:fillRect/>
          </a:stretch>
        </p:blipFill>
        <p:spPr bwMode="auto">
          <a:xfrm>
            <a:off x="0" y="1003736"/>
            <a:ext cx="9144000" cy="5663764"/>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p:cNvSpPr>
            <a:spLocks noChangeArrowheads="1"/>
          </p:cNvSpPr>
          <p:nvPr/>
        </p:nvSpPr>
        <p:spPr bwMode="auto">
          <a:xfrm>
            <a:off x="0" y="856357"/>
            <a:ext cx="9144000" cy="6001643"/>
          </a:xfrm>
          <a:prstGeom prst="rect">
            <a:avLst/>
          </a:prstGeom>
          <a:noFill/>
          <a:ln w="9525" algn="ctr">
            <a:noFill/>
            <a:miter lim="800000"/>
            <a:headEnd/>
            <a:tailEnd/>
          </a:ln>
        </p:spPr>
        <p:txBody>
          <a:bodyPr anchor="ctr">
            <a:spAutoFit/>
          </a:bodyPr>
          <a:lstStyle/>
          <a:p>
            <a:pPr algn="just">
              <a:lnSpc>
                <a:spcPct val="100000"/>
              </a:lnSpc>
              <a:spcBef>
                <a:spcPct val="0"/>
              </a:spcBef>
              <a:buFontTx/>
              <a:buChar char="-"/>
            </a:pPr>
            <a:r>
              <a:rPr lang="fr-FR" sz="2400" b="1" dirty="0">
                <a:solidFill>
                  <a:srgbClr val="000099"/>
                </a:solidFill>
                <a:latin typeface="Times New Roman" pitchFamily="18" charset="0"/>
                <a:cs typeface="Times New Roman" pitchFamily="18" charset="0"/>
              </a:rPr>
              <a:t> La terminologie utilisée dans </a:t>
            </a:r>
            <a:r>
              <a:rPr lang="fr-FR" sz="2400" b="1" dirty="0" err="1">
                <a:solidFill>
                  <a:srgbClr val="000099"/>
                </a:solidFill>
                <a:latin typeface="Times New Roman" pitchFamily="18" charset="0"/>
                <a:cs typeface="Times New Roman" pitchFamily="18" charset="0"/>
              </a:rPr>
              <a:t>AcmeStudio</a:t>
            </a:r>
            <a:r>
              <a:rPr lang="fr-FR" sz="2400" b="1" dirty="0">
                <a:solidFill>
                  <a:srgbClr val="000099"/>
                </a:solidFill>
                <a:latin typeface="Times New Roman" pitchFamily="18" charset="0"/>
                <a:cs typeface="Times New Roman" pitchFamily="18" charset="0"/>
              </a:rPr>
              <a:t> est la même que  celle utilisée par le langage de description d'architecture </a:t>
            </a:r>
            <a:r>
              <a:rPr lang="fr-FR" sz="2400" b="1" dirty="0" err="1">
                <a:solidFill>
                  <a:srgbClr val="FF0000"/>
                </a:solidFill>
                <a:latin typeface="Times New Roman" pitchFamily="18" charset="0"/>
                <a:cs typeface="Times New Roman" pitchFamily="18" charset="0"/>
              </a:rPr>
              <a:t>Acme</a:t>
            </a:r>
            <a:r>
              <a:rPr lang="fr-FR" sz="2400" b="1" dirty="0">
                <a:solidFill>
                  <a:srgbClr val="000099"/>
                </a:solidFill>
                <a:latin typeface="Times New Roman" pitchFamily="18" charset="0"/>
                <a:cs typeface="Times New Roman" pitchFamily="18" charset="0"/>
              </a:rPr>
              <a:t>.</a:t>
            </a:r>
          </a:p>
          <a:p>
            <a:pPr algn="just">
              <a:lnSpc>
                <a:spcPct val="100000"/>
              </a:lnSpc>
              <a:spcBef>
                <a:spcPct val="0"/>
              </a:spcBef>
              <a:buFontTx/>
              <a:buChar char="-"/>
            </a:pPr>
            <a:endParaRPr lang="fr-FR" sz="2400" b="1" dirty="0">
              <a:solidFill>
                <a:srgbClr val="000099"/>
              </a:solidFill>
              <a:latin typeface="Times New Roman" pitchFamily="18" charset="0"/>
              <a:cs typeface="Times New Roman" pitchFamily="18" charset="0"/>
            </a:endParaRPr>
          </a:p>
          <a:p>
            <a:pPr algn="just">
              <a:lnSpc>
                <a:spcPct val="100000"/>
              </a:lnSpc>
              <a:spcBef>
                <a:spcPct val="0"/>
              </a:spcBef>
              <a:buFontTx/>
              <a:buChar char="-"/>
            </a:pPr>
            <a:r>
              <a:rPr lang="fr-FR" sz="2400" b="1" dirty="0">
                <a:solidFill>
                  <a:srgbClr val="000099"/>
                </a:solidFill>
                <a:latin typeface="Times New Roman" pitchFamily="18" charset="0"/>
                <a:cs typeface="Times New Roman" pitchFamily="18" charset="0"/>
              </a:rPr>
              <a:t> </a:t>
            </a:r>
            <a:r>
              <a:rPr lang="fr-FR" sz="2400" b="1" dirty="0" err="1">
                <a:solidFill>
                  <a:srgbClr val="000099"/>
                </a:solidFill>
                <a:latin typeface="Times New Roman" pitchFamily="18" charset="0"/>
                <a:cs typeface="Times New Roman" pitchFamily="18" charset="0"/>
              </a:rPr>
              <a:t>AcmeStudio</a:t>
            </a:r>
            <a:r>
              <a:rPr lang="fr-FR" sz="2400" b="1" dirty="0">
                <a:solidFill>
                  <a:srgbClr val="000099"/>
                </a:solidFill>
                <a:latin typeface="Times New Roman" pitchFamily="18" charset="0"/>
                <a:cs typeface="Times New Roman" pitchFamily="18" charset="0"/>
              </a:rPr>
              <a:t> est implémenté comme un plugin pour l'environnement </a:t>
            </a:r>
            <a:r>
              <a:rPr lang="fr-FR" sz="2400" b="1" dirty="0">
                <a:solidFill>
                  <a:srgbClr val="FF0000"/>
                </a:solidFill>
                <a:latin typeface="Times New Roman" pitchFamily="18" charset="0"/>
                <a:cs typeface="Times New Roman" pitchFamily="18" charset="0"/>
              </a:rPr>
              <a:t>Eclipse</a:t>
            </a:r>
            <a:r>
              <a:rPr lang="fr-FR" sz="2400" b="1" dirty="0">
                <a:solidFill>
                  <a:srgbClr val="000099"/>
                </a:solidFill>
                <a:latin typeface="Times New Roman" pitchFamily="18" charset="0"/>
                <a:cs typeface="Times New Roman" pitchFamily="18" charset="0"/>
              </a:rPr>
              <a:t>. Eclipse fournit un plugin-environnement qui permet des extensions faciles d'</a:t>
            </a:r>
            <a:r>
              <a:rPr lang="fr-FR" sz="2400" b="1" dirty="0" err="1">
                <a:solidFill>
                  <a:srgbClr val="000099"/>
                </a:solidFill>
                <a:latin typeface="Times New Roman" pitchFamily="18" charset="0"/>
                <a:cs typeface="Times New Roman" pitchFamily="18" charset="0"/>
              </a:rPr>
              <a:t>AcmeStudio</a:t>
            </a:r>
            <a:r>
              <a:rPr lang="fr-FR" sz="2400" b="1" dirty="0">
                <a:solidFill>
                  <a:srgbClr val="000099"/>
                </a:solidFill>
                <a:latin typeface="Times New Roman" pitchFamily="18" charset="0"/>
                <a:cs typeface="Times New Roman" pitchFamily="18" charset="0"/>
              </a:rPr>
              <a:t> avec de nouvelles analyses et fonctionnalités, et de personnaliser et d’adapter de nouveaux environnements architecturaux. </a:t>
            </a:r>
          </a:p>
          <a:p>
            <a:pPr algn="just">
              <a:lnSpc>
                <a:spcPct val="100000"/>
              </a:lnSpc>
              <a:spcBef>
                <a:spcPct val="0"/>
              </a:spcBef>
              <a:buFontTx/>
              <a:buChar char="-"/>
            </a:pPr>
            <a:endParaRPr lang="fr-FR" sz="2400" b="1" dirty="0">
              <a:solidFill>
                <a:srgbClr val="000099"/>
              </a:solidFill>
              <a:latin typeface="Times New Roman" pitchFamily="18" charset="0"/>
              <a:cs typeface="Times New Roman" pitchFamily="18" charset="0"/>
            </a:endParaRPr>
          </a:p>
          <a:p>
            <a:pPr algn="just">
              <a:lnSpc>
                <a:spcPct val="100000"/>
              </a:lnSpc>
              <a:spcBef>
                <a:spcPct val="0"/>
              </a:spcBef>
              <a:buFontTx/>
              <a:buChar char="-"/>
            </a:pPr>
            <a:r>
              <a:rPr lang="fr-FR" sz="2400" b="1" dirty="0">
                <a:solidFill>
                  <a:srgbClr val="000099"/>
                </a:solidFill>
                <a:latin typeface="Times New Roman" pitchFamily="18" charset="0"/>
                <a:cs typeface="Times New Roman" pitchFamily="18" charset="0"/>
              </a:rPr>
              <a:t> L’environnement </a:t>
            </a:r>
            <a:r>
              <a:rPr lang="fr-FR" sz="2400" b="1" dirty="0" err="1">
                <a:solidFill>
                  <a:srgbClr val="000099"/>
                </a:solidFill>
                <a:latin typeface="Times New Roman" pitchFamily="18" charset="0"/>
                <a:cs typeface="Times New Roman" pitchFamily="18" charset="0"/>
              </a:rPr>
              <a:t>AcmeStudio</a:t>
            </a:r>
            <a:r>
              <a:rPr lang="fr-FR" sz="2400" b="1" dirty="0">
                <a:solidFill>
                  <a:srgbClr val="000099"/>
                </a:solidFill>
                <a:latin typeface="Times New Roman" pitchFamily="18" charset="0"/>
                <a:cs typeface="Times New Roman" pitchFamily="18" charset="0"/>
              </a:rPr>
              <a:t> implémente </a:t>
            </a:r>
            <a:r>
              <a:rPr lang="fr-FR" sz="2400" b="1" dirty="0">
                <a:solidFill>
                  <a:srgbClr val="FF0000"/>
                </a:solidFill>
                <a:latin typeface="Times New Roman" pitchFamily="18" charset="0"/>
                <a:cs typeface="Times New Roman" pitchFamily="18" charset="0"/>
              </a:rPr>
              <a:t>Armani</a:t>
            </a:r>
            <a:r>
              <a:rPr lang="fr-FR" sz="2400" b="1" dirty="0">
                <a:solidFill>
                  <a:srgbClr val="000099"/>
                </a:solidFill>
                <a:latin typeface="Times New Roman" pitchFamily="18" charset="0"/>
                <a:cs typeface="Times New Roman" pitchFamily="18" charset="0"/>
              </a:rPr>
              <a:t> : l’outil d’analyse et de vérification des contraintes. L’outil de vérification est directement intégré dans l’environnement </a:t>
            </a:r>
            <a:r>
              <a:rPr lang="fr-FR" sz="2400" b="1" dirty="0" err="1">
                <a:solidFill>
                  <a:srgbClr val="000099"/>
                </a:solidFill>
                <a:latin typeface="Times New Roman" pitchFamily="18" charset="0"/>
                <a:cs typeface="Times New Roman" pitchFamily="18" charset="0"/>
              </a:rPr>
              <a:t>AcmeStudio</a:t>
            </a:r>
            <a:r>
              <a:rPr lang="fr-FR" sz="2400" b="1" dirty="0">
                <a:solidFill>
                  <a:srgbClr val="000099"/>
                </a:solidFill>
                <a:latin typeface="Times New Roman" pitchFamily="18" charset="0"/>
                <a:cs typeface="Times New Roman" pitchFamily="18" charset="0"/>
              </a:rPr>
              <a:t>. Ce qui permet à l’outil de fournir des messages d’erreurs, de haut niveau d’abstraction, en relation avec la conception de l’architecture. De cette manière, l’architecte logiciel peut directement comprendre l’erreur et modifier sa conception.</a:t>
            </a:r>
          </a:p>
        </p:txBody>
      </p:sp>
      <p:sp>
        <p:nvSpPr>
          <p:cNvPr id="4" name="Rectangle 3"/>
          <p:cNvSpPr>
            <a:spLocks noChangeArrowheads="1"/>
          </p:cNvSpPr>
          <p:nvPr/>
        </p:nvSpPr>
        <p:spPr bwMode="auto">
          <a:xfrm>
            <a:off x="2225675" y="0"/>
            <a:ext cx="6918325" cy="396875"/>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Introduction</a:t>
            </a:r>
            <a:endParaRPr lang="en-US" sz="2000" b="1" dirty="0">
              <a:solidFill>
                <a:srgbClr val="F9FBC9"/>
              </a:solidFill>
              <a:latin typeface="Engravers M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06178">
                                            <p:txEl>
                                              <p:pRg st="0" end="0"/>
                                            </p:txEl>
                                          </p:spTgt>
                                        </p:tgtEl>
                                        <p:attrNameLst>
                                          <p:attrName>style.visibility</p:attrName>
                                        </p:attrNameLst>
                                      </p:cBhvr>
                                      <p:to>
                                        <p:strVal val="visible"/>
                                      </p:to>
                                    </p:set>
                                    <p:anim calcmode="lin" valueType="num">
                                      <p:cBhvr>
                                        <p:cTn id="7" dur="500" fill="hold"/>
                                        <p:tgtEl>
                                          <p:spTgt spid="30617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0617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0617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06178">
                                            <p:txEl>
                                              <p:pRg st="2" end="2"/>
                                            </p:txEl>
                                          </p:spTgt>
                                        </p:tgtEl>
                                        <p:attrNameLst>
                                          <p:attrName>style.visibility</p:attrName>
                                        </p:attrNameLst>
                                      </p:cBhvr>
                                      <p:to>
                                        <p:strVal val="visible"/>
                                      </p:to>
                                    </p:set>
                                    <p:anim calcmode="lin" valueType="num">
                                      <p:cBhvr>
                                        <p:cTn id="14" dur="500" fill="hold"/>
                                        <p:tgtEl>
                                          <p:spTgt spid="30617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0617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0617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06178">
                                            <p:txEl>
                                              <p:pRg st="4" end="4"/>
                                            </p:txEl>
                                          </p:spTgt>
                                        </p:tgtEl>
                                        <p:attrNameLst>
                                          <p:attrName>style.visibility</p:attrName>
                                        </p:attrNameLst>
                                      </p:cBhvr>
                                      <p:to>
                                        <p:strVal val="visible"/>
                                      </p:to>
                                    </p:set>
                                    <p:anim calcmode="lin" valueType="num">
                                      <p:cBhvr>
                                        <p:cTn id="21" dur="500" fill="hold"/>
                                        <p:tgtEl>
                                          <p:spTgt spid="30617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0617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30617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6178"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ChangeArrowheads="1"/>
          </p:cNvSpPr>
          <p:nvPr/>
        </p:nvSpPr>
        <p:spPr bwMode="auto">
          <a:xfrm>
            <a:off x="2225675" y="0"/>
            <a:ext cx="6918325" cy="396875"/>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Caractéristiques d’</a:t>
            </a:r>
            <a:r>
              <a:rPr lang="fr-FR" sz="2000" b="1" dirty="0" err="1">
                <a:solidFill>
                  <a:srgbClr val="F9FBC9"/>
                </a:solidFill>
                <a:latin typeface="Engravers MT" pitchFamily="18" charset="0"/>
              </a:rPr>
              <a:t>ACMEstudio</a:t>
            </a:r>
            <a:endParaRPr lang="en-US" sz="2000" b="1" dirty="0">
              <a:solidFill>
                <a:srgbClr val="F9FBC9"/>
              </a:solidFill>
              <a:latin typeface="Engravers MT" pitchFamily="18" charset="0"/>
            </a:endParaRPr>
          </a:p>
        </p:txBody>
      </p:sp>
      <p:sp>
        <p:nvSpPr>
          <p:cNvPr id="283651" name="Rectangle 3"/>
          <p:cNvSpPr>
            <a:spLocks noChangeArrowheads="1"/>
          </p:cNvSpPr>
          <p:nvPr/>
        </p:nvSpPr>
        <p:spPr bwMode="auto">
          <a:xfrm>
            <a:off x="0" y="1004888"/>
            <a:ext cx="9144000" cy="4838700"/>
          </a:xfrm>
          <a:prstGeom prst="rect">
            <a:avLst/>
          </a:prstGeom>
          <a:noFill/>
          <a:ln w="9525" algn="ctr">
            <a:noFill/>
            <a:miter lim="800000"/>
            <a:headEnd/>
            <a:tailEnd/>
          </a:ln>
        </p:spPr>
        <p:txBody>
          <a:bodyPr anchor="ctr">
            <a:spAutoFit/>
          </a:bodyPr>
          <a:lstStyle/>
          <a:p>
            <a:pPr algn="just">
              <a:lnSpc>
                <a:spcPct val="100000"/>
              </a:lnSpc>
              <a:spcBef>
                <a:spcPct val="0"/>
              </a:spcBef>
            </a:pPr>
            <a:r>
              <a:rPr lang="fr-FR" sz="2400" b="1" dirty="0">
                <a:solidFill>
                  <a:srgbClr val="000099"/>
                </a:solidFill>
                <a:latin typeface="Times New Roman" pitchFamily="18" charset="0"/>
                <a:cs typeface="Times New Roman" pitchFamily="18" charset="0"/>
              </a:rPr>
              <a:t>Les caractéristiques principales de </a:t>
            </a:r>
            <a:r>
              <a:rPr lang="fr-FR" sz="2400" b="1" dirty="0" err="1">
                <a:solidFill>
                  <a:srgbClr val="D40000"/>
                </a:solidFill>
                <a:latin typeface="Times New Roman" pitchFamily="18" charset="0"/>
                <a:cs typeface="Times New Roman" pitchFamily="18" charset="0"/>
              </a:rPr>
              <a:t>AcmeStudio</a:t>
            </a:r>
            <a:r>
              <a:rPr lang="fr-FR" sz="2400" b="1" dirty="0">
                <a:solidFill>
                  <a:srgbClr val="000099"/>
                </a:solidFill>
                <a:latin typeface="Times New Roman" pitchFamily="18" charset="0"/>
                <a:cs typeface="Times New Roman" pitchFamily="18" charset="0"/>
              </a:rPr>
              <a:t> sont les suivantes :</a:t>
            </a:r>
          </a:p>
          <a:p>
            <a:pPr algn="just">
              <a:lnSpc>
                <a:spcPct val="100000"/>
              </a:lnSpc>
              <a:spcBef>
                <a:spcPct val="0"/>
              </a:spcBef>
            </a:pPr>
            <a:endParaRPr lang="fr-FR" sz="2400" b="1" dirty="0">
              <a:solidFill>
                <a:srgbClr val="000099"/>
              </a:solidFill>
              <a:latin typeface="Times New Roman" pitchFamily="18" charset="0"/>
              <a:cs typeface="Times New Roman" pitchFamily="18" charset="0"/>
            </a:endParaRPr>
          </a:p>
          <a:p>
            <a:pPr algn="l">
              <a:lnSpc>
                <a:spcPct val="100000"/>
              </a:lnSpc>
              <a:spcBef>
                <a:spcPct val="0"/>
              </a:spcBef>
              <a:buFontTx/>
              <a:buChar char="-"/>
            </a:pPr>
            <a:r>
              <a:rPr lang="fr-FR" sz="2400" b="1" dirty="0">
                <a:solidFill>
                  <a:srgbClr val="000099"/>
                </a:solidFill>
                <a:latin typeface="Times New Roman" pitchFamily="18" charset="0"/>
                <a:cs typeface="Times New Roman" pitchFamily="18" charset="0"/>
              </a:rPr>
              <a:t>  C’est un éditeur graphique pour la conception architecturale </a:t>
            </a:r>
          </a:p>
          <a:p>
            <a:pPr algn="l">
              <a:lnSpc>
                <a:spcPct val="100000"/>
              </a:lnSpc>
              <a:spcBef>
                <a:spcPct val="0"/>
              </a:spcBef>
            </a:pPr>
            <a:endParaRPr lang="fr-FR" sz="2400" b="1" dirty="0">
              <a:solidFill>
                <a:srgbClr val="000099"/>
              </a:solidFill>
              <a:latin typeface="Times New Roman" pitchFamily="18" charset="0"/>
              <a:cs typeface="Times New Roman" pitchFamily="18" charset="0"/>
            </a:endParaRPr>
          </a:p>
          <a:p>
            <a:pPr algn="l">
              <a:lnSpc>
                <a:spcPct val="100000"/>
              </a:lnSpc>
              <a:spcBef>
                <a:spcPct val="0"/>
              </a:spcBef>
              <a:buFontTx/>
              <a:buChar char="-"/>
            </a:pPr>
            <a:r>
              <a:rPr lang="fr-FR" sz="2400" b="1" dirty="0">
                <a:solidFill>
                  <a:srgbClr val="000099"/>
                </a:solidFill>
                <a:latin typeface="Times New Roman" pitchFamily="18" charset="0"/>
                <a:cs typeface="Times New Roman" pitchFamily="18" charset="0"/>
              </a:rPr>
              <a:t>  On peut éditer les conception dans des familles existantes (styles), ou créer de nouvelles familles et types </a:t>
            </a:r>
          </a:p>
          <a:p>
            <a:pPr algn="l">
              <a:lnSpc>
                <a:spcPct val="100000"/>
              </a:lnSpc>
              <a:spcBef>
                <a:spcPct val="0"/>
              </a:spcBef>
            </a:pPr>
            <a:endParaRPr lang="fr-FR" sz="2400" b="1" dirty="0">
              <a:solidFill>
                <a:srgbClr val="000099"/>
              </a:solidFill>
              <a:latin typeface="Times New Roman" pitchFamily="18" charset="0"/>
              <a:cs typeface="Times New Roman" pitchFamily="18" charset="0"/>
            </a:endParaRPr>
          </a:p>
          <a:p>
            <a:pPr algn="l">
              <a:lnSpc>
                <a:spcPct val="100000"/>
              </a:lnSpc>
              <a:spcBef>
                <a:spcPct val="0"/>
              </a:spcBef>
              <a:buFontTx/>
              <a:buChar char="-"/>
            </a:pPr>
            <a:r>
              <a:rPr lang="fr-FR" sz="2400" b="1" dirty="0">
                <a:solidFill>
                  <a:srgbClr val="000099"/>
                </a:solidFill>
                <a:latin typeface="Times New Roman" pitchFamily="18" charset="0"/>
                <a:cs typeface="Times New Roman" pitchFamily="18" charset="0"/>
              </a:rPr>
              <a:t> Il est implémenté en tant que plug-in Eclipse pour la portabilité et l'extensibilité </a:t>
            </a:r>
          </a:p>
          <a:p>
            <a:pPr algn="l">
              <a:lnSpc>
                <a:spcPct val="100000"/>
              </a:lnSpc>
              <a:spcBef>
                <a:spcPct val="0"/>
              </a:spcBef>
            </a:pPr>
            <a:endParaRPr lang="fr-FR" sz="2400" b="1" dirty="0">
              <a:solidFill>
                <a:srgbClr val="000099"/>
              </a:solidFill>
              <a:latin typeface="Times New Roman" pitchFamily="18" charset="0"/>
              <a:cs typeface="Times New Roman" pitchFamily="18" charset="0"/>
            </a:endParaRPr>
          </a:p>
          <a:p>
            <a:pPr algn="l">
              <a:lnSpc>
                <a:spcPct val="100000"/>
              </a:lnSpc>
              <a:spcBef>
                <a:spcPct val="0"/>
              </a:spcBef>
              <a:buFontTx/>
              <a:buChar char="-"/>
            </a:pPr>
            <a:r>
              <a:rPr lang="fr-FR" sz="2400" b="1" dirty="0">
                <a:solidFill>
                  <a:srgbClr val="000099"/>
                </a:solidFill>
                <a:latin typeface="Times New Roman" pitchFamily="18" charset="0"/>
                <a:cs typeface="Times New Roman" pitchFamily="18" charset="0"/>
              </a:rPr>
              <a:t> Il est disponible pour Windows, Linux et </a:t>
            </a:r>
            <a:r>
              <a:rPr lang="fr-FR" sz="2400" b="1" dirty="0" err="1">
                <a:solidFill>
                  <a:srgbClr val="000099"/>
                </a:solidFill>
                <a:latin typeface="Times New Roman" pitchFamily="18" charset="0"/>
                <a:cs typeface="Times New Roman" pitchFamily="18" charset="0"/>
              </a:rPr>
              <a:t>MacOS</a:t>
            </a:r>
            <a:r>
              <a:rPr lang="fr-FR" sz="2400" b="1" dirty="0">
                <a:solidFill>
                  <a:srgbClr val="000099"/>
                </a:solidFill>
                <a:latin typeface="Times New Roman" pitchFamily="18" charset="0"/>
                <a:cs typeface="Times New Roman" pitchFamily="18" charset="0"/>
              </a:rPr>
              <a:t> X  </a:t>
            </a:r>
          </a:p>
          <a:p>
            <a:pPr algn="l">
              <a:lnSpc>
                <a:spcPct val="100000"/>
              </a:lnSpc>
              <a:spcBef>
                <a:spcPct val="0"/>
              </a:spcBef>
            </a:pPr>
            <a:endParaRPr lang="fr-FR" sz="2400" b="1" dirty="0">
              <a:solidFill>
                <a:srgbClr val="000099"/>
              </a:solidFill>
              <a:latin typeface="Times New Roman" pitchFamily="18" charset="0"/>
              <a:cs typeface="Times New Roman" pitchFamily="18" charset="0"/>
            </a:endParaRPr>
          </a:p>
          <a:p>
            <a:pPr algn="l">
              <a:lnSpc>
                <a:spcPct val="100000"/>
              </a:lnSpc>
              <a:spcBef>
                <a:spcPct val="0"/>
              </a:spcBef>
              <a:buFontTx/>
              <a:buChar char="-"/>
            </a:pPr>
            <a:r>
              <a:rPr lang="fr-FR" sz="2400" b="1" dirty="0">
                <a:solidFill>
                  <a:srgbClr val="000099"/>
                </a:solidFill>
                <a:latin typeface="Times New Roman" pitchFamily="18" charset="0"/>
                <a:cs typeface="Times New Roman" pitchFamily="18" charset="0"/>
              </a:rPr>
              <a:t> </a:t>
            </a:r>
            <a:r>
              <a:rPr lang="fr-FR" sz="2400" b="1" dirty="0" err="1">
                <a:solidFill>
                  <a:srgbClr val="000099"/>
                </a:solidFill>
                <a:latin typeface="Times New Roman" pitchFamily="18" charset="0"/>
                <a:cs typeface="Times New Roman" pitchFamily="18" charset="0"/>
              </a:rPr>
              <a:t>Etc</a:t>
            </a:r>
            <a:endParaRPr lang="fr-FR" sz="2400" b="1" dirty="0">
              <a:solidFill>
                <a:srgbClr val="000099"/>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283650"/>
                                        </p:tgtEl>
                                        <p:attrNameLst>
                                          <p:attrName>style.visibility</p:attrName>
                                        </p:attrNameLst>
                                      </p:cBhvr>
                                      <p:to>
                                        <p:strVal val="visible"/>
                                      </p:to>
                                    </p:set>
                                    <p:anim calcmode="lin" valueType="num">
                                      <p:cBhvr>
                                        <p:cTn id="7" dur="1000" fill="hold"/>
                                        <p:tgtEl>
                                          <p:spTgt spid="283650"/>
                                        </p:tgtEl>
                                        <p:attrNameLst>
                                          <p:attrName>ppt_w</p:attrName>
                                        </p:attrNameLst>
                                      </p:cBhvr>
                                      <p:tavLst>
                                        <p:tav tm="0">
                                          <p:val>
                                            <p:fltVal val="0"/>
                                          </p:val>
                                        </p:tav>
                                        <p:tav tm="100000">
                                          <p:val>
                                            <p:strVal val="#ppt_w"/>
                                          </p:val>
                                        </p:tav>
                                      </p:tavLst>
                                    </p:anim>
                                    <p:anim calcmode="lin" valueType="num">
                                      <p:cBhvr>
                                        <p:cTn id="8" dur="1000" fill="hold"/>
                                        <p:tgtEl>
                                          <p:spTgt spid="283650"/>
                                        </p:tgtEl>
                                        <p:attrNameLst>
                                          <p:attrName>ppt_h</p:attrName>
                                        </p:attrNameLst>
                                      </p:cBhvr>
                                      <p:tavLst>
                                        <p:tav tm="0">
                                          <p:val>
                                            <p:fltVal val="0"/>
                                          </p:val>
                                        </p:tav>
                                        <p:tav tm="100000">
                                          <p:val>
                                            <p:strVal val="#ppt_h"/>
                                          </p:val>
                                        </p:tav>
                                      </p:tavLst>
                                    </p:anim>
                                    <p:anim calcmode="lin" valueType="num">
                                      <p:cBhvr>
                                        <p:cTn id="9" dur="1000" fill="hold"/>
                                        <p:tgtEl>
                                          <p:spTgt spid="28365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83650"/>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53" presetClass="entr" presetSubtype="0" fill="hold" grpId="0" nodeType="afterEffect">
                                  <p:stCondLst>
                                    <p:cond delay="0"/>
                                  </p:stCondLst>
                                  <p:childTnLst>
                                    <p:set>
                                      <p:cBhvr>
                                        <p:cTn id="13" dur="1" fill="hold">
                                          <p:stCondLst>
                                            <p:cond delay="0"/>
                                          </p:stCondLst>
                                        </p:cTn>
                                        <p:tgtEl>
                                          <p:spTgt spid="283651">
                                            <p:txEl>
                                              <p:pRg st="0" end="0"/>
                                            </p:txEl>
                                          </p:spTgt>
                                        </p:tgtEl>
                                        <p:attrNameLst>
                                          <p:attrName>style.visibility</p:attrName>
                                        </p:attrNameLst>
                                      </p:cBhvr>
                                      <p:to>
                                        <p:strVal val="visible"/>
                                      </p:to>
                                    </p:set>
                                    <p:anim calcmode="lin" valueType="num">
                                      <p:cBhvr>
                                        <p:cTn id="14" dur="500" fill="hold"/>
                                        <p:tgtEl>
                                          <p:spTgt spid="283651">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283651">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283651">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283651">
                                            <p:txEl>
                                              <p:pRg st="2" end="2"/>
                                            </p:txEl>
                                          </p:spTgt>
                                        </p:tgtEl>
                                        <p:attrNameLst>
                                          <p:attrName>style.visibility</p:attrName>
                                        </p:attrNameLst>
                                      </p:cBhvr>
                                      <p:to>
                                        <p:strVal val="visible"/>
                                      </p:to>
                                    </p:set>
                                    <p:anim calcmode="lin" valueType="num">
                                      <p:cBhvr>
                                        <p:cTn id="21" dur="500" fill="hold"/>
                                        <p:tgtEl>
                                          <p:spTgt spid="283651">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283651">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283651">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283651">
                                            <p:txEl>
                                              <p:pRg st="4" end="4"/>
                                            </p:txEl>
                                          </p:spTgt>
                                        </p:tgtEl>
                                        <p:attrNameLst>
                                          <p:attrName>style.visibility</p:attrName>
                                        </p:attrNameLst>
                                      </p:cBhvr>
                                      <p:to>
                                        <p:strVal val="visible"/>
                                      </p:to>
                                    </p:set>
                                    <p:anim calcmode="lin" valueType="num">
                                      <p:cBhvr>
                                        <p:cTn id="28" dur="500" fill="hold"/>
                                        <p:tgtEl>
                                          <p:spTgt spid="283651">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83651">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83651">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283651">
                                            <p:txEl>
                                              <p:pRg st="6" end="6"/>
                                            </p:txEl>
                                          </p:spTgt>
                                        </p:tgtEl>
                                        <p:attrNameLst>
                                          <p:attrName>style.visibility</p:attrName>
                                        </p:attrNameLst>
                                      </p:cBhvr>
                                      <p:to>
                                        <p:strVal val="visible"/>
                                      </p:to>
                                    </p:set>
                                    <p:anim calcmode="lin" valueType="num">
                                      <p:cBhvr>
                                        <p:cTn id="35" dur="500" fill="hold"/>
                                        <p:tgtEl>
                                          <p:spTgt spid="283651">
                                            <p:txEl>
                                              <p:pRg st="6" end="6"/>
                                            </p:txEl>
                                          </p:spTgt>
                                        </p:tgtEl>
                                        <p:attrNameLst>
                                          <p:attrName>ppt_w</p:attrName>
                                        </p:attrNameLst>
                                      </p:cBhvr>
                                      <p:tavLst>
                                        <p:tav tm="0">
                                          <p:val>
                                            <p:fltVal val="0"/>
                                          </p:val>
                                        </p:tav>
                                        <p:tav tm="100000">
                                          <p:val>
                                            <p:strVal val="#ppt_w"/>
                                          </p:val>
                                        </p:tav>
                                      </p:tavLst>
                                    </p:anim>
                                    <p:anim calcmode="lin" valueType="num">
                                      <p:cBhvr>
                                        <p:cTn id="36" dur="500" fill="hold"/>
                                        <p:tgtEl>
                                          <p:spTgt spid="283651">
                                            <p:txEl>
                                              <p:pRg st="6" end="6"/>
                                            </p:txEl>
                                          </p:spTgt>
                                        </p:tgtEl>
                                        <p:attrNameLst>
                                          <p:attrName>ppt_h</p:attrName>
                                        </p:attrNameLst>
                                      </p:cBhvr>
                                      <p:tavLst>
                                        <p:tav tm="0">
                                          <p:val>
                                            <p:fltVal val="0"/>
                                          </p:val>
                                        </p:tav>
                                        <p:tav tm="100000">
                                          <p:val>
                                            <p:strVal val="#ppt_h"/>
                                          </p:val>
                                        </p:tav>
                                      </p:tavLst>
                                    </p:anim>
                                    <p:animEffect transition="in" filter="fade">
                                      <p:cBhvr>
                                        <p:cTn id="37" dur="500"/>
                                        <p:tgtEl>
                                          <p:spTgt spid="283651">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grpId="0" nodeType="clickEffect">
                                  <p:stCondLst>
                                    <p:cond delay="0"/>
                                  </p:stCondLst>
                                  <p:childTnLst>
                                    <p:set>
                                      <p:cBhvr>
                                        <p:cTn id="41" dur="1" fill="hold">
                                          <p:stCondLst>
                                            <p:cond delay="0"/>
                                          </p:stCondLst>
                                        </p:cTn>
                                        <p:tgtEl>
                                          <p:spTgt spid="283651">
                                            <p:txEl>
                                              <p:pRg st="8" end="8"/>
                                            </p:txEl>
                                          </p:spTgt>
                                        </p:tgtEl>
                                        <p:attrNameLst>
                                          <p:attrName>style.visibility</p:attrName>
                                        </p:attrNameLst>
                                      </p:cBhvr>
                                      <p:to>
                                        <p:strVal val="visible"/>
                                      </p:to>
                                    </p:set>
                                    <p:anim calcmode="lin" valueType="num">
                                      <p:cBhvr>
                                        <p:cTn id="42" dur="500" fill="hold"/>
                                        <p:tgtEl>
                                          <p:spTgt spid="283651">
                                            <p:txEl>
                                              <p:pRg st="8" end="8"/>
                                            </p:txEl>
                                          </p:spTgt>
                                        </p:tgtEl>
                                        <p:attrNameLst>
                                          <p:attrName>ppt_w</p:attrName>
                                        </p:attrNameLst>
                                      </p:cBhvr>
                                      <p:tavLst>
                                        <p:tav tm="0">
                                          <p:val>
                                            <p:fltVal val="0"/>
                                          </p:val>
                                        </p:tav>
                                        <p:tav tm="100000">
                                          <p:val>
                                            <p:strVal val="#ppt_w"/>
                                          </p:val>
                                        </p:tav>
                                      </p:tavLst>
                                    </p:anim>
                                    <p:anim calcmode="lin" valueType="num">
                                      <p:cBhvr>
                                        <p:cTn id="43" dur="500" fill="hold"/>
                                        <p:tgtEl>
                                          <p:spTgt spid="283651">
                                            <p:txEl>
                                              <p:pRg st="8" end="8"/>
                                            </p:txEl>
                                          </p:spTgt>
                                        </p:tgtEl>
                                        <p:attrNameLst>
                                          <p:attrName>ppt_h</p:attrName>
                                        </p:attrNameLst>
                                      </p:cBhvr>
                                      <p:tavLst>
                                        <p:tav tm="0">
                                          <p:val>
                                            <p:fltVal val="0"/>
                                          </p:val>
                                        </p:tav>
                                        <p:tav tm="100000">
                                          <p:val>
                                            <p:strVal val="#ppt_h"/>
                                          </p:val>
                                        </p:tav>
                                      </p:tavLst>
                                    </p:anim>
                                    <p:animEffect transition="in" filter="fade">
                                      <p:cBhvr>
                                        <p:cTn id="44" dur="500"/>
                                        <p:tgtEl>
                                          <p:spTgt spid="283651">
                                            <p:txEl>
                                              <p:pRg st="8" end="8"/>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grpId="0" nodeType="clickEffect">
                                  <p:stCondLst>
                                    <p:cond delay="0"/>
                                  </p:stCondLst>
                                  <p:childTnLst>
                                    <p:set>
                                      <p:cBhvr>
                                        <p:cTn id="48" dur="1" fill="hold">
                                          <p:stCondLst>
                                            <p:cond delay="0"/>
                                          </p:stCondLst>
                                        </p:cTn>
                                        <p:tgtEl>
                                          <p:spTgt spid="283651">
                                            <p:txEl>
                                              <p:pRg st="10" end="10"/>
                                            </p:txEl>
                                          </p:spTgt>
                                        </p:tgtEl>
                                        <p:attrNameLst>
                                          <p:attrName>style.visibility</p:attrName>
                                        </p:attrNameLst>
                                      </p:cBhvr>
                                      <p:to>
                                        <p:strVal val="visible"/>
                                      </p:to>
                                    </p:set>
                                    <p:anim calcmode="lin" valueType="num">
                                      <p:cBhvr>
                                        <p:cTn id="49" dur="500" fill="hold"/>
                                        <p:tgtEl>
                                          <p:spTgt spid="283651">
                                            <p:txEl>
                                              <p:pRg st="10" end="10"/>
                                            </p:txEl>
                                          </p:spTgt>
                                        </p:tgtEl>
                                        <p:attrNameLst>
                                          <p:attrName>ppt_w</p:attrName>
                                        </p:attrNameLst>
                                      </p:cBhvr>
                                      <p:tavLst>
                                        <p:tav tm="0">
                                          <p:val>
                                            <p:fltVal val="0"/>
                                          </p:val>
                                        </p:tav>
                                        <p:tav tm="100000">
                                          <p:val>
                                            <p:strVal val="#ppt_w"/>
                                          </p:val>
                                        </p:tav>
                                      </p:tavLst>
                                    </p:anim>
                                    <p:anim calcmode="lin" valueType="num">
                                      <p:cBhvr>
                                        <p:cTn id="50" dur="500" fill="hold"/>
                                        <p:tgtEl>
                                          <p:spTgt spid="283651">
                                            <p:txEl>
                                              <p:pRg st="10" end="10"/>
                                            </p:txEl>
                                          </p:spTgt>
                                        </p:tgtEl>
                                        <p:attrNameLst>
                                          <p:attrName>ppt_h</p:attrName>
                                        </p:attrNameLst>
                                      </p:cBhvr>
                                      <p:tavLst>
                                        <p:tav tm="0">
                                          <p:val>
                                            <p:fltVal val="0"/>
                                          </p:val>
                                        </p:tav>
                                        <p:tav tm="100000">
                                          <p:val>
                                            <p:strVal val="#ppt_h"/>
                                          </p:val>
                                        </p:tav>
                                      </p:tavLst>
                                    </p:anim>
                                    <p:animEffect transition="in" filter="fade">
                                      <p:cBhvr>
                                        <p:cTn id="51" dur="500"/>
                                        <p:tgtEl>
                                          <p:spTgt spid="283651">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3650" grpId="0"/>
      <p:bldP spid="28365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1" name="Rectangle 3"/>
          <p:cNvSpPr>
            <a:spLocks noChangeArrowheads="1"/>
          </p:cNvSpPr>
          <p:nvPr/>
        </p:nvSpPr>
        <p:spPr bwMode="auto">
          <a:xfrm>
            <a:off x="0" y="959912"/>
            <a:ext cx="9144000" cy="3785652"/>
          </a:xfrm>
          <a:prstGeom prst="rect">
            <a:avLst/>
          </a:prstGeom>
          <a:noFill/>
          <a:ln w="9525" algn="ctr">
            <a:noFill/>
            <a:miter lim="800000"/>
            <a:headEnd/>
            <a:tailEnd/>
          </a:ln>
        </p:spPr>
        <p:txBody>
          <a:bodyPr anchor="ctr">
            <a:spAutoFit/>
          </a:bodyPr>
          <a:lstStyle/>
          <a:p>
            <a:pPr algn="just">
              <a:lnSpc>
                <a:spcPct val="100000"/>
              </a:lnSpc>
              <a:spcBef>
                <a:spcPct val="0"/>
              </a:spcBef>
            </a:pPr>
            <a:r>
              <a:rPr lang="nl-NL" sz="2400" b="1" dirty="0" err="1">
                <a:solidFill>
                  <a:srgbClr val="000099"/>
                </a:solidFill>
                <a:latin typeface="Times New Roman" pitchFamily="18" charset="0"/>
                <a:cs typeface="Times New Roman" pitchFamily="18" charset="0"/>
              </a:rPr>
              <a:t>AcmeStudio</a:t>
            </a:r>
            <a:r>
              <a:rPr lang="nl-NL" sz="2400" b="1" dirty="0">
                <a:solidFill>
                  <a:srgbClr val="000099"/>
                </a:solidFill>
                <a:latin typeface="Times New Roman" pitchFamily="18" charset="0"/>
                <a:cs typeface="Times New Roman" pitchFamily="18" charset="0"/>
              </a:rPr>
              <a:t> web page : </a:t>
            </a:r>
            <a:r>
              <a:rPr lang="nl-NL" sz="2400" b="1" dirty="0">
                <a:solidFill>
                  <a:srgbClr val="000099"/>
                </a:solidFill>
                <a:latin typeface="Times New Roman" pitchFamily="18" charset="0"/>
                <a:cs typeface="Times New Roman" pitchFamily="18" charset="0"/>
                <a:hlinkClick r:id="rId2"/>
              </a:rPr>
              <a:t>http://www.cs.cmu.edu/~acme/</a:t>
            </a:r>
            <a:endParaRPr lang="nl-NL" sz="2400" b="1" dirty="0">
              <a:solidFill>
                <a:srgbClr val="000099"/>
              </a:solidFill>
              <a:latin typeface="Times New Roman" pitchFamily="18" charset="0"/>
              <a:cs typeface="Times New Roman" pitchFamily="18" charset="0"/>
            </a:endParaRPr>
          </a:p>
          <a:p>
            <a:pPr algn="just">
              <a:lnSpc>
                <a:spcPct val="100000"/>
              </a:lnSpc>
              <a:spcBef>
                <a:spcPct val="0"/>
              </a:spcBef>
            </a:pPr>
            <a:endParaRPr lang="nl-NL" sz="2400" b="1" dirty="0">
              <a:solidFill>
                <a:srgbClr val="000099"/>
              </a:solidFill>
              <a:latin typeface="Times New Roman" pitchFamily="18" charset="0"/>
              <a:cs typeface="Times New Roman" pitchFamily="18" charset="0"/>
            </a:endParaRPr>
          </a:p>
          <a:p>
            <a:pPr algn="just">
              <a:lnSpc>
                <a:spcPct val="100000"/>
              </a:lnSpc>
              <a:spcBef>
                <a:spcPct val="0"/>
              </a:spcBef>
            </a:pPr>
            <a:r>
              <a:rPr lang="fr-FR" sz="2400" b="1" dirty="0">
                <a:solidFill>
                  <a:srgbClr val="000099"/>
                </a:solidFill>
                <a:latin typeface="Times New Roman" pitchFamily="18" charset="0"/>
                <a:cs typeface="Times New Roman" pitchFamily="18" charset="0"/>
              </a:rPr>
              <a:t>Site de téléchargement d’</a:t>
            </a:r>
            <a:r>
              <a:rPr lang="fr-FR" sz="2400" b="1" dirty="0" err="1">
                <a:solidFill>
                  <a:srgbClr val="000099"/>
                </a:solidFill>
                <a:latin typeface="Times New Roman" pitchFamily="18" charset="0"/>
                <a:cs typeface="Times New Roman" pitchFamily="18" charset="0"/>
              </a:rPr>
              <a:t>AcmeStudio</a:t>
            </a:r>
            <a:r>
              <a:rPr lang="fr-FR" sz="2400" b="1" dirty="0">
                <a:solidFill>
                  <a:srgbClr val="000099"/>
                </a:solidFill>
                <a:latin typeface="Times New Roman" pitchFamily="18" charset="0"/>
                <a:cs typeface="Times New Roman" pitchFamily="18" charset="0"/>
              </a:rPr>
              <a:t>: </a:t>
            </a:r>
            <a:r>
              <a:rPr lang="fr-FR" sz="2400" b="1" u="sng" dirty="0">
                <a:solidFill>
                  <a:srgbClr val="0070C0"/>
                </a:solidFill>
                <a:latin typeface="Times New Roman" pitchFamily="18" charset="0"/>
                <a:cs typeface="Times New Roman" pitchFamily="18" charset="0"/>
              </a:rPr>
              <a:t>acme.able.cs.cmu.edu</a:t>
            </a:r>
          </a:p>
          <a:p>
            <a:pPr algn="just">
              <a:lnSpc>
                <a:spcPct val="100000"/>
              </a:lnSpc>
              <a:spcBef>
                <a:spcPct val="0"/>
              </a:spcBef>
            </a:pPr>
            <a:endParaRPr lang="fr-FR" sz="2400" b="1" dirty="0">
              <a:solidFill>
                <a:srgbClr val="000099"/>
              </a:solidFill>
              <a:latin typeface="Times New Roman" pitchFamily="18" charset="0"/>
              <a:cs typeface="Times New Roman" pitchFamily="18" charset="0"/>
            </a:endParaRPr>
          </a:p>
          <a:p>
            <a:pPr algn="just">
              <a:lnSpc>
                <a:spcPct val="100000"/>
              </a:lnSpc>
              <a:spcBef>
                <a:spcPct val="0"/>
              </a:spcBef>
            </a:pPr>
            <a:r>
              <a:rPr lang="fr-FR" sz="2400" b="1" dirty="0">
                <a:solidFill>
                  <a:srgbClr val="000099"/>
                </a:solidFill>
                <a:latin typeface="Times New Roman" pitchFamily="18" charset="0"/>
                <a:cs typeface="Times New Roman" pitchFamily="18" charset="0"/>
              </a:rPr>
              <a:t>Les composants nécessaires de Eclipse sont inclus dans le paquet téléchargé, de sorte que </a:t>
            </a:r>
            <a:r>
              <a:rPr lang="fr-FR" sz="2400" b="1" dirty="0" err="1">
                <a:solidFill>
                  <a:srgbClr val="000099"/>
                </a:solidFill>
                <a:latin typeface="Times New Roman" pitchFamily="18" charset="0"/>
                <a:cs typeface="Times New Roman" pitchFamily="18" charset="0"/>
              </a:rPr>
              <a:t>AcmeStudio</a:t>
            </a:r>
            <a:r>
              <a:rPr lang="fr-FR" sz="2400" b="1" dirty="0">
                <a:solidFill>
                  <a:srgbClr val="000099"/>
                </a:solidFill>
                <a:latin typeface="Times New Roman" pitchFamily="18" charset="0"/>
                <a:cs typeface="Times New Roman" pitchFamily="18" charset="0"/>
              </a:rPr>
              <a:t> peut fonctionner séparément de Eclipse.</a:t>
            </a:r>
          </a:p>
          <a:p>
            <a:pPr algn="just">
              <a:lnSpc>
                <a:spcPct val="100000"/>
              </a:lnSpc>
              <a:spcBef>
                <a:spcPct val="0"/>
              </a:spcBef>
            </a:pPr>
            <a:endParaRPr lang="fr-FR" sz="2400" b="1" dirty="0">
              <a:solidFill>
                <a:srgbClr val="000099"/>
              </a:solidFill>
              <a:latin typeface="Times New Roman" pitchFamily="18" charset="0"/>
              <a:cs typeface="Times New Roman" pitchFamily="18" charset="0"/>
            </a:endParaRPr>
          </a:p>
          <a:p>
            <a:pPr algn="just">
              <a:lnSpc>
                <a:spcPct val="100000"/>
              </a:lnSpc>
              <a:spcBef>
                <a:spcPct val="0"/>
              </a:spcBef>
            </a:pPr>
            <a:r>
              <a:rPr lang="fr-FR" sz="2400" b="1" dirty="0">
                <a:solidFill>
                  <a:srgbClr val="000099"/>
                </a:solidFill>
                <a:latin typeface="Times New Roman" pitchFamily="18" charset="0"/>
                <a:cs typeface="Times New Roman" pitchFamily="18" charset="0"/>
              </a:rPr>
              <a:t>En exécutant </a:t>
            </a:r>
            <a:r>
              <a:rPr lang="fr-FR" sz="2400" b="1" dirty="0" err="1">
                <a:solidFill>
                  <a:srgbClr val="000099"/>
                </a:solidFill>
                <a:latin typeface="Times New Roman" pitchFamily="18" charset="0"/>
                <a:cs typeface="Times New Roman" pitchFamily="18" charset="0"/>
              </a:rPr>
              <a:t>AcmeStudio</a:t>
            </a:r>
            <a:r>
              <a:rPr lang="fr-FR" sz="2400" b="1" dirty="0">
                <a:solidFill>
                  <a:srgbClr val="000099"/>
                </a:solidFill>
                <a:latin typeface="Times New Roman" pitchFamily="18" charset="0"/>
                <a:cs typeface="Times New Roman" pitchFamily="18" charset="0"/>
              </a:rPr>
              <a:t>, on verra un espace de travail vide.</a:t>
            </a:r>
          </a:p>
          <a:p>
            <a:pPr algn="just">
              <a:lnSpc>
                <a:spcPct val="100000"/>
              </a:lnSpc>
              <a:spcBef>
                <a:spcPct val="0"/>
              </a:spcBef>
            </a:pPr>
            <a:endParaRPr lang="fr-FR" sz="2400" b="1" dirty="0">
              <a:solidFill>
                <a:srgbClr val="000099"/>
              </a:solidFill>
              <a:latin typeface="Times New Roman" pitchFamily="18" charset="0"/>
              <a:cs typeface="Times New Roman" pitchFamily="18" charset="0"/>
            </a:endParaRPr>
          </a:p>
        </p:txBody>
      </p:sp>
      <p:sp>
        <p:nvSpPr>
          <p:cNvPr id="4" name="Rectangle 21"/>
          <p:cNvSpPr>
            <a:spLocks noChangeArrowheads="1"/>
          </p:cNvSpPr>
          <p:nvPr/>
        </p:nvSpPr>
        <p:spPr bwMode="auto">
          <a:xfrm>
            <a:off x="2225675" y="0"/>
            <a:ext cx="6918325" cy="396875"/>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Présentation d’</a:t>
            </a:r>
            <a:r>
              <a:rPr lang="fr-FR" sz="2000" b="1" dirty="0" err="1">
                <a:solidFill>
                  <a:srgbClr val="F9FBC9"/>
                </a:solidFill>
                <a:latin typeface="Engravers MT" pitchFamily="18" charset="0"/>
              </a:rPr>
              <a:t>Acmestudio</a:t>
            </a:r>
            <a:endParaRPr lang="en-US" sz="2000" b="1" dirty="0">
              <a:solidFill>
                <a:srgbClr val="F9FBC9"/>
              </a:solidFill>
              <a:latin typeface="Engravers M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83651">
                                            <p:txEl>
                                              <p:pRg st="0" end="0"/>
                                            </p:txEl>
                                          </p:spTgt>
                                        </p:tgtEl>
                                        <p:attrNameLst>
                                          <p:attrName>style.visibility</p:attrName>
                                        </p:attrNameLst>
                                      </p:cBhvr>
                                      <p:to>
                                        <p:strVal val="visible"/>
                                      </p:to>
                                    </p:set>
                                    <p:anim calcmode="lin" valueType="num">
                                      <p:cBhvr>
                                        <p:cTn id="7" dur="500" fill="hold"/>
                                        <p:tgtEl>
                                          <p:spTgt spid="28365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83651">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8365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283651">
                                            <p:txEl>
                                              <p:pRg st="2" end="2"/>
                                            </p:txEl>
                                          </p:spTgt>
                                        </p:tgtEl>
                                        <p:attrNameLst>
                                          <p:attrName>style.visibility</p:attrName>
                                        </p:attrNameLst>
                                      </p:cBhvr>
                                      <p:to>
                                        <p:strVal val="visible"/>
                                      </p:to>
                                    </p:set>
                                    <p:anim calcmode="lin" valueType="num">
                                      <p:cBhvr>
                                        <p:cTn id="14" dur="500" fill="hold"/>
                                        <p:tgtEl>
                                          <p:spTgt spid="283651">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83651">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83651">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283651">
                                            <p:txEl>
                                              <p:pRg st="4" end="4"/>
                                            </p:txEl>
                                          </p:spTgt>
                                        </p:tgtEl>
                                        <p:attrNameLst>
                                          <p:attrName>style.visibility</p:attrName>
                                        </p:attrNameLst>
                                      </p:cBhvr>
                                      <p:to>
                                        <p:strVal val="visible"/>
                                      </p:to>
                                    </p:set>
                                    <p:anim calcmode="lin" valueType="num">
                                      <p:cBhvr>
                                        <p:cTn id="21" dur="500" fill="hold"/>
                                        <p:tgtEl>
                                          <p:spTgt spid="283651">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283651">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283651">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283651">
                                            <p:txEl>
                                              <p:pRg st="6" end="6"/>
                                            </p:txEl>
                                          </p:spTgt>
                                        </p:tgtEl>
                                        <p:attrNameLst>
                                          <p:attrName>style.visibility</p:attrName>
                                        </p:attrNameLst>
                                      </p:cBhvr>
                                      <p:to>
                                        <p:strVal val="visible"/>
                                      </p:to>
                                    </p:set>
                                    <p:anim calcmode="lin" valueType="num">
                                      <p:cBhvr>
                                        <p:cTn id="28" dur="500" fill="hold"/>
                                        <p:tgtEl>
                                          <p:spTgt spid="283651">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283651">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28365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3651"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22" name="Picture 2"/>
          <p:cNvPicPr>
            <a:picLocks noChangeAspect="1" noChangeArrowheads="1"/>
          </p:cNvPicPr>
          <p:nvPr/>
        </p:nvPicPr>
        <p:blipFill>
          <a:blip r:embed="rId2" cstate="print"/>
          <a:srcRect/>
          <a:stretch>
            <a:fillRect/>
          </a:stretch>
        </p:blipFill>
        <p:spPr bwMode="auto">
          <a:xfrm>
            <a:off x="190500" y="609600"/>
            <a:ext cx="8750300" cy="5910263"/>
          </a:xfrm>
          <a:prstGeom prst="rect">
            <a:avLst/>
          </a:prstGeom>
          <a:noFill/>
          <a:ln w="9525" cap="flat" cmpd="sng" algn="ctr">
            <a:noFill/>
            <a:prstDash val="solid"/>
            <a:miter lim="800000"/>
            <a:headEnd/>
            <a:tailEnd/>
          </a:ln>
        </p:spPr>
      </p:pic>
      <p:sp>
        <p:nvSpPr>
          <p:cNvPr id="8" name="Rectangle 21"/>
          <p:cNvSpPr>
            <a:spLocks noChangeArrowheads="1"/>
          </p:cNvSpPr>
          <p:nvPr/>
        </p:nvSpPr>
        <p:spPr bwMode="auto">
          <a:xfrm>
            <a:off x="2225675" y="0"/>
            <a:ext cx="6918325" cy="396875"/>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Présentation d’</a:t>
            </a:r>
            <a:r>
              <a:rPr lang="fr-FR" sz="2000" b="1" dirty="0" err="1">
                <a:solidFill>
                  <a:srgbClr val="F9FBC9"/>
                </a:solidFill>
                <a:latin typeface="Engravers MT" pitchFamily="18" charset="0"/>
              </a:rPr>
              <a:t>Acmestudio</a:t>
            </a:r>
            <a:endParaRPr lang="en-US" sz="2000" b="1" dirty="0">
              <a:solidFill>
                <a:srgbClr val="F9FBC9"/>
              </a:solidFill>
              <a:latin typeface="Engravers MT"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05" name="Rectangle 21"/>
          <p:cNvSpPr>
            <a:spLocks noChangeArrowheads="1"/>
          </p:cNvSpPr>
          <p:nvPr/>
        </p:nvSpPr>
        <p:spPr bwMode="auto">
          <a:xfrm>
            <a:off x="2225675" y="0"/>
            <a:ext cx="6918325" cy="396875"/>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Présentation d’</a:t>
            </a:r>
            <a:r>
              <a:rPr lang="fr-FR" sz="2000" b="1" dirty="0" err="1">
                <a:solidFill>
                  <a:srgbClr val="F9FBC9"/>
                </a:solidFill>
                <a:latin typeface="Engravers MT" pitchFamily="18" charset="0"/>
              </a:rPr>
              <a:t>Acmestudio</a:t>
            </a:r>
            <a:endParaRPr lang="en-US" sz="2000" b="1" dirty="0">
              <a:solidFill>
                <a:srgbClr val="F9FBC9"/>
              </a:solidFill>
              <a:latin typeface="Engravers MT" pitchFamily="18" charset="0"/>
            </a:endParaRPr>
          </a:p>
        </p:txBody>
      </p:sp>
      <p:pic>
        <p:nvPicPr>
          <p:cNvPr id="79875" name="Picture 3"/>
          <p:cNvPicPr>
            <a:picLocks noChangeAspect="1" noChangeArrowheads="1"/>
          </p:cNvPicPr>
          <p:nvPr/>
        </p:nvPicPr>
        <p:blipFill>
          <a:blip r:embed="rId2" cstate="print"/>
          <a:srcRect/>
          <a:stretch>
            <a:fillRect/>
          </a:stretch>
        </p:blipFill>
        <p:spPr bwMode="auto">
          <a:xfrm>
            <a:off x="6108700" y="679450"/>
            <a:ext cx="2933700" cy="5122863"/>
          </a:xfrm>
          <a:prstGeom prst="rect">
            <a:avLst/>
          </a:prstGeom>
          <a:noFill/>
          <a:ln w="9525" cap="flat" cmpd="sng" algn="ctr">
            <a:noFill/>
            <a:prstDash val="solid"/>
            <a:miter lim="800000"/>
            <a:headEnd/>
            <a:tailEnd/>
          </a:ln>
        </p:spPr>
      </p:pic>
      <p:sp>
        <p:nvSpPr>
          <p:cNvPr id="6" name="Rectangle 3"/>
          <p:cNvSpPr>
            <a:spLocks noChangeArrowheads="1"/>
          </p:cNvSpPr>
          <p:nvPr/>
        </p:nvSpPr>
        <p:spPr bwMode="auto">
          <a:xfrm>
            <a:off x="0" y="1092746"/>
            <a:ext cx="6108700" cy="4154984"/>
          </a:xfrm>
          <a:prstGeom prst="rect">
            <a:avLst/>
          </a:prstGeom>
          <a:noFill/>
          <a:ln w="9525" algn="ctr">
            <a:noFill/>
            <a:miter lim="800000"/>
            <a:headEnd/>
            <a:tailEnd/>
          </a:ln>
        </p:spPr>
        <p:txBody>
          <a:bodyPr wrap="square" anchor="ctr">
            <a:spAutoFit/>
          </a:bodyPr>
          <a:lstStyle/>
          <a:p>
            <a:pPr algn="just">
              <a:lnSpc>
                <a:spcPct val="100000"/>
              </a:lnSpc>
              <a:spcBef>
                <a:spcPct val="0"/>
              </a:spcBef>
            </a:pPr>
            <a:r>
              <a:rPr lang="fr-FR" sz="2400" b="1" dirty="0">
                <a:solidFill>
                  <a:srgbClr val="000099"/>
                </a:solidFill>
                <a:latin typeface="Times New Roman" pitchFamily="18" charset="0"/>
                <a:cs typeface="Times New Roman" pitchFamily="18" charset="0"/>
              </a:rPr>
              <a:t>En important un </a:t>
            </a:r>
            <a:r>
              <a:rPr lang="fr-FR" sz="2400" b="1" dirty="0" err="1">
                <a:solidFill>
                  <a:srgbClr val="000099"/>
                </a:solidFill>
                <a:latin typeface="Times New Roman" pitchFamily="18" charset="0"/>
                <a:cs typeface="Times New Roman" pitchFamily="18" charset="0"/>
              </a:rPr>
              <a:t>lab</a:t>
            </a:r>
            <a:r>
              <a:rPr lang="fr-FR" sz="2400" b="1" dirty="0">
                <a:solidFill>
                  <a:srgbClr val="000099"/>
                </a:solidFill>
                <a:latin typeface="Times New Roman" pitchFamily="18" charset="0"/>
                <a:cs typeface="Times New Roman" pitchFamily="18" charset="0"/>
              </a:rPr>
              <a:t> </a:t>
            </a:r>
            <a:r>
              <a:rPr lang="fr-FR" sz="2400" b="1" dirty="0" err="1">
                <a:solidFill>
                  <a:srgbClr val="000099"/>
                </a:solidFill>
                <a:latin typeface="Times New Roman" pitchFamily="18" charset="0"/>
                <a:cs typeface="Times New Roman" pitchFamily="18" charset="0"/>
              </a:rPr>
              <a:t>project</a:t>
            </a:r>
            <a:r>
              <a:rPr lang="fr-FR" sz="2400" b="1" dirty="0">
                <a:solidFill>
                  <a:srgbClr val="000099"/>
                </a:solidFill>
                <a:latin typeface="Times New Roman" pitchFamily="18" charset="0"/>
                <a:cs typeface="Times New Roman" pitchFamily="18" charset="0"/>
              </a:rPr>
              <a:t> déjà existant (</a:t>
            </a:r>
            <a:r>
              <a:rPr lang="fr-FR" sz="2000" b="1" dirty="0">
                <a:solidFill>
                  <a:srgbClr val="990000"/>
                </a:solidFill>
                <a:latin typeface="Times New Roman" pitchFamily="18" charset="0"/>
                <a:cs typeface="Times New Roman" pitchFamily="18" charset="0"/>
              </a:rPr>
              <a:t>File-&gt;Import</a:t>
            </a:r>
            <a:r>
              <a:rPr lang="fr-FR" sz="2400" b="1" dirty="0">
                <a:solidFill>
                  <a:srgbClr val="000099"/>
                </a:solidFill>
                <a:latin typeface="Times New Roman" pitchFamily="18" charset="0"/>
                <a:cs typeface="Times New Roman" pitchFamily="18" charset="0"/>
              </a:rPr>
              <a:t>), ce projet sera placé dans  </a:t>
            </a:r>
            <a:r>
              <a:rPr lang="en-US" sz="2000" b="1" dirty="0">
                <a:solidFill>
                  <a:srgbClr val="C00000"/>
                </a:solidFill>
                <a:latin typeface="Times New Roman" pitchFamily="18" charset="0"/>
                <a:cs typeface="Times New Roman" pitchFamily="18" charset="0"/>
              </a:rPr>
              <a:t>&lt;repertoire user directory&gt;/</a:t>
            </a:r>
            <a:r>
              <a:rPr lang="en-US" sz="2000" b="1" dirty="0" err="1">
                <a:solidFill>
                  <a:srgbClr val="C00000"/>
                </a:solidFill>
                <a:latin typeface="Times New Roman" pitchFamily="18" charset="0"/>
                <a:cs typeface="Times New Roman" pitchFamily="18" charset="0"/>
              </a:rPr>
              <a:t>AcmeWorkspace</a:t>
            </a:r>
            <a:endParaRPr lang="en-US" sz="2000" b="1" dirty="0">
              <a:solidFill>
                <a:srgbClr val="C00000"/>
              </a:solidFill>
              <a:latin typeface="Times New Roman" pitchFamily="18" charset="0"/>
              <a:cs typeface="Times New Roman" pitchFamily="18" charset="0"/>
            </a:endParaRPr>
          </a:p>
          <a:p>
            <a:pPr algn="just">
              <a:lnSpc>
                <a:spcPct val="100000"/>
              </a:lnSpc>
              <a:spcBef>
                <a:spcPct val="0"/>
              </a:spcBef>
            </a:pPr>
            <a:endParaRPr lang="fr-FR" sz="2400" b="1" dirty="0">
              <a:solidFill>
                <a:srgbClr val="000099"/>
              </a:solidFill>
              <a:latin typeface="Times New Roman" pitchFamily="18" charset="0"/>
              <a:cs typeface="Times New Roman" pitchFamily="18" charset="0"/>
            </a:endParaRPr>
          </a:p>
          <a:p>
            <a:pPr algn="just">
              <a:lnSpc>
                <a:spcPct val="100000"/>
              </a:lnSpc>
              <a:spcBef>
                <a:spcPct val="0"/>
              </a:spcBef>
            </a:pPr>
            <a:r>
              <a:rPr lang="fr-FR" sz="2400" b="1" dirty="0">
                <a:solidFill>
                  <a:srgbClr val="000099"/>
                </a:solidFill>
                <a:latin typeface="Times New Roman" pitchFamily="18" charset="0"/>
                <a:cs typeface="Times New Roman" pitchFamily="18" charset="0"/>
              </a:rPr>
              <a:t>Ce projet contient le fichier </a:t>
            </a:r>
            <a:r>
              <a:rPr lang="fr-FR" sz="2000" b="1" dirty="0">
                <a:solidFill>
                  <a:srgbClr val="990000"/>
                </a:solidFill>
                <a:latin typeface="Times New Roman" pitchFamily="18" charset="0"/>
                <a:cs typeface="Times New Roman" pitchFamily="18" charset="0"/>
              </a:rPr>
              <a:t>.</a:t>
            </a:r>
            <a:r>
              <a:rPr lang="fr-FR" sz="2000" b="1" dirty="0" err="1">
                <a:solidFill>
                  <a:srgbClr val="990000"/>
                </a:solidFill>
                <a:latin typeface="Times New Roman" pitchFamily="18" charset="0"/>
                <a:cs typeface="Times New Roman" pitchFamily="18" charset="0"/>
              </a:rPr>
              <a:t>acme</a:t>
            </a:r>
            <a:r>
              <a:rPr lang="fr-FR" sz="2400" b="1" dirty="0">
                <a:solidFill>
                  <a:srgbClr val="000099"/>
                </a:solidFill>
                <a:latin typeface="Times New Roman" pitchFamily="18" charset="0"/>
                <a:cs typeface="Times New Roman" pitchFamily="18" charset="0"/>
              </a:rPr>
              <a:t> représentant le système (ex: </a:t>
            </a:r>
            <a:r>
              <a:rPr lang="fr-FR" sz="2000" b="1" dirty="0" err="1">
                <a:solidFill>
                  <a:srgbClr val="990000"/>
                </a:solidFill>
                <a:latin typeface="Times New Roman" pitchFamily="18" charset="0"/>
                <a:cs typeface="Times New Roman" pitchFamily="18" charset="0"/>
              </a:rPr>
              <a:t>simple-pf.acme</a:t>
            </a:r>
            <a:r>
              <a:rPr lang="fr-FR" sz="2400" b="1" dirty="0">
                <a:solidFill>
                  <a:srgbClr val="000099"/>
                </a:solidFill>
                <a:latin typeface="Times New Roman" pitchFamily="18" charset="0"/>
                <a:cs typeface="Times New Roman" pitchFamily="18" charset="0"/>
              </a:rPr>
              <a:t>) sur lequel on travaille et le répertoire des familles. </a:t>
            </a:r>
          </a:p>
          <a:p>
            <a:pPr algn="just">
              <a:lnSpc>
                <a:spcPct val="100000"/>
              </a:lnSpc>
              <a:spcBef>
                <a:spcPct val="0"/>
              </a:spcBef>
            </a:pPr>
            <a:endParaRPr lang="fr-FR" sz="2400" b="1" dirty="0">
              <a:solidFill>
                <a:srgbClr val="000099"/>
              </a:solidFill>
              <a:latin typeface="Times New Roman" pitchFamily="18" charset="0"/>
              <a:cs typeface="Times New Roman" pitchFamily="18" charset="0"/>
            </a:endParaRPr>
          </a:p>
          <a:p>
            <a:pPr algn="just">
              <a:lnSpc>
                <a:spcPct val="100000"/>
              </a:lnSpc>
              <a:spcBef>
                <a:spcPct val="0"/>
              </a:spcBef>
            </a:pPr>
            <a:r>
              <a:rPr lang="fr-FR" sz="2400" b="1" dirty="0">
                <a:solidFill>
                  <a:srgbClr val="000099"/>
                </a:solidFill>
                <a:latin typeface="Times New Roman" pitchFamily="18" charset="0"/>
                <a:cs typeface="Times New Roman" pitchFamily="18" charset="0"/>
              </a:rPr>
              <a:t>En ouvrant le fichier </a:t>
            </a:r>
            <a:r>
              <a:rPr lang="fr-FR" sz="2000" b="1" dirty="0">
                <a:solidFill>
                  <a:srgbClr val="990000"/>
                </a:solidFill>
                <a:latin typeface="Times New Roman" pitchFamily="18" charset="0"/>
                <a:cs typeface="Times New Roman" pitchFamily="18" charset="0"/>
              </a:rPr>
              <a:t>.</a:t>
            </a:r>
            <a:r>
              <a:rPr lang="fr-FR" sz="2000" b="1" dirty="0" err="1">
                <a:solidFill>
                  <a:srgbClr val="990000"/>
                </a:solidFill>
                <a:latin typeface="Times New Roman" pitchFamily="18" charset="0"/>
                <a:cs typeface="Times New Roman" pitchFamily="18" charset="0"/>
              </a:rPr>
              <a:t>acme</a:t>
            </a:r>
            <a:r>
              <a:rPr lang="fr-FR" sz="2400" b="1" dirty="0">
                <a:solidFill>
                  <a:srgbClr val="000099"/>
                </a:solidFill>
                <a:latin typeface="Times New Roman" pitchFamily="18" charset="0"/>
                <a:cs typeface="Times New Roman" pitchFamily="18" charset="0"/>
              </a:rPr>
              <a:t>, on aura l’architecture </a:t>
            </a:r>
            <a:r>
              <a:rPr lang="fr-FR" sz="2400" b="1" dirty="0" err="1">
                <a:solidFill>
                  <a:srgbClr val="000099"/>
                </a:solidFill>
                <a:latin typeface="Times New Roman" pitchFamily="18" charset="0"/>
                <a:cs typeface="Times New Roman" pitchFamily="18" charset="0"/>
              </a:rPr>
              <a:t>Acme</a:t>
            </a:r>
            <a:r>
              <a:rPr lang="fr-FR" sz="2400" b="1" dirty="0">
                <a:solidFill>
                  <a:srgbClr val="000099"/>
                </a:solidFill>
                <a:latin typeface="Times New Roman" pitchFamily="18" charset="0"/>
                <a:cs typeface="Times New Roman" pitchFamily="18" charset="0"/>
              </a:rPr>
              <a:t> correspondante.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6">
                                            <p:txEl>
                                              <p:pRg st="2" end="2"/>
                                            </p:txEl>
                                          </p:spTgt>
                                        </p:tgtEl>
                                        <p:attrNameLst>
                                          <p:attrName>style.visibility</p:attrName>
                                        </p:attrNameLst>
                                      </p:cBhvr>
                                      <p:to>
                                        <p:strVal val="visible"/>
                                      </p:to>
                                    </p:set>
                                    <p:anim calcmode="lin" valueType="num">
                                      <p:cBhvr>
                                        <p:cTn id="14"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6">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6">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anim calcmode="lin" valueType="num">
                                      <p:cBhvr>
                                        <p:cTn id="21" dur="500" fill="hold"/>
                                        <p:tgtEl>
                                          <p:spTgt spid="6">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6">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05" name="Rectangle 21"/>
          <p:cNvSpPr>
            <a:spLocks noChangeArrowheads="1"/>
          </p:cNvSpPr>
          <p:nvPr/>
        </p:nvSpPr>
        <p:spPr bwMode="auto">
          <a:xfrm>
            <a:off x="2225675" y="0"/>
            <a:ext cx="6918325" cy="396875"/>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Présentation d’</a:t>
            </a:r>
            <a:r>
              <a:rPr lang="fr-FR" sz="2000" b="1" dirty="0" err="1">
                <a:solidFill>
                  <a:srgbClr val="F9FBC9"/>
                </a:solidFill>
                <a:latin typeface="Engravers MT" pitchFamily="18" charset="0"/>
              </a:rPr>
              <a:t>Acmestudio</a:t>
            </a:r>
            <a:endParaRPr lang="en-US" sz="2000" b="1" dirty="0">
              <a:solidFill>
                <a:srgbClr val="F9FBC9"/>
              </a:solidFill>
              <a:latin typeface="Engravers MT" pitchFamily="18" charset="0"/>
            </a:endParaRPr>
          </a:p>
        </p:txBody>
      </p:sp>
      <p:pic>
        <p:nvPicPr>
          <p:cNvPr id="80898" name="Picture 2"/>
          <p:cNvPicPr>
            <a:picLocks noChangeAspect="1" noChangeArrowheads="1"/>
          </p:cNvPicPr>
          <p:nvPr/>
        </p:nvPicPr>
        <p:blipFill>
          <a:blip r:embed="rId2" cstate="print"/>
          <a:srcRect/>
          <a:stretch>
            <a:fillRect/>
          </a:stretch>
        </p:blipFill>
        <p:spPr bwMode="auto">
          <a:xfrm>
            <a:off x="183434" y="533400"/>
            <a:ext cx="8757365" cy="6324600"/>
          </a:xfrm>
          <a:prstGeom prst="rect">
            <a:avLst/>
          </a:prstGeom>
          <a:noFill/>
          <a:ln w="9525" cap="flat" cmpd="sng" algn="ctr">
            <a:noFill/>
            <a:prstDash val="solid"/>
            <a:miter lim="800000"/>
            <a:headEnd/>
            <a:tailEnd/>
          </a:ln>
        </p:spPr>
      </p:pic>
      <p:grpSp>
        <p:nvGrpSpPr>
          <p:cNvPr id="9" name="Groupe 8"/>
          <p:cNvGrpSpPr/>
          <p:nvPr/>
        </p:nvGrpSpPr>
        <p:grpSpPr>
          <a:xfrm>
            <a:off x="1832950" y="2247900"/>
            <a:ext cx="1573443" cy="898132"/>
            <a:chOff x="1832950" y="2247900"/>
            <a:chExt cx="1573443" cy="898132"/>
          </a:xfrm>
        </p:grpSpPr>
        <p:sp>
          <p:nvSpPr>
            <p:cNvPr id="7" name="ZoneTexte 6"/>
            <p:cNvSpPr txBox="1"/>
            <p:nvPr/>
          </p:nvSpPr>
          <p:spPr>
            <a:xfrm>
              <a:off x="1832950" y="2832100"/>
              <a:ext cx="1573443" cy="313932"/>
            </a:xfrm>
            <a:prstGeom prst="rect">
              <a:avLst/>
            </a:prstGeom>
            <a:noFill/>
          </p:spPr>
          <p:txBody>
            <a:bodyPr wrap="none" rtlCol="0">
              <a:spAutoFit/>
            </a:bodyPr>
            <a:lstStyle/>
            <a:p>
              <a:r>
                <a:rPr lang="fr-FR" sz="1600" dirty="0">
                  <a:solidFill>
                    <a:srgbClr val="C00000"/>
                  </a:solidFill>
                </a:rPr>
                <a:t>Fichier d’entrée</a:t>
              </a:r>
            </a:p>
          </p:txBody>
        </p:sp>
        <p:sp>
          <p:nvSpPr>
            <p:cNvPr id="8" name="Flèche vers le haut 7"/>
            <p:cNvSpPr/>
            <p:nvPr/>
          </p:nvSpPr>
          <p:spPr bwMode="auto">
            <a:xfrm>
              <a:off x="2501900" y="2247900"/>
              <a:ext cx="152400" cy="546100"/>
            </a:xfrm>
            <a:prstGeom prst="upArrow">
              <a:avLst/>
            </a:prstGeom>
            <a:solidFill>
              <a:srgbClr val="C00000"/>
            </a:solidFill>
            <a:ln w="9525" cap="flat" cmpd="sng" algn="ctr">
              <a:solidFill>
                <a:schemeClr val="bg2"/>
              </a:solidFill>
              <a:prstDash val="solid"/>
              <a:round/>
              <a:headEnd type="none" w="med" len="med"/>
              <a:tailEnd type="none" w="med" len="med"/>
            </a:ln>
            <a:effectLst/>
          </p:spPr>
          <p:txBody>
            <a:bodyPr rot="10800000" vert="horz" wrap="none" lIns="91440" tIns="45720" rIns="91440" bIns="45720" numCol="1" rtlCol="0" anchor="ctr" anchorCtr="0" compatLnSpc="1">
              <a:prstTxWarp prst="textNoShape">
                <a:avLst/>
              </a:prstTxWarp>
            </a:bodyPr>
            <a:lstStyle/>
            <a:p>
              <a:pPr marL="1438275" marR="0" indent="-536575" algn="ctr" defTabSz="914400" rtl="0" eaLnBrk="1" fontAlgn="base" latinLnBrk="0" hangingPunct="1">
                <a:lnSpc>
                  <a:spcPct val="90000"/>
                </a:lnSpc>
                <a:spcBef>
                  <a:spcPct val="20000"/>
                </a:spcBef>
                <a:spcAft>
                  <a:spcPct val="0"/>
                </a:spcAft>
                <a:buClrTx/>
                <a:buSzTx/>
                <a:buFontTx/>
                <a:buNone/>
                <a:tabLst/>
              </a:pPr>
              <a:endParaRPr kumimoji="0" lang="fr-FR" sz="2200" b="0" i="0" u="none" strike="noStrike" cap="none" normalizeH="0" baseline="0">
                <a:ln>
                  <a:noFill/>
                </a:ln>
                <a:solidFill>
                  <a:srgbClr val="800000"/>
                </a:solidFill>
                <a:effectLst/>
                <a:latin typeface="Tahoma" pitchFamily="34" charset="0"/>
                <a:cs typeface="Arial" charset="0"/>
              </a:endParaRPr>
            </a:p>
          </p:txBody>
        </p:sp>
      </p:grpSp>
      <p:grpSp>
        <p:nvGrpSpPr>
          <p:cNvPr id="10" name="Groupe 9"/>
          <p:cNvGrpSpPr/>
          <p:nvPr/>
        </p:nvGrpSpPr>
        <p:grpSpPr>
          <a:xfrm>
            <a:off x="4436676" y="2260600"/>
            <a:ext cx="810991" cy="898132"/>
            <a:chOff x="2214176" y="2247900"/>
            <a:chExt cx="810991" cy="898132"/>
          </a:xfrm>
        </p:grpSpPr>
        <p:sp>
          <p:nvSpPr>
            <p:cNvPr id="11" name="ZoneTexte 10"/>
            <p:cNvSpPr txBox="1"/>
            <p:nvPr/>
          </p:nvSpPr>
          <p:spPr>
            <a:xfrm>
              <a:off x="2214176" y="2832100"/>
              <a:ext cx="810991" cy="313932"/>
            </a:xfrm>
            <a:prstGeom prst="rect">
              <a:avLst/>
            </a:prstGeom>
            <a:noFill/>
          </p:spPr>
          <p:txBody>
            <a:bodyPr wrap="none" rtlCol="0">
              <a:spAutoFit/>
            </a:bodyPr>
            <a:lstStyle/>
            <a:p>
              <a:r>
                <a:rPr lang="fr-FR" sz="1600" dirty="0">
                  <a:solidFill>
                    <a:srgbClr val="C00000"/>
                  </a:solidFill>
                </a:rPr>
                <a:t>Filtre 1</a:t>
              </a:r>
            </a:p>
          </p:txBody>
        </p:sp>
        <p:sp>
          <p:nvSpPr>
            <p:cNvPr id="12" name="Flèche vers le haut 11"/>
            <p:cNvSpPr/>
            <p:nvPr/>
          </p:nvSpPr>
          <p:spPr bwMode="auto">
            <a:xfrm>
              <a:off x="2501900" y="2247900"/>
              <a:ext cx="152400" cy="546100"/>
            </a:xfrm>
            <a:prstGeom prst="upArrow">
              <a:avLst/>
            </a:prstGeom>
            <a:solidFill>
              <a:srgbClr val="C00000"/>
            </a:solidFill>
            <a:ln w="9525" cap="flat" cmpd="sng" algn="ctr">
              <a:solidFill>
                <a:schemeClr val="bg2"/>
              </a:solidFill>
              <a:prstDash val="solid"/>
              <a:round/>
              <a:headEnd type="none" w="med" len="med"/>
              <a:tailEnd type="none" w="med" len="med"/>
            </a:ln>
            <a:effectLst/>
          </p:spPr>
          <p:txBody>
            <a:bodyPr rot="10800000" vert="horz" wrap="none" lIns="91440" tIns="45720" rIns="91440" bIns="45720" numCol="1" rtlCol="0" anchor="ctr" anchorCtr="0" compatLnSpc="1">
              <a:prstTxWarp prst="textNoShape">
                <a:avLst/>
              </a:prstTxWarp>
            </a:bodyPr>
            <a:lstStyle/>
            <a:p>
              <a:pPr marL="1438275" marR="0" indent="-536575" algn="ctr" defTabSz="914400" rtl="0" eaLnBrk="1" fontAlgn="base" latinLnBrk="0" hangingPunct="1">
                <a:lnSpc>
                  <a:spcPct val="90000"/>
                </a:lnSpc>
                <a:spcBef>
                  <a:spcPct val="20000"/>
                </a:spcBef>
                <a:spcAft>
                  <a:spcPct val="0"/>
                </a:spcAft>
                <a:buClrTx/>
                <a:buSzTx/>
                <a:buFontTx/>
                <a:buNone/>
                <a:tabLst/>
              </a:pPr>
              <a:endParaRPr kumimoji="0" lang="fr-FR" sz="2200" b="0" i="0" u="none" strike="noStrike" cap="none" normalizeH="0" baseline="0">
                <a:ln>
                  <a:noFill/>
                </a:ln>
                <a:solidFill>
                  <a:srgbClr val="800000"/>
                </a:solidFill>
                <a:effectLst/>
                <a:latin typeface="Tahoma" pitchFamily="34" charset="0"/>
                <a:cs typeface="Arial" charset="0"/>
              </a:endParaRPr>
            </a:p>
          </p:txBody>
        </p:sp>
      </p:grpSp>
      <p:grpSp>
        <p:nvGrpSpPr>
          <p:cNvPr id="13" name="Groupe 12"/>
          <p:cNvGrpSpPr/>
          <p:nvPr/>
        </p:nvGrpSpPr>
        <p:grpSpPr>
          <a:xfrm>
            <a:off x="6455976" y="2209800"/>
            <a:ext cx="810991" cy="898132"/>
            <a:chOff x="2214176" y="2247900"/>
            <a:chExt cx="810991" cy="898132"/>
          </a:xfrm>
        </p:grpSpPr>
        <p:sp>
          <p:nvSpPr>
            <p:cNvPr id="14" name="ZoneTexte 13"/>
            <p:cNvSpPr txBox="1"/>
            <p:nvPr/>
          </p:nvSpPr>
          <p:spPr>
            <a:xfrm>
              <a:off x="2214176" y="2832100"/>
              <a:ext cx="810991" cy="313932"/>
            </a:xfrm>
            <a:prstGeom prst="rect">
              <a:avLst/>
            </a:prstGeom>
            <a:noFill/>
          </p:spPr>
          <p:txBody>
            <a:bodyPr wrap="none" rtlCol="0">
              <a:spAutoFit/>
            </a:bodyPr>
            <a:lstStyle/>
            <a:p>
              <a:r>
                <a:rPr lang="fr-FR" sz="1600" dirty="0">
                  <a:solidFill>
                    <a:srgbClr val="C00000"/>
                  </a:solidFill>
                </a:rPr>
                <a:t>Filtre 2</a:t>
              </a:r>
            </a:p>
          </p:txBody>
        </p:sp>
        <p:sp>
          <p:nvSpPr>
            <p:cNvPr id="15" name="Flèche vers le haut 14"/>
            <p:cNvSpPr/>
            <p:nvPr/>
          </p:nvSpPr>
          <p:spPr bwMode="auto">
            <a:xfrm>
              <a:off x="2501900" y="2247900"/>
              <a:ext cx="152400" cy="546100"/>
            </a:xfrm>
            <a:prstGeom prst="upArrow">
              <a:avLst/>
            </a:prstGeom>
            <a:solidFill>
              <a:srgbClr val="C00000"/>
            </a:solidFill>
            <a:ln w="9525" cap="flat" cmpd="sng" algn="ctr">
              <a:solidFill>
                <a:schemeClr val="bg2"/>
              </a:solidFill>
              <a:prstDash val="solid"/>
              <a:round/>
              <a:headEnd type="none" w="med" len="med"/>
              <a:tailEnd type="none" w="med" len="med"/>
            </a:ln>
            <a:effectLst/>
          </p:spPr>
          <p:txBody>
            <a:bodyPr rot="10800000" vert="horz" wrap="none" lIns="91440" tIns="45720" rIns="91440" bIns="45720" numCol="1" rtlCol="0" anchor="ctr" anchorCtr="0" compatLnSpc="1">
              <a:prstTxWarp prst="textNoShape">
                <a:avLst/>
              </a:prstTxWarp>
            </a:bodyPr>
            <a:lstStyle/>
            <a:p>
              <a:pPr marL="1438275" marR="0" indent="-536575" algn="ctr" defTabSz="914400" rtl="0" eaLnBrk="1" fontAlgn="base" latinLnBrk="0" hangingPunct="1">
                <a:lnSpc>
                  <a:spcPct val="90000"/>
                </a:lnSpc>
                <a:spcBef>
                  <a:spcPct val="20000"/>
                </a:spcBef>
                <a:spcAft>
                  <a:spcPct val="0"/>
                </a:spcAft>
                <a:buClrTx/>
                <a:buSzTx/>
                <a:buFontTx/>
                <a:buNone/>
                <a:tabLst/>
              </a:pPr>
              <a:endParaRPr kumimoji="0" lang="fr-FR" sz="2200" b="0" i="0" u="none" strike="noStrike" cap="none" normalizeH="0" baseline="0">
                <a:ln>
                  <a:noFill/>
                </a:ln>
                <a:solidFill>
                  <a:srgbClr val="800000"/>
                </a:solidFill>
                <a:effectLst/>
                <a:latin typeface="Tahoma" pitchFamily="34" charset="0"/>
                <a:cs typeface="Arial" charset="0"/>
              </a:endParaRPr>
            </a:p>
          </p:txBody>
        </p:sp>
      </p:grpSp>
      <p:grpSp>
        <p:nvGrpSpPr>
          <p:cNvPr id="35" name="Groupe 34"/>
          <p:cNvGrpSpPr/>
          <p:nvPr/>
        </p:nvGrpSpPr>
        <p:grpSpPr>
          <a:xfrm>
            <a:off x="3467100" y="2032000"/>
            <a:ext cx="3124201" cy="1894431"/>
            <a:chOff x="3467100" y="2032000"/>
            <a:chExt cx="3124201" cy="1894431"/>
          </a:xfrm>
        </p:grpSpPr>
        <p:sp>
          <p:nvSpPr>
            <p:cNvPr id="17" name="ZoneTexte 16"/>
            <p:cNvSpPr txBox="1"/>
            <p:nvPr/>
          </p:nvSpPr>
          <p:spPr>
            <a:xfrm>
              <a:off x="3467100" y="3390900"/>
              <a:ext cx="3124201" cy="535531"/>
            </a:xfrm>
            <a:prstGeom prst="rect">
              <a:avLst/>
            </a:prstGeom>
            <a:noFill/>
          </p:spPr>
          <p:txBody>
            <a:bodyPr wrap="square" rtlCol="0">
              <a:spAutoFit/>
            </a:bodyPr>
            <a:lstStyle/>
            <a:p>
              <a:r>
                <a:rPr lang="fr-FR" sz="1600" dirty="0">
                  <a:solidFill>
                    <a:srgbClr val="C00000"/>
                  </a:solidFill>
                </a:rPr>
                <a:t>2 connecteurs Pipes qui relient les trois composants</a:t>
              </a:r>
            </a:p>
          </p:txBody>
        </p:sp>
        <p:cxnSp>
          <p:nvCxnSpPr>
            <p:cNvPr id="24" name="Connecteur droit avec flèche 23"/>
            <p:cNvCxnSpPr>
              <a:endCxn id="17" idx="0"/>
            </p:cNvCxnSpPr>
            <p:nvPr/>
          </p:nvCxnSpPr>
          <p:spPr bwMode="auto">
            <a:xfrm flipH="1">
              <a:off x="5029201" y="2070100"/>
              <a:ext cx="850900" cy="1320800"/>
            </a:xfrm>
            <a:prstGeom prst="straightConnector1">
              <a:avLst/>
            </a:prstGeom>
            <a:noFill/>
            <a:ln w="31750" cap="flat" cmpd="sng" algn="ctr">
              <a:solidFill>
                <a:srgbClr val="C00000"/>
              </a:solidFill>
              <a:prstDash val="solid"/>
              <a:round/>
              <a:headEnd type="stealth" w="lg" len="lg"/>
              <a:tailEnd type="none"/>
            </a:ln>
            <a:effectLst/>
          </p:spPr>
        </p:cxnSp>
        <p:cxnSp>
          <p:nvCxnSpPr>
            <p:cNvPr id="25" name="Connecteur droit avec flèche 24"/>
            <p:cNvCxnSpPr>
              <a:endCxn id="17" idx="0"/>
            </p:cNvCxnSpPr>
            <p:nvPr/>
          </p:nvCxnSpPr>
          <p:spPr bwMode="auto">
            <a:xfrm>
              <a:off x="3797301" y="2032000"/>
              <a:ext cx="1231900" cy="1358900"/>
            </a:xfrm>
            <a:prstGeom prst="straightConnector1">
              <a:avLst/>
            </a:prstGeom>
            <a:noFill/>
            <a:ln w="31750" cap="flat" cmpd="sng" algn="ctr">
              <a:solidFill>
                <a:srgbClr val="C00000"/>
              </a:solidFill>
              <a:prstDash val="solid"/>
              <a:round/>
              <a:headEnd type="stealth" w="lg" len="lg"/>
              <a:tailEnd type="none"/>
            </a:ln>
            <a:effectLst/>
          </p:spPr>
        </p:cxnSp>
      </p:grpSp>
      <p:grpSp>
        <p:nvGrpSpPr>
          <p:cNvPr id="37" name="Groupe 36"/>
          <p:cNvGrpSpPr/>
          <p:nvPr/>
        </p:nvGrpSpPr>
        <p:grpSpPr>
          <a:xfrm>
            <a:off x="0" y="2785175"/>
            <a:ext cx="8940800" cy="1938992"/>
            <a:chOff x="317500" y="4042475"/>
            <a:chExt cx="8572500" cy="1938992"/>
          </a:xfrm>
        </p:grpSpPr>
        <p:sp>
          <p:nvSpPr>
            <p:cNvPr id="36" name="Rectangle 3"/>
            <p:cNvSpPr>
              <a:spLocks noChangeArrowheads="1"/>
            </p:cNvSpPr>
            <p:nvPr/>
          </p:nvSpPr>
          <p:spPr bwMode="auto">
            <a:xfrm>
              <a:off x="317500" y="4042475"/>
              <a:ext cx="8572500" cy="1938992"/>
            </a:xfrm>
            <a:prstGeom prst="rect">
              <a:avLst/>
            </a:prstGeom>
            <a:solidFill>
              <a:schemeClr val="tx2">
                <a:lumMod val="60000"/>
                <a:lumOff val="40000"/>
              </a:schemeClr>
            </a:solidFill>
            <a:ln w="9525" algn="ctr">
              <a:noFill/>
              <a:miter lim="800000"/>
              <a:headEnd/>
              <a:tailEnd/>
            </a:ln>
          </p:spPr>
          <p:txBody>
            <a:bodyPr wrap="square" anchor="ctr">
              <a:spAutoFit/>
            </a:bodyPr>
            <a:lstStyle/>
            <a:p>
              <a:pPr algn="just">
                <a:lnSpc>
                  <a:spcPct val="100000"/>
                </a:lnSpc>
                <a:spcBef>
                  <a:spcPct val="0"/>
                </a:spcBef>
              </a:pPr>
              <a:r>
                <a:rPr lang="fr-FR" sz="2400" b="1" dirty="0">
                  <a:solidFill>
                    <a:srgbClr val="000099"/>
                  </a:solidFill>
                  <a:latin typeface="Times New Roman" pitchFamily="18" charset="0"/>
                  <a:cs typeface="Times New Roman" pitchFamily="18" charset="0"/>
                </a:rPr>
                <a:t>Des symboles </a:t>
              </a:r>
              <a:r>
                <a:rPr lang="fr-FR" sz="2000" b="1" dirty="0">
                  <a:solidFill>
                    <a:srgbClr val="C00000"/>
                  </a:solidFill>
                  <a:latin typeface="Times New Roman" pitchFamily="18" charset="0"/>
                  <a:cs typeface="Times New Roman" pitchFamily="18" charset="0"/>
                </a:rPr>
                <a:t>...</a:t>
              </a:r>
              <a:r>
                <a:rPr lang="fr-FR" sz="2400" b="1" dirty="0">
                  <a:solidFill>
                    <a:srgbClr val="000099"/>
                  </a:solidFill>
                  <a:latin typeface="Times New Roman" pitchFamily="18" charset="0"/>
                  <a:cs typeface="Times New Roman" pitchFamily="18" charset="0"/>
                </a:rPr>
                <a:t> peuvent apparaître momentanément sur les éléments lors de leurs contrôle de type. Une icône de solution rapide       apparaît lorsque l'une des règles du style a été violée par l'architecture, mais </a:t>
              </a:r>
              <a:r>
                <a:rPr lang="fr-FR" sz="2400" b="1" dirty="0" err="1">
                  <a:solidFill>
                    <a:srgbClr val="000099"/>
                  </a:solidFill>
                  <a:latin typeface="Times New Roman" pitchFamily="18" charset="0"/>
                  <a:cs typeface="Times New Roman" pitchFamily="18" charset="0"/>
                </a:rPr>
                <a:t>AcmeStudio</a:t>
              </a:r>
              <a:r>
                <a:rPr lang="fr-FR" sz="2400" b="1" dirty="0">
                  <a:solidFill>
                    <a:srgbClr val="000099"/>
                  </a:solidFill>
                  <a:latin typeface="Times New Roman" pitchFamily="18" charset="0"/>
                  <a:cs typeface="Times New Roman" pitchFamily="18" charset="0"/>
                </a:rPr>
                <a:t> donne une solution rapide pour corriger l'erreur.</a:t>
              </a:r>
              <a:endParaRPr lang="en-US" sz="2400" b="1" dirty="0">
                <a:solidFill>
                  <a:srgbClr val="000099"/>
                </a:solidFill>
                <a:latin typeface="Times New Roman" pitchFamily="18" charset="0"/>
                <a:cs typeface="Times New Roman" pitchFamily="18" charset="0"/>
              </a:endParaRPr>
            </a:p>
          </p:txBody>
        </p:sp>
        <p:pic>
          <p:nvPicPr>
            <p:cNvPr id="80899" name="Picture 3"/>
            <p:cNvPicPr>
              <a:picLocks noChangeAspect="1" noChangeArrowheads="1"/>
            </p:cNvPicPr>
            <p:nvPr/>
          </p:nvPicPr>
          <p:blipFill>
            <a:blip r:embed="rId3" cstate="print"/>
            <a:srcRect/>
            <a:stretch>
              <a:fillRect/>
            </a:stretch>
          </p:blipFill>
          <p:spPr bwMode="auto">
            <a:xfrm>
              <a:off x="1337489" y="4876800"/>
              <a:ext cx="257175" cy="304800"/>
            </a:xfrm>
            <a:prstGeom prst="rect">
              <a:avLst/>
            </a:prstGeom>
            <a:noFill/>
            <a:ln w="9525" cap="flat" cmpd="sng" algn="ctr">
              <a:noFill/>
              <a:prstDash val="solid"/>
              <a:miter lim="800000"/>
              <a:headEnd/>
              <a:tailEnd/>
            </a:ln>
          </p:spPr>
        </p:pic>
      </p:grpSp>
      <p:sp>
        <p:nvSpPr>
          <p:cNvPr id="38" name="Ellipse 37"/>
          <p:cNvSpPr/>
          <p:nvPr/>
        </p:nvSpPr>
        <p:spPr bwMode="auto">
          <a:xfrm>
            <a:off x="1536700" y="5029200"/>
            <a:ext cx="1866900" cy="419100"/>
          </a:xfrm>
          <a:prstGeom prst="ellipse">
            <a:avLst/>
          </a:prstGeom>
          <a:noFill/>
          <a:ln w="44450" cap="flat" cmpd="sng" algn="ctr">
            <a:solidFill>
              <a:srgbClr val="FF0000"/>
            </a:solidFill>
            <a:prstDash val="solid"/>
            <a:round/>
            <a:headEnd type="none" w="med" len="med"/>
            <a:tailEnd type="none" w="med" len="med"/>
          </a:ln>
          <a:effectLst/>
        </p:spPr>
        <p:txBody>
          <a:bodyPr rot="10800000" vert="horz" wrap="none" lIns="91440" tIns="45720" rIns="91440" bIns="45720" numCol="1" rtlCol="0" anchor="ctr" anchorCtr="0" compatLnSpc="1">
            <a:prstTxWarp prst="textNoShape">
              <a:avLst/>
            </a:prstTxWarp>
          </a:bodyPr>
          <a:lstStyle/>
          <a:p>
            <a:pPr marL="1438275" marR="0" indent="-536575" algn="ctr" defTabSz="914400" rtl="0" eaLnBrk="1" fontAlgn="base" latinLnBrk="0" hangingPunct="1">
              <a:lnSpc>
                <a:spcPct val="90000"/>
              </a:lnSpc>
              <a:spcBef>
                <a:spcPct val="20000"/>
              </a:spcBef>
              <a:spcAft>
                <a:spcPct val="0"/>
              </a:spcAft>
              <a:buClrTx/>
              <a:buSzTx/>
              <a:buFontTx/>
              <a:buNone/>
              <a:tabLst/>
            </a:pPr>
            <a:endParaRPr kumimoji="0" lang="fr-FR" sz="2200" b="0" i="0" u="none" strike="noStrike" cap="none" normalizeH="0" baseline="0">
              <a:ln>
                <a:noFill/>
              </a:ln>
              <a:solidFill>
                <a:srgbClr val="800000"/>
              </a:solidFill>
              <a:effectLst/>
              <a:latin typeface="Tahoma" pitchFamily="34" charset="0"/>
              <a:cs typeface="Arial" charset="0"/>
            </a:endParaRPr>
          </a:p>
        </p:txBody>
      </p:sp>
      <p:grpSp>
        <p:nvGrpSpPr>
          <p:cNvPr id="44" name="Groupe 43"/>
          <p:cNvGrpSpPr/>
          <p:nvPr/>
        </p:nvGrpSpPr>
        <p:grpSpPr>
          <a:xfrm>
            <a:off x="3429000" y="4686300"/>
            <a:ext cx="3581400" cy="923330"/>
            <a:chOff x="3429000" y="4686300"/>
            <a:chExt cx="3581400" cy="923330"/>
          </a:xfrm>
        </p:grpSpPr>
        <p:sp>
          <p:nvSpPr>
            <p:cNvPr id="40" name="ZoneTexte 39"/>
            <p:cNvSpPr txBox="1"/>
            <p:nvPr/>
          </p:nvSpPr>
          <p:spPr>
            <a:xfrm>
              <a:off x="4140200" y="4686300"/>
              <a:ext cx="2870200" cy="923330"/>
            </a:xfrm>
            <a:prstGeom prst="rect">
              <a:avLst/>
            </a:prstGeom>
            <a:solidFill>
              <a:schemeClr val="accent4"/>
            </a:solidFill>
          </p:spPr>
          <p:txBody>
            <a:bodyPr wrap="square" rtlCol="0">
              <a:spAutoFit/>
            </a:bodyPr>
            <a:lstStyle/>
            <a:p>
              <a:r>
                <a:rPr lang="fr-FR" sz="2000" dirty="0">
                  <a:solidFill>
                    <a:srgbClr val="000099"/>
                  </a:solidFill>
                </a:rPr>
                <a:t>3 sous éditeurs  sélectionnés par les onglets</a:t>
              </a:r>
            </a:p>
          </p:txBody>
        </p:sp>
        <p:cxnSp>
          <p:nvCxnSpPr>
            <p:cNvPr id="42" name="Connecteur droit avec flèche 41"/>
            <p:cNvCxnSpPr>
              <a:stCxn id="40" idx="1"/>
            </p:cNvCxnSpPr>
            <p:nvPr/>
          </p:nvCxnSpPr>
          <p:spPr bwMode="auto">
            <a:xfrm flipH="1">
              <a:off x="3429000" y="5147965"/>
              <a:ext cx="711200" cy="122535"/>
            </a:xfrm>
            <a:prstGeom prst="straightConnector1">
              <a:avLst/>
            </a:prstGeom>
            <a:noFill/>
            <a:ln w="38100" cap="flat" cmpd="sng" algn="ctr">
              <a:solidFill>
                <a:srgbClr val="000099"/>
              </a:solidFill>
              <a:prstDash val="solid"/>
              <a:round/>
              <a:headEnd type="none" w="med" len="med"/>
              <a:tailEnd type="arrow"/>
            </a:ln>
            <a:effectLst/>
          </p:spPr>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1000"/>
                                        <p:tgtEl>
                                          <p:spTgt spid="13"/>
                                        </p:tgtEl>
                                      </p:cBhvr>
                                    </p:animEffect>
                                    <p:anim calcmode="lin" valueType="num">
                                      <p:cBhvr>
                                        <p:cTn id="22" dur="1000" fill="hold"/>
                                        <p:tgtEl>
                                          <p:spTgt spid="13"/>
                                        </p:tgtEl>
                                        <p:attrNameLst>
                                          <p:attrName>ppt_x</p:attrName>
                                        </p:attrNameLst>
                                      </p:cBhvr>
                                      <p:tavLst>
                                        <p:tav tm="0">
                                          <p:val>
                                            <p:strVal val="#ppt_x"/>
                                          </p:val>
                                        </p:tav>
                                        <p:tav tm="100000">
                                          <p:val>
                                            <p:strVal val="#ppt_x"/>
                                          </p:val>
                                        </p:tav>
                                      </p:tavLst>
                                    </p:anim>
                                    <p:anim calcmode="lin" valueType="num">
                                      <p:cBhvr>
                                        <p:cTn id="23"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 presetClass="exit" presetSubtype="0" fill="hold" nodeType="clickEffect">
                                  <p:stCondLst>
                                    <p:cond delay="0"/>
                                  </p:stCondLst>
                                  <p:childTnLst>
                                    <p:set>
                                      <p:cBhvr>
                                        <p:cTn id="27" dur="1" fill="hold">
                                          <p:stCondLst>
                                            <p:cond delay="0"/>
                                          </p:stCondLst>
                                        </p:cTn>
                                        <p:tgtEl>
                                          <p:spTgt spid="9"/>
                                        </p:tgtEl>
                                        <p:attrNameLst>
                                          <p:attrName>style.visibility</p:attrName>
                                        </p:attrNameLst>
                                      </p:cBhvr>
                                      <p:to>
                                        <p:strVal val="hidden"/>
                                      </p:to>
                                    </p:set>
                                  </p:childTnLst>
                                </p:cTn>
                              </p:par>
                              <p:par>
                                <p:cTn id="28" presetID="1" presetClass="exit" presetSubtype="0" fill="hold" nodeType="withEffect">
                                  <p:stCondLst>
                                    <p:cond delay="0"/>
                                  </p:stCondLst>
                                  <p:childTnLst>
                                    <p:set>
                                      <p:cBhvr>
                                        <p:cTn id="29" dur="1" fill="hold">
                                          <p:stCondLst>
                                            <p:cond delay="0"/>
                                          </p:stCondLst>
                                        </p:cTn>
                                        <p:tgtEl>
                                          <p:spTgt spid="10"/>
                                        </p:tgtEl>
                                        <p:attrNameLst>
                                          <p:attrName>style.visibility</p:attrName>
                                        </p:attrNameLst>
                                      </p:cBhvr>
                                      <p:to>
                                        <p:strVal val="hidden"/>
                                      </p:to>
                                    </p:set>
                                  </p:childTnLst>
                                </p:cTn>
                              </p:par>
                            </p:childTnLst>
                          </p:cTn>
                        </p:par>
                        <p:par>
                          <p:cTn id="30" fill="hold">
                            <p:stCondLst>
                              <p:cond delay="0"/>
                            </p:stCondLst>
                            <p:childTnLst>
                              <p:par>
                                <p:cTn id="31" presetID="1" presetClass="exit" presetSubtype="0" fill="hold" nodeType="afterEffect">
                                  <p:stCondLst>
                                    <p:cond delay="0"/>
                                  </p:stCondLst>
                                  <p:childTnLst>
                                    <p:set>
                                      <p:cBhvr>
                                        <p:cTn id="32" dur="1" fill="hold">
                                          <p:stCondLst>
                                            <p:cond delay="0"/>
                                          </p:stCondLst>
                                        </p:cTn>
                                        <p:tgtEl>
                                          <p:spTgt spid="13"/>
                                        </p:tgtEl>
                                        <p:attrNameLst>
                                          <p:attrName>style.visibility</p:attrName>
                                        </p:attrNameLst>
                                      </p:cBhvr>
                                      <p:to>
                                        <p:strVal val="hidden"/>
                                      </p:to>
                                    </p:set>
                                  </p:childTnLst>
                                </p:cTn>
                              </p:par>
                            </p:childTnLst>
                          </p:cTn>
                        </p:par>
                        <p:par>
                          <p:cTn id="33" fill="hold">
                            <p:stCondLst>
                              <p:cond delay="0"/>
                            </p:stCondLst>
                            <p:childTnLst>
                              <p:par>
                                <p:cTn id="34" presetID="1" presetClass="entr" presetSubtype="0" fill="hold" nodeType="afterEffect">
                                  <p:stCondLst>
                                    <p:cond delay="0"/>
                                  </p:stCondLst>
                                  <p:childTnLst>
                                    <p:set>
                                      <p:cBhvr>
                                        <p:cTn id="35" dur="1" fill="hold">
                                          <p:stCondLst>
                                            <p:cond delay="0"/>
                                          </p:stCondLst>
                                        </p:cTn>
                                        <p:tgtEl>
                                          <p:spTgt spid="35"/>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22" presetClass="entr" presetSubtype="1" fill="hold" nodeType="clickEffect">
                                  <p:stCondLst>
                                    <p:cond delay="0"/>
                                  </p:stCondLst>
                                  <p:childTnLst>
                                    <p:set>
                                      <p:cBhvr>
                                        <p:cTn id="39" dur="1" fill="hold">
                                          <p:stCondLst>
                                            <p:cond delay="0"/>
                                          </p:stCondLst>
                                        </p:cTn>
                                        <p:tgtEl>
                                          <p:spTgt spid="37"/>
                                        </p:tgtEl>
                                        <p:attrNameLst>
                                          <p:attrName>style.visibility</p:attrName>
                                        </p:attrNameLst>
                                      </p:cBhvr>
                                      <p:to>
                                        <p:strVal val="visible"/>
                                      </p:to>
                                    </p:set>
                                    <p:animEffect transition="in" filter="wipe(up)">
                                      <p:cBhvr>
                                        <p:cTn id="40" dur="500"/>
                                        <p:tgtEl>
                                          <p:spTgt spid="37"/>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nodeType="clickEffect">
                                  <p:stCondLst>
                                    <p:cond delay="0"/>
                                  </p:stCondLst>
                                  <p:childTnLst>
                                    <p:set>
                                      <p:cBhvr>
                                        <p:cTn id="44" dur="1" fill="hold">
                                          <p:stCondLst>
                                            <p:cond delay="0"/>
                                          </p:stCondLst>
                                        </p:cTn>
                                        <p:tgtEl>
                                          <p:spTgt spid="37"/>
                                        </p:tgtEl>
                                        <p:attrNameLst>
                                          <p:attrName>style.visibility</p:attrName>
                                        </p:attrNameLst>
                                      </p:cBhvr>
                                      <p:to>
                                        <p:strVal val="hidden"/>
                                      </p:to>
                                    </p:set>
                                  </p:childTnLst>
                                </p:cTn>
                              </p:par>
                              <p:par>
                                <p:cTn id="45" presetID="1" presetClass="entr" presetSubtype="0" fill="hold" grpId="0" nodeType="withEffect">
                                  <p:stCondLst>
                                    <p:cond delay="0"/>
                                  </p:stCondLst>
                                  <p:childTnLst>
                                    <p:set>
                                      <p:cBhvr>
                                        <p:cTn id="46" dur="1" fill="hold">
                                          <p:stCondLst>
                                            <p:cond delay="0"/>
                                          </p:stCondLst>
                                        </p:cTn>
                                        <p:tgtEl>
                                          <p:spTgt spid="38"/>
                                        </p:tgtEl>
                                        <p:attrNameLst>
                                          <p:attrName>style.visibility</p:attrName>
                                        </p:attrNameLst>
                                      </p:cBhvr>
                                      <p:to>
                                        <p:strVal val="visible"/>
                                      </p:to>
                                    </p:set>
                                  </p:childTnLst>
                                </p:cTn>
                              </p:par>
                            </p:childTnLst>
                          </p:cTn>
                        </p:par>
                        <p:par>
                          <p:cTn id="47" fill="hold">
                            <p:stCondLst>
                              <p:cond delay="0"/>
                            </p:stCondLst>
                            <p:childTnLst>
                              <p:par>
                                <p:cTn id="48" presetID="1" presetClass="entr" presetSubtype="0" fill="hold" nodeType="afterEffect">
                                  <p:stCondLst>
                                    <p:cond delay="0"/>
                                  </p:stCondLst>
                                  <p:childTnLst>
                                    <p:set>
                                      <p:cBhvr>
                                        <p:cTn id="49" dur="1" fill="hold">
                                          <p:stCondLst>
                                            <p:cond delay="0"/>
                                          </p:stCondLst>
                                        </p:cTn>
                                        <p:tgtEl>
                                          <p:spTgt spid="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Lst>
  </p:timing>
</p:sld>
</file>

<file path=ppt/theme/theme1.xml><?xml version="1.0" encoding="utf-8"?>
<a:theme xmlns:a="http://schemas.openxmlformats.org/drawingml/2006/main" name="تصميم افتراضي">
  <a:themeElements>
    <a:clrScheme name="تصميم افتراضي 16">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800000"/>
      </a:hlink>
      <a:folHlink>
        <a:srgbClr val="8C9EA0"/>
      </a:folHlink>
    </a:clrScheme>
    <a:fontScheme name="تصميم افتراضي">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bg2"/>
          </a:solidFill>
          <a:prstDash val="solid"/>
          <a:round/>
          <a:headEnd type="none" w="med" len="med"/>
          <a:tailEnd type="none" w="med" len="med"/>
        </a:ln>
        <a:effectLst/>
      </a:spPr>
      <a:bodyPr rot="10800000" vert="horz" wrap="none" lIns="91440" tIns="45720" rIns="91440" bIns="45720" numCol="1" anchor="ctr" anchorCtr="0" compatLnSpc="1">
        <a:prstTxWarp prst="textNoShape">
          <a:avLst/>
        </a:prstTxWarp>
      </a:bodyPr>
      <a:lstStyle>
        <a:defPPr marL="1438275" marR="0" indent="-536575" algn="ctr" defTabSz="914400" rtl="0" eaLnBrk="1" fontAlgn="base" latinLnBrk="0" hangingPunct="1">
          <a:lnSpc>
            <a:spcPct val="90000"/>
          </a:lnSpc>
          <a:spcBef>
            <a:spcPct val="20000"/>
          </a:spcBef>
          <a:spcAft>
            <a:spcPct val="0"/>
          </a:spcAft>
          <a:buClrTx/>
          <a:buSzTx/>
          <a:buFontTx/>
          <a:buNone/>
          <a:tabLst/>
          <a:defRPr kumimoji="0" lang="ar-SA" sz="2200" b="0" i="0" u="none" strike="noStrike" cap="none" normalizeH="0" baseline="0" smtClean="0">
            <a:ln>
              <a:noFill/>
            </a:ln>
            <a:solidFill>
              <a:srgbClr val="800000"/>
            </a:solidFill>
            <a:effectLst/>
            <a:latin typeface="Tahoma" pitchFamily="34" charset="0"/>
            <a:cs typeface="Arial" charset="0"/>
          </a:defRPr>
        </a:defPPr>
      </a:lstStyle>
    </a:spDef>
    <a:lnDef>
      <a:spPr bwMode="auto">
        <a:xfrm>
          <a:off x="0" y="0"/>
          <a:ext cx="1" cy="1"/>
        </a:xfrm>
        <a:custGeom>
          <a:avLst/>
          <a:gdLst/>
          <a:ahLst/>
          <a:cxnLst/>
          <a:rect l="0" t="0" r="0" b="0"/>
          <a:pathLst/>
        </a:custGeom>
        <a:noFill/>
        <a:ln w="9525" cap="flat" cmpd="sng" algn="ctr">
          <a:solidFill>
            <a:schemeClr val="bg2"/>
          </a:solidFill>
          <a:prstDash val="solid"/>
          <a:round/>
          <a:headEnd type="none" w="med" len="med"/>
          <a:tailEnd type="none" w="med" len="med"/>
        </a:ln>
        <a:effectLst/>
      </a:spPr>
      <a:bodyPr rot="10800000" vert="horz" wrap="none" lIns="91440" tIns="45720" rIns="91440" bIns="45720" numCol="1" anchor="ctr" anchorCtr="0" compatLnSpc="1">
        <a:prstTxWarp prst="textNoShape">
          <a:avLst/>
        </a:prstTxWarp>
      </a:bodyPr>
      <a:lstStyle>
        <a:defPPr marL="1438275" marR="0" indent="-536575" algn="ctr" defTabSz="914400" rtl="0" eaLnBrk="1" fontAlgn="base" latinLnBrk="0" hangingPunct="1">
          <a:lnSpc>
            <a:spcPct val="90000"/>
          </a:lnSpc>
          <a:spcBef>
            <a:spcPct val="20000"/>
          </a:spcBef>
          <a:spcAft>
            <a:spcPct val="0"/>
          </a:spcAft>
          <a:buClrTx/>
          <a:buSzTx/>
          <a:buFontTx/>
          <a:buNone/>
          <a:tabLst/>
          <a:defRPr kumimoji="0" lang="ar-SA" sz="2200" b="0" i="0" u="none" strike="noStrike" cap="none" normalizeH="0" baseline="0" smtClean="0">
            <a:ln>
              <a:noFill/>
            </a:ln>
            <a:solidFill>
              <a:srgbClr val="800000"/>
            </a:solidFill>
            <a:effectLst/>
            <a:latin typeface="Tahoma" pitchFamily="34" charset="0"/>
            <a:cs typeface="Arial" charset="0"/>
          </a:defRPr>
        </a:defPPr>
      </a:lstStyle>
    </a:lnDef>
  </a:objectDefaults>
  <a:extraClrSchemeLst>
    <a:extraClrScheme>
      <a:clrScheme name="تصميم افتراضي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تصميم افتراضي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تصميم افتراضي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تصميم افتراضي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تصميم افتراضي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تصميم افتراضي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تصميم افتراضي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تصميم افتراضي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تصميم افتراضي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تصميم افتراضي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تصميم افتراضي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تصميم افتراضي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تصميم افتراضي 13">
        <a:dk1>
          <a:srgbClr val="000000"/>
        </a:dk1>
        <a:lt1>
          <a:srgbClr val="800000"/>
        </a:lt1>
        <a:dk2>
          <a:srgbClr val="000000"/>
        </a:dk2>
        <a:lt2>
          <a:srgbClr val="808080"/>
        </a:lt2>
        <a:accent1>
          <a:srgbClr val="BBE0E3"/>
        </a:accent1>
        <a:accent2>
          <a:srgbClr val="333399"/>
        </a:accent2>
        <a:accent3>
          <a:srgbClr val="C0AAAA"/>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تصميم افتراضي 14">
        <a:dk1>
          <a:srgbClr val="800000"/>
        </a:dk1>
        <a:lt1>
          <a:srgbClr val="FFFFFF"/>
        </a:lt1>
        <a:dk2>
          <a:srgbClr val="000000"/>
        </a:dk2>
        <a:lt2>
          <a:srgbClr val="808080"/>
        </a:lt2>
        <a:accent1>
          <a:srgbClr val="BBE0E3"/>
        </a:accent1>
        <a:accent2>
          <a:srgbClr val="333399"/>
        </a:accent2>
        <a:accent3>
          <a:srgbClr val="FFFFFF"/>
        </a:accent3>
        <a:accent4>
          <a:srgbClr val="6C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تصميم افتراضي 15">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800000"/>
        </a:hlink>
        <a:folHlink>
          <a:srgbClr val="FFE701"/>
        </a:folHlink>
      </a:clrScheme>
      <a:clrMap bg1="dk2" tx1="lt1" bg2="dk1" tx2="lt2" accent1="accent1" accent2="accent2" accent3="accent3" accent4="accent4" accent5="accent5" accent6="accent6" hlink="hlink" folHlink="folHlink"/>
    </a:extraClrScheme>
    <a:extraClrScheme>
      <a:clrScheme name="تصميم افتراضي 16">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8000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5915</TotalTime>
  <Words>2150</Words>
  <Application>Microsoft Office PowerPoint</Application>
  <PresentationFormat>Affichage à l'écran (4:3)</PresentationFormat>
  <Paragraphs>167</Paragraphs>
  <Slides>32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32</vt:i4>
      </vt:variant>
    </vt:vector>
  </HeadingPairs>
  <TitlesOfParts>
    <vt:vector size="38" baseType="lpstr">
      <vt:lpstr>Arial</vt:lpstr>
      <vt:lpstr>Arial Rounded MT Bold</vt:lpstr>
      <vt:lpstr>Engravers MT</vt:lpstr>
      <vt:lpstr>Tahoma</vt:lpstr>
      <vt:lpstr>Times New Roman</vt:lpstr>
      <vt:lpstr>تصميم افتراضي</vt:lpstr>
      <vt:lpstr>Master 2 ILC Cours 7</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Info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PERSONNEL</dc:creator>
  <cp:lastModifiedBy>fad at</cp:lastModifiedBy>
  <cp:revision>586</cp:revision>
  <dcterms:created xsi:type="dcterms:W3CDTF">2006-11-27T16:10:18Z</dcterms:created>
  <dcterms:modified xsi:type="dcterms:W3CDTF">2021-11-19T04:56:09Z</dcterms:modified>
</cp:coreProperties>
</file>