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54" r:id="rId2"/>
    <p:sldMasterId id="2147483771" r:id="rId3"/>
    <p:sldMasterId id="2147483909" r:id="rId4"/>
  </p:sldMasterIdLst>
  <p:notesMasterIdLst>
    <p:notesMasterId r:id="rId54"/>
  </p:notesMasterIdLst>
  <p:sldIdLst>
    <p:sldId id="256" r:id="rId5"/>
    <p:sldId id="265" r:id="rId6"/>
    <p:sldId id="266" r:id="rId7"/>
    <p:sldId id="267" r:id="rId8"/>
    <p:sldId id="269" r:id="rId9"/>
    <p:sldId id="278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94" r:id="rId19"/>
    <p:sldId id="291" r:id="rId20"/>
    <p:sldId id="295" r:id="rId21"/>
    <p:sldId id="296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10" r:id="rId33"/>
    <p:sldId id="311" r:id="rId34"/>
    <p:sldId id="312" r:id="rId35"/>
    <p:sldId id="313" r:id="rId36"/>
    <p:sldId id="314" r:id="rId37"/>
    <p:sldId id="315" r:id="rId38"/>
    <p:sldId id="324" r:id="rId39"/>
    <p:sldId id="325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40" r:id="rId52"/>
    <p:sldId id="341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1B632-9C51-4186-882C-D1D586D964BF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F4075-E142-4E06-B560-20543A9CF7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671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8163"/>
            <a:ext cx="5334000" cy="3640137"/>
          </a:xfrm>
          <a:noFill/>
          <a:ln/>
        </p:spPr>
        <p:txBody>
          <a:bodyPr/>
          <a:lstStyle/>
          <a:p>
            <a:endParaRPr lang="fr-FR" altLang="fr-FR" sz="1400" dirty="0"/>
          </a:p>
        </p:txBody>
      </p:sp>
    </p:spTree>
    <p:extLst>
      <p:ext uri="{BB962C8B-B14F-4D97-AF65-F5344CB8AC3E}">
        <p14:creationId xmlns:p14="http://schemas.microsoft.com/office/powerpoint/2010/main" val="3227625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60957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15970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194276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6947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60581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790092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3093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30735787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11540405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327653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6969953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019646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13879697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348163"/>
            <a:ext cx="5715000" cy="3640137"/>
          </a:xfrm>
          <a:noFill/>
          <a:ln/>
        </p:spPr>
        <p:txBody>
          <a:bodyPr/>
          <a:lstStyle/>
          <a:p>
            <a:endParaRPr lang="fr-FR" alt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8270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840449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338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999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59714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90634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0578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89132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15737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270497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180023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870939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0050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altLang="fr-FR" sz="1400"/>
              <a:t>Utilise essentiellement pour des supports analogiques</a:t>
            </a:r>
          </a:p>
          <a:p>
            <a:r>
              <a:rPr lang="fr-FR" altLang="fr-FR" sz="1400"/>
              <a:t>Tombe en désuétude dans le domaine de la transmission des données</a:t>
            </a: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698412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altLang="fr-FR" sz="1400"/>
              <a:t>Utilisé  pour des supports numériques</a:t>
            </a: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5392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86011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altLang="fr-FR" sz="1400"/>
              <a:t>On échantillonne a :</a:t>
            </a:r>
          </a:p>
          <a:p>
            <a:r>
              <a:rPr lang="fr-FR" altLang="fr-FR" sz="1400"/>
              <a:t>Fe = 2 x Fmax</a:t>
            </a:r>
          </a:p>
          <a:p>
            <a:endParaRPr lang="fr-FR" altLang="fr-FR" sz="1400"/>
          </a:p>
          <a:p>
            <a:r>
              <a:rPr lang="fr-FR" altLang="fr-FR" sz="1400"/>
              <a:t>en téléphonie Fmax = 4000 Hz, d ’ou Fe = 8000 Hz</a:t>
            </a:r>
          </a:p>
          <a:p>
            <a:r>
              <a:rPr lang="fr-FR" altLang="fr-FR" sz="1400"/>
              <a:t>soit 8000 signaux par seconde, si on échantillonne sur 8 bits </a:t>
            </a:r>
          </a:p>
          <a:p>
            <a:r>
              <a:rPr lang="fr-FR" altLang="fr-FR" sz="1400"/>
              <a:t>=&gt; 8000 x 8 = 64 Kb/s</a:t>
            </a:r>
          </a:p>
          <a:p>
            <a:endParaRPr lang="fr-FR" altLang="fr-FR" sz="1400"/>
          </a:p>
          <a:p>
            <a:r>
              <a:rPr lang="fr-FR" altLang="fr-FR"/>
              <a:t>en hi-fi  Fmax = 44100 Hz </a:t>
            </a:r>
          </a:p>
          <a:p>
            <a:r>
              <a:rPr lang="fr-FR" altLang="fr-FR"/>
              <a:t>échantillonnés sur 16 bits </a:t>
            </a:r>
          </a:p>
          <a:p>
            <a:r>
              <a:rPr lang="fr-FR" altLang="fr-FR"/>
              <a:t>=&gt; 44100 x 16 = 705.600 b/s   # 700 Kb/s (Mono)</a:t>
            </a:r>
          </a:p>
          <a:p>
            <a:endParaRPr lang="fr-FR" altLang="fr-FR" sz="1400"/>
          </a:p>
          <a:p>
            <a:endParaRPr lang="fr-FR" altLang="fr-FR" sz="1400"/>
          </a:p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45972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z="1400"/>
          </a:p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3176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70567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88820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8705660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60641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9755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0020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62618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63907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8163"/>
            <a:ext cx="6858000" cy="3043237"/>
          </a:xfrm>
          <a:noFill/>
          <a:ln/>
        </p:spPr>
        <p:txBody>
          <a:bodyPr/>
          <a:lstStyle/>
          <a:p>
            <a:endParaRPr lang="fr-FR" altLang="fr-FR" sz="1800" dirty="0"/>
          </a:p>
        </p:txBody>
      </p:sp>
    </p:spTree>
    <p:extLst>
      <p:ext uri="{BB962C8B-B14F-4D97-AF65-F5344CB8AC3E}">
        <p14:creationId xmlns:p14="http://schemas.microsoft.com/office/powerpoint/2010/main" val="1041436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 sz="1600"/>
          </a:p>
        </p:txBody>
      </p:sp>
    </p:spTree>
    <p:extLst>
      <p:ext uri="{BB962C8B-B14F-4D97-AF65-F5344CB8AC3E}">
        <p14:creationId xmlns:p14="http://schemas.microsoft.com/office/powerpoint/2010/main" val="428477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2" y="1380070"/>
            <a:ext cx="8574623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8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7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7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49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89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3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067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863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4" y="3886200"/>
            <a:ext cx="1001871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279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2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181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260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7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3" y="685800"/>
            <a:ext cx="8019743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27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088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35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8" y="5867133"/>
            <a:ext cx="551167" cy="365125"/>
          </a:xfrm>
        </p:spPr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801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581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2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461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780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447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23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0305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6636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9003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60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80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9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5856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136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8439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666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286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3690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9400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2288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5502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9939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69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2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4" y="2667001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6237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2228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5717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9226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3338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2095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3452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9050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3529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5383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45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9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5511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1386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9073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6996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8443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703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23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23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09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4" y="685801"/>
            <a:ext cx="6240991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3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97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5" y="1752599"/>
            <a:ext cx="542615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5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5" y="3124199"/>
            <a:ext cx="542615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5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2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3" y="685802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2667001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7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81" y="5883277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8" y="5883277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1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63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28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B232FF-BB17-45FD-918C-7D3D6C4D25AB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A7F68B-B19F-4E23-B2C8-EC71619EAA01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26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41936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Réseaux informatiques locaux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47466" y="5763449"/>
            <a:ext cx="5404513" cy="1463040"/>
          </a:xfrm>
        </p:spPr>
        <p:txBody>
          <a:bodyPr>
            <a:noAutofit/>
          </a:bodyPr>
          <a:lstStyle/>
          <a:p>
            <a:pPr algn="ctr"/>
            <a:r>
              <a:rPr lang="fr-FR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Dr. Hafs T.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" y="1419369"/>
            <a:ext cx="12064621" cy="41898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Chapitre 1. </a:t>
            </a:r>
          </a:p>
          <a:p>
            <a:pPr algn="ctr">
              <a:lnSpc>
                <a:spcPct val="100000"/>
              </a:lnSpc>
            </a:pPr>
            <a:r>
              <a:rPr lang="fr-FR" sz="7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Notions sur la transmission de données</a:t>
            </a:r>
          </a:p>
        </p:txBody>
      </p:sp>
    </p:spTree>
    <p:extLst>
      <p:ext uri="{BB962C8B-B14F-4D97-AF65-F5344CB8AC3E}">
        <p14:creationId xmlns:p14="http://schemas.microsoft.com/office/powerpoint/2010/main" val="11800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0" name="Rectangle 34"/>
          <p:cNvSpPr>
            <a:spLocks noGrp="1" noChangeArrowheads="1"/>
          </p:cNvSpPr>
          <p:nvPr>
            <p:ph type="title"/>
          </p:nvPr>
        </p:nvSpPr>
        <p:spPr>
          <a:xfrm>
            <a:off x="1232066" y="94338"/>
            <a:ext cx="9906000" cy="762000"/>
          </a:xfrm>
        </p:spPr>
        <p:txBody>
          <a:bodyPr>
            <a:normAutofit/>
          </a:bodyPr>
          <a:lstStyle/>
          <a:p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Éléments de transport de l ’information</a:t>
            </a:r>
          </a:p>
        </p:txBody>
      </p:sp>
      <p:sp>
        <p:nvSpPr>
          <p:cNvPr id="14371" name="Rectangle 35"/>
          <p:cNvSpPr>
            <a:spLocks noGrp="1" noChangeArrowheads="1"/>
          </p:cNvSpPr>
          <p:nvPr>
            <p:ph idx="1"/>
          </p:nvPr>
        </p:nvSpPr>
        <p:spPr>
          <a:xfrm>
            <a:off x="1390650" y="4419600"/>
            <a:ext cx="8997950" cy="1600200"/>
          </a:xfrm>
        </p:spPr>
        <p:txBody>
          <a:bodyPr>
            <a:normAutofit fontScale="92500" lnSpcReduction="20000"/>
          </a:bodyPr>
          <a:lstStyle/>
          <a:p>
            <a:r>
              <a:rPr lang="fr-FR" altLang="fr-FR" sz="2400" dirty="0">
                <a:solidFill>
                  <a:schemeClr val="accent2"/>
                </a:solidFill>
              </a:rPr>
              <a:t>Canal de Transmission</a:t>
            </a:r>
            <a:r>
              <a:rPr lang="fr-FR" altLang="fr-FR" sz="2400" dirty="0">
                <a:solidFill>
                  <a:srgbClr val="000000"/>
                </a:solidFill>
              </a:rPr>
              <a:t> : coaxial, paires torsadées, FO, RTC</a:t>
            </a:r>
            <a:r>
              <a:rPr lang="fr-FR" altLang="fr-FR" sz="2400" i="1" dirty="0">
                <a:solidFill>
                  <a:srgbClr val="000000"/>
                </a:solidFill>
              </a:rPr>
              <a:t> …</a:t>
            </a:r>
          </a:p>
          <a:p>
            <a:r>
              <a:rPr lang="fr-FR" altLang="fr-FR" sz="2400" dirty="0">
                <a:solidFill>
                  <a:schemeClr val="accent2"/>
                </a:solidFill>
              </a:rPr>
              <a:t>ETTD</a:t>
            </a:r>
            <a:r>
              <a:rPr lang="fr-FR" altLang="fr-F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r>
              <a:rPr lang="fr-FR" altLang="fr-FR" sz="2400" dirty="0">
                <a:solidFill>
                  <a:schemeClr val="accent2"/>
                </a:solidFill>
              </a:rPr>
              <a:t>É</a:t>
            </a:r>
            <a:r>
              <a:rPr lang="fr-FR" altLang="fr-FR" sz="2400" dirty="0"/>
              <a:t>quipement </a:t>
            </a:r>
            <a:r>
              <a:rPr lang="fr-FR" altLang="fr-FR" sz="2400" dirty="0">
                <a:solidFill>
                  <a:schemeClr val="accent2"/>
                </a:solidFill>
              </a:rPr>
              <a:t>T</a:t>
            </a:r>
            <a:r>
              <a:rPr lang="fr-FR" altLang="fr-FR" sz="2400" dirty="0"/>
              <a:t>erminal de </a:t>
            </a:r>
            <a:r>
              <a:rPr lang="fr-FR" altLang="fr-FR" sz="2400" dirty="0">
                <a:solidFill>
                  <a:schemeClr val="accent2"/>
                </a:solidFill>
              </a:rPr>
              <a:t>T</a:t>
            </a:r>
            <a:r>
              <a:rPr lang="fr-FR" altLang="fr-FR" sz="2400" dirty="0"/>
              <a:t>ransmission de </a:t>
            </a:r>
            <a:r>
              <a:rPr lang="fr-FR" altLang="fr-FR" sz="2400" dirty="0">
                <a:solidFill>
                  <a:schemeClr val="accent2"/>
                </a:solidFill>
              </a:rPr>
              <a:t>D</a:t>
            </a:r>
            <a:r>
              <a:rPr lang="fr-FR" altLang="fr-FR" sz="2400" dirty="0"/>
              <a:t>onnées</a:t>
            </a:r>
          </a:p>
          <a:p>
            <a:r>
              <a:rPr lang="fr-FR" altLang="fr-FR" sz="2400" dirty="0">
                <a:solidFill>
                  <a:schemeClr val="accent2"/>
                </a:solidFill>
              </a:rPr>
              <a:t>ETCD</a:t>
            </a:r>
            <a:r>
              <a:rPr lang="fr-FR" altLang="fr-FR" sz="2400" dirty="0"/>
              <a:t> 	</a:t>
            </a:r>
            <a:r>
              <a:rPr lang="fr-FR" altLang="fr-FR" sz="2400" dirty="0">
                <a:solidFill>
                  <a:schemeClr val="accent2"/>
                </a:solidFill>
              </a:rPr>
              <a:t>É</a:t>
            </a:r>
            <a:r>
              <a:rPr lang="fr-FR" altLang="fr-FR" sz="2400" dirty="0"/>
              <a:t>quipement </a:t>
            </a:r>
            <a:r>
              <a:rPr lang="fr-FR" altLang="fr-FR" sz="2400" dirty="0">
                <a:solidFill>
                  <a:schemeClr val="accent2"/>
                </a:solidFill>
              </a:rPr>
              <a:t>T</a:t>
            </a:r>
            <a:r>
              <a:rPr lang="fr-FR" altLang="fr-FR" sz="2400" dirty="0"/>
              <a:t>erminal de </a:t>
            </a:r>
            <a:r>
              <a:rPr lang="fr-FR" altLang="fr-FR" sz="2400" dirty="0">
                <a:solidFill>
                  <a:schemeClr val="accent2"/>
                </a:solidFill>
              </a:rPr>
              <a:t>C</a:t>
            </a:r>
            <a:r>
              <a:rPr lang="fr-FR" altLang="fr-FR" sz="2400" dirty="0"/>
              <a:t>ircuit de </a:t>
            </a:r>
            <a:r>
              <a:rPr lang="fr-FR" altLang="fr-FR" sz="2400" dirty="0">
                <a:solidFill>
                  <a:schemeClr val="accent2"/>
                </a:solidFill>
              </a:rPr>
              <a:t>D</a:t>
            </a:r>
            <a:r>
              <a:rPr lang="fr-FR" altLang="fr-FR" sz="2400" dirty="0"/>
              <a:t>onnées</a:t>
            </a:r>
          </a:p>
          <a:p>
            <a:r>
              <a:rPr lang="fr-FR" altLang="fr-FR" sz="2400" dirty="0"/>
              <a:t>Modem 	</a:t>
            </a:r>
            <a:r>
              <a:rPr lang="fr-FR" altLang="fr-FR" sz="2400" dirty="0">
                <a:solidFill>
                  <a:schemeClr val="accent2"/>
                </a:solidFill>
              </a:rPr>
              <a:t>Mod</a:t>
            </a:r>
            <a:r>
              <a:rPr lang="fr-FR" altLang="fr-FR" sz="2400" dirty="0"/>
              <a:t>ulateur / </a:t>
            </a:r>
            <a:r>
              <a:rPr lang="fr-FR" altLang="fr-FR" sz="2400" dirty="0">
                <a:solidFill>
                  <a:schemeClr val="accent2"/>
                </a:solidFill>
              </a:rPr>
              <a:t>Dém</a:t>
            </a:r>
            <a:r>
              <a:rPr lang="fr-FR" altLang="fr-FR" sz="2400" dirty="0"/>
              <a:t>odulateur</a:t>
            </a:r>
            <a:endParaRPr lang="fr-FR" altLang="fr-FR" dirty="0"/>
          </a:p>
        </p:txBody>
      </p:sp>
      <p:sp>
        <p:nvSpPr>
          <p:cNvPr id="3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B983-84EE-4BFB-BF4F-21F22E30FADE}" type="slidenum">
              <a:rPr lang="fr-FR" altLang="en-GB"/>
              <a:pPr/>
              <a:t>10</a:t>
            </a:fld>
            <a:endParaRPr lang="fr-FR" altLang="en-GB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7500938" y="2505075"/>
            <a:ext cx="0" cy="333372"/>
          </a:xfrm>
          <a:prstGeom prst="cube">
            <a:avLst>
              <a:gd name="adj" fmla="val 2499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703638" y="2505075"/>
            <a:ext cx="0" cy="333372"/>
          </a:xfrm>
          <a:prstGeom prst="cube">
            <a:avLst>
              <a:gd name="adj" fmla="val 2499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3471864" y="2581275"/>
            <a:ext cx="2174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8424864" y="2581275"/>
            <a:ext cx="3825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814764" y="2514601"/>
            <a:ext cx="612319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dirty="0"/>
              <a:t>Modem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624764" y="2514601"/>
            <a:ext cx="612319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Modem</a:t>
            </a:r>
          </a:p>
        </p:txBody>
      </p:sp>
      <p:pic>
        <p:nvPicPr>
          <p:cNvPr id="14345" name="Picture 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9" y="2138364"/>
            <a:ext cx="3000375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208589" y="1462089"/>
            <a:ext cx="1667095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 i="1" dirty="0"/>
              <a:t>Circuit de Données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181601" y="2438401"/>
            <a:ext cx="2006931" cy="3179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/>
              <a:t>Canal de transmission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130426" y="3581401"/>
            <a:ext cx="8232775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 </a:t>
            </a:r>
            <a:r>
              <a:rPr lang="fr-FR" altLang="fr-FR" sz="1700" b="1"/>
              <a:t>ETTD                    ETCD                                                          ETCD                      ETTD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1638300" y="1831975"/>
            <a:ext cx="0" cy="33337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2630488" y="1833564"/>
            <a:ext cx="0" cy="157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16200000">
            <a:off x="2262072" y="2340999"/>
            <a:ext cx="1340082" cy="54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600"/>
              <a:t>Contrôleur de</a:t>
            </a:r>
          </a:p>
          <a:p>
            <a:pPr algn="ctr"/>
            <a:r>
              <a:rPr lang="fr-FR" altLang="fr-FR" sz="1600"/>
              <a:t>Communications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8820150" y="1831975"/>
            <a:ext cx="0" cy="33337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9647238" y="1841501"/>
            <a:ext cx="0" cy="157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16200000">
            <a:off x="8507297" y="2342586"/>
            <a:ext cx="1340082" cy="54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600"/>
              <a:t>Contrôleur de</a:t>
            </a:r>
          </a:p>
          <a:p>
            <a:pPr algn="ctr"/>
            <a:r>
              <a:rPr lang="fr-FR" altLang="fr-FR" sz="1600"/>
              <a:t>Communications</a:t>
            </a: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V="1">
            <a:off x="3635375" y="1460501"/>
            <a:ext cx="0" cy="10890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8572500" y="1460501"/>
            <a:ext cx="0" cy="10890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3644901" y="1681163"/>
            <a:ext cx="1255713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7116764" y="1681163"/>
            <a:ext cx="145097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V="1">
            <a:off x="2630488" y="1066801"/>
            <a:ext cx="0" cy="773113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 flipV="1">
            <a:off x="9645650" y="1066801"/>
            <a:ext cx="0" cy="773113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5160964" y="990601"/>
            <a:ext cx="1715185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 i="1"/>
              <a:t>Liaison de Données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2638426" y="1209675"/>
            <a:ext cx="23288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7185026" y="1209675"/>
            <a:ext cx="24542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797849" y="2214564"/>
            <a:ext cx="658805" cy="79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600"/>
              <a:t>Source</a:t>
            </a:r>
          </a:p>
          <a:p>
            <a:pPr algn="ctr"/>
            <a:r>
              <a:rPr lang="fr-FR" altLang="fr-FR" sz="1600"/>
              <a:t> de</a:t>
            </a:r>
          </a:p>
          <a:p>
            <a:pPr algn="ctr"/>
            <a:r>
              <a:rPr lang="fr-FR" altLang="fr-FR" sz="1600"/>
              <a:t> données</a:t>
            </a:r>
            <a:endParaRPr lang="fr-FR" altLang="fr-FR" sz="2700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9805199" y="2138364"/>
            <a:ext cx="658805" cy="79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600"/>
              <a:t>Source</a:t>
            </a:r>
          </a:p>
          <a:p>
            <a:pPr algn="ctr"/>
            <a:r>
              <a:rPr lang="fr-FR" altLang="fr-FR" sz="1600"/>
              <a:t> de</a:t>
            </a:r>
          </a:p>
          <a:p>
            <a:pPr algn="ctr"/>
            <a:r>
              <a:rPr lang="fr-FR" altLang="fr-FR" sz="1600"/>
              <a:t> données</a:t>
            </a:r>
            <a:endParaRPr lang="fr-FR" altLang="fr-FR" sz="2700"/>
          </a:p>
        </p:txBody>
      </p:sp>
    </p:spTree>
    <p:extLst>
      <p:ext uri="{BB962C8B-B14F-4D97-AF65-F5344CB8AC3E}">
        <p14:creationId xmlns:p14="http://schemas.microsoft.com/office/powerpoint/2010/main" val="2458538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90675" y="76200"/>
            <a:ext cx="9163050" cy="1066800"/>
          </a:xfrm>
        </p:spPr>
        <p:txBody>
          <a:bodyPr/>
          <a:lstStyle/>
          <a:p>
            <a:r>
              <a:rPr lang="fr-FR" alt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Différentes formes de liaisons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1433513" y="1752600"/>
            <a:ext cx="3810000" cy="4419600"/>
          </a:xfrm>
        </p:spPr>
        <p:txBody>
          <a:bodyPr>
            <a:noAutofit/>
          </a:bodyPr>
          <a:lstStyle/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point</a:t>
            </a:r>
          </a:p>
          <a:p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Multipoint</a:t>
            </a:r>
          </a:p>
          <a:p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à Multipoint</a:t>
            </a:r>
          </a:p>
          <a:p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boucle ou anneau</a:t>
            </a:r>
          </a:p>
        </p:txBody>
      </p:sp>
      <p:sp>
        <p:nvSpPr>
          <p:cNvPr id="3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3B6DD-18EE-49F7-B742-5EF65032648F}" type="slidenum">
              <a:rPr lang="fr-FR" altLang="en-GB"/>
              <a:pPr/>
              <a:t>11</a:t>
            </a:fld>
            <a:endParaRPr lang="fr-FR" altLang="en-GB"/>
          </a:p>
        </p:txBody>
      </p:sp>
      <p:grpSp>
        <p:nvGrpSpPr>
          <p:cNvPr id="175138" name="Group 34"/>
          <p:cNvGrpSpPr>
            <a:grpSpLocks/>
          </p:cNvGrpSpPr>
          <p:nvPr/>
        </p:nvGrpSpPr>
        <p:grpSpPr bwMode="auto">
          <a:xfrm>
            <a:off x="6131825" y="1844040"/>
            <a:ext cx="1905000" cy="457200"/>
            <a:chOff x="2784" y="1296"/>
            <a:chExt cx="1200" cy="288"/>
          </a:xfrm>
        </p:grpSpPr>
        <p:sp>
          <p:nvSpPr>
            <p:cNvPr id="175108" name="Rectangle 4"/>
            <p:cNvSpPr>
              <a:spLocks noChangeAspect="1" noChangeArrowheads="1"/>
            </p:cNvSpPr>
            <p:nvPr/>
          </p:nvSpPr>
          <p:spPr bwMode="auto">
            <a:xfrm>
              <a:off x="2784" y="1296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09" name="Rectangle 5"/>
            <p:cNvSpPr>
              <a:spLocks noChangeAspect="1" noChangeArrowheads="1"/>
            </p:cNvSpPr>
            <p:nvPr/>
          </p:nvSpPr>
          <p:spPr bwMode="auto">
            <a:xfrm>
              <a:off x="3696" y="1296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3" name="Line 9"/>
            <p:cNvSpPr>
              <a:spLocks noChangeShapeType="1"/>
            </p:cNvSpPr>
            <p:nvPr/>
          </p:nvSpPr>
          <p:spPr bwMode="auto">
            <a:xfrm>
              <a:off x="3072" y="1440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75140" name="Group 36"/>
          <p:cNvGrpSpPr>
            <a:grpSpLocks/>
          </p:cNvGrpSpPr>
          <p:nvPr/>
        </p:nvGrpSpPr>
        <p:grpSpPr bwMode="auto">
          <a:xfrm>
            <a:off x="7239000" y="3200400"/>
            <a:ext cx="1905000" cy="1524000"/>
            <a:chOff x="2304" y="1536"/>
            <a:chExt cx="1200" cy="960"/>
          </a:xfrm>
        </p:grpSpPr>
        <p:sp>
          <p:nvSpPr>
            <p:cNvPr id="175114" name="Rectangle 10"/>
            <p:cNvSpPr>
              <a:spLocks noChangeAspect="1" noChangeArrowheads="1"/>
            </p:cNvSpPr>
            <p:nvPr/>
          </p:nvSpPr>
          <p:spPr bwMode="auto">
            <a:xfrm>
              <a:off x="2304" y="1872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5" name="Line 11"/>
            <p:cNvSpPr>
              <a:spLocks noChangeShapeType="1"/>
            </p:cNvSpPr>
            <p:nvPr/>
          </p:nvSpPr>
          <p:spPr bwMode="auto">
            <a:xfrm>
              <a:off x="2592" y="2016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6" name="Rectangle 12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7" name="Rectangle 13"/>
            <p:cNvSpPr>
              <a:spLocks noChangeAspect="1" noChangeArrowheads="1"/>
            </p:cNvSpPr>
            <p:nvPr/>
          </p:nvSpPr>
          <p:spPr bwMode="auto">
            <a:xfrm>
              <a:off x="3216" y="1872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8" name="Rectangle 14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9" name="Line 15"/>
            <p:cNvSpPr>
              <a:spLocks noChangeShapeType="1"/>
            </p:cNvSpPr>
            <p:nvPr/>
          </p:nvSpPr>
          <p:spPr bwMode="auto">
            <a:xfrm flipV="1">
              <a:off x="2592" y="1680"/>
              <a:ext cx="62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0" name="Line 16"/>
            <p:cNvSpPr>
              <a:spLocks noChangeShapeType="1"/>
            </p:cNvSpPr>
            <p:nvPr/>
          </p:nvSpPr>
          <p:spPr bwMode="auto">
            <a:xfrm>
              <a:off x="2592" y="2016"/>
              <a:ext cx="62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75139" name="Group 35"/>
          <p:cNvGrpSpPr>
            <a:grpSpLocks/>
          </p:cNvGrpSpPr>
          <p:nvPr/>
        </p:nvGrpSpPr>
        <p:grpSpPr bwMode="auto">
          <a:xfrm>
            <a:off x="3841024" y="2765150"/>
            <a:ext cx="2209800" cy="609600"/>
            <a:chOff x="3984" y="1632"/>
            <a:chExt cx="1392" cy="384"/>
          </a:xfrm>
        </p:grpSpPr>
        <p:sp>
          <p:nvSpPr>
            <p:cNvPr id="175121" name="Line 17"/>
            <p:cNvSpPr>
              <a:spLocks noChangeShapeType="1"/>
            </p:cNvSpPr>
            <p:nvPr/>
          </p:nvSpPr>
          <p:spPr bwMode="auto">
            <a:xfrm>
              <a:off x="3984" y="2016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3" name="Line 19"/>
            <p:cNvSpPr>
              <a:spLocks noChangeShapeType="1"/>
            </p:cNvSpPr>
            <p:nvPr/>
          </p:nvSpPr>
          <p:spPr bwMode="auto">
            <a:xfrm flipV="1">
              <a:off x="4176" y="192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4" name="Line 20"/>
            <p:cNvSpPr>
              <a:spLocks noChangeShapeType="1"/>
            </p:cNvSpPr>
            <p:nvPr/>
          </p:nvSpPr>
          <p:spPr bwMode="auto">
            <a:xfrm flipV="1">
              <a:off x="4656" y="192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5" name="Line 21"/>
            <p:cNvSpPr>
              <a:spLocks noChangeShapeType="1"/>
            </p:cNvSpPr>
            <p:nvPr/>
          </p:nvSpPr>
          <p:spPr bwMode="auto">
            <a:xfrm flipV="1">
              <a:off x="5136" y="192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6" name="Rectangle 22"/>
            <p:cNvSpPr>
              <a:spLocks noChangeAspect="1" noChangeArrowheads="1"/>
            </p:cNvSpPr>
            <p:nvPr/>
          </p:nvSpPr>
          <p:spPr bwMode="auto">
            <a:xfrm>
              <a:off x="4032" y="1632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7" name="Rectangle 23"/>
            <p:cNvSpPr>
              <a:spLocks noChangeAspect="1" noChangeArrowheads="1"/>
            </p:cNvSpPr>
            <p:nvPr/>
          </p:nvSpPr>
          <p:spPr bwMode="auto">
            <a:xfrm>
              <a:off x="4512" y="1632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28" name="Rectangle 24"/>
            <p:cNvSpPr>
              <a:spLocks noChangeAspect="1" noChangeArrowheads="1"/>
            </p:cNvSpPr>
            <p:nvPr/>
          </p:nvSpPr>
          <p:spPr bwMode="auto">
            <a:xfrm>
              <a:off x="4992" y="1632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75141" name="Group 37"/>
          <p:cNvGrpSpPr>
            <a:grpSpLocks noChangeAspect="1"/>
          </p:cNvGrpSpPr>
          <p:nvPr/>
        </p:nvGrpSpPr>
        <p:grpSpPr bwMode="auto">
          <a:xfrm>
            <a:off x="5441224" y="4502510"/>
            <a:ext cx="2865438" cy="1828800"/>
            <a:chOff x="2112" y="2592"/>
            <a:chExt cx="2256" cy="1440"/>
          </a:xfrm>
        </p:grpSpPr>
        <p:sp>
          <p:nvSpPr>
            <p:cNvPr id="175129" name="Oval 25"/>
            <p:cNvSpPr>
              <a:spLocks noChangeAspect="1" noChangeArrowheads="1"/>
            </p:cNvSpPr>
            <p:nvPr/>
          </p:nvSpPr>
          <p:spPr bwMode="auto">
            <a:xfrm>
              <a:off x="2496" y="2976"/>
              <a:ext cx="1488" cy="67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0" name="Line 26"/>
            <p:cNvSpPr>
              <a:spLocks noChangeAspect="1" noChangeShapeType="1"/>
            </p:cNvSpPr>
            <p:nvPr/>
          </p:nvSpPr>
          <p:spPr bwMode="auto">
            <a:xfrm flipV="1">
              <a:off x="3216" y="288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1" name="Line 27"/>
            <p:cNvSpPr>
              <a:spLocks noChangeAspect="1" noChangeShapeType="1"/>
            </p:cNvSpPr>
            <p:nvPr/>
          </p:nvSpPr>
          <p:spPr bwMode="auto">
            <a:xfrm flipV="1">
              <a:off x="3216" y="36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2" name="Line 28"/>
            <p:cNvSpPr>
              <a:spLocks noChangeAspect="1" noChangeShapeType="1"/>
            </p:cNvSpPr>
            <p:nvPr/>
          </p:nvSpPr>
          <p:spPr bwMode="auto">
            <a:xfrm>
              <a:off x="3984" y="331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3" name="Line 29"/>
            <p:cNvSpPr>
              <a:spLocks noChangeAspect="1" noChangeShapeType="1"/>
            </p:cNvSpPr>
            <p:nvPr/>
          </p:nvSpPr>
          <p:spPr bwMode="auto">
            <a:xfrm>
              <a:off x="2400" y="331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4" name="Rectangle 30"/>
            <p:cNvSpPr>
              <a:spLocks noChangeAspect="1" noChangeArrowheads="1"/>
            </p:cNvSpPr>
            <p:nvPr/>
          </p:nvSpPr>
          <p:spPr bwMode="auto">
            <a:xfrm>
              <a:off x="3072" y="2592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5" name="Rectangle 31"/>
            <p:cNvSpPr>
              <a:spLocks noChangeAspect="1" noChangeArrowheads="1"/>
            </p:cNvSpPr>
            <p:nvPr/>
          </p:nvSpPr>
          <p:spPr bwMode="auto">
            <a:xfrm>
              <a:off x="4080" y="3168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6" name="Rectangle 32"/>
            <p:cNvSpPr>
              <a:spLocks noChangeAspect="1" noChangeArrowheads="1"/>
            </p:cNvSpPr>
            <p:nvPr/>
          </p:nvSpPr>
          <p:spPr bwMode="auto">
            <a:xfrm>
              <a:off x="3072" y="3744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37" name="Rectangle 33"/>
            <p:cNvSpPr>
              <a:spLocks noChangeAspect="1" noChangeArrowheads="1"/>
            </p:cNvSpPr>
            <p:nvPr/>
          </p:nvSpPr>
          <p:spPr bwMode="auto">
            <a:xfrm>
              <a:off x="2112" y="3168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632489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6062" y="-161000"/>
            <a:ext cx="9163050" cy="121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Modes d'échange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0" y="844229"/>
            <a:ext cx="11627892" cy="3850601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Simplex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seul sens d’émission dans le canal de transmission</a:t>
            </a:r>
          </a:p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Duplex à l’alternat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altLang="fr-F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-duplex) 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émetteur à chaque extrémité, émission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tour de rôle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dans le même canal de transmission selon les règles définies par la liaison de données</a:t>
            </a:r>
          </a:p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Duplex 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(full-duplex)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émetteur à chaque extrémité, émission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simultanée 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le même canal de transmission</a:t>
            </a:r>
          </a:p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Transmissions parallèles</a:t>
            </a:r>
            <a:endParaRPr lang="fr-FR" alt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 des ordinateurs (E)ISA, PCMCIA, VME …</a:t>
            </a:r>
          </a:p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Transmissions séries</a:t>
            </a:r>
            <a:endParaRPr lang="fr-FR" alt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alt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6AA6-3E45-45EC-A6C1-802B56F61B51}" type="slidenum">
              <a:rPr lang="fr-FR" altLang="en-GB"/>
              <a:pPr/>
              <a:t>12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708095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5850" y="16973"/>
            <a:ext cx="10058400" cy="145075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Synchronisation des transmissions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44499" y="1267410"/>
            <a:ext cx="11865781" cy="2133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Transmissions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synchrones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 de données synchrone : le temps séparant les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différents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instants significatifs 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un entier multiple du même intervalle de temps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caractères se suivent sans séparation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signal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d’horloge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 toujours associé aux données (base de temps)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3A14-3381-49A6-8A8F-179068995FBA}" type="slidenum">
              <a:rPr lang="fr-FR" altLang="en-GB"/>
              <a:pPr/>
              <a:t>13</a:t>
            </a:fld>
            <a:endParaRPr lang="fr-FR" altLang="en-GB" dirty="0"/>
          </a:p>
        </p:txBody>
      </p:sp>
      <p:grpSp>
        <p:nvGrpSpPr>
          <p:cNvPr id="61485" name="Group 45"/>
          <p:cNvGrpSpPr>
            <a:grpSpLocks/>
          </p:cNvGrpSpPr>
          <p:nvPr/>
        </p:nvGrpSpPr>
        <p:grpSpPr bwMode="auto">
          <a:xfrm>
            <a:off x="3663616" y="3892113"/>
            <a:ext cx="6096000" cy="1709738"/>
            <a:chOff x="1152" y="2544"/>
            <a:chExt cx="3840" cy="1077"/>
          </a:xfrm>
        </p:grpSpPr>
        <p:sp>
          <p:nvSpPr>
            <p:cNvPr id="61444" name="Line 4"/>
            <p:cNvSpPr>
              <a:spLocks noChangeShapeType="1"/>
            </p:cNvSpPr>
            <p:nvPr/>
          </p:nvSpPr>
          <p:spPr bwMode="auto">
            <a:xfrm>
              <a:off x="1492" y="3253"/>
              <a:ext cx="315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45" name="Line 5"/>
            <p:cNvSpPr>
              <a:spLocks noChangeShapeType="1"/>
            </p:cNvSpPr>
            <p:nvPr/>
          </p:nvSpPr>
          <p:spPr bwMode="auto">
            <a:xfrm>
              <a:off x="1490" y="3562"/>
              <a:ext cx="315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46" name="Line 6"/>
            <p:cNvSpPr>
              <a:spLocks noChangeShapeType="1"/>
            </p:cNvSpPr>
            <p:nvPr/>
          </p:nvSpPr>
          <p:spPr bwMode="auto">
            <a:xfrm flipV="1">
              <a:off x="1594" y="3430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47" name="Line 7"/>
            <p:cNvSpPr>
              <a:spLocks noChangeShapeType="1"/>
            </p:cNvSpPr>
            <p:nvPr/>
          </p:nvSpPr>
          <p:spPr bwMode="auto">
            <a:xfrm flipV="1">
              <a:off x="1601" y="3423"/>
              <a:ext cx="135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48" name="Line 8"/>
            <p:cNvSpPr>
              <a:spLocks noChangeShapeType="1"/>
            </p:cNvSpPr>
            <p:nvPr/>
          </p:nvSpPr>
          <p:spPr bwMode="auto">
            <a:xfrm flipV="1">
              <a:off x="1736" y="3428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49" name="Line 9"/>
            <p:cNvSpPr>
              <a:spLocks noChangeShapeType="1"/>
            </p:cNvSpPr>
            <p:nvPr/>
          </p:nvSpPr>
          <p:spPr bwMode="auto">
            <a:xfrm flipV="1">
              <a:off x="1743" y="3561"/>
              <a:ext cx="135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0" name="Line 10"/>
            <p:cNvSpPr>
              <a:spLocks noChangeShapeType="1"/>
            </p:cNvSpPr>
            <p:nvPr/>
          </p:nvSpPr>
          <p:spPr bwMode="auto">
            <a:xfrm flipV="1">
              <a:off x="1888" y="3428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1" name="Line 11"/>
            <p:cNvSpPr>
              <a:spLocks noChangeShapeType="1"/>
            </p:cNvSpPr>
            <p:nvPr/>
          </p:nvSpPr>
          <p:spPr bwMode="auto">
            <a:xfrm flipV="1">
              <a:off x="1895" y="3421"/>
              <a:ext cx="135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2" name="Line 12"/>
            <p:cNvSpPr>
              <a:spLocks noChangeShapeType="1"/>
            </p:cNvSpPr>
            <p:nvPr/>
          </p:nvSpPr>
          <p:spPr bwMode="auto">
            <a:xfrm flipV="1">
              <a:off x="2030" y="3426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3" name="Line 13"/>
            <p:cNvSpPr>
              <a:spLocks noChangeShapeType="1"/>
            </p:cNvSpPr>
            <p:nvPr/>
          </p:nvSpPr>
          <p:spPr bwMode="auto">
            <a:xfrm flipV="1">
              <a:off x="2038" y="3554"/>
              <a:ext cx="136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4" name="Line 14"/>
            <p:cNvSpPr>
              <a:spLocks noChangeShapeType="1"/>
            </p:cNvSpPr>
            <p:nvPr/>
          </p:nvSpPr>
          <p:spPr bwMode="auto">
            <a:xfrm flipV="1">
              <a:off x="2168" y="3428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5" name="Line 15"/>
            <p:cNvSpPr>
              <a:spLocks noChangeShapeType="1"/>
            </p:cNvSpPr>
            <p:nvPr/>
          </p:nvSpPr>
          <p:spPr bwMode="auto">
            <a:xfrm flipV="1">
              <a:off x="2175" y="3421"/>
              <a:ext cx="136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6" name="Line 16"/>
            <p:cNvSpPr>
              <a:spLocks noChangeShapeType="1"/>
            </p:cNvSpPr>
            <p:nvPr/>
          </p:nvSpPr>
          <p:spPr bwMode="auto">
            <a:xfrm flipV="1">
              <a:off x="2311" y="3426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7" name="Line 17"/>
            <p:cNvSpPr>
              <a:spLocks noChangeShapeType="1"/>
            </p:cNvSpPr>
            <p:nvPr/>
          </p:nvSpPr>
          <p:spPr bwMode="auto">
            <a:xfrm flipV="1">
              <a:off x="2462" y="3426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 flipV="1">
              <a:off x="2604" y="3424"/>
              <a:ext cx="0" cy="14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59" name="Line 19"/>
            <p:cNvSpPr>
              <a:spLocks noChangeShapeType="1"/>
            </p:cNvSpPr>
            <p:nvPr/>
          </p:nvSpPr>
          <p:spPr bwMode="auto">
            <a:xfrm flipV="1">
              <a:off x="2612" y="3552"/>
              <a:ext cx="136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 flipV="1">
              <a:off x="2324" y="3559"/>
              <a:ext cx="136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1" name="Line 21"/>
            <p:cNvSpPr>
              <a:spLocks noChangeShapeType="1"/>
            </p:cNvSpPr>
            <p:nvPr/>
          </p:nvSpPr>
          <p:spPr bwMode="auto">
            <a:xfrm flipV="1">
              <a:off x="2469" y="3419"/>
              <a:ext cx="135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2" name="Rectangle 22"/>
            <p:cNvSpPr>
              <a:spLocks noChangeArrowheads="1"/>
            </p:cNvSpPr>
            <p:nvPr/>
          </p:nvSpPr>
          <p:spPr bwMode="auto">
            <a:xfrm>
              <a:off x="3123" y="3409"/>
              <a:ext cx="12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 b="1">
                  <a:solidFill>
                    <a:schemeClr val="accent2"/>
                  </a:solidFill>
                </a:rPr>
                <a:t>Signal d’horloge</a:t>
              </a:r>
            </a:p>
          </p:txBody>
        </p:sp>
        <p:sp>
          <p:nvSpPr>
            <p:cNvPr id="61463" name="Line 23"/>
            <p:cNvSpPr>
              <a:spLocks noChangeShapeType="1"/>
            </p:cNvSpPr>
            <p:nvPr/>
          </p:nvSpPr>
          <p:spPr bwMode="auto">
            <a:xfrm flipV="1">
              <a:off x="1453" y="3559"/>
              <a:ext cx="135" cy="1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4" name="Line 24"/>
            <p:cNvSpPr>
              <a:spLocks noChangeShapeType="1"/>
            </p:cNvSpPr>
            <p:nvPr/>
          </p:nvSpPr>
          <p:spPr bwMode="auto">
            <a:xfrm flipV="1">
              <a:off x="1458" y="3116"/>
              <a:ext cx="0" cy="14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5" name="Line 25"/>
            <p:cNvSpPr>
              <a:spLocks noChangeShapeType="1"/>
            </p:cNvSpPr>
            <p:nvPr/>
          </p:nvSpPr>
          <p:spPr bwMode="auto">
            <a:xfrm flipV="1">
              <a:off x="1718" y="3116"/>
              <a:ext cx="0" cy="14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6" name="Line 26"/>
            <p:cNvSpPr>
              <a:spLocks noChangeShapeType="1"/>
            </p:cNvSpPr>
            <p:nvPr/>
          </p:nvSpPr>
          <p:spPr bwMode="auto">
            <a:xfrm>
              <a:off x="1454" y="3119"/>
              <a:ext cx="260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7" name="Line 27"/>
            <p:cNvSpPr>
              <a:spLocks noChangeShapeType="1"/>
            </p:cNvSpPr>
            <p:nvPr/>
          </p:nvSpPr>
          <p:spPr bwMode="auto">
            <a:xfrm flipV="1">
              <a:off x="2290" y="3116"/>
              <a:ext cx="0" cy="14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8" name="Line 28"/>
            <p:cNvSpPr>
              <a:spLocks noChangeShapeType="1"/>
            </p:cNvSpPr>
            <p:nvPr/>
          </p:nvSpPr>
          <p:spPr bwMode="auto">
            <a:xfrm>
              <a:off x="1723" y="3253"/>
              <a:ext cx="563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69" name="Line 29"/>
            <p:cNvSpPr>
              <a:spLocks noChangeShapeType="1"/>
            </p:cNvSpPr>
            <p:nvPr/>
          </p:nvSpPr>
          <p:spPr bwMode="auto">
            <a:xfrm>
              <a:off x="2295" y="3119"/>
              <a:ext cx="303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70" name="Rectangle 30"/>
            <p:cNvSpPr>
              <a:spLocks noChangeArrowheads="1"/>
            </p:cNvSpPr>
            <p:nvPr/>
          </p:nvSpPr>
          <p:spPr bwMode="auto">
            <a:xfrm>
              <a:off x="3132" y="3110"/>
              <a:ext cx="13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 b="1">
                  <a:solidFill>
                    <a:srgbClr val="006600"/>
                  </a:solidFill>
                </a:rPr>
                <a:t>Signal de données</a:t>
              </a:r>
              <a:endParaRPr lang="fr-FR" altLang="fr-FR" sz="1700" b="1">
                <a:solidFill>
                  <a:srgbClr val="000000"/>
                </a:solidFill>
              </a:endParaRPr>
            </a:p>
          </p:txBody>
        </p:sp>
        <p:sp>
          <p:nvSpPr>
            <p:cNvPr id="61471" name="Rectangle 31"/>
            <p:cNvSpPr>
              <a:spLocks noChangeArrowheads="1"/>
            </p:cNvSpPr>
            <p:nvPr/>
          </p:nvSpPr>
          <p:spPr bwMode="auto">
            <a:xfrm>
              <a:off x="1488" y="3083"/>
              <a:ext cx="10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 b="1">
                  <a:solidFill>
                    <a:srgbClr val="006600"/>
                  </a:solidFill>
                </a:rPr>
                <a:t>1      0     0       1</a:t>
              </a:r>
              <a:endParaRPr lang="fr-FR" altLang="fr-FR" sz="1700">
                <a:solidFill>
                  <a:srgbClr val="2C2CD2"/>
                </a:solidFill>
              </a:endParaRPr>
            </a:p>
          </p:txBody>
        </p:sp>
        <p:sp>
          <p:nvSpPr>
            <p:cNvPr id="61476" name="Line 36"/>
            <p:cNvSpPr>
              <a:spLocks noChangeShapeType="1"/>
            </p:cNvSpPr>
            <p:nvPr/>
          </p:nvSpPr>
          <p:spPr bwMode="auto">
            <a:xfrm flipV="1">
              <a:off x="2287" y="2828"/>
              <a:ext cx="0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77" name="Line 37"/>
            <p:cNvSpPr>
              <a:spLocks noChangeShapeType="1"/>
            </p:cNvSpPr>
            <p:nvPr/>
          </p:nvSpPr>
          <p:spPr bwMode="auto">
            <a:xfrm flipV="1">
              <a:off x="2592" y="2828"/>
              <a:ext cx="0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78" name="Line 38"/>
            <p:cNvSpPr>
              <a:spLocks noChangeShapeType="1"/>
            </p:cNvSpPr>
            <p:nvPr/>
          </p:nvSpPr>
          <p:spPr bwMode="auto">
            <a:xfrm>
              <a:off x="2292" y="2926"/>
              <a:ext cx="2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  <p:sp>
          <p:nvSpPr>
            <p:cNvPr id="61479" name="Rectangle 39"/>
            <p:cNvSpPr>
              <a:spLocks noChangeArrowheads="1"/>
            </p:cNvSpPr>
            <p:nvPr/>
          </p:nvSpPr>
          <p:spPr bwMode="auto">
            <a:xfrm>
              <a:off x="2064" y="2688"/>
              <a:ext cx="72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lvl="1"/>
              <a:r>
                <a:rPr lang="fr-FR" altLang="fr-FR" sz="1700" b="1" i="1">
                  <a:solidFill>
                    <a:srgbClr val="006600"/>
                  </a:solidFill>
                </a:rPr>
                <a:t>T</a:t>
              </a:r>
            </a:p>
          </p:txBody>
        </p:sp>
        <p:sp>
          <p:nvSpPr>
            <p:cNvPr id="61482" name="Rectangle 42"/>
            <p:cNvSpPr>
              <a:spLocks noChangeArrowheads="1"/>
            </p:cNvSpPr>
            <p:nvPr/>
          </p:nvSpPr>
          <p:spPr bwMode="auto">
            <a:xfrm>
              <a:off x="1152" y="2544"/>
              <a:ext cx="3840" cy="22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122" tIns="36903" rIns="75122" bIns="36903">
              <a:sp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90331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60500" y="31226"/>
            <a:ext cx="9575800" cy="685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 fontScale="90000"/>
          </a:bodyPr>
          <a:lstStyle/>
          <a:p>
            <a:pPr algn="ctr"/>
            <a:r>
              <a:rPr lang="fr-FR" alt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Synchronisation des transmissions</a:t>
            </a:r>
            <a:endParaRPr lang="fr-FR" alt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0" y="481421"/>
            <a:ext cx="12192000" cy="3352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Transmissions </a:t>
            </a:r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asynchrones 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(ou arythmiques)</a:t>
            </a:r>
          </a:p>
          <a:p>
            <a:pPr lvl="1"/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 de données à instants aléatoires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plutôt transmise caractère par caractère =&gt; succession de trains de symboles binaires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séparés par des intervalles de temps quelconques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2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transmission asynchrone des données nécessite l’adjonction à chaque caractère transmis d'éléments de repérage :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bits</a:t>
            </a:r>
          </a:p>
          <a:p>
            <a:pPr lvl="2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Durée du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durée de 1 bit du caractère  déclenchement de l’horloge locale</a:t>
            </a:r>
          </a:p>
          <a:p>
            <a:pPr lvl="2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Durée du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1, 1.5 ou 2 bits du caractère (arrêt de l’horloge)</a:t>
            </a:r>
          </a:p>
          <a:p>
            <a:pPr lvl="2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 de </a:t>
            </a:r>
            <a:r>
              <a:rPr lang="fr-FR" altLang="fr-F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Parité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vérification de la validité du caractère reçu</a:t>
            </a:r>
          </a:p>
        </p:txBody>
      </p:sp>
      <p:sp>
        <p:nvSpPr>
          <p:cNvPr id="2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94D7-5C64-4F5C-BA1D-110B242A1B2A}" type="slidenum">
              <a:rPr lang="fr-FR" altLang="en-GB"/>
              <a:pPr/>
              <a:t>14</a:t>
            </a:fld>
            <a:endParaRPr lang="fr-FR" altLang="en-GB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3460750" y="5467350"/>
            <a:ext cx="5399088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V="1">
            <a:off x="3905250" y="5256214"/>
            <a:ext cx="0" cy="223837"/>
          </a:xfrm>
          <a:prstGeom prst="line">
            <a:avLst/>
          </a:prstGeom>
          <a:noFill/>
          <a:ln w="12700">
            <a:solidFill>
              <a:srgbClr val="2C2CD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 flipV="1">
            <a:off x="4367213" y="5251450"/>
            <a:ext cx="0" cy="222250"/>
          </a:xfrm>
          <a:prstGeom prst="line">
            <a:avLst/>
          </a:prstGeom>
          <a:noFill/>
          <a:ln w="12700">
            <a:solidFill>
              <a:srgbClr val="2C2CD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3913188" y="5254625"/>
            <a:ext cx="444500" cy="0"/>
          </a:xfrm>
          <a:prstGeom prst="line">
            <a:avLst/>
          </a:prstGeom>
          <a:noFill/>
          <a:ln w="12700">
            <a:solidFill>
              <a:srgbClr val="2C2CD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 flipV="1">
            <a:off x="5346700" y="5251450"/>
            <a:ext cx="0" cy="222250"/>
          </a:xfrm>
          <a:prstGeom prst="line">
            <a:avLst/>
          </a:prstGeom>
          <a:noFill/>
          <a:ln w="12700">
            <a:solidFill>
              <a:srgbClr val="2C2CD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4376738" y="5467350"/>
            <a:ext cx="958850" cy="0"/>
          </a:xfrm>
          <a:prstGeom prst="line">
            <a:avLst/>
          </a:prstGeom>
          <a:noFill/>
          <a:ln w="12700">
            <a:solidFill>
              <a:srgbClr val="2C2CD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5353050" y="5254625"/>
            <a:ext cx="515938" cy="0"/>
          </a:xfrm>
          <a:prstGeom prst="line">
            <a:avLst/>
          </a:prstGeom>
          <a:noFill/>
          <a:ln w="12700">
            <a:solidFill>
              <a:srgbClr val="2C2CD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3935413" y="5181601"/>
            <a:ext cx="1645992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2C2CD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2C2CD2"/>
                </a:solidFill>
              </a:rPr>
              <a:t>1      0      0       1</a:t>
            </a:r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3468688" y="5473700"/>
            <a:ext cx="444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3487738" y="5788025"/>
            <a:ext cx="5391150" cy="0"/>
          </a:xfrm>
          <a:prstGeom prst="line">
            <a:avLst/>
          </a:prstGeom>
          <a:noFill/>
          <a:ln w="12700">
            <a:solidFill>
              <a:srgbClr val="2C2CD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V="1">
            <a:off x="3478213" y="5480051"/>
            <a:ext cx="0" cy="315913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3370264" y="5753100"/>
            <a:ext cx="548037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>
                <a:solidFill>
                  <a:srgbClr val="006600"/>
                </a:solidFill>
              </a:rPr>
              <a:t>Start</a:t>
            </a:r>
            <a:r>
              <a:rPr lang="fr-FR" altLang="fr-FR" sz="1900">
                <a:solidFill>
                  <a:srgbClr val="2C2CD2"/>
                </a:solidFill>
              </a:rPr>
              <a:t>                             Parité   </a:t>
            </a:r>
            <a:r>
              <a:rPr lang="fr-FR" altLang="fr-FR" sz="1900">
                <a:solidFill>
                  <a:srgbClr val="FF0000"/>
                </a:solidFill>
              </a:rPr>
              <a:t>Stop      </a:t>
            </a:r>
            <a:r>
              <a:rPr lang="fr-FR" altLang="fr-FR" sz="1700"/>
              <a:t>Caractère suivant</a:t>
            </a:r>
            <a:endParaRPr lang="fr-FR" altLang="fr-FR" sz="1900">
              <a:solidFill>
                <a:srgbClr val="2C2CD2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5868989" y="5256213"/>
            <a:ext cx="4460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>
            <a:off x="6315076" y="5256213"/>
            <a:ext cx="4429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>
            <a:off x="6775450" y="5256213"/>
            <a:ext cx="4460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 flipH="1" flipV="1">
            <a:off x="5791200" y="4876800"/>
            <a:ext cx="0" cy="914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 flipV="1">
            <a:off x="6248400" y="5468938"/>
            <a:ext cx="0" cy="315912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 flipV="1">
            <a:off x="7212013" y="5468938"/>
            <a:ext cx="0" cy="315912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3581400" y="4343400"/>
            <a:ext cx="2438400" cy="670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900" dirty="0">
                <a:solidFill>
                  <a:srgbClr val="000000"/>
                </a:solidFill>
              </a:rPr>
              <a:t>Exemple de caractère  codée sur 4 bits</a:t>
            </a:r>
            <a:endParaRPr lang="fr-FR" altLang="fr-FR" sz="1700" dirty="0">
              <a:solidFill>
                <a:srgbClr val="000000"/>
              </a:solidFill>
            </a:endParaRPr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 flipV="1">
            <a:off x="6781800" y="5486401"/>
            <a:ext cx="0" cy="315913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2616993" y="4410075"/>
            <a:ext cx="6651697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3886200" y="5029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 flipH="1" flipV="1">
            <a:off x="3886200" y="4876800"/>
            <a:ext cx="0" cy="914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074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9921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Bande Passante </a:t>
            </a:r>
            <a:r>
              <a:rPr lang="fr-FR" altLang="fr-FR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(Hz) </a:t>
            </a:r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491319" y="1220788"/>
            <a:ext cx="11700681" cy="49545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Bande Passante (Hz) :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Caractérise tous les supports de transmission, c’est la bande de fréquences dans laquelle les signaux sont correctement reçus</a:t>
            </a:r>
          </a:p>
          <a:p>
            <a:pPr lvl="1" algn="ctr">
              <a:buFontTx/>
              <a:buNone/>
            </a:pP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BP = F maximale - F minimale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Définit pour un rapport de puissance (</a:t>
            </a:r>
            <a:r>
              <a:rPr lang="fr-FR" altLang="fr-FR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/Pr) en dB</a:t>
            </a:r>
          </a:p>
          <a:p>
            <a:pPr lvl="1" algn="ctr">
              <a:buFontTx/>
              <a:buNone/>
            </a:pP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log (P émission </a:t>
            </a:r>
            <a:r>
              <a:rPr lang="fr-FR" altLang="fr-F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 reçue) ≤ N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convention, on prend N = 3 soit 50 % de "perte"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Exemples : 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Sensibilité de l’oreille dans la bande de fréquence 20 à 20000 Hz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Caractéristiques Haut parleur Hi-fi : 30 à 18000Hz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Bande passante du téléphone 300 à 3700 Hz (4000 Hz ± 300 Hz)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839B-6AFC-4BF3-B268-AB7D0D73DA0A}" type="slidenum">
              <a:rPr lang="fr-FR" altLang="en-GB"/>
              <a:pPr/>
              <a:t>15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427377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4903" y="360224"/>
            <a:ext cx="10058400" cy="725379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Supports de Transmission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53B8-0E4A-49C5-8CB3-E9F2E3CA84CB}" type="slidenum">
              <a:rPr lang="fr-FR" altLang="en-GB"/>
              <a:pPr/>
              <a:t>16</a:t>
            </a:fld>
            <a:endParaRPr lang="fr-FR" altLang="en-GB"/>
          </a:p>
        </p:txBody>
      </p:sp>
      <p:graphicFrame>
        <p:nvGraphicFramePr>
          <p:cNvPr id="18452" name="Object 20"/>
          <p:cNvGraphicFramePr>
            <a:graphicFrameLocks noChangeAspect="1"/>
          </p:cNvGraphicFramePr>
          <p:nvPr/>
        </p:nvGraphicFramePr>
        <p:xfrm>
          <a:off x="1525588" y="1752600"/>
          <a:ext cx="9066212" cy="404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6190488" imgH="2599944" progId="Word.Document.8">
                  <p:embed/>
                </p:oleObj>
              </mc:Choice>
              <mc:Fallback>
                <p:oleObj name="Document" r:id="rId4" imgW="6190488" imgH="25999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1752600"/>
                        <a:ext cx="9066212" cy="404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0859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4083" y="0"/>
            <a:ext cx="10058400" cy="100781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débit binaire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586619" y="805218"/>
            <a:ext cx="11396115" cy="526136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sz="3200" dirty="0"/>
              <a:t>Le </a:t>
            </a:r>
            <a:r>
              <a:rPr lang="fr-FR" altLang="fr-FR" sz="3200" dirty="0">
                <a:solidFill>
                  <a:schemeClr val="accent2"/>
                </a:solidFill>
              </a:rPr>
              <a:t>débit binaire</a:t>
            </a:r>
            <a:r>
              <a:rPr lang="fr-FR" altLang="fr-FR" sz="3200" dirty="0"/>
              <a:t> (D) caractérise plus une liaison au niveau réseau informatique </a:t>
            </a:r>
            <a:r>
              <a:rPr lang="fr-FR" altLang="fr-FR" sz="3200" dirty="0">
                <a:solidFill>
                  <a:srgbClr val="2C2CD2"/>
                </a:solidFill>
              </a:rPr>
              <a:t>(bits/s ou bps) </a:t>
            </a:r>
            <a:r>
              <a:rPr lang="fr-FR" altLang="fr-FR" sz="3200" dirty="0"/>
              <a:t>:</a:t>
            </a:r>
          </a:p>
          <a:p>
            <a:pPr lvl="1"/>
            <a:r>
              <a:rPr lang="fr-FR" altLang="fr-FR" sz="2800" dirty="0"/>
              <a:t>formule de Shannon</a:t>
            </a:r>
          </a:p>
          <a:p>
            <a:pPr lvl="2"/>
            <a:r>
              <a:rPr lang="fr-FR" altLang="fr-FR" sz="2000" i="1" dirty="0"/>
              <a:t>Est une fonction directe de la bande passante (BP) :</a:t>
            </a:r>
          </a:p>
          <a:p>
            <a:pPr lvl="2" algn="ctr">
              <a:buFontTx/>
              <a:buNone/>
            </a:pPr>
            <a:r>
              <a:rPr lang="fr-FR" altLang="fr-FR" sz="4400" dirty="0">
                <a:solidFill>
                  <a:srgbClr val="2C2CD2"/>
                </a:solidFill>
              </a:rPr>
              <a:t>D = BP log</a:t>
            </a:r>
            <a:r>
              <a:rPr lang="fr-FR" altLang="fr-FR" sz="2000" dirty="0">
                <a:solidFill>
                  <a:srgbClr val="2C2CD2"/>
                </a:solidFill>
              </a:rPr>
              <a:t>2</a:t>
            </a:r>
            <a:r>
              <a:rPr lang="fr-FR" altLang="fr-FR" sz="4400" dirty="0">
                <a:solidFill>
                  <a:srgbClr val="2C2CD2"/>
                </a:solidFill>
              </a:rPr>
              <a:t> (1 + S/N)	    S/N = signal/bruit</a:t>
            </a:r>
            <a:endParaRPr lang="fr-FR" altLang="fr-FR" sz="2000" dirty="0">
              <a:solidFill>
                <a:srgbClr val="2C2CD2"/>
              </a:solidFill>
            </a:endParaRPr>
          </a:p>
          <a:p>
            <a:pPr lvl="1"/>
            <a:r>
              <a:rPr lang="fr-FR" altLang="fr-FR" sz="2800" dirty="0"/>
              <a:t>C’est la quantité maximale d’information transmissible sur une voie</a:t>
            </a:r>
          </a:p>
          <a:p>
            <a:pPr lvl="1"/>
            <a:r>
              <a:rPr lang="fr-FR" altLang="fr-FR" sz="2800" dirty="0"/>
              <a:t>exemple : nos lignes téléphoniques </a:t>
            </a:r>
          </a:p>
          <a:p>
            <a:pPr lvl="2"/>
            <a:r>
              <a:rPr lang="fr-FR" altLang="fr-FR" sz="2000" dirty="0"/>
              <a:t>BP ≈ 3400 Hz</a:t>
            </a:r>
          </a:p>
          <a:p>
            <a:pPr lvl="2"/>
            <a:r>
              <a:rPr lang="fr-FR" altLang="fr-FR" sz="2000" dirty="0"/>
              <a:t>S/N ≈ 1000  =&gt; Débit binaire </a:t>
            </a:r>
            <a:r>
              <a:rPr lang="fr-FR" altLang="fr-FR" sz="2000" dirty="0">
                <a:solidFill>
                  <a:schemeClr val="accent2"/>
                </a:solidFill>
              </a:rPr>
              <a:t>maximal théorique</a:t>
            </a:r>
            <a:r>
              <a:rPr lang="fr-FR" altLang="fr-FR" sz="2000" dirty="0"/>
              <a:t> ≈ 34000 bits/s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9A3E-5EFD-48A7-80A4-C92726A24F8A}" type="slidenum">
              <a:rPr lang="fr-FR" altLang="en-GB"/>
              <a:pPr/>
              <a:t>17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873114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91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Notion de spectre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302857" y="1266825"/>
            <a:ext cx="11668836" cy="2514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pPr lvl="1"/>
            <a:r>
              <a:rPr lang="fr-FR" alt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phénomène vibratoire  le + simple : la sinusoïde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Sinusoïde parfaite, le spectre d'énergie se représente par une raie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réel =&gt; étalement autour de la fréquence F théorique (F±∆f)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binaire =&gt;  étalement de raies qui se chevauchent =&gt;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spectre continu</a:t>
            </a:r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017A-CE08-4508-AD35-43B90DD3D705}" type="slidenum">
              <a:rPr lang="fr-FR" altLang="en-GB"/>
              <a:pPr/>
              <a:t>18</a:t>
            </a:fld>
            <a:endParaRPr lang="fr-FR" altLang="en-GB"/>
          </a:p>
        </p:txBody>
      </p:sp>
      <p:grpSp>
        <p:nvGrpSpPr>
          <p:cNvPr id="4" name="Groupe 3"/>
          <p:cNvGrpSpPr/>
          <p:nvPr/>
        </p:nvGrpSpPr>
        <p:grpSpPr>
          <a:xfrm>
            <a:off x="302858" y="3220872"/>
            <a:ext cx="11668835" cy="2973700"/>
            <a:chOff x="1555750" y="3766231"/>
            <a:chExt cx="9445776" cy="2434036"/>
          </a:xfrm>
        </p:grpSpPr>
        <p:sp>
          <p:nvSpPr>
            <p:cNvPr id="123937" name="Text Box 33"/>
            <p:cNvSpPr txBox="1">
              <a:spLocks noChangeArrowheads="1"/>
            </p:cNvSpPr>
            <p:nvPr/>
          </p:nvSpPr>
          <p:spPr bwMode="auto">
            <a:xfrm>
              <a:off x="7702800" y="5876204"/>
              <a:ext cx="1735695" cy="324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Largeur de bande</a:t>
              </a:r>
              <a:endPara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1555750" y="3766231"/>
              <a:ext cx="9445776" cy="2022272"/>
              <a:chOff x="1555750" y="3766231"/>
              <a:chExt cx="9445776" cy="2022272"/>
            </a:xfrm>
          </p:grpSpPr>
          <p:sp>
            <p:nvSpPr>
              <p:cNvPr id="123935" name="Text Box 31"/>
              <p:cNvSpPr txBox="1">
                <a:spLocks noChangeArrowheads="1"/>
              </p:cNvSpPr>
              <p:nvPr/>
            </p:nvSpPr>
            <p:spPr bwMode="auto">
              <a:xfrm>
                <a:off x="8161338" y="3962401"/>
                <a:ext cx="978157" cy="5759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7284" tIns="43642" rIns="87284" bIns="43642">
                <a:spAutoFit/>
              </a:bodyPr>
              <a:lstStyle>
                <a:lvl1pPr defTabSz="87312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434975" defTabSz="87312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873125" defTabSz="87312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308100" defTabSz="87312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1746250" defTabSz="87312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203450" defTabSz="873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660650" defTabSz="873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117850" defTabSz="873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575050" defTabSz="873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fr-FR" altLang="fr-FR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énergie </a:t>
                </a:r>
              </a:p>
              <a:p>
                <a:r>
                  <a:rPr lang="fr-FR" altLang="fr-FR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du signal</a:t>
                </a:r>
                <a:endParaRPr lang="fr-FR" altLang="fr-FR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2" name="Groupe 1"/>
              <p:cNvGrpSpPr/>
              <p:nvPr/>
            </p:nvGrpSpPr>
            <p:grpSpPr>
              <a:xfrm>
                <a:off x="1555750" y="3766231"/>
                <a:ext cx="9445776" cy="2022272"/>
                <a:chOff x="1557339" y="4267200"/>
                <a:chExt cx="9445776" cy="2022272"/>
              </a:xfrm>
            </p:grpSpPr>
            <p:sp>
              <p:nvSpPr>
                <p:cNvPr id="123912" name="Line 8"/>
                <p:cNvSpPr>
                  <a:spLocks noChangeShapeType="1"/>
                </p:cNvSpPr>
                <p:nvPr/>
              </p:nvSpPr>
              <p:spPr bwMode="auto">
                <a:xfrm>
                  <a:off x="2711450" y="4267200"/>
                  <a:ext cx="0" cy="17526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13" name="Line 9"/>
                <p:cNvSpPr>
                  <a:spLocks noChangeShapeType="1"/>
                </p:cNvSpPr>
                <p:nvPr/>
              </p:nvSpPr>
              <p:spPr bwMode="auto">
                <a:xfrm>
                  <a:off x="2711450" y="6019800"/>
                  <a:ext cx="272415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1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030663" y="4876800"/>
                  <a:ext cx="0" cy="1143000"/>
                </a:xfrm>
                <a:prstGeom prst="line">
                  <a:avLst/>
                </a:prstGeom>
                <a:noFill/>
                <a:ln w="12700">
                  <a:solidFill>
                    <a:srgbClr val="FF0066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19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711451" y="4876800"/>
                  <a:ext cx="13192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21" name="Freeform 17"/>
                <p:cNvSpPr>
                  <a:spLocks/>
                </p:cNvSpPr>
                <p:nvPr/>
              </p:nvSpPr>
              <p:spPr bwMode="auto">
                <a:xfrm>
                  <a:off x="3536950" y="4876800"/>
                  <a:ext cx="990600" cy="1143000"/>
                </a:xfrm>
                <a:custGeom>
                  <a:avLst/>
                  <a:gdLst>
                    <a:gd name="T0" fmla="*/ 0 w 576"/>
                    <a:gd name="T1" fmla="*/ 720 h 720"/>
                    <a:gd name="T2" fmla="*/ 288 w 576"/>
                    <a:gd name="T3" fmla="*/ 0 h 720"/>
                    <a:gd name="T4" fmla="*/ 576 w 576"/>
                    <a:gd name="T5" fmla="*/ 720 h 7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76" h="720">
                      <a:moveTo>
                        <a:pt x="0" y="720"/>
                      </a:moveTo>
                      <a:cubicBezTo>
                        <a:pt x="96" y="360"/>
                        <a:pt x="192" y="0"/>
                        <a:pt x="288" y="0"/>
                      </a:cubicBezTo>
                      <a:cubicBezTo>
                        <a:pt x="384" y="0"/>
                        <a:pt x="480" y="360"/>
                        <a:pt x="576" y="72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FF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2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557339" y="4267201"/>
                  <a:ext cx="971249" cy="5759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87284" tIns="43642" rIns="87284" bIns="43642">
                  <a:spAutoFit/>
                </a:bodyPr>
                <a:lstStyle>
                  <a:lvl1pPr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43497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87312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30810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174625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2034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6606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1178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5750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r>
                    <a:rPr lang="fr-FR" altLang="fr-FR" sz="20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Densité </a:t>
                  </a:r>
                </a:p>
                <a:p>
                  <a:r>
                    <a:rPr lang="fr-FR" altLang="fr-FR" sz="20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d'énergie</a:t>
                  </a:r>
                  <a:endParaRPr lang="fr-FR" altLang="fr-FR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2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187950" y="5562600"/>
                  <a:ext cx="1098486" cy="3240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87284" tIns="43642" rIns="87284" bIns="43642">
                  <a:spAutoFit/>
                </a:bodyPr>
                <a:lstStyle>
                  <a:lvl1pPr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43497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87312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30810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174625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2034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6606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1178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5750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r>
                    <a:rPr lang="fr-FR" altLang="fr-FR" sz="20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Fréquence</a:t>
                  </a:r>
                </a:p>
              </p:txBody>
            </p:sp>
            <p:sp>
              <p:nvSpPr>
                <p:cNvPr id="123926" name="Rectangle 22"/>
                <p:cNvSpPr>
                  <a:spLocks noChangeArrowheads="1"/>
                </p:cNvSpPr>
                <p:nvPr/>
              </p:nvSpPr>
              <p:spPr bwMode="auto">
                <a:xfrm>
                  <a:off x="10847389" y="5915025"/>
                  <a:ext cx="155726" cy="3744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87284" tIns="43642" rIns="87284" bIns="43642">
                  <a:spAutoFit/>
                </a:bodyPr>
                <a:lstStyle>
                  <a:lvl1pPr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43497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87312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30810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174625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2034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6606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1178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5750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endParaRPr lang="fr-FR" altLang="fr-FR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123934" name="Group 30"/>
                <p:cNvGrpSpPr>
                  <a:grpSpLocks/>
                </p:cNvGrpSpPr>
                <p:nvPr/>
              </p:nvGrpSpPr>
              <p:grpSpPr bwMode="auto">
                <a:xfrm>
                  <a:off x="6756400" y="4267200"/>
                  <a:ext cx="2724150" cy="1752600"/>
                  <a:chOff x="3600" y="2640"/>
                  <a:chExt cx="1584" cy="1104"/>
                </a:xfrm>
              </p:grpSpPr>
              <p:sp>
                <p:nvSpPr>
                  <p:cNvPr id="12392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640"/>
                    <a:ext cx="0" cy="110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triangle" w="med" len="med"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FR" sz="24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2392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3744"/>
                    <a:ext cx="158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FR" sz="24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23930" name="Freeform 26"/>
                  <p:cNvSpPr>
                    <a:spLocks/>
                  </p:cNvSpPr>
                  <p:nvPr/>
                </p:nvSpPr>
                <p:spPr bwMode="auto">
                  <a:xfrm>
                    <a:off x="3696" y="3144"/>
                    <a:ext cx="672" cy="600"/>
                  </a:xfrm>
                  <a:custGeom>
                    <a:avLst/>
                    <a:gdLst>
                      <a:gd name="T0" fmla="*/ 672 w 672"/>
                      <a:gd name="T1" fmla="*/ 72 h 600"/>
                      <a:gd name="T2" fmla="*/ 432 w 672"/>
                      <a:gd name="T3" fmla="*/ 168 h 600"/>
                      <a:gd name="T4" fmla="*/ 240 w 672"/>
                      <a:gd name="T5" fmla="*/ 72 h 600"/>
                      <a:gd name="T6" fmla="*/ 0 w 672"/>
                      <a:gd name="T7" fmla="*/ 600 h 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2" h="600">
                        <a:moveTo>
                          <a:pt x="672" y="72"/>
                        </a:moveTo>
                        <a:cubicBezTo>
                          <a:pt x="588" y="120"/>
                          <a:pt x="504" y="168"/>
                          <a:pt x="432" y="168"/>
                        </a:cubicBezTo>
                        <a:cubicBezTo>
                          <a:pt x="360" y="168"/>
                          <a:pt x="312" y="0"/>
                          <a:pt x="240" y="72"/>
                        </a:cubicBezTo>
                        <a:cubicBezTo>
                          <a:pt x="168" y="144"/>
                          <a:pt x="39" y="512"/>
                          <a:pt x="0" y="60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FF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FR" sz="24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23932" name="Freeform 28"/>
                  <p:cNvSpPr>
                    <a:spLocks/>
                  </p:cNvSpPr>
                  <p:nvPr/>
                </p:nvSpPr>
                <p:spPr bwMode="auto">
                  <a:xfrm>
                    <a:off x="4368" y="3095"/>
                    <a:ext cx="720" cy="649"/>
                  </a:xfrm>
                  <a:custGeom>
                    <a:avLst/>
                    <a:gdLst>
                      <a:gd name="T0" fmla="*/ 0 w 720"/>
                      <a:gd name="T1" fmla="*/ 121 h 649"/>
                      <a:gd name="T2" fmla="*/ 336 w 720"/>
                      <a:gd name="T3" fmla="*/ 217 h 649"/>
                      <a:gd name="T4" fmla="*/ 480 w 720"/>
                      <a:gd name="T5" fmla="*/ 73 h 649"/>
                      <a:gd name="T6" fmla="*/ 720 w 720"/>
                      <a:gd name="T7" fmla="*/ 649 h 6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720" h="649">
                        <a:moveTo>
                          <a:pt x="0" y="121"/>
                        </a:moveTo>
                        <a:cubicBezTo>
                          <a:pt x="128" y="173"/>
                          <a:pt x="256" y="225"/>
                          <a:pt x="336" y="217"/>
                        </a:cubicBezTo>
                        <a:cubicBezTo>
                          <a:pt x="416" y="209"/>
                          <a:pt x="415" y="0"/>
                          <a:pt x="480" y="73"/>
                        </a:cubicBezTo>
                        <a:cubicBezTo>
                          <a:pt x="544" y="145"/>
                          <a:pt x="680" y="553"/>
                          <a:pt x="720" y="649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FF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FR" sz="24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12393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9563100" y="5867400"/>
                  <a:ext cx="1098486" cy="3240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87284" tIns="43642" rIns="87284" bIns="43642">
                  <a:spAutoFit/>
                </a:bodyPr>
                <a:lstStyle>
                  <a:lvl1pPr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43497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87312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30810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174625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2034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6606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1178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5750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r>
                    <a:rPr lang="fr-FR" altLang="fr-FR" sz="20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Fréquence</a:t>
                  </a:r>
                </a:p>
              </p:txBody>
            </p:sp>
            <p:sp>
              <p:nvSpPr>
                <p:cNvPr id="123936" name="Line 32"/>
                <p:cNvSpPr>
                  <a:spLocks noChangeShapeType="1"/>
                </p:cNvSpPr>
                <p:nvPr/>
              </p:nvSpPr>
              <p:spPr bwMode="auto">
                <a:xfrm>
                  <a:off x="8077200" y="6248400"/>
                  <a:ext cx="13208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 sz="2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393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030664" y="5637213"/>
                  <a:ext cx="411901" cy="3744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87284" tIns="43642" rIns="87284" bIns="43642">
                  <a:spAutoFit/>
                </a:bodyPr>
                <a:lstStyle>
                  <a:lvl1pPr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43497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873125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30810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1746250" defTabSz="873125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2034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6606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1178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575050" defTabSz="8731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r>
                    <a:rPr lang="fr-FR" altLang="fr-FR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∆f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69266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8436" y="-222950"/>
            <a:ext cx="10058400" cy="145075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de Données et bande Passante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8280" y="931460"/>
            <a:ext cx="11518711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spectre du signal à transmettre doit être compris dans la bande passante du support physique </a:t>
            </a: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transmission des signaux binaires engendre un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spectre de fréquence étroit =&gt; mauvaise utilisation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 support de transmission sur un support à large bande passante .</a:t>
            </a: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 recours aux techniques de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fr-FR" altLang="fr-FR" sz="28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Modulation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de </a:t>
            </a:r>
            <a:r>
              <a:rPr lang="fr-FR" altLang="fr-FR" sz="28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pour pallier ces problèmes 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Adaptation des signaux au support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Rentabilisation de l’utilisation du support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0BB-9CA4-4EC4-9A9B-D05AC4C122B0}" type="slidenum">
              <a:rPr lang="fr-FR" altLang="en-GB"/>
              <a:pPr/>
              <a:t>19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396418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 de texte 4"/>
          <p:cNvSpPr txBox="1">
            <a:spLocks noChangeArrowheads="1"/>
          </p:cNvSpPr>
          <p:nvPr/>
        </p:nvSpPr>
        <p:spPr bwMode="auto">
          <a:xfrm>
            <a:off x="1516038" y="214146"/>
            <a:ext cx="8728951" cy="790291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fr-FR" sz="3200" b="1" dirty="0">
                <a:latin typeface="Times New Roman" panose="02020603050405020304" pitchFamily="18" charset="0"/>
                <a:ea typeface="Arial" panose="020B0604020202020204" pitchFamily="34" charset="0"/>
              </a:rPr>
              <a:t>Contenu de </a:t>
            </a:r>
            <a:r>
              <a:rPr lang="fr-FR" sz="32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du Chapitre</a:t>
            </a:r>
            <a:endParaRPr lang="fr-FR" sz="4000" dirty="0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133" y="1427634"/>
            <a:ext cx="11999867" cy="5153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Chapitre 1. Notions sur la transmission de données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Systèmes de transmission numériques (Introduction, organismes de normalisation, support et canaux de transmission, principe d’une liaison de données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Transmission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 données (Modes d’exploitation, bande passante, rapidité de modulation, Débit binaire, …), </a:t>
            </a:r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Transmission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série et transmission parallèle, transmission synchrone et asynchrone, techniques de transmission, supports et moyens de transmission.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49433" y="90971"/>
            <a:ext cx="9163050" cy="9921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sz="3600" dirty="0">
                <a:solidFill>
                  <a:srgbClr val="7030A0"/>
                </a:solidFill>
              </a:rPr>
              <a:t>Nature de l’information transportée</a:t>
            </a:r>
          </a:p>
        </p:txBody>
      </p:sp>
      <p:sp>
        <p:nvSpPr>
          <p:cNvPr id="5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altLang="en-GB"/>
              <a:t>ARS 00/01</a:t>
            </a:r>
          </a:p>
        </p:txBody>
      </p:sp>
      <p:sp>
        <p:nvSpPr>
          <p:cNvPr id="6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59F7-D720-4178-8FE2-D9EF8BC0E1F9}" type="slidenum">
              <a:rPr lang="fr-FR" altLang="en-GB"/>
              <a:pPr/>
              <a:t>20</a:t>
            </a:fld>
            <a:endParaRPr lang="fr-FR" altLang="en-GB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3789363" y="3794126"/>
            <a:ext cx="0" cy="1281113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8575675" y="3794126"/>
            <a:ext cx="0" cy="1281113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4862513" y="3794126"/>
            <a:ext cx="0" cy="1281113"/>
          </a:xfrm>
          <a:prstGeom prst="line">
            <a:avLst/>
          </a:prstGeom>
          <a:noFill/>
          <a:ln w="12700">
            <a:solidFill>
              <a:srgbClr val="2C2CD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7504113" y="3794126"/>
            <a:ext cx="0" cy="1281113"/>
          </a:xfrm>
          <a:prstGeom prst="line">
            <a:avLst/>
          </a:prstGeom>
          <a:noFill/>
          <a:ln w="12700">
            <a:solidFill>
              <a:srgbClr val="2C2CD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2732088" y="4219575"/>
            <a:ext cx="22066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296386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2979739" y="4448175"/>
            <a:ext cx="2190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321151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227388" y="4219575"/>
            <a:ext cx="22066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3475039" y="4219575"/>
            <a:ext cx="2190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370681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271621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8675688" y="4219575"/>
            <a:ext cx="22066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890746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>
            <a:off x="8923338" y="4448175"/>
            <a:ext cx="22066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915511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9170989" y="4219575"/>
            <a:ext cx="2190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9418639" y="4219575"/>
            <a:ext cx="2190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965041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8659813" y="4233864"/>
            <a:ext cx="0" cy="200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2959101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0</a:t>
            </a:r>
          </a:p>
        </p:txBody>
      </p:sp>
      <p:sp>
        <p:nvSpPr>
          <p:cNvPr id="16429" name="Rectangle 45"/>
          <p:cNvSpPr>
            <a:spLocks noChangeArrowheads="1"/>
          </p:cNvSpPr>
          <p:nvPr/>
        </p:nvSpPr>
        <p:spPr bwMode="auto">
          <a:xfrm>
            <a:off x="3205164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1</a:t>
            </a:r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3370264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1</a:t>
            </a:r>
          </a:p>
        </p:txBody>
      </p:sp>
      <p:sp>
        <p:nvSpPr>
          <p:cNvPr id="16431" name="Rectangle 47"/>
          <p:cNvSpPr>
            <a:spLocks noChangeArrowheads="1"/>
          </p:cNvSpPr>
          <p:nvPr/>
        </p:nvSpPr>
        <p:spPr bwMode="auto">
          <a:xfrm>
            <a:off x="2711451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1</a:t>
            </a:r>
          </a:p>
        </p:txBody>
      </p:sp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8902701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0</a:t>
            </a:r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9148764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1</a:t>
            </a:r>
          </a:p>
        </p:txBody>
      </p:sp>
      <p:sp>
        <p:nvSpPr>
          <p:cNvPr id="16434" name="Rectangle 50"/>
          <p:cNvSpPr>
            <a:spLocks noChangeArrowheads="1"/>
          </p:cNvSpPr>
          <p:nvPr/>
        </p:nvSpPr>
        <p:spPr bwMode="auto">
          <a:xfrm>
            <a:off x="9315451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1</a:t>
            </a:r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8655051" y="4557713"/>
            <a:ext cx="277027" cy="33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1</a:t>
            </a:r>
          </a:p>
        </p:txBody>
      </p:sp>
      <p:sp>
        <p:nvSpPr>
          <p:cNvPr id="16436" name="Freeform 52"/>
          <p:cNvSpPr>
            <a:spLocks/>
          </p:cNvSpPr>
          <p:nvPr/>
        </p:nvSpPr>
        <p:spPr bwMode="auto">
          <a:xfrm>
            <a:off x="5440363" y="4186238"/>
            <a:ext cx="1244600" cy="265112"/>
          </a:xfrm>
          <a:custGeom>
            <a:avLst/>
            <a:gdLst>
              <a:gd name="T0" fmla="*/ 0 w 722"/>
              <a:gd name="T1" fmla="*/ 165 h 166"/>
              <a:gd name="T2" fmla="*/ 26 w 722"/>
              <a:gd name="T3" fmla="*/ 113 h 166"/>
              <a:gd name="T4" fmla="*/ 47 w 722"/>
              <a:gd name="T5" fmla="*/ 67 h 166"/>
              <a:gd name="T6" fmla="*/ 72 w 722"/>
              <a:gd name="T7" fmla="*/ 31 h 166"/>
              <a:gd name="T8" fmla="*/ 83 w 722"/>
              <a:gd name="T9" fmla="*/ 25 h 166"/>
              <a:gd name="T10" fmla="*/ 98 w 722"/>
              <a:gd name="T11" fmla="*/ 20 h 166"/>
              <a:gd name="T12" fmla="*/ 108 w 722"/>
              <a:gd name="T13" fmla="*/ 25 h 166"/>
              <a:gd name="T14" fmla="*/ 124 w 722"/>
              <a:gd name="T15" fmla="*/ 41 h 166"/>
              <a:gd name="T16" fmla="*/ 134 w 722"/>
              <a:gd name="T17" fmla="*/ 67 h 166"/>
              <a:gd name="T18" fmla="*/ 145 w 722"/>
              <a:gd name="T19" fmla="*/ 93 h 166"/>
              <a:gd name="T20" fmla="*/ 155 w 722"/>
              <a:gd name="T21" fmla="*/ 118 h 166"/>
              <a:gd name="T22" fmla="*/ 170 w 722"/>
              <a:gd name="T23" fmla="*/ 144 h 166"/>
              <a:gd name="T24" fmla="*/ 181 w 722"/>
              <a:gd name="T25" fmla="*/ 160 h 166"/>
              <a:gd name="T26" fmla="*/ 191 w 722"/>
              <a:gd name="T27" fmla="*/ 165 h 166"/>
              <a:gd name="T28" fmla="*/ 201 w 722"/>
              <a:gd name="T29" fmla="*/ 160 h 166"/>
              <a:gd name="T30" fmla="*/ 211 w 722"/>
              <a:gd name="T31" fmla="*/ 144 h 166"/>
              <a:gd name="T32" fmla="*/ 217 w 722"/>
              <a:gd name="T33" fmla="*/ 124 h 166"/>
              <a:gd name="T34" fmla="*/ 227 w 722"/>
              <a:gd name="T35" fmla="*/ 103 h 166"/>
              <a:gd name="T36" fmla="*/ 247 w 722"/>
              <a:gd name="T37" fmla="*/ 56 h 166"/>
              <a:gd name="T38" fmla="*/ 268 w 722"/>
              <a:gd name="T39" fmla="*/ 36 h 166"/>
              <a:gd name="T40" fmla="*/ 289 w 722"/>
              <a:gd name="T41" fmla="*/ 20 h 166"/>
              <a:gd name="T42" fmla="*/ 314 w 722"/>
              <a:gd name="T43" fmla="*/ 10 h 166"/>
              <a:gd name="T44" fmla="*/ 350 w 722"/>
              <a:gd name="T45" fmla="*/ 5 h 166"/>
              <a:gd name="T46" fmla="*/ 428 w 722"/>
              <a:gd name="T47" fmla="*/ 0 h 166"/>
              <a:gd name="T48" fmla="*/ 510 w 722"/>
              <a:gd name="T49" fmla="*/ 5 h 166"/>
              <a:gd name="T50" fmla="*/ 546 w 722"/>
              <a:gd name="T51" fmla="*/ 10 h 166"/>
              <a:gd name="T52" fmla="*/ 577 w 722"/>
              <a:gd name="T53" fmla="*/ 20 h 166"/>
              <a:gd name="T54" fmla="*/ 603 w 722"/>
              <a:gd name="T55" fmla="*/ 31 h 166"/>
              <a:gd name="T56" fmla="*/ 628 w 722"/>
              <a:gd name="T57" fmla="*/ 51 h 166"/>
              <a:gd name="T58" fmla="*/ 664 w 722"/>
              <a:gd name="T59" fmla="*/ 93 h 166"/>
              <a:gd name="T60" fmla="*/ 700 w 722"/>
              <a:gd name="T61" fmla="*/ 134 h 166"/>
              <a:gd name="T62" fmla="*/ 711 w 722"/>
              <a:gd name="T63" fmla="*/ 155 h 166"/>
              <a:gd name="T64" fmla="*/ 721 w 722"/>
              <a:gd name="T65" fmla="*/ 165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22" h="166">
                <a:moveTo>
                  <a:pt x="0" y="165"/>
                </a:moveTo>
                <a:lnTo>
                  <a:pt x="26" y="113"/>
                </a:lnTo>
                <a:lnTo>
                  <a:pt x="47" y="67"/>
                </a:lnTo>
                <a:lnTo>
                  <a:pt x="72" y="31"/>
                </a:lnTo>
                <a:lnTo>
                  <a:pt x="83" y="25"/>
                </a:lnTo>
                <a:lnTo>
                  <a:pt x="98" y="20"/>
                </a:lnTo>
                <a:lnTo>
                  <a:pt x="108" y="25"/>
                </a:lnTo>
                <a:lnTo>
                  <a:pt x="124" y="41"/>
                </a:lnTo>
                <a:lnTo>
                  <a:pt x="134" y="67"/>
                </a:lnTo>
                <a:lnTo>
                  <a:pt x="145" y="93"/>
                </a:lnTo>
                <a:lnTo>
                  <a:pt x="155" y="118"/>
                </a:lnTo>
                <a:lnTo>
                  <a:pt x="170" y="144"/>
                </a:lnTo>
                <a:lnTo>
                  <a:pt x="181" y="160"/>
                </a:lnTo>
                <a:lnTo>
                  <a:pt x="191" y="165"/>
                </a:lnTo>
                <a:lnTo>
                  <a:pt x="201" y="160"/>
                </a:lnTo>
                <a:lnTo>
                  <a:pt x="211" y="144"/>
                </a:lnTo>
                <a:lnTo>
                  <a:pt x="217" y="124"/>
                </a:lnTo>
                <a:lnTo>
                  <a:pt x="227" y="103"/>
                </a:lnTo>
                <a:lnTo>
                  <a:pt x="247" y="56"/>
                </a:lnTo>
                <a:lnTo>
                  <a:pt x="268" y="36"/>
                </a:lnTo>
                <a:lnTo>
                  <a:pt x="289" y="20"/>
                </a:lnTo>
                <a:lnTo>
                  <a:pt x="314" y="10"/>
                </a:lnTo>
                <a:lnTo>
                  <a:pt x="350" y="5"/>
                </a:lnTo>
                <a:lnTo>
                  <a:pt x="428" y="0"/>
                </a:lnTo>
                <a:lnTo>
                  <a:pt x="510" y="5"/>
                </a:lnTo>
                <a:lnTo>
                  <a:pt x="546" y="10"/>
                </a:lnTo>
                <a:lnTo>
                  <a:pt x="577" y="20"/>
                </a:lnTo>
                <a:lnTo>
                  <a:pt x="603" y="31"/>
                </a:lnTo>
                <a:lnTo>
                  <a:pt x="628" y="51"/>
                </a:lnTo>
                <a:lnTo>
                  <a:pt x="664" y="93"/>
                </a:lnTo>
                <a:lnTo>
                  <a:pt x="700" y="134"/>
                </a:lnTo>
                <a:lnTo>
                  <a:pt x="711" y="155"/>
                </a:lnTo>
                <a:lnTo>
                  <a:pt x="721" y="165"/>
                </a:lnTo>
              </a:path>
            </a:pathLst>
          </a:custGeom>
          <a:noFill/>
          <a:ln w="25400" cap="rnd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437" name="Line 53"/>
          <p:cNvSpPr>
            <a:spLocks noChangeShapeType="1"/>
          </p:cNvSpPr>
          <p:nvPr/>
        </p:nvSpPr>
        <p:spPr bwMode="auto">
          <a:xfrm>
            <a:off x="2643189" y="4524375"/>
            <a:ext cx="7164387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2551113" y="1493838"/>
            <a:ext cx="1238250" cy="1149350"/>
            <a:chOff x="816" y="1370"/>
            <a:chExt cx="720" cy="724"/>
          </a:xfrm>
        </p:grpSpPr>
        <p:pic>
          <p:nvPicPr>
            <p:cNvPr id="16387" name="Picture 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" y="1370"/>
              <a:ext cx="575" cy="6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>
              <a:off x="816" y="1975"/>
              <a:ext cx="672" cy="119"/>
            </a:xfrm>
            <a:prstGeom prst="parallelogram">
              <a:avLst>
                <a:gd name="adj" fmla="val 141124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lIns="-32558" tIns="27914" rIns="-32558" bIns="27914">
              <a:spAutoFit/>
            </a:bodyPr>
            <a:lstStyle/>
            <a:p>
              <a:endParaRPr lang="fr-FR"/>
            </a:p>
          </p:txBody>
        </p:sp>
      </p:grpSp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8824913" y="1570038"/>
            <a:ext cx="1238250" cy="1149350"/>
            <a:chOff x="4464" y="1418"/>
            <a:chExt cx="720" cy="724"/>
          </a:xfrm>
        </p:grpSpPr>
        <p:pic>
          <p:nvPicPr>
            <p:cNvPr id="16390" name="Picture 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" y="1418"/>
              <a:ext cx="575" cy="6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>
              <a:off x="4464" y="2023"/>
              <a:ext cx="672" cy="119"/>
            </a:xfrm>
            <a:prstGeom prst="parallelogram">
              <a:avLst>
                <a:gd name="adj" fmla="val 141124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lIns="-32558" tIns="27914" rIns="-32558" bIns="27914">
              <a:spAutoFit/>
            </a:bodyPr>
            <a:lstStyle/>
            <a:p>
              <a:endParaRPr lang="fr-FR"/>
            </a:p>
          </p:txBody>
        </p:sp>
      </p:grp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7586663" y="2566988"/>
            <a:ext cx="0" cy="333372"/>
          </a:xfrm>
          <a:prstGeom prst="cube">
            <a:avLst>
              <a:gd name="adj" fmla="val 2499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3789363" y="2566988"/>
            <a:ext cx="0" cy="333372"/>
          </a:xfrm>
          <a:prstGeom prst="cube">
            <a:avLst>
              <a:gd name="adj" fmla="val 2499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3640139" y="2428876"/>
            <a:ext cx="134937" cy="2016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8510589" y="2479676"/>
            <a:ext cx="630237" cy="1762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760663" y="1143001"/>
            <a:ext cx="732544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Émetteur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8937625" y="1204914"/>
            <a:ext cx="815900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Récepteur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90964" y="2590801"/>
            <a:ext cx="612319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Modem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7700964" y="2590801"/>
            <a:ext cx="612319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Modem</a:t>
            </a:r>
          </a:p>
        </p:txBody>
      </p:sp>
      <p:pic>
        <p:nvPicPr>
          <p:cNvPr id="16401" name="Picture 1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1" y="2209801"/>
            <a:ext cx="3000375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2711451" y="2881314"/>
            <a:ext cx="490491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ETTD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9067801" y="2881314"/>
            <a:ext cx="490491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ETTD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3998914" y="2881314"/>
            <a:ext cx="503315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ETCD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7732714" y="2881314"/>
            <a:ext cx="503315" cy="31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ETCD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4989514" y="2424114"/>
            <a:ext cx="2042197" cy="3179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chemeClr val="tx2"/>
                </a:solidFill>
              </a:rPr>
              <a:t>Support de transmission</a:t>
            </a:r>
            <a:endParaRPr lang="fr-FR" altLang="fr-FR" sz="17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4789489" y="1909763"/>
            <a:ext cx="30384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/>
          <a:p>
            <a:endParaRPr lang="fr-FR"/>
          </a:p>
        </p:txBody>
      </p:sp>
      <p:sp>
        <p:nvSpPr>
          <p:cNvPr id="16438" name="Rectangle 54"/>
          <p:cNvSpPr>
            <a:spLocks noChangeArrowheads="1"/>
          </p:cNvSpPr>
          <p:nvPr/>
        </p:nvSpPr>
        <p:spPr bwMode="auto">
          <a:xfrm>
            <a:off x="4857750" y="1524001"/>
            <a:ext cx="2247900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2558" tIns="27914" rIns="-32558" bIns="27914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i="1">
                <a:solidFill>
                  <a:srgbClr val="000000"/>
                </a:solidFill>
              </a:rPr>
              <a:t>Transmission des Données</a:t>
            </a:r>
          </a:p>
        </p:txBody>
      </p:sp>
      <p:sp>
        <p:nvSpPr>
          <p:cNvPr id="16439" name="Line 55"/>
          <p:cNvSpPr>
            <a:spLocks noChangeShapeType="1"/>
          </p:cNvSpPr>
          <p:nvPr/>
        </p:nvSpPr>
        <p:spPr bwMode="auto">
          <a:xfrm>
            <a:off x="2643189" y="4195763"/>
            <a:ext cx="7164387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1968500" y="3581401"/>
            <a:ext cx="8502650" cy="424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>
                <a:solidFill>
                  <a:schemeClr val="accent2"/>
                </a:solidFill>
              </a:rPr>
              <a:t>Numérique</a:t>
            </a:r>
            <a:r>
              <a:rPr lang="fr-FR" altLang="fr-FR" sz="2200"/>
              <a:t>                        </a:t>
            </a:r>
            <a:r>
              <a:rPr lang="fr-FR" altLang="fr-FR" sz="2200">
                <a:solidFill>
                  <a:srgbClr val="006600"/>
                </a:solidFill>
              </a:rPr>
              <a:t>Analogique</a:t>
            </a:r>
            <a:r>
              <a:rPr lang="fr-FR" altLang="fr-FR" sz="2200">
                <a:solidFill>
                  <a:schemeClr val="accent2"/>
                </a:solidFill>
              </a:rPr>
              <a:t> </a:t>
            </a:r>
            <a:r>
              <a:rPr lang="fr-FR" altLang="fr-FR" sz="2200"/>
              <a:t>                     </a:t>
            </a:r>
            <a:r>
              <a:rPr lang="fr-FR" altLang="fr-FR" sz="2200">
                <a:solidFill>
                  <a:schemeClr val="accent2"/>
                </a:solidFill>
              </a:rPr>
              <a:t>Numérique</a:t>
            </a:r>
            <a:endParaRPr lang="fr-FR" altLang="fr-FR" sz="2200"/>
          </a:p>
        </p:txBody>
      </p:sp>
      <p:sp>
        <p:nvSpPr>
          <p:cNvPr id="16444" name="Rectangle 60"/>
          <p:cNvSpPr>
            <a:spLocks noChangeArrowheads="1"/>
          </p:cNvSpPr>
          <p:nvPr/>
        </p:nvSpPr>
        <p:spPr bwMode="auto">
          <a:xfrm>
            <a:off x="2362200" y="4876801"/>
            <a:ext cx="8458200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 i="1"/>
              <a:t>Élément binaires (bits)                                                            Élément binaires (bits)</a:t>
            </a: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1473200" y="5334000"/>
            <a:ext cx="8585200" cy="9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b="1">
                <a:solidFill>
                  <a:srgbClr val="000000"/>
                </a:solidFill>
              </a:rPr>
              <a:t>Propagation des ondes</a:t>
            </a:r>
            <a:r>
              <a:rPr lang="fr-FR" altLang="fr-FR" sz="1900">
                <a:solidFill>
                  <a:srgbClr val="000000"/>
                </a:solidFill>
              </a:rPr>
              <a:t>	- Électriques		paires métalliques, coaxial</a:t>
            </a:r>
          </a:p>
          <a:p>
            <a:r>
              <a:rPr lang="fr-FR" altLang="fr-FR" sz="1900">
                <a:solidFill>
                  <a:srgbClr val="000000"/>
                </a:solidFill>
              </a:rPr>
              <a:t>			- Électromagnétiques	milieu aérien</a:t>
            </a:r>
          </a:p>
          <a:p>
            <a:r>
              <a:rPr lang="fr-FR" altLang="fr-FR" sz="1900">
                <a:solidFill>
                  <a:srgbClr val="000000"/>
                </a:solidFill>
              </a:rPr>
              <a:t>			- Lumineuses		milieu aérien, fibre optique</a:t>
            </a:r>
          </a:p>
        </p:txBody>
      </p:sp>
    </p:spTree>
    <p:extLst>
      <p:ext uri="{BB962C8B-B14F-4D97-AF65-F5344CB8AC3E}">
        <p14:creationId xmlns:p14="http://schemas.microsoft.com/office/powerpoint/2010/main" val="4017479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989" y="-3412"/>
            <a:ext cx="9163050" cy="91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>
                <a:solidFill>
                  <a:srgbClr val="7030A0"/>
                </a:solidFill>
              </a:rPr>
              <a:t>Types de transmissions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525154" y="1248084"/>
            <a:ext cx="9048750" cy="43418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pPr>
              <a:buSzPct val="50000"/>
              <a:buFont typeface="Zapf Dingbats" charset="2"/>
              <a:buChar char="¥"/>
            </a:pPr>
            <a:r>
              <a:rPr lang="fr-FR" altLang="fr-FR" sz="3200" dirty="0"/>
              <a:t>Transmission </a:t>
            </a:r>
            <a:r>
              <a:rPr lang="fr-FR" altLang="fr-FR" sz="3200" dirty="0">
                <a:solidFill>
                  <a:schemeClr val="accent2"/>
                </a:solidFill>
              </a:rPr>
              <a:t>analogique</a:t>
            </a:r>
            <a:r>
              <a:rPr lang="fr-FR" altLang="fr-FR" sz="3200" dirty="0"/>
              <a:t> :</a:t>
            </a:r>
          </a:p>
          <a:p>
            <a:pPr lvl="1">
              <a:buSzPct val="50000"/>
              <a:buFont typeface="Zapf Dingbats" charset="2"/>
              <a:buChar char="¥"/>
            </a:pPr>
            <a:r>
              <a:rPr lang="fr-FR" altLang="fr-FR" sz="2800" dirty="0"/>
              <a:t>Signal analogique (radio, TV, téléphone…)</a:t>
            </a:r>
          </a:p>
          <a:p>
            <a:pPr lvl="1">
              <a:buSzPct val="50000"/>
              <a:buFont typeface="Zapf Dingbats" charset="2"/>
              <a:buChar char="¥"/>
            </a:pPr>
            <a:r>
              <a:rPr lang="fr-FR" altLang="fr-FR" sz="2800" dirty="0"/>
              <a:t>Signal numérique (ordinateur)</a:t>
            </a:r>
          </a:p>
          <a:p>
            <a:pPr>
              <a:buSzPct val="50000"/>
              <a:buFont typeface="Zapf Dingbats" charset="2"/>
              <a:buChar char="¥"/>
            </a:pPr>
            <a:endParaRPr lang="fr-FR" altLang="fr-FR" sz="3200" dirty="0"/>
          </a:p>
          <a:p>
            <a:pPr>
              <a:buSzPct val="50000"/>
              <a:buFont typeface="Zapf Dingbats" charset="2"/>
              <a:buChar char="¥"/>
            </a:pPr>
            <a:r>
              <a:rPr lang="fr-FR" altLang="fr-FR" sz="3200" dirty="0"/>
              <a:t>Transmission </a:t>
            </a:r>
            <a:r>
              <a:rPr lang="fr-FR" altLang="fr-FR" sz="3200" dirty="0">
                <a:solidFill>
                  <a:schemeClr val="accent2"/>
                </a:solidFill>
              </a:rPr>
              <a:t>numérique</a:t>
            </a:r>
            <a:r>
              <a:rPr lang="fr-FR" altLang="fr-FR" sz="3200" dirty="0"/>
              <a:t> :</a:t>
            </a:r>
          </a:p>
          <a:p>
            <a:pPr lvl="1">
              <a:buSzPct val="50000"/>
              <a:buFont typeface="Zapf Dingbats" charset="2"/>
              <a:buChar char="¥"/>
            </a:pPr>
            <a:r>
              <a:rPr lang="fr-FR" altLang="fr-FR" sz="2800" dirty="0"/>
              <a:t>Signal numérique (Bande de Base)</a:t>
            </a:r>
          </a:p>
          <a:p>
            <a:pPr marL="0" indent="0">
              <a:buSzPct val="50000"/>
              <a:buNone/>
            </a:pPr>
            <a:endParaRPr lang="fr-FR" altLang="fr-FR" sz="3200" i="1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BF08-184F-4DF4-B385-A949536EF967}" type="slidenum">
              <a:rPr lang="fr-FR" altLang="en-GB"/>
              <a:pPr/>
              <a:t>21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1507093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91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r>
              <a:rPr lang="fr-FR" alt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de transmissions : Définitions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228363" y="1289028"/>
            <a:ext cx="11817824" cy="43418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numérique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L'amplitude varie en ne prenant que des valeurs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discrètes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 intervalle.</a:t>
            </a:r>
          </a:p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analogique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L'amplitude varie de manière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dans le temps, les valeurs étant différentes à chaque instant. 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tel signal n’admet pas de discontinuité.</a:t>
            </a:r>
          </a:p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Différence entre</a:t>
            </a:r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Type de signal 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</a:t>
            </a:r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Type de données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analogique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peut résulter du codage de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données numériques ou analogiques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 réciproquement</a:t>
            </a:r>
            <a:endParaRPr lang="fr-FR" altLang="fr-F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63D3-F095-4331-8688-538611A92485}" type="slidenum">
              <a:rPr lang="fr-FR" altLang="en-GB"/>
              <a:pPr/>
              <a:t>22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1150149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5423" y="-58986"/>
            <a:ext cx="9163050" cy="914400"/>
          </a:xfrm>
        </p:spPr>
        <p:txBody>
          <a:bodyPr/>
          <a:lstStyle/>
          <a:p>
            <a:pPr algn="ctr"/>
            <a:r>
              <a:rPr lang="fr-FR" alt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analogique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180109" y="855414"/>
            <a:ext cx="11845636" cy="5296003"/>
          </a:xfrm>
        </p:spPr>
        <p:txBody>
          <a:bodyPr>
            <a:noAutofit/>
          </a:bodyPr>
          <a:lstStyle/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Historiquement les premières (télex, LS bas débit au début des années 60)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installée importante de liaison cuivre (PT ou coaxial) dans les villes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2ième jeunesse avec xDSL (</a:t>
            </a:r>
            <a:r>
              <a:rPr lang="fr-FR" altLang="fr-F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Subscriber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Line) </a:t>
            </a:r>
          </a:p>
          <a:p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le plus courant la liaison série V24 (CCITT) ou RS232C (EIA)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Spécification mécaniques, électriques et fonctionnelles de la connexion physique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simple de la transmission de données</a:t>
            </a:r>
          </a:p>
          <a:p>
            <a:pPr lvl="2"/>
            <a:r>
              <a:rPr lang="fr-FR" alt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Connexion PC-Modem (V32,V34,V90 …), mode </a:t>
            </a:r>
            <a:r>
              <a:rPr lang="fr-FR" alt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Encore très répandue dans le monde informatique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 vers sites distants (V35, V11...)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Signaux numériques</a:t>
            </a:r>
            <a:endParaRPr lang="fr-FR" alt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80E1-895F-48C1-A591-B2F67548F324}" type="slidenum">
              <a:rPr lang="fr-FR" altLang="en-GB"/>
              <a:pPr/>
              <a:t>23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428978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3764" y="131618"/>
            <a:ext cx="9906000" cy="741218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fr-FR" alt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Caractéristiques Transmission analogique V24</a:t>
            </a:r>
            <a:endParaRPr lang="fr-FR" alt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573895" y="1172491"/>
            <a:ext cx="9326563" cy="4572000"/>
          </a:xfrm>
        </p:spPr>
        <p:txBody>
          <a:bodyPr>
            <a:normAutofit/>
          </a:bodyPr>
          <a:lstStyle/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Mécaniques : 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Prise trapézoïdale 25 broches (DB 25)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broches principalement utilisées (DB 9)</a:t>
            </a:r>
          </a:p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Électriques : Signal analogique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: -3 volts	0 : + 3 volts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Débit : 20kb/s sur 15 m (ETTD &lt;-&gt; ETCD)</a:t>
            </a:r>
          </a:p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Fonctionnelles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Voir figure diapositive suivante 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59E9-C2AD-42E2-AE53-10C7A77D2B72}" type="slidenum">
              <a:rPr lang="fr-FR" altLang="en-GB"/>
              <a:pPr/>
              <a:t>24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846134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10134600" cy="858982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fr-FR" altLang="fr-FR" sz="3600" dirty="0"/>
              <a:t>Transmission analogique V24 (9 signaux de base)</a:t>
            </a:r>
            <a:endParaRPr lang="fr-FR" alt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9B4B-5326-464C-A786-0137B6FFB53C}" type="slidenum">
              <a:rPr lang="fr-FR" altLang="en-GB"/>
              <a:pPr/>
              <a:t>25</a:t>
            </a:fld>
            <a:endParaRPr lang="fr-FR" altLang="en-GB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1968500" y="2057400"/>
            <a:ext cx="1568450" cy="381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 anchor="ctr"/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2700" b="1"/>
              <a:t>ETTD</a:t>
            </a:r>
            <a:endParaRPr lang="fr-FR" altLang="fr-FR" sz="2700"/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8737600" y="2057400"/>
            <a:ext cx="1568450" cy="3810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 anchor="ctr"/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2700" b="1"/>
              <a:t>ETCD</a:t>
            </a:r>
            <a:endParaRPr lang="fr-FR" altLang="fr-FR" sz="2700"/>
          </a:p>
        </p:txBody>
      </p:sp>
      <p:sp>
        <p:nvSpPr>
          <p:cNvPr id="163850" name="Line 10"/>
          <p:cNvSpPr>
            <a:spLocks noChangeShapeType="1"/>
          </p:cNvSpPr>
          <p:nvPr/>
        </p:nvSpPr>
        <p:spPr bwMode="auto">
          <a:xfrm>
            <a:off x="3536950" y="2208213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>
            <a:off x="3536950" y="26670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3536950" y="54102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3" name="Line 13"/>
          <p:cNvSpPr>
            <a:spLocks noChangeShapeType="1"/>
          </p:cNvSpPr>
          <p:nvPr/>
        </p:nvSpPr>
        <p:spPr bwMode="auto">
          <a:xfrm>
            <a:off x="3536950" y="31242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4" name="Line 14"/>
          <p:cNvSpPr>
            <a:spLocks noChangeShapeType="1"/>
          </p:cNvSpPr>
          <p:nvPr/>
        </p:nvSpPr>
        <p:spPr bwMode="auto">
          <a:xfrm>
            <a:off x="3536950" y="40386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5" name="Line 15"/>
          <p:cNvSpPr>
            <a:spLocks noChangeShapeType="1"/>
          </p:cNvSpPr>
          <p:nvPr/>
        </p:nvSpPr>
        <p:spPr bwMode="auto">
          <a:xfrm>
            <a:off x="3536950" y="35814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6" name="Line 16"/>
          <p:cNvSpPr>
            <a:spLocks noChangeShapeType="1"/>
          </p:cNvSpPr>
          <p:nvPr/>
        </p:nvSpPr>
        <p:spPr bwMode="auto">
          <a:xfrm>
            <a:off x="3536950" y="4494213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7" name="Line 17"/>
          <p:cNvSpPr>
            <a:spLocks noChangeShapeType="1"/>
          </p:cNvSpPr>
          <p:nvPr/>
        </p:nvSpPr>
        <p:spPr bwMode="auto">
          <a:xfrm>
            <a:off x="3536950" y="49530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8" name="Line 18"/>
          <p:cNvSpPr>
            <a:spLocks noChangeShapeType="1"/>
          </p:cNvSpPr>
          <p:nvPr/>
        </p:nvSpPr>
        <p:spPr bwMode="auto">
          <a:xfrm>
            <a:off x="3536950" y="5867400"/>
            <a:ext cx="5200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0" name="Text Box 20"/>
          <p:cNvSpPr txBox="1">
            <a:spLocks noChangeArrowheads="1"/>
          </p:cNvSpPr>
          <p:nvPr/>
        </p:nvSpPr>
        <p:spPr bwMode="auto">
          <a:xfrm>
            <a:off x="3581400" y="1681163"/>
            <a:ext cx="5105400" cy="4240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70000"/>
              </a:lnSpc>
            </a:pPr>
            <a:r>
              <a:rPr lang="fr-FR" altLang="fr-FR" sz="1900" b="1"/>
              <a:t>1</a:t>
            </a:r>
            <a:r>
              <a:rPr lang="fr-FR" altLang="fr-FR" sz="1900"/>
              <a:t> Terre de protection</a:t>
            </a:r>
          </a:p>
          <a:p>
            <a:pPr>
              <a:lnSpc>
                <a:spcPct val="150000"/>
              </a:lnSpc>
            </a:pPr>
            <a:r>
              <a:rPr lang="fr-FR" altLang="fr-FR" sz="1900" b="1"/>
              <a:t>2</a:t>
            </a:r>
            <a:r>
              <a:rPr lang="fr-FR" altLang="fr-FR" sz="1900"/>
              <a:t> Transmission de données (</a:t>
            </a:r>
            <a:r>
              <a:rPr lang="fr-FR" altLang="fr-FR" sz="1900">
                <a:solidFill>
                  <a:schemeClr val="accent2"/>
                </a:solidFill>
              </a:rPr>
              <a:t>TD</a:t>
            </a:r>
            <a:r>
              <a:rPr lang="fr-FR" altLang="fr-FR" sz="1900"/>
              <a:t>)</a:t>
            </a:r>
          </a:p>
          <a:p>
            <a:pPr>
              <a:lnSpc>
                <a:spcPct val="170000"/>
              </a:lnSpc>
            </a:pPr>
            <a:r>
              <a:rPr lang="fr-FR" altLang="fr-FR" sz="1900" b="1"/>
              <a:t>3</a:t>
            </a:r>
            <a:r>
              <a:rPr lang="fr-FR" altLang="fr-FR" sz="1900"/>
              <a:t> Réception de données (</a:t>
            </a:r>
            <a:r>
              <a:rPr lang="fr-FR" altLang="fr-FR" sz="1900">
                <a:solidFill>
                  <a:schemeClr val="accent2"/>
                </a:solidFill>
              </a:rPr>
              <a:t>RD</a:t>
            </a:r>
            <a:r>
              <a:rPr lang="fr-FR" altLang="fr-FR" sz="1900"/>
              <a:t>)</a:t>
            </a:r>
          </a:p>
          <a:p>
            <a:pPr>
              <a:lnSpc>
                <a:spcPct val="170000"/>
              </a:lnSpc>
            </a:pPr>
            <a:r>
              <a:rPr lang="fr-FR" altLang="fr-FR" sz="1900" b="1"/>
              <a:t>4</a:t>
            </a:r>
            <a:r>
              <a:rPr lang="fr-FR" altLang="fr-FR" sz="1900"/>
              <a:t> Demande pour émettre / </a:t>
            </a:r>
            <a:r>
              <a:rPr lang="fr-FR" altLang="fr-FR" sz="1900">
                <a:solidFill>
                  <a:schemeClr val="accent2"/>
                </a:solidFill>
              </a:rPr>
              <a:t>R</a:t>
            </a:r>
            <a:r>
              <a:rPr lang="fr-FR" altLang="fr-FR" sz="1900"/>
              <a:t>equest </a:t>
            </a:r>
            <a:r>
              <a:rPr lang="fr-FR" altLang="fr-FR" sz="1900">
                <a:solidFill>
                  <a:schemeClr val="accent2"/>
                </a:solidFill>
              </a:rPr>
              <a:t>T</a:t>
            </a:r>
            <a:r>
              <a:rPr lang="fr-FR" altLang="fr-FR" sz="1900"/>
              <a:t>o </a:t>
            </a:r>
            <a:r>
              <a:rPr lang="fr-FR" altLang="fr-FR" sz="1900">
                <a:solidFill>
                  <a:schemeClr val="accent2"/>
                </a:solidFill>
              </a:rPr>
              <a:t>S</a:t>
            </a:r>
            <a:r>
              <a:rPr lang="fr-FR" altLang="fr-FR" sz="1900"/>
              <a:t>end (</a:t>
            </a:r>
            <a:r>
              <a:rPr lang="fr-FR" altLang="fr-FR" sz="1900">
                <a:solidFill>
                  <a:schemeClr val="accent2"/>
                </a:solidFill>
              </a:rPr>
              <a:t>RTS</a:t>
            </a:r>
            <a:r>
              <a:rPr lang="fr-FR" altLang="fr-FR" sz="1900"/>
              <a:t>) </a:t>
            </a:r>
          </a:p>
          <a:p>
            <a:pPr>
              <a:lnSpc>
                <a:spcPct val="160000"/>
              </a:lnSpc>
            </a:pPr>
            <a:r>
              <a:rPr lang="fr-FR" altLang="fr-FR" sz="1900" b="1"/>
              <a:t>5</a:t>
            </a:r>
            <a:r>
              <a:rPr lang="fr-FR" altLang="fr-FR" sz="1900"/>
              <a:t> Prêt à émettre  /  </a:t>
            </a:r>
            <a:r>
              <a:rPr lang="fr-FR" altLang="fr-FR" sz="1900">
                <a:solidFill>
                  <a:schemeClr val="accent2"/>
                </a:solidFill>
              </a:rPr>
              <a:t>C</a:t>
            </a:r>
            <a:r>
              <a:rPr lang="fr-FR" altLang="fr-FR" sz="1900"/>
              <a:t>lear </a:t>
            </a:r>
            <a:r>
              <a:rPr lang="fr-FR" altLang="fr-FR" sz="1900">
                <a:solidFill>
                  <a:schemeClr val="accent2"/>
                </a:solidFill>
              </a:rPr>
              <a:t>T</a:t>
            </a:r>
            <a:r>
              <a:rPr lang="fr-FR" altLang="fr-FR" sz="1900"/>
              <a:t>o </a:t>
            </a:r>
            <a:r>
              <a:rPr lang="fr-FR" altLang="fr-FR" sz="1900">
                <a:solidFill>
                  <a:schemeClr val="accent2"/>
                </a:solidFill>
              </a:rPr>
              <a:t>S</a:t>
            </a:r>
            <a:r>
              <a:rPr lang="fr-FR" altLang="fr-FR" sz="1900"/>
              <a:t>end (</a:t>
            </a:r>
            <a:r>
              <a:rPr lang="fr-FR" altLang="fr-FR" sz="1900">
                <a:solidFill>
                  <a:schemeClr val="accent2"/>
                </a:solidFill>
              </a:rPr>
              <a:t>CTS</a:t>
            </a:r>
            <a:r>
              <a:rPr lang="fr-FR" altLang="fr-FR" sz="1900"/>
              <a:t>)</a:t>
            </a:r>
          </a:p>
          <a:p>
            <a:pPr>
              <a:lnSpc>
                <a:spcPct val="150000"/>
              </a:lnSpc>
            </a:pPr>
            <a:r>
              <a:rPr lang="fr-FR" altLang="fr-FR" sz="1900" b="1"/>
              <a:t>6</a:t>
            </a:r>
            <a:r>
              <a:rPr lang="fr-FR" altLang="fr-FR" sz="1900"/>
              <a:t>  Poste de données prêt  / </a:t>
            </a:r>
            <a:r>
              <a:rPr lang="fr-FR" altLang="fr-FR" sz="1900">
                <a:solidFill>
                  <a:schemeClr val="accent2"/>
                </a:solidFill>
              </a:rPr>
              <a:t>D</a:t>
            </a:r>
            <a:r>
              <a:rPr lang="fr-FR" altLang="fr-FR" sz="1900"/>
              <a:t>ata </a:t>
            </a:r>
            <a:r>
              <a:rPr lang="fr-FR" altLang="fr-FR" sz="1900">
                <a:solidFill>
                  <a:schemeClr val="accent2"/>
                </a:solidFill>
              </a:rPr>
              <a:t>S</a:t>
            </a:r>
            <a:r>
              <a:rPr lang="fr-FR" altLang="fr-FR" sz="1900"/>
              <a:t>et </a:t>
            </a:r>
            <a:r>
              <a:rPr lang="fr-FR" altLang="fr-FR" sz="1900">
                <a:solidFill>
                  <a:schemeClr val="accent2"/>
                </a:solidFill>
              </a:rPr>
              <a:t>R</a:t>
            </a:r>
            <a:r>
              <a:rPr lang="fr-FR" altLang="fr-FR" sz="1900"/>
              <a:t>eady (</a:t>
            </a:r>
            <a:r>
              <a:rPr lang="fr-FR" altLang="fr-FR" sz="1900">
                <a:solidFill>
                  <a:schemeClr val="accent2"/>
                </a:solidFill>
              </a:rPr>
              <a:t>DSR</a:t>
            </a:r>
            <a:r>
              <a:rPr lang="fr-FR" altLang="fr-FR" sz="1900"/>
              <a:t>)</a:t>
            </a:r>
          </a:p>
          <a:p>
            <a:pPr>
              <a:lnSpc>
                <a:spcPct val="150000"/>
              </a:lnSpc>
            </a:pPr>
            <a:r>
              <a:rPr lang="fr-FR" altLang="fr-FR" sz="1900" b="1"/>
              <a:t>7</a:t>
            </a:r>
            <a:r>
              <a:rPr lang="fr-FR" altLang="fr-FR" sz="1900"/>
              <a:t>  Terre de signalisation</a:t>
            </a:r>
          </a:p>
          <a:p>
            <a:pPr>
              <a:lnSpc>
                <a:spcPct val="150000"/>
              </a:lnSpc>
            </a:pPr>
            <a:r>
              <a:rPr lang="fr-FR" altLang="fr-FR" sz="1900" b="1"/>
              <a:t>8</a:t>
            </a:r>
            <a:r>
              <a:rPr lang="fr-FR" altLang="fr-FR" sz="1900"/>
              <a:t>  Détection signal de ligne / </a:t>
            </a:r>
            <a:r>
              <a:rPr lang="fr-FR" altLang="fr-FR" sz="1900">
                <a:solidFill>
                  <a:schemeClr val="accent2"/>
                </a:solidFill>
              </a:rPr>
              <a:t>C</a:t>
            </a:r>
            <a:r>
              <a:rPr lang="fr-FR" altLang="fr-FR" sz="1900"/>
              <a:t>arrier </a:t>
            </a:r>
            <a:r>
              <a:rPr lang="fr-FR" altLang="fr-FR" sz="1900">
                <a:solidFill>
                  <a:schemeClr val="accent2"/>
                </a:solidFill>
              </a:rPr>
              <a:t>D</a:t>
            </a:r>
            <a:r>
              <a:rPr lang="fr-FR" altLang="fr-FR" sz="1900"/>
              <a:t>etect (</a:t>
            </a:r>
            <a:r>
              <a:rPr lang="fr-FR" altLang="fr-FR" sz="1900">
                <a:solidFill>
                  <a:schemeClr val="accent2"/>
                </a:solidFill>
              </a:rPr>
              <a:t>CD</a:t>
            </a:r>
            <a:r>
              <a:rPr lang="fr-FR" altLang="fr-FR" sz="1900"/>
              <a:t>)</a:t>
            </a:r>
          </a:p>
          <a:p>
            <a:pPr>
              <a:lnSpc>
                <a:spcPct val="150000"/>
              </a:lnSpc>
            </a:pPr>
            <a:r>
              <a:rPr lang="fr-FR" altLang="fr-FR" sz="1900" b="1"/>
              <a:t>20</a:t>
            </a:r>
            <a:r>
              <a:rPr lang="fr-FR" altLang="fr-FR" sz="1900"/>
              <a:t>  ETTD prêt / </a:t>
            </a:r>
            <a:r>
              <a:rPr lang="fr-FR" altLang="fr-FR" sz="1900">
                <a:solidFill>
                  <a:schemeClr val="accent2"/>
                </a:solidFill>
              </a:rPr>
              <a:t>D</a:t>
            </a:r>
            <a:r>
              <a:rPr lang="fr-FR" altLang="fr-FR" sz="1900"/>
              <a:t>ata </a:t>
            </a:r>
            <a:r>
              <a:rPr lang="fr-FR" altLang="fr-FR" sz="1900">
                <a:solidFill>
                  <a:schemeClr val="accent2"/>
                </a:solidFill>
              </a:rPr>
              <a:t>T</a:t>
            </a:r>
            <a:r>
              <a:rPr lang="fr-FR" altLang="fr-FR" sz="1900"/>
              <a:t>erminal </a:t>
            </a:r>
            <a:r>
              <a:rPr lang="fr-FR" altLang="fr-FR" sz="1900">
                <a:solidFill>
                  <a:schemeClr val="accent2"/>
                </a:solidFill>
              </a:rPr>
              <a:t>R</a:t>
            </a:r>
            <a:r>
              <a:rPr lang="fr-FR" altLang="fr-FR" sz="1900"/>
              <a:t>eady (</a:t>
            </a:r>
            <a:r>
              <a:rPr lang="fr-FR" altLang="fr-FR" sz="1900">
                <a:solidFill>
                  <a:schemeClr val="accent2"/>
                </a:solidFill>
              </a:rPr>
              <a:t>DTR</a:t>
            </a:r>
            <a:r>
              <a:rPr lang="fr-FR" altLang="fr-FR" sz="19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2942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6062" y="17215"/>
            <a:ext cx="9163050" cy="1066800"/>
          </a:xfrm>
        </p:spPr>
        <p:txBody>
          <a:bodyPr>
            <a:normAutofit/>
          </a:bodyPr>
          <a:lstStyle/>
          <a:p>
            <a:pPr algn="ctr"/>
            <a:r>
              <a:rPr lang="fr-FR" altLang="fr-FR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analogique V24 : Principes</a:t>
            </a:r>
            <a:endParaRPr lang="fr-FR" altLang="fr-FR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9372600" cy="4648200"/>
          </a:xfrm>
        </p:spPr>
        <p:txBody>
          <a:bodyPr/>
          <a:lstStyle/>
          <a:p>
            <a:r>
              <a:rPr lang="fr-FR" altLang="fr-FR"/>
              <a:t>Initialisation </a:t>
            </a:r>
          </a:p>
          <a:p>
            <a:pPr lvl="1"/>
            <a:r>
              <a:rPr lang="fr-FR" altLang="fr-FR"/>
              <a:t>ETTD sous tension DTR=1 et ETCD sous tension DSR=1</a:t>
            </a:r>
          </a:p>
          <a:p>
            <a:r>
              <a:rPr lang="fr-FR" altLang="fr-FR"/>
              <a:t>Communication ETTD/ETCD</a:t>
            </a:r>
          </a:p>
          <a:p>
            <a:pPr lvl="1"/>
            <a:r>
              <a:rPr lang="fr-FR" altLang="fr-FR"/>
              <a:t>ETCD détecte la porteuse =&gt; ETTD prévenu par CD</a:t>
            </a:r>
          </a:p>
          <a:p>
            <a:pPr lvl="1"/>
            <a:r>
              <a:rPr lang="fr-FR" altLang="fr-FR"/>
              <a:t>ETTD prévient ETCD volonté TX par RTS</a:t>
            </a:r>
          </a:p>
          <a:p>
            <a:pPr lvl="1"/>
            <a:r>
              <a:rPr lang="fr-FR" altLang="fr-FR"/>
              <a:t>Réponse ETCD par CTS</a:t>
            </a:r>
          </a:p>
          <a:p>
            <a:pPr lvl="1"/>
            <a:r>
              <a:rPr lang="fr-FR" altLang="fr-FR"/>
              <a:t>TX sur TD ….</a:t>
            </a:r>
          </a:p>
          <a:p>
            <a:r>
              <a:rPr lang="fr-FR" altLang="fr-FR"/>
              <a:t>Communication ETTD/ETTD - ETCD/ETCD</a:t>
            </a:r>
          </a:p>
          <a:p>
            <a:pPr lvl="1"/>
            <a:r>
              <a:rPr lang="fr-FR" altLang="fr-FR"/>
              <a:t>Câble </a:t>
            </a:r>
            <a:r>
              <a:rPr lang="fr-FR" altLang="fr-FR">
                <a:solidFill>
                  <a:schemeClr val="accent2"/>
                </a:solidFill>
              </a:rPr>
              <a:t>null modem</a:t>
            </a:r>
            <a:r>
              <a:rPr lang="fr-FR" altLang="fr-FR"/>
              <a:t> avec croisement broche 2/3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16CE-70F2-48F4-9785-EB211D668534}" type="slidenum">
              <a:rPr lang="fr-FR" altLang="en-GB"/>
              <a:pPr/>
              <a:t>26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307073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1" y="0"/>
            <a:ext cx="10058400" cy="74814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altLang="fr-FR" dirty="0"/>
              <a:t>Transmission analogique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215986" y="748145"/>
            <a:ext cx="11421832" cy="4814454"/>
          </a:xfrm>
        </p:spPr>
        <p:txBody>
          <a:bodyPr>
            <a:noAutofit/>
          </a:bodyPr>
          <a:lstStyle/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Codes principaux trouvés sur modem normalisé CCITT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103	: Émission de données (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ETTD vers ETCD)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104	: Réception de données (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ETCD vers ETTD)</a:t>
            </a:r>
          </a:p>
          <a:p>
            <a:pPr lvl="1"/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105	: Demande pour émettre (RTS) (contrôle de flux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	: Prêt à émettre 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(contrôle de flux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108	: ETTD prêt (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DTR) indique que ETTD prêt à fonctionner 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109	: Détection du signal de ligne reçu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122	: Détection du signal reçu sur la voie de retour (≈ 109)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142	: Indication de test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Indicateur de qualité de ligne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FC99-4341-4951-8978-83D584A44CD4}" type="slidenum">
              <a:rPr lang="fr-FR" altLang="en-GB"/>
              <a:pPr/>
              <a:t>27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489537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1150" y="0"/>
            <a:ext cx="9163050" cy="7046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altLang="fr-FR" dirty="0"/>
              <a:t>Transmission numérique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527858" y="1149927"/>
            <a:ext cx="9372600" cy="4421188"/>
          </a:xfrm>
        </p:spPr>
        <p:txBody>
          <a:bodyPr>
            <a:normAutofit/>
          </a:bodyPr>
          <a:lstStyle/>
          <a:p>
            <a:r>
              <a:rPr lang="fr-FR" alt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Remplace petit à petit la transmission analogique</a:t>
            </a:r>
          </a:p>
          <a:p>
            <a:r>
              <a:rPr lang="fr-FR" alt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numérique + performante</a:t>
            </a:r>
          </a:p>
          <a:p>
            <a:pPr lvl="1"/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Faible taux d'erreur des liaisons</a:t>
            </a:r>
          </a:p>
          <a:p>
            <a:pPr lvl="1"/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Simplicité du signal (0 ou 1) =&gt; Simplicité amplificateur</a:t>
            </a:r>
          </a:p>
          <a:p>
            <a:pPr lvl="2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 d'effet cumulatif lié aux parasites</a:t>
            </a:r>
          </a:p>
          <a:p>
            <a:pPr lvl="1"/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 plus </a:t>
            </a:r>
            <a:r>
              <a:rPr lang="fr-FR" alt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facile</a:t>
            </a:r>
            <a:endParaRPr lang="fr-FR" alt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13FC-1A6F-4E79-BBDE-C2F43C8257C5}" type="slidenum">
              <a:rPr lang="fr-FR" altLang="en-GB"/>
              <a:pPr/>
              <a:t>28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4128280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57338" y="0"/>
            <a:ext cx="9161462" cy="990600"/>
          </a:xfrm>
          <a:ln/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du signal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540327" y="990600"/>
            <a:ext cx="9525000" cy="495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endParaRPr lang="fr-FR" altLang="fr-FR" dirty="0"/>
          </a:p>
          <a:p>
            <a:r>
              <a:rPr lang="fr-FR" altLang="fr-FR" dirty="0"/>
              <a:t>Le codage est réalisé principalement pour</a:t>
            </a:r>
          </a:p>
          <a:p>
            <a:pPr lvl="1"/>
            <a:r>
              <a:rPr lang="fr-FR" altLang="fr-FR" dirty="0"/>
              <a:t>Supprimer la composante continue du signal,</a:t>
            </a:r>
          </a:p>
          <a:p>
            <a:pPr lvl="1"/>
            <a:r>
              <a:rPr lang="fr-FR" altLang="fr-FR" dirty="0"/>
              <a:t>Une détection + simple des erreurs de transmission</a:t>
            </a:r>
          </a:p>
          <a:p>
            <a:endParaRPr lang="fr-FR" altLang="fr-FR" dirty="0"/>
          </a:p>
          <a:p>
            <a:r>
              <a:rPr lang="fr-FR" altLang="fr-FR" dirty="0"/>
              <a:t>Codages à 2</a:t>
            </a:r>
            <a:r>
              <a:rPr lang="fr-FR" altLang="fr-FR" dirty="0">
                <a:solidFill>
                  <a:srgbClr val="2C2CD2"/>
                </a:solidFill>
              </a:rPr>
              <a:t> (-a, +a) </a:t>
            </a:r>
            <a:r>
              <a:rPr lang="fr-FR" altLang="fr-FR" dirty="0"/>
              <a:t>ou 3 niveaux</a:t>
            </a:r>
            <a:r>
              <a:rPr lang="fr-FR" altLang="fr-FR" dirty="0">
                <a:solidFill>
                  <a:srgbClr val="2C2CD2"/>
                </a:solidFill>
              </a:rPr>
              <a:t> (-a, 0, +a)</a:t>
            </a:r>
          </a:p>
          <a:p>
            <a:pPr lvl="1"/>
            <a:r>
              <a:rPr lang="fr-FR" altLang="fr-FR" dirty="0">
                <a:solidFill>
                  <a:srgbClr val="2C2CD2"/>
                </a:solidFill>
              </a:rPr>
              <a:t>Codage </a:t>
            </a:r>
            <a:r>
              <a:rPr lang="fr-FR" altLang="fr-FR" dirty="0" err="1">
                <a:solidFill>
                  <a:srgbClr val="2C2CD2"/>
                </a:solidFill>
              </a:rPr>
              <a:t>biphase</a:t>
            </a:r>
            <a:r>
              <a:rPr lang="fr-FR" altLang="fr-FR" dirty="0">
                <a:solidFill>
                  <a:srgbClr val="2C2CD2"/>
                </a:solidFill>
              </a:rPr>
              <a:t>   </a:t>
            </a:r>
            <a:r>
              <a:rPr lang="fr-FR" altLang="fr-FR" dirty="0"/>
              <a:t>: augmentation du rythme des transitions</a:t>
            </a:r>
            <a:endParaRPr lang="fr-FR" altLang="fr-FR" dirty="0">
              <a:solidFill>
                <a:srgbClr val="2C2CD2"/>
              </a:solidFill>
            </a:endParaRPr>
          </a:p>
          <a:p>
            <a:pPr lvl="1"/>
            <a:r>
              <a:rPr lang="fr-FR" altLang="fr-FR" dirty="0">
                <a:solidFill>
                  <a:srgbClr val="2C2CD2"/>
                </a:solidFill>
              </a:rPr>
              <a:t>Codage bipolaire </a:t>
            </a:r>
            <a:r>
              <a:rPr lang="fr-FR" altLang="fr-FR" dirty="0"/>
              <a:t>: augmentation du nombre de niveau</a:t>
            </a:r>
            <a:endParaRPr lang="fr-FR" altLang="fr-FR" dirty="0">
              <a:solidFill>
                <a:srgbClr val="2C2CD2"/>
              </a:solidFill>
            </a:endParaRPr>
          </a:p>
          <a:p>
            <a:endParaRPr lang="fr-FR" altLang="fr-FR" dirty="0">
              <a:solidFill>
                <a:srgbClr val="2C2CD2"/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3ACE-6016-4EB5-AB99-B68E1BCB8872}" type="slidenum">
              <a:rPr lang="fr-FR" altLang="en-GB"/>
              <a:pPr/>
              <a:t>29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3519595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037230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fr-FR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Introduction</a:t>
            </a:r>
          </a:p>
        </p:txBody>
      </p:sp>
      <p:sp>
        <p:nvSpPr>
          <p:cNvPr id="58372" name="Text Box 1028"/>
          <p:cNvSpPr txBox="1">
            <a:spLocks noChangeArrowheads="1"/>
          </p:cNvSpPr>
          <p:nvPr/>
        </p:nvSpPr>
        <p:spPr bwMode="auto">
          <a:xfrm>
            <a:off x="191086" y="1295214"/>
            <a:ext cx="11864926" cy="325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>
              <a:lnSpc>
                <a:spcPct val="110000"/>
              </a:lnSpc>
              <a:spcBef>
                <a:spcPct val="20000"/>
              </a:spcBef>
              <a:buClr>
                <a:schemeClr val="bg2"/>
              </a:buClr>
              <a:buFontTx/>
              <a:buChar char="•"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suppose la compréhension et l'exploitation du contenu de l'information.</a:t>
            </a:r>
            <a:endParaRPr lang="fr-FR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chemeClr val="bg2"/>
              </a:buClr>
              <a:buFontTx/>
              <a:buChar char="•"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ne s'occupe que du transfert de l'information de l'expéditeur vers le destinataire. Elle précède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communication.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8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3502" y="45879"/>
            <a:ext cx="9163050" cy="9921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de fonctions de codage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12675" y="1032840"/>
            <a:ext cx="8996362" cy="50276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dirty="0"/>
              <a:t>Codages </a:t>
            </a:r>
            <a:r>
              <a:rPr lang="fr-FR" altLang="fr-FR" sz="2400" dirty="0"/>
              <a:t>à</a:t>
            </a:r>
            <a:r>
              <a:rPr lang="fr-FR" altLang="fr-FR" dirty="0"/>
              <a:t> 2 niveaux :</a:t>
            </a:r>
          </a:p>
          <a:p>
            <a:pPr lvl="1"/>
            <a:r>
              <a:rPr lang="fr-FR" altLang="fr-FR" dirty="0"/>
              <a:t>Codage </a:t>
            </a:r>
            <a:r>
              <a:rPr lang="fr-FR" altLang="fr-FR" dirty="0">
                <a:solidFill>
                  <a:srgbClr val="2C2CD2"/>
                </a:solidFill>
              </a:rPr>
              <a:t>NRZ</a:t>
            </a:r>
            <a:r>
              <a:rPr lang="fr-FR" altLang="fr-FR" dirty="0"/>
              <a:t> </a:t>
            </a:r>
            <a:r>
              <a:rPr lang="fr-FR" altLang="fr-FR" sz="2000" i="1" dirty="0"/>
              <a:t>(No Return to </a:t>
            </a:r>
            <a:r>
              <a:rPr lang="fr-FR" altLang="fr-FR" sz="2000" i="1" dirty="0" err="1"/>
              <a:t>Zero</a:t>
            </a:r>
            <a:r>
              <a:rPr lang="fr-FR" altLang="fr-FR" sz="2000" i="1" dirty="0"/>
              <a:t>) (le premier mis en place et le + simple)</a:t>
            </a:r>
            <a:endParaRPr lang="fr-FR" altLang="fr-FR" i="1" dirty="0"/>
          </a:p>
          <a:p>
            <a:pPr lvl="1" algn="ctr">
              <a:buFontTx/>
              <a:buNone/>
            </a:pPr>
            <a:r>
              <a:rPr lang="fr-FR" altLang="fr-FR" b="1" dirty="0"/>
              <a:t>Bit à 0 : </a:t>
            </a:r>
            <a:r>
              <a:rPr lang="fr-FR" altLang="fr-FR" b="1" dirty="0">
                <a:solidFill>
                  <a:srgbClr val="2C2CD2"/>
                </a:solidFill>
              </a:rPr>
              <a:t>-a</a:t>
            </a:r>
            <a:r>
              <a:rPr lang="fr-FR" altLang="fr-FR" b="1" dirty="0"/>
              <a:t>  Bit à 1 : </a:t>
            </a:r>
            <a:r>
              <a:rPr lang="fr-FR" altLang="fr-FR" b="1" dirty="0">
                <a:solidFill>
                  <a:srgbClr val="2C2CD2"/>
                </a:solidFill>
              </a:rPr>
              <a:t>+a</a:t>
            </a:r>
            <a:endParaRPr lang="fr-FR" altLang="fr-FR" sz="2000" b="1" dirty="0">
              <a:solidFill>
                <a:srgbClr val="2C2CD2"/>
              </a:solidFill>
            </a:endParaRPr>
          </a:p>
          <a:p>
            <a:pPr lvl="1"/>
            <a:r>
              <a:rPr lang="fr-FR" altLang="fr-FR" sz="2000" dirty="0"/>
              <a:t>La suite binaire       </a:t>
            </a:r>
            <a:r>
              <a:rPr lang="fr-FR" altLang="fr-FR" sz="2000" dirty="0">
                <a:solidFill>
                  <a:srgbClr val="00CC00"/>
                </a:solidFill>
              </a:rPr>
              <a:t>0    1    0    1    1    0    0    0</a:t>
            </a:r>
            <a:r>
              <a:rPr lang="fr-FR" altLang="fr-FR" sz="2000" dirty="0">
                <a:solidFill>
                  <a:srgbClr val="2C2CD2"/>
                </a:solidFill>
              </a:rPr>
              <a:t>  </a:t>
            </a:r>
            <a:r>
              <a:rPr lang="fr-FR" altLang="fr-FR" sz="2000" dirty="0"/>
              <a:t>est représentée par :</a:t>
            </a:r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pPr lvl="1"/>
            <a:endParaRPr lang="fr-FR" altLang="fr-FR" sz="2000" dirty="0"/>
          </a:p>
          <a:p>
            <a:endParaRPr lang="fr-FR" altLang="fr-FR" sz="2400" dirty="0" smtClean="0">
              <a:solidFill>
                <a:srgbClr val="000000"/>
              </a:solidFill>
            </a:endParaRPr>
          </a:p>
          <a:p>
            <a:r>
              <a:rPr lang="fr-FR" altLang="fr-FR" sz="2400" dirty="0" smtClean="0">
                <a:solidFill>
                  <a:srgbClr val="000000"/>
                </a:solidFill>
              </a:rPr>
              <a:t>Spectre </a:t>
            </a:r>
            <a:r>
              <a:rPr lang="fr-FR" altLang="fr-FR" sz="2400" dirty="0">
                <a:solidFill>
                  <a:srgbClr val="000000"/>
                </a:solidFill>
              </a:rPr>
              <a:t>de puissance du signal NRZ concentré au voisinage des basses fréquences =&gt; </a:t>
            </a:r>
            <a:r>
              <a:rPr lang="fr-FR" altLang="fr-FR" sz="2400" dirty="0">
                <a:solidFill>
                  <a:schemeClr val="accent2"/>
                </a:solidFill>
              </a:rPr>
              <a:t>mauvaise transmission par le support</a:t>
            </a:r>
          </a:p>
        </p:txBody>
      </p:sp>
      <p:sp>
        <p:nvSpPr>
          <p:cNvPr id="3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CF88A-5593-4E78-AD84-39B36A03104E}" type="slidenum">
              <a:rPr lang="fr-FR" altLang="en-GB"/>
              <a:pPr/>
              <a:t>30</a:t>
            </a:fld>
            <a:endParaRPr lang="fr-FR" altLang="en-GB"/>
          </a:p>
        </p:txBody>
      </p:sp>
      <p:grpSp>
        <p:nvGrpSpPr>
          <p:cNvPr id="57382" name="Group 38"/>
          <p:cNvGrpSpPr>
            <a:grpSpLocks/>
          </p:cNvGrpSpPr>
          <p:nvPr/>
        </p:nvGrpSpPr>
        <p:grpSpPr bwMode="auto">
          <a:xfrm>
            <a:off x="3843420" y="2638596"/>
            <a:ext cx="4286250" cy="1816100"/>
            <a:chOff x="1345" y="2117"/>
            <a:chExt cx="2491" cy="1143"/>
          </a:xfrm>
        </p:grpSpPr>
        <p:sp>
          <p:nvSpPr>
            <p:cNvPr id="57348" name="Line 4"/>
            <p:cNvSpPr>
              <a:spLocks noChangeShapeType="1"/>
            </p:cNvSpPr>
            <p:nvPr/>
          </p:nvSpPr>
          <p:spPr bwMode="auto">
            <a:xfrm>
              <a:off x="1601" y="2117"/>
              <a:ext cx="0" cy="11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>
              <a:off x="1606" y="2549"/>
              <a:ext cx="21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0" name="Line 6"/>
            <p:cNvSpPr>
              <a:spLocks noChangeShapeType="1"/>
            </p:cNvSpPr>
            <p:nvPr/>
          </p:nvSpPr>
          <p:spPr bwMode="auto">
            <a:xfrm>
              <a:off x="1606" y="2748"/>
              <a:ext cx="21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1" name="Line 7"/>
            <p:cNvSpPr>
              <a:spLocks noChangeShapeType="1"/>
            </p:cNvSpPr>
            <p:nvPr/>
          </p:nvSpPr>
          <p:spPr bwMode="auto">
            <a:xfrm>
              <a:off x="1606" y="2350"/>
              <a:ext cx="21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2" name="Line 8"/>
            <p:cNvSpPr>
              <a:spLocks noChangeShapeType="1"/>
            </p:cNvSpPr>
            <p:nvPr/>
          </p:nvSpPr>
          <p:spPr bwMode="auto">
            <a:xfrm flipV="1">
              <a:off x="1809" y="2343"/>
              <a:ext cx="0" cy="413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3" name="Line 9"/>
            <p:cNvSpPr>
              <a:spLocks noChangeShapeType="1"/>
            </p:cNvSpPr>
            <p:nvPr/>
          </p:nvSpPr>
          <p:spPr bwMode="auto">
            <a:xfrm flipV="1">
              <a:off x="2016" y="2343"/>
              <a:ext cx="0" cy="413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4" name="Line 10"/>
            <p:cNvSpPr>
              <a:spLocks noChangeShapeType="1"/>
            </p:cNvSpPr>
            <p:nvPr/>
          </p:nvSpPr>
          <p:spPr bwMode="auto">
            <a:xfrm flipV="1">
              <a:off x="2223" y="2343"/>
              <a:ext cx="0" cy="413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5" name="Line 11"/>
            <p:cNvSpPr>
              <a:spLocks noChangeShapeType="1"/>
            </p:cNvSpPr>
            <p:nvPr/>
          </p:nvSpPr>
          <p:spPr bwMode="auto">
            <a:xfrm flipV="1">
              <a:off x="2638" y="2343"/>
              <a:ext cx="0" cy="413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6" name="Line 12"/>
            <p:cNvSpPr>
              <a:spLocks noChangeShapeType="1"/>
            </p:cNvSpPr>
            <p:nvPr/>
          </p:nvSpPr>
          <p:spPr bwMode="auto">
            <a:xfrm>
              <a:off x="1399" y="3145"/>
              <a:ext cx="24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7" name="Line 13"/>
            <p:cNvSpPr>
              <a:spLocks noChangeShapeType="1"/>
            </p:cNvSpPr>
            <p:nvPr/>
          </p:nvSpPr>
          <p:spPr bwMode="auto">
            <a:xfrm flipV="1">
              <a:off x="1809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8" name="Line 14"/>
            <p:cNvSpPr>
              <a:spLocks noChangeShapeType="1"/>
            </p:cNvSpPr>
            <p:nvPr/>
          </p:nvSpPr>
          <p:spPr bwMode="auto">
            <a:xfrm flipV="1">
              <a:off x="2016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59" name="Line 15"/>
            <p:cNvSpPr>
              <a:spLocks noChangeShapeType="1"/>
            </p:cNvSpPr>
            <p:nvPr/>
          </p:nvSpPr>
          <p:spPr bwMode="auto">
            <a:xfrm flipV="1">
              <a:off x="2223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60" name="Line 16"/>
            <p:cNvSpPr>
              <a:spLocks noChangeShapeType="1"/>
            </p:cNvSpPr>
            <p:nvPr/>
          </p:nvSpPr>
          <p:spPr bwMode="auto">
            <a:xfrm flipV="1">
              <a:off x="2430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 flipV="1">
              <a:off x="2638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 flipV="1">
              <a:off x="2845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 flipV="1">
              <a:off x="3052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64" name="Line 20"/>
            <p:cNvSpPr>
              <a:spLocks noChangeShapeType="1"/>
            </p:cNvSpPr>
            <p:nvPr/>
          </p:nvSpPr>
          <p:spPr bwMode="auto">
            <a:xfrm flipV="1">
              <a:off x="3260" y="2740"/>
              <a:ext cx="0" cy="4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602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66" name="Rectangle 22"/>
            <p:cNvSpPr>
              <a:spLocks noChangeArrowheads="1"/>
            </p:cNvSpPr>
            <p:nvPr/>
          </p:nvSpPr>
          <p:spPr bwMode="auto">
            <a:xfrm>
              <a:off x="1839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67" name="Rectangle 23"/>
            <p:cNvSpPr>
              <a:spLocks noChangeArrowheads="1"/>
            </p:cNvSpPr>
            <p:nvPr/>
          </p:nvSpPr>
          <p:spPr bwMode="auto">
            <a:xfrm>
              <a:off x="2046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68" name="Rectangle 24"/>
            <p:cNvSpPr>
              <a:spLocks noChangeArrowheads="1"/>
            </p:cNvSpPr>
            <p:nvPr/>
          </p:nvSpPr>
          <p:spPr bwMode="auto">
            <a:xfrm>
              <a:off x="2254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69" name="Rectangle 25"/>
            <p:cNvSpPr>
              <a:spLocks noChangeArrowheads="1"/>
            </p:cNvSpPr>
            <p:nvPr/>
          </p:nvSpPr>
          <p:spPr bwMode="auto">
            <a:xfrm>
              <a:off x="2461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70" name="Rectangle 26"/>
            <p:cNvSpPr>
              <a:spLocks noChangeArrowheads="1"/>
            </p:cNvSpPr>
            <p:nvPr/>
          </p:nvSpPr>
          <p:spPr bwMode="auto">
            <a:xfrm>
              <a:off x="2668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71" name="Rectangle 27"/>
            <p:cNvSpPr>
              <a:spLocks noChangeArrowheads="1"/>
            </p:cNvSpPr>
            <p:nvPr/>
          </p:nvSpPr>
          <p:spPr bwMode="auto">
            <a:xfrm>
              <a:off x="2875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72" name="Rectangle 28"/>
            <p:cNvSpPr>
              <a:spLocks noChangeArrowheads="1"/>
            </p:cNvSpPr>
            <p:nvPr/>
          </p:nvSpPr>
          <p:spPr bwMode="auto">
            <a:xfrm>
              <a:off x="3083" y="2939"/>
              <a:ext cx="1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900" i="1">
                  <a:solidFill>
                    <a:srgbClr val="2C2CD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anose="05050102010706020507" pitchFamily="18" charset="2"/>
                </a:rPr>
                <a:t></a:t>
              </a:r>
            </a:p>
          </p:txBody>
        </p:sp>
        <p:sp>
          <p:nvSpPr>
            <p:cNvPr id="57373" name="Rectangle 29"/>
            <p:cNvSpPr>
              <a:spLocks noChangeArrowheads="1"/>
            </p:cNvSpPr>
            <p:nvPr/>
          </p:nvSpPr>
          <p:spPr bwMode="auto">
            <a:xfrm>
              <a:off x="1345" y="2629"/>
              <a:ext cx="135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 b="1" i="1">
                  <a:solidFill>
                    <a:srgbClr val="2C2CD2"/>
                  </a:solidFill>
                </a:rPr>
                <a:t>-a</a:t>
              </a:r>
            </a:p>
          </p:txBody>
        </p:sp>
        <p:sp>
          <p:nvSpPr>
            <p:cNvPr id="57374" name="Rectangle 30"/>
            <p:cNvSpPr>
              <a:spLocks noChangeArrowheads="1"/>
            </p:cNvSpPr>
            <p:nvPr/>
          </p:nvSpPr>
          <p:spPr bwMode="auto">
            <a:xfrm>
              <a:off x="1345" y="2240"/>
              <a:ext cx="162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600" b="1" i="1">
                  <a:solidFill>
                    <a:srgbClr val="2C2CD2"/>
                  </a:solidFill>
                </a:rPr>
                <a:t>+</a:t>
              </a:r>
              <a:r>
                <a:rPr lang="fr-FR" altLang="fr-FR" sz="1700" b="1" i="1">
                  <a:solidFill>
                    <a:srgbClr val="2C2CD2"/>
                  </a:solidFill>
                </a:rPr>
                <a:t>a</a:t>
              </a:r>
            </a:p>
          </p:txBody>
        </p:sp>
        <p:sp>
          <p:nvSpPr>
            <p:cNvPr id="57375" name="Rectangle 31"/>
            <p:cNvSpPr>
              <a:spLocks noChangeArrowheads="1"/>
            </p:cNvSpPr>
            <p:nvPr/>
          </p:nvSpPr>
          <p:spPr bwMode="auto">
            <a:xfrm>
              <a:off x="1399" y="2451"/>
              <a:ext cx="94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 i="1">
                  <a:solidFill>
                    <a:srgbClr val="2C2CD2"/>
                  </a:solidFill>
                </a:rPr>
                <a:t>0</a:t>
              </a:r>
            </a:p>
          </p:txBody>
        </p:sp>
        <p:sp>
          <p:nvSpPr>
            <p:cNvPr id="57376" name="Line 32"/>
            <p:cNvSpPr>
              <a:spLocks noChangeShapeType="1"/>
            </p:cNvSpPr>
            <p:nvPr/>
          </p:nvSpPr>
          <p:spPr bwMode="auto">
            <a:xfrm>
              <a:off x="1818" y="2350"/>
              <a:ext cx="190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77" name="Line 33"/>
            <p:cNvSpPr>
              <a:spLocks noChangeShapeType="1"/>
            </p:cNvSpPr>
            <p:nvPr/>
          </p:nvSpPr>
          <p:spPr bwMode="auto">
            <a:xfrm>
              <a:off x="1610" y="2748"/>
              <a:ext cx="191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>
              <a:off x="2232" y="2350"/>
              <a:ext cx="398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>
              <a:off x="2025" y="2748"/>
              <a:ext cx="190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>
              <a:off x="2647" y="2748"/>
              <a:ext cx="605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754" tIns="26645" rIns="25754" bIns="26645">
              <a:sp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68266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99394" y="-159687"/>
            <a:ext cx="9161462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à 2 niveaux</a:t>
            </a:r>
            <a:endParaRPr lang="fr-FR" alt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4216" y="616527"/>
            <a:ext cx="12898582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NRZI : (</a:t>
            </a:r>
            <a:r>
              <a:rPr lang="fr-FR" altLang="fr-FR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Utilisé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par Ethernet 100)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1 est codé alternativement par front montant ou par un front descendant (fonction du précédent codage du 1)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0 garde le niveau de tension du dernier 1</a:t>
            </a:r>
          </a:p>
          <a:p>
            <a:pPr lvl="1"/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même suite binaire que précédemment (</a:t>
            </a:r>
            <a:r>
              <a:rPr lang="fr-FR" altLang="fr-FR" sz="24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01011000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fr-FR" altLang="fr-FR" sz="2400" dirty="0">
                <a:solidFill>
                  <a:srgbClr val="2C2C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sera codée :</a:t>
            </a:r>
          </a:p>
          <a:p>
            <a:pPr lvl="1"/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Spectre de puissance de NRZI : bande de fréquence [0 , 1/</a:t>
            </a: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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>
              <a:buFontTx/>
              <a:buNone/>
            </a:pP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Réducteur de fréquence</a:t>
            </a:r>
          </a:p>
        </p:txBody>
      </p:sp>
      <p:sp>
        <p:nvSpPr>
          <p:cNvPr id="3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431CA-9A85-4A20-876C-3219449BA508}" type="slidenum">
              <a:rPr lang="fr-FR" altLang="en-GB"/>
              <a:pPr/>
              <a:t>31</a:t>
            </a:fld>
            <a:endParaRPr lang="fr-FR" altLang="en-GB"/>
          </a:p>
        </p:txBody>
      </p:sp>
      <p:sp>
        <p:nvSpPr>
          <p:cNvPr id="59448" name="Line 56"/>
          <p:cNvSpPr>
            <a:spLocks noChangeShapeType="1"/>
          </p:cNvSpPr>
          <p:nvPr/>
        </p:nvSpPr>
        <p:spPr bwMode="auto">
          <a:xfrm>
            <a:off x="4224338" y="3351213"/>
            <a:ext cx="0" cy="1816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49" name="Line 57"/>
          <p:cNvSpPr>
            <a:spLocks noChangeShapeType="1"/>
          </p:cNvSpPr>
          <p:nvPr/>
        </p:nvSpPr>
        <p:spPr bwMode="auto">
          <a:xfrm>
            <a:off x="4235450" y="4038600"/>
            <a:ext cx="36893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0" name="Line 58"/>
          <p:cNvSpPr>
            <a:spLocks noChangeShapeType="1"/>
          </p:cNvSpPr>
          <p:nvPr/>
        </p:nvSpPr>
        <p:spPr bwMode="auto">
          <a:xfrm>
            <a:off x="4235450" y="4354513"/>
            <a:ext cx="36893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1" name="Line 59"/>
          <p:cNvSpPr>
            <a:spLocks noChangeShapeType="1"/>
          </p:cNvSpPr>
          <p:nvPr/>
        </p:nvSpPr>
        <p:spPr bwMode="auto">
          <a:xfrm>
            <a:off x="4235450" y="3722688"/>
            <a:ext cx="36893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2" name="Line 60"/>
          <p:cNvSpPr>
            <a:spLocks noChangeShapeType="1"/>
          </p:cNvSpPr>
          <p:nvPr/>
        </p:nvSpPr>
        <p:spPr bwMode="auto">
          <a:xfrm flipV="1">
            <a:off x="4572000" y="3733800"/>
            <a:ext cx="0" cy="655638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4" name="Line 62"/>
          <p:cNvSpPr>
            <a:spLocks noChangeShapeType="1"/>
          </p:cNvSpPr>
          <p:nvPr/>
        </p:nvSpPr>
        <p:spPr bwMode="auto">
          <a:xfrm flipV="1">
            <a:off x="5294313" y="3709989"/>
            <a:ext cx="0" cy="657225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6" name="Line 64"/>
          <p:cNvSpPr>
            <a:spLocks noChangeShapeType="1"/>
          </p:cNvSpPr>
          <p:nvPr/>
        </p:nvSpPr>
        <p:spPr bwMode="auto">
          <a:xfrm>
            <a:off x="3873500" y="4986338"/>
            <a:ext cx="41973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7" name="Line 65"/>
          <p:cNvSpPr>
            <a:spLocks noChangeShapeType="1"/>
          </p:cNvSpPr>
          <p:nvPr/>
        </p:nvSpPr>
        <p:spPr bwMode="auto">
          <a:xfrm flipV="1">
            <a:off x="4583113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8" name="Line 66"/>
          <p:cNvSpPr>
            <a:spLocks noChangeShapeType="1"/>
          </p:cNvSpPr>
          <p:nvPr/>
        </p:nvSpPr>
        <p:spPr bwMode="auto">
          <a:xfrm flipV="1">
            <a:off x="4938713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59" name="Line 67"/>
          <p:cNvSpPr>
            <a:spLocks noChangeShapeType="1"/>
          </p:cNvSpPr>
          <p:nvPr/>
        </p:nvSpPr>
        <p:spPr bwMode="auto">
          <a:xfrm flipV="1">
            <a:off x="5294313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60" name="Line 68"/>
          <p:cNvSpPr>
            <a:spLocks noChangeShapeType="1"/>
          </p:cNvSpPr>
          <p:nvPr/>
        </p:nvSpPr>
        <p:spPr bwMode="auto">
          <a:xfrm flipV="1">
            <a:off x="5648325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61" name="Line 69"/>
          <p:cNvSpPr>
            <a:spLocks noChangeShapeType="1"/>
          </p:cNvSpPr>
          <p:nvPr/>
        </p:nvSpPr>
        <p:spPr bwMode="auto">
          <a:xfrm flipV="1">
            <a:off x="6007100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62" name="Line 70"/>
          <p:cNvSpPr>
            <a:spLocks noChangeShapeType="1"/>
          </p:cNvSpPr>
          <p:nvPr/>
        </p:nvSpPr>
        <p:spPr bwMode="auto">
          <a:xfrm flipV="1">
            <a:off x="6364288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63" name="Line 71"/>
          <p:cNvSpPr>
            <a:spLocks noChangeShapeType="1"/>
          </p:cNvSpPr>
          <p:nvPr/>
        </p:nvSpPr>
        <p:spPr bwMode="auto">
          <a:xfrm flipV="1">
            <a:off x="6719888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64" name="Line 72"/>
          <p:cNvSpPr>
            <a:spLocks noChangeShapeType="1"/>
          </p:cNvSpPr>
          <p:nvPr/>
        </p:nvSpPr>
        <p:spPr bwMode="auto">
          <a:xfrm flipV="1">
            <a:off x="7080250" y="4340225"/>
            <a:ext cx="0" cy="6556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65" name="Rectangle 73"/>
          <p:cNvSpPr>
            <a:spLocks noChangeArrowheads="1"/>
          </p:cNvSpPr>
          <p:nvPr/>
        </p:nvSpPr>
        <p:spPr bwMode="auto">
          <a:xfrm>
            <a:off x="4224339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66" name="Rectangle 74"/>
          <p:cNvSpPr>
            <a:spLocks noChangeArrowheads="1"/>
          </p:cNvSpPr>
          <p:nvPr/>
        </p:nvSpPr>
        <p:spPr bwMode="auto">
          <a:xfrm>
            <a:off x="4633914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67" name="Rectangle 75"/>
          <p:cNvSpPr>
            <a:spLocks noChangeArrowheads="1"/>
          </p:cNvSpPr>
          <p:nvPr/>
        </p:nvSpPr>
        <p:spPr bwMode="auto">
          <a:xfrm>
            <a:off x="4987926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68" name="Rectangle 76"/>
          <p:cNvSpPr>
            <a:spLocks noChangeArrowheads="1"/>
          </p:cNvSpPr>
          <p:nvPr/>
        </p:nvSpPr>
        <p:spPr bwMode="auto">
          <a:xfrm>
            <a:off x="5348289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69" name="Rectangle 77"/>
          <p:cNvSpPr>
            <a:spLocks noChangeArrowheads="1"/>
          </p:cNvSpPr>
          <p:nvPr/>
        </p:nvSpPr>
        <p:spPr bwMode="auto">
          <a:xfrm>
            <a:off x="5703889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70" name="Rectangle 78"/>
          <p:cNvSpPr>
            <a:spLocks noChangeArrowheads="1"/>
          </p:cNvSpPr>
          <p:nvPr/>
        </p:nvSpPr>
        <p:spPr bwMode="auto">
          <a:xfrm>
            <a:off x="6059489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71" name="Rectangle 79"/>
          <p:cNvSpPr>
            <a:spLocks noChangeArrowheads="1"/>
          </p:cNvSpPr>
          <p:nvPr/>
        </p:nvSpPr>
        <p:spPr bwMode="auto">
          <a:xfrm>
            <a:off x="6418264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72" name="Rectangle 80"/>
          <p:cNvSpPr>
            <a:spLocks noChangeArrowheads="1"/>
          </p:cNvSpPr>
          <p:nvPr/>
        </p:nvSpPr>
        <p:spPr bwMode="auto">
          <a:xfrm>
            <a:off x="6772276" y="465772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59473" name="Rectangle 81"/>
          <p:cNvSpPr>
            <a:spLocks noChangeArrowheads="1"/>
          </p:cNvSpPr>
          <p:nvPr/>
        </p:nvSpPr>
        <p:spPr bwMode="auto">
          <a:xfrm>
            <a:off x="3784601" y="4165601"/>
            <a:ext cx="355575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 i="1">
                <a:solidFill>
                  <a:srgbClr val="2C2CD2"/>
                </a:solidFill>
              </a:rPr>
              <a:t>-a</a:t>
            </a:r>
          </a:p>
        </p:txBody>
      </p:sp>
      <p:sp>
        <p:nvSpPr>
          <p:cNvPr id="59474" name="Rectangle 82"/>
          <p:cNvSpPr>
            <a:spLocks noChangeArrowheads="1"/>
          </p:cNvSpPr>
          <p:nvPr/>
        </p:nvSpPr>
        <p:spPr bwMode="auto">
          <a:xfrm>
            <a:off x="3784601" y="3548064"/>
            <a:ext cx="400459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 b="1" i="1">
                <a:solidFill>
                  <a:srgbClr val="2C2CD2"/>
                </a:solidFill>
              </a:rPr>
              <a:t>+</a:t>
            </a:r>
            <a:r>
              <a:rPr lang="fr-FR" altLang="fr-FR" sz="1700" b="1" i="1">
                <a:solidFill>
                  <a:srgbClr val="2C2CD2"/>
                </a:solidFill>
              </a:rPr>
              <a:t>a</a:t>
            </a:r>
          </a:p>
        </p:txBody>
      </p:sp>
      <p:sp>
        <p:nvSpPr>
          <p:cNvPr id="59475" name="Rectangle 83"/>
          <p:cNvSpPr>
            <a:spLocks noChangeArrowheads="1"/>
          </p:cNvSpPr>
          <p:nvPr/>
        </p:nvSpPr>
        <p:spPr bwMode="auto">
          <a:xfrm>
            <a:off x="3873501" y="3883026"/>
            <a:ext cx="283439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i="1">
                <a:solidFill>
                  <a:srgbClr val="2C2CD2"/>
                </a:solidFill>
              </a:rPr>
              <a:t>0</a:t>
            </a:r>
          </a:p>
        </p:txBody>
      </p:sp>
      <p:sp>
        <p:nvSpPr>
          <p:cNvPr id="59477" name="Line 85"/>
          <p:cNvSpPr>
            <a:spLocks noChangeShapeType="1"/>
          </p:cNvSpPr>
          <p:nvPr/>
        </p:nvSpPr>
        <p:spPr bwMode="auto">
          <a:xfrm flipV="1">
            <a:off x="4240214" y="4343401"/>
            <a:ext cx="331787" cy="11113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81" name="Text Box 89"/>
          <p:cNvSpPr txBox="1">
            <a:spLocks noChangeArrowheads="1"/>
          </p:cNvSpPr>
          <p:nvPr/>
        </p:nvSpPr>
        <p:spPr bwMode="auto">
          <a:xfrm>
            <a:off x="4325938" y="2986088"/>
            <a:ext cx="284956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/>
              <a:t>0  1  0  1  1  0  0  0</a:t>
            </a:r>
          </a:p>
        </p:txBody>
      </p:sp>
      <p:sp>
        <p:nvSpPr>
          <p:cNvPr id="59482" name="Line 90"/>
          <p:cNvSpPr>
            <a:spLocks noChangeShapeType="1"/>
          </p:cNvSpPr>
          <p:nvPr/>
        </p:nvSpPr>
        <p:spPr bwMode="auto">
          <a:xfrm>
            <a:off x="4572001" y="3733800"/>
            <a:ext cx="684213" cy="0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83" name="Line 91"/>
          <p:cNvSpPr>
            <a:spLocks noChangeShapeType="1"/>
          </p:cNvSpPr>
          <p:nvPr/>
        </p:nvSpPr>
        <p:spPr bwMode="auto">
          <a:xfrm>
            <a:off x="5334000" y="4343400"/>
            <a:ext cx="325438" cy="0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84" name="Line 92"/>
          <p:cNvSpPr>
            <a:spLocks noChangeShapeType="1"/>
          </p:cNvSpPr>
          <p:nvPr/>
        </p:nvSpPr>
        <p:spPr bwMode="auto">
          <a:xfrm>
            <a:off x="5638801" y="3733800"/>
            <a:ext cx="327025" cy="0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85" name="Line 93"/>
          <p:cNvSpPr>
            <a:spLocks noChangeShapeType="1"/>
          </p:cNvSpPr>
          <p:nvPr/>
        </p:nvSpPr>
        <p:spPr bwMode="auto">
          <a:xfrm flipV="1">
            <a:off x="5638800" y="3733800"/>
            <a:ext cx="0" cy="655638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9486" name="Line 94"/>
          <p:cNvSpPr>
            <a:spLocks noChangeShapeType="1"/>
          </p:cNvSpPr>
          <p:nvPr/>
        </p:nvSpPr>
        <p:spPr bwMode="auto">
          <a:xfrm>
            <a:off x="5943601" y="3733800"/>
            <a:ext cx="1039813" cy="0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1014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7338" y="0"/>
            <a:ext cx="9161462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à 2 niveaux</a:t>
            </a:r>
            <a:endParaRPr lang="fr-FR" alt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215107" y="829469"/>
            <a:ext cx="11976893" cy="50307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2800" dirty="0"/>
              <a:t>Codage Manchester : (Codage de </a:t>
            </a:r>
            <a:r>
              <a:rPr lang="fr-FR" altLang="fr-FR" sz="2800" dirty="0" err="1"/>
              <a:t>l'ethernet</a:t>
            </a:r>
            <a:r>
              <a:rPr lang="fr-FR" altLang="fr-FR" sz="2800" dirty="0"/>
              <a:t> 10 Mb/s)</a:t>
            </a:r>
          </a:p>
          <a:p>
            <a:pPr lvl="1"/>
            <a:r>
              <a:rPr lang="fr-FR" altLang="fr-FR" sz="2800" dirty="0"/>
              <a:t>Consiste à introduire dans le signal des transitions au milieu de chaque intervalle </a:t>
            </a:r>
            <a:r>
              <a:rPr lang="fr-FR" altLang="fr-FR" sz="2400" i="1" dirty="0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  <a:r>
              <a:rPr lang="fr-FR" altLang="fr-FR" sz="2800" b="1" dirty="0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altLang="fr-FR" sz="2800" dirty="0"/>
              <a:t>( 0 =&gt; </a:t>
            </a:r>
            <a:r>
              <a:rPr lang="fr-FR" altLang="fr-FR" sz="2800" dirty="0">
                <a:solidFill>
                  <a:srgbClr val="2C2CD2"/>
                </a:solidFill>
              </a:rPr>
              <a:t>front montant</a:t>
            </a:r>
            <a:r>
              <a:rPr lang="fr-FR" altLang="fr-FR" sz="2800" dirty="0"/>
              <a:t>, 1 =&gt; </a:t>
            </a:r>
            <a:r>
              <a:rPr lang="fr-FR" altLang="fr-FR" sz="2800" dirty="0">
                <a:solidFill>
                  <a:srgbClr val="2C2CD2"/>
                </a:solidFill>
              </a:rPr>
              <a:t>front descendant : </a:t>
            </a:r>
            <a:r>
              <a:rPr lang="fr-FR" altLang="fr-FR" sz="2800" dirty="0">
                <a:solidFill>
                  <a:srgbClr val="006600"/>
                </a:solidFill>
              </a:rPr>
              <a:t>synchronisation</a:t>
            </a:r>
            <a:r>
              <a:rPr lang="fr-FR" altLang="fr-FR" sz="2800" dirty="0"/>
              <a:t>)</a:t>
            </a:r>
          </a:p>
          <a:p>
            <a:pPr lvl="1"/>
            <a:r>
              <a:rPr lang="fr-FR" altLang="fr-FR" sz="2800" dirty="0"/>
              <a:t>La même suite binaire que précédemment (</a:t>
            </a:r>
            <a:r>
              <a:rPr lang="fr-FR" altLang="fr-FR" sz="2800" dirty="0">
                <a:solidFill>
                  <a:srgbClr val="006600"/>
                </a:solidFill>
              </a:rPr>
              <a:t>01011000</a:t>
            </a:r>
            <a:r>
              <a:rPr lang="fr-FR" altLang="fr-FR" sz="2800" dirty="0"/>
              <a:t>)</a:t>
            </a:r>
            <a:r>
              <a:rPr lang="fr-FR" altLang="fr-FR" sz="2800" dirty="0">
                <a:solidFill>
                  <a:srgbClr val="2C2CD2"/>
                </a:solidFill>
              </a:rPr>
              <a:t> </a:t>
            </a:r>
            <a:r>
              <a:rPr lang="fr-FR" altLang="fr-FR" sz="2800" dirty="0"/>
              <a:t>sera codée :</a:t>
            </a:r>
          </a:p>
          <a:p>
            <a:pPr lvl="1"/>
            <a:endParaRPr lang="fr-FR" altLang="fr-FR" sz="2800" dirty="0"/>
          </a:p>
          <a:p>
            <a:pPr lvl="1"/>
            <a:endParaRPr lang="fr-FR" altLang="fr-FR" sz="2800" dirty="0"/>
          </a:p>
          <a:p>
            <a:pPr lvl="1"/>
            <a:endParaRPr lang="fr-FR" altLang="fr-FR" sz="2800" dirty="0"/>
          </a:p>
          <a:p>
            <a:pPr lvl="1"/>
            <a:endParaRPr lang="fr-FR" altLang="fr-FR" sz="2800" dirty="0"/>
          </a:p>
          <a:p>
            <a:pPr marL="201168" lvl="1" indent="0">
              <a:buNone/>
            </a:pPr>
            <a:endParaRPr lang="fr-FR" altLang="fr-FR" sz="2800" dirty="0"/>
          </a:p>
          <a:p>
            <a:r>
              <a:rPr lang="fr-FR" altLang="fr-FR" sz="3200" dirty="0">
                <a:solidFill>
                  <a:srgbClr val="000000"/>
                </a:solidFill>
              </a:rPr>
              <a:t>Spectre de puissance du signal Manchester utilise une </a:t>
            </a:r>
            <a:r>
              <a:rPr lang="fr-FR" altLang="fr-FR" sz="3200" dirty="0">
                <a:solidFill>
                  <a:schemeClr val="accent2"/>
                </a:solidFill>
              </a:rPr>
              <a:t>bande de fréquence 2 x + grande</a:t>
            </a:r>
            <a:r>
              <a:rPr lang="fr-FR" altLang="fr-FR" sz="3200" dirty="0">
                <a:solidFill>
                  <a:srgbClr val="000000"/>
                </a:solidFill>
              </a:rPr>
              <a:t> (0 , 2/</a:t>
            </a:r>
            <a:r>
              <a:rPr lang="fr-FR" altLang="fr-F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)</a:t>
            </a:r>
            <a:r>
              <a:rPr lang="fr-FR" altLang="fr-F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=&gt; </a:t>
            </a:r>
            <a:r>
              <a:rPr lang="fr-FR" altLang="fr-FR" sz="3200" dirty="0">
                <a:solidFill>
                  <a:srgbClr val="000000"/>
                </a:solidFill>
              </a:rPr>
              <a:t>BP du support doit être 2 x + large et doit supporter 2 x + de bruit (erreur)</a:t>
            </a:r>
          </a:p>
        </p:txBody>
      </p:sp>
      <p:sp>
        <p:nvSpPr>
          <p:cNvPr id="5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417F-1124-4B60-8BD3-4A88708B0628}" type="slidenum">
              <a:rPr lang="fr-FR" altLang="en-GB"/>
              <a:pPr/>
              <a:t>32</a:t>
            </a:fld>
            <a:endParaRPr lang="fr-FR" altLang="en-GB"/>
          </a:p>
        </p:txBody>
      </p:sp>
      <p:sp>
        <p:nvSpPr>
          <p:cNvPr id="206852" name="Line 4"/>
          <p:cNvSpPr>
            <a:spLocks noChangeShapeType="1"/>
          </p:cNvSpPr>
          <p:nvPr/>
        </p:nvSpPr>
        <p:spPr bwMode="auto">
          <a:xfrm>
            <a:off x="4141788" y="2971801"/>
            <a:ext cx="0" cy="1814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3" name="Line 5"/>
          <p:cNvSpPr>
            <a:spLocks noChangeShapeType="1"/>
          </p:cNvSpPr>
          <p:nvPr/>
        </p:nvSpPr>
        <p:spPr bwMode="auto">
          <a:xfrm>
            <a:off x="4151313" y="3657600"/>
            <a:ext cx="36941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4151313" y="3973513"/>
            <a:ext cx="369411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4151313" y="3341688"/>
            <a:ext cx="369411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6" name="Line 8"/>
          <p:cNvSpPr>
            <a:spLocks noChangeShapeType="1"/>
          </p:cNvSpPr>
          <p:nvPr/>
        </p:nvSpPr>
        <p:spPr bwMode="auto">
          <a:xfrm flipV="1">
            <a:off x="4305300" y="3330575"/>
            <a:ext cx="0" cy="655638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 flipV="1">
            <a:off x="4664075" y="3330575"/>
            <a:ext cx="0" cy="655638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 flipV="1">
            <a:off x="5018088" y="3330575"/>
            <a:ext cx="0" cy="655638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 flipV="1">
            <a:off x="5730875" y="3330575"/>
            <a:ext cx="0" cy="655638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0" name="Line 12"/>
          <p:cNvSpPr>
            <a:spLocks noChangeShapeType="1"/>
          </p:cNvSpPr>
          <p:nvPr/>
        </p:nvSpPr>
        <p:spPr bwMode="auto">
          <a:xfrm>
            <a:off x="3795713" y="4637088"/>
            <a:ext cx="419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 flipV="1">
            <a:off x="4500563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2" name="Line 14"/>
          <p:cNvSpPr>
            <a:spLocks noChangeShapeType="1"/>
          </p:cNvSpPr>
          <p:nvPr/>
        </p:nvSpPr>
        <p:spPr bwMode="auto">
          <a:xfrm flipV="1">
            <a:off x="4854575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 flipV="1">
            <a:off x="5210175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4" name="Line 16"/>
          <p:cNvSpPr>
            <a:spLocks noChangeShapeType="1"/>
          </p:cNvSpPr>
          <p:nvPr/>
        </p:nvSpPr>
        <p:spPr bwMode="auto">
          <a:xfrm flipV="1">
            <a:off x="5570538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5" name="Line 17"/>
          <p:cNvSpPr>
            <a:spLocks noChangeShapeType="1"/>
          </p:cNvSpPr>
          <p:nvPr/>
        </p:nvSpPr>
        <p:spPr bwMode="auto">
          <a:xfrm flipV="1">
            <a:off x="5926138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6" name="Line 18"/>
          <p:cNvSpPr>
            <a:spLocks noChangeShapeType="1"/>
          </p:cNvSpPr>
          <p:nvPr/>
        </p:nvSpPr>
        <p:spPr bwMode="auto">
          <a:xfrm flipV="1">
            <a:off x="6281738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7" name="Line 19"/>
          <p:cNvSpPr>
            <a:spLocks noChangeShapeType="1"/>
          </p:cNvSpPr>
          <p:nvPr/>
        </p:nvSpPr>
        <p:spPr bwMode="auto">
          <a:xfrm flipV="1">
            <a:off x="6635750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8" name="Line 20"/>
          <p:cNvSpPr>
            <a:spLocks noChangeShapeType="1"/>
          </p:cNvSpPr>
          <p:nvPr/>
        </p:nvSpPr>
        <p:spPr bwMode="auto">
          <a:xfrm flipV="1">
            <a:off x="6996113" y="3960813"/>
            <a:ext cx="0" cy="6540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3702051" y="3786189"/>
            <a:ext cx="355575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 i="1">
                <a:solidFill>
                  <a:srgbClr val="2C2CD2"/>
                </a:solidFill>
              </a:rPr>
              <a:t>-a</a:t>
            </a:r>
          </a:p>
        </p:txBody>
      </p:sp>
      <p:sp>
        <p:nvSpPr>
          <p:cNvPr id="206870" name="Rectangle 22"/>
          <p:cNvSpPr>
            <a:spLocks noChangeArrowheads="1"/>
          </p:cNvSpPr>
          <p:nvPr/>
        </p:nvSpPr>
        <p:spPr bwMode="auto">
          <a:xfrm>
            <a:off x="3702051" y="3167064"/>
            <a:ext cx="400459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 b="1" i="1">
                <a:solidFill>
                  <a:srgbClr val="2C2CD2"/>
                </a:solidFill>
              </a:rPr>
              <a:t>+</a:t>
            </a:r>
            <a:r>
              <a:rPr lang="fr-FR" altLang="fr-FR" sz="1700" b="1" i="1">
                <a:solidFill>
                  <a:srgbClr val="2C2CD2"/>
                </a:solidFill>
              </a:rPr>
              <a:t>a</a:t>
            </a: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3795714" y="3500439"/>
            <a:ext cx="283439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i="1">
                <a:solidFill>
                  <a:srgbClr val="2C2CD2"/>
                </a:solidFill>
              </a:rPr>
              <a:t>0</a:t>
            </a:r>
          </a:p>
        </p:txBody>
      </p:sp>
      <p:sp>
        <p:nvSpPr>
          <p:cNvPr id="206872" name="Line 24"/>
          <p:cNvSpPr>
            <a:spLocks noChangeShapeType="1"/>
          </p:cNvSpPr>
          <p:nvPr/>
        </p:nvSpPr>
        <p:spPr bwMode="auto">
          <a:xfrm>
            <a:off x="4321176" y="3341688"/>
            <a:ext cx="327025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3" name="Line 25"/>
          <p:cNvSpPr>
            <a:spLocks noChangeShapeType="1"/>
          </p:cNvSpPr>
          <p:nvPr/>
        </p:nvSpPr>
        <p:spPr bwMode="auto">
          <a:xfrm>
            <a:off x="4676776" y="3973513"/>
            <a:ext cx="327025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4" name="Line 26"/>
          <p:cNvSpPr>
            <a:spLocks noChangeShapeType="1"/>
          </p:cNvSpPr>
          <p:nvPr/>
        </p:nvSpPr>
        <p:spPr bwMode="auto">
          <a:xfrm flipH="1">
            <a:off x="4129088" y="3973513"/>
            <a:ext cx="1905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5" name="Line 27"/>
          <p:cNvSpPr>
            <a:spLocks noChangeShapeType="1"/>
          </p:cNvSpPr>
          <p:nvPr/>
        </p:nvSpPr>
        <p:spPr bwMode="auto">
          <a:xfrm>
            <a:off x="5029201" y="3341688"/>
            <a:ext cx="327025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6" name="Line 28"/>
          <p:cNvSpPr>
            <a:spLocks noChangeShapeType="1"/>
          </p:cNvSpPr>
          <p:nvPr/>
        </p:nvSpPr>
        <p:spPr bwMode="auto">
          <a:xfrm flipV="1">
            <a:off x="5389563" y="3325813"/>
            <a:ext cx="0" cy="6524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7" name="Line 29"/>
          <p:cNvSpPr>
            <a:spLocks noChangeShapeType="1"/>
          </p:cNvSpPr>
          <p:nvPr/>
        </p:nvSpPr>
        <p:spPr bwMode="auto">
          <a:xfrm flipH="1">
            <a:off x="5376863" y="3973513"/>
            <a:ext cx="195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8" name="Line 30"/>
          <p:cNvSpPr>
            <a:spLocks noChangeShapeType="1"/>
          </p:cNvSpPr>
          <p:nvPr/>
        </p:nvSpPr>
        <p:spPr bwMode="auto">
          <a:xfrm flipV="1">
            <a:off x="5559425" y="3336925"/>
            <a:ext cx="0" cy="655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79" name="Line 31"/>
          <p:cNvSpPr>
            <a:spLocks noChangeShapeType="1"/>
          </p:cNvSpPr>
          <p:nvPr/>
        </p:nvSpPr>
        <p:spPr bwMode="auto">
          <a:xfrm flipH="1">
            <a:off x="5543551" y="3344863"/>
            <a:ext cx="195263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0" name="Line 32"/>
          <p:cNvSpPr>
            <a:spLocks noChangeShapeType="1"/>
          </p:cNvSpPr>
          <p:nvPr/>
        </p:nvSpPr>
        <p:spPr bwMode="auto">
          <a:xfrm>
            <a:off x="5743576" y="3973513"/>
            <a:ext cx="327025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1" name="Line 33"/>
          <p:cNvSpPr>
            <a:spLocks noChangeShapeType="1"/>
          </p:cNvSpPr>
          <p:nvPr/>
        </p:nvSpPr>
        <p:spPr bwMode="auto">
          <a:xfrm flipV="1">
            <a:off x="6267450" y="3330575"/>
            <a:ext cx="0" cy="655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2" name="Line 34"/>
          <p:cNvSpPr>
            <a:spLocks noChangeShapeType="1"/>
          </p:cNvSpPr>
          <p:nvPr/>
        </p:nvSpPr>
        <p:spPr bwMode="auto">
          <a:xfrm flipV="1">
            <a:off x="6096000" y="3336925"/>
            <a:ext cx="0" cy="655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3" name="Line 35"/>
          <p:cNvSpPr>
            <a:spLocks noChangeShapeType="1"/>
          </p:cNvSpPr>
          <p:nvPr/>
        </p:nvSpPr>
        <p:spPr bwMode="auto">
          <a:xfrm flipH="1">
            <a:off x="6081714" y="3344863"/>
            <a:ext cx="19208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4" name="Line 36"/>
          <p:cNvSpPr>
            <a:spLocks noChangeShapeType="1"/>
          </p:cNvSpPr>
          <p:nvPr/>
        </p:nvSpPr>
        <p:spPr bwMode="auto">
          <a:xfrm flipV="1">
            <a:off x="6613525" y="3330575"/>
            <a:ext cx="0" cy="655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5" name="Line 37"/>
          <p:cNvSpPr>
            <a:spLocks noChangeShapeType="1"/>
          </p:cNvSpPr>
          <p:nvPr/>
        </p:nvSpPr>
        <p:spPr bwMode="auto">
          <a:xfrm flipH="1">
            <a:off x="6254750" y="3973513"/>
            <a:ext cx="1920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 flipV="1">
            <a:off x="6440488" y="3336925"/>
            <a:ext cx="0" cy="655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 flipH="1">
            <a:off x="6426200" y="3344863"/>
            <a:ext cx="1905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8" name="Line 40"/>
          <p:cNvSpPr>
            <a:spLocks noChangeShapeType="1"/>
          </p:cNvSpPr>
          <p:nvPr/>
        </p:nvSpPr>
        <p:spPr bwMode="auto">
          <a:xfrm flipH="1">
            <a:off x="6591300" y="3973513"/>
            <a:ext cx="1905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89" name="Line 41"/>
          <p:cNvSpPr>
            <a:spLocks noChangeShapeType="1"/>
          </p:cNvSpPr>
          <p:nvPr/>
        </p:nvSpPr>
        <p:spPr bwMode="auto">
          <a:xfrm flipV="1">
            <a:off x="6783388" y="3336925"/>
            <a:ext cx="0" cy="655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90" name="Line 42"/>
          <p:cNvSpPr>
            <a:spLocks noChangeShapeType="1"/>
          </p:cNvSpPr>
          <p:nvPr/>
        </p:nvSpPr>
        <p:spPr bwMode="auto">
          <a:xfrm flipH="1">
            <a:off x="6770688" y="3344863"/>
            <a:ext cx="1905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891" name="Rectangle 43"/>
          <p:cNvSpPr>
            <a:spLocks noChangeArrowheads="1"/>
          </p:cNvSpPr>
          <p:nvPr/>
        </p:nvSpPr>
        <p:spPr bwMode="auto">
          <a:xfrm>
            <a:off x="4143376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2" name="Rectangle 44"/>
          <p:cNvSpPr>
            <a:spLocks noChangeArrowheads="1"/>
          </p:cNvSpPr>
          <p:nvPr/>
        </p:nvSpPr>
        <p:spPr bwMode="auto">
          <a:xfrm>
            <a:off x="4549776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3" name="Rectangle 45"/>
          <p:cNvSpPr>
            <a:spLocks noChangeArrowheads="1"/>
          </p:cNvSpPr>
          <p:nvPr/>
        </p:nvSpPr>
        <p:spPr bwMode="auto">
          <a:xfrm>
            <a:off x="4910139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4" name="Rectangle 46"/>
          <p:cNvSpPr>
            <a:spLocks noChangeArrowheads="1"/>
          </p:cNvSpPr>
          <p:nvPr/>
        </p:nvSpPr>
        <p:spPr bwMode="auto">
          <a:xfrm>
            <a:off x="5267326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5" name="Rectangle 47"/>
          <p:cNvSpPr>
            <a:spLocks noChangeArrowheads="1"/>
          </p:cNvSpPr>
          <p:nvPr/>
        </p:nvSpPr>
        <p:spPr bwMode="auto">
          <a:xfrm>
            <a:off x="5621339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6" name="Rectangle 48"/>
          <p:cNvSpPr>
            <a:spLocks noChangeArrowheads="1"/>
          </p:cNvSpPr>
          <p:nvPr/>
        </p:nvSpPr>
        <p:spPr bwMode="auto">
          <a:xfrm>
            <a:off x="5976939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7" name="Rectangle 49"/>
          <p:cNvSpPr>
            <a:spLocks noChangeArrowheads="1"/>
          </p:cNvSpPr>
          <p:nvPr/>
        </p:nvSpPr>
        <p:spPr bwMode="auto">
          <a:xfrm>
            <a:off x="6330951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8" name="Rectangle 50"/>
          <p:cNvSpPr>
            <a:spLocks noChangeArrowheads="1"/>
          </p:cNvSpPr>
          <p:nvPr/>
        </p:nvSpPr>
        <p:spPr bwMode="auto">
          <a:xfrm>
            <a:off x="6691314" y="4321175"/>
            <a:ext cx="323515" cy="37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 i="1">
                <a:solidFill>
                  <a:srgbClr val="2C2C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</a:p>
        </p:txBody>
      </p:sp>
      <p:sp>
        <p:nvSpPr>
          <p:cNvPr id="206899" name="Text Box 51"/>
          <p:cNvSpPr txBox="1">
            <a:spLocks noChangeArrowheads="1"/>
          </p:cNvSpPr>
          <p:nvPr/>
        </p:nvSpPr>
        <p:spPr bwMode="auto">
          <a:xfrm>
            <a:off x="4114800" y="2667001"/>
            <a:ext cx="3048000" cy="426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>
                <a:solidFill>
                  <a:srgbClr val="006600"/>
                </a:solidFill>
              </a:rPr>
              <a:t>0   1  0   1   1   0    0  0</a:t>
            </a:r>
            <a:endParaRPr lang="fr-FR" altLang="fr-FR" sz="2700"/>
          </a:p>
        </p:txBody>
      </p:sp>
    </p:spTree>
    <p:extLst>
      <p:ext uri="{BB962C8B-B14F-4D97-AF65-F5344CB8AC3E}">
        <p14:creationId xmlns:p14="http://schemas.microsoft.com/office/powerpoint/2010/main" val="1724335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914400"/>
          </a:xfrm>
        </p:spPr>
        <p:txBody>
          <a:bodyPr/>
          <a:lstStyle/>
          <a:p>
            <a:pPr algn="ctr"/>
            <a:r>
              <a:rPr lang="fr-FR" alt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Autres codages à 2 niveaux</a:t>
            </a:r>
          </a:p>
        </p:txBody>
      </p:sp>
      <p:sp>
        <p:nvSpPr>
          <p:cNvPr id="81923" name="Rectangle 1027"/>
          <p:cNvSpPr>
            <a:spLocks noGrp="1" noChangeArrowheads="1"/>
          </p:cNvSpPr>
          <p:nvPr>
            <p:ph idx="1"/>
          </p:nvPr>
        </p:nvSpPr>
        <p:spPr>
          <a:xfrm>
            <a:off x="655837" y="1296988"/>
            <a:ext cx="8653462" cy="4572000"/>
          </a:xfrm>
        </p:spPr>
        <p:txBody>
          <a:bodyPr>
            <a:normAutofit/>
          </a:bodyPr>
          <a:lstStyle/>
          <a:p>
            <a:pPr lvl="1"/>
            <a:r>
              <a:rPr lang="fr-FR" altLang="fr-FR" sz="3200" dirty="0"/>
              <a:t>Utilisent </a:t>
            </a:r>
            <a:r>
              <a:rPr lang="fr-FR" altLang="fr-FR" sz="3200" dirty="0">
                <a:solidFill>
                  <a:srgbClr val="000000"/>
                </a:solidFill>
              </a:rPr>
              <a:t>bande de fréquence [0 , 2/</a:t>
            </a:r>
            <a:r>
              <a:rPr lang="fr-FR" altLang="fr-F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</a:t>
            </a:r>
            <a:r>
              <a:rPr lang="fr-FR" altLang="fr-F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 </a:t>
            </a:r>
            <a:endParaRPr lang="fr-FR" altLang="fr-FR" sz="3200" dirty="0"/>
          </a:p>
          <a:p>
            <a:pPr lvl="1"/>
            <a:endParaRPr lang="fr-FR" altLang="fr-FR" sz="3200" dirty="0"/>
          </a:p>
          <a:p>
            <a:pPr lvl="1"/>
            <a:r>
              <a:rPr lang="fr-FR" altLang="fr-FR" sz="3200" dirty="0"/>
              <a:t>Manchester différentiel </a:t>
            </a:r>
          </a:p>
          <a:p>
            <a:pPr lvl="2">
              <a:buFontTx/>
              <a:buNone/>
            </a:pPr>
            <a:r>
              <a:rPr lang="fr-FR" altLang="fr-FR" sz="2400" dirty="0"/>
              <a:t>| a </a:t>
            </a:r>
            <a:r>
              <a:rPr lang="fr-FR" altLang="fr-FR" sz="2400" baseline="-25000" dirty="0"/>
              <a:t>i-1</a:t>
            </a:r>
            <a:r>
              <a:rPr lang="fr-FR" altLang="fr-FR" sz="2400" dirty="0"/>
              <a:t> - a</a:t>
            </a:r>
            <a:r>
              <a:rPr lang="fr-FR" altLang="fr-FR" sz="2400" baseline="-25000" dirty="0"/>
              <a:t>i</a:t>
            </a:r>
            <a:r>
              <a:rPr lang="fr-FR" altLang="fr-FR" sz="2400" dirty="0"/>
              <a:t> | vaut 0 =&gt; front montant</a:t>
            </a:r>
          </a:p>
          <a:p>
            <a:pPr lvl="2">
              <a:buFontTx/>
              <a:buNone/>
            </a:pPr>
            <a:r>
              <a:rPr lang="fr-FR" altLang="fr-FR" sz="2400" dirty="0"/>
              <a:t>| a </a:t>
            </a:r>
            <a:r>
              <a:rPr lang="fr-FR" altLang="fr-FR" sz="2400" baseline="-25000" dirty="0"/>
              <a:t>i-1</a:t>
            </a:r>
            <a:r>
              <a:rPr lang="fr-FR" altLang="fr-FR" sz="2400" dirty="0"/>
              <a:t> - a</a:t>
            </a:r>
            <a:r>
              <a:rPr lang="fr-FR" altLang="fr-FR" sz="2400" baseline="-25000" dirty="0"/>
              <a:t>i</a:t>
            </a:r>
            <a:r>
              <a:rPr lang="fr-FR" altLang="fr-FR" sz="2400" dirty="0"/>
              <a:t> | vaut 1 =&gt; front descendant</a:t>
            </a:r>
          </a:p>
          <a:p>
            <a:pPr lvl="1"/>
            <a:r>
              <a:rPr lang="fr-FR" altLang="fr-FR" sz="3200" dirty="0"/>
              <a:t>Utilisé par </a:t>
            </a:r>
            <a:r>
              <a:rPr lang="fr-FR" altLang="fr-FR" sz="3200" dirty="0" err="1"/>
              <a:t>Token</a:t>
            </a:r>
            <a:r>
              <a:rPr lang="fr-FR" altLang="fr-FR" sz="3200" dirty="0"/>
              <a:t> Ring</a:t>
            </a:r>
          </a:p>
          <a:p>
            <a:pPr lvl="1"/>
            <a:endParaRPr lang="fr-FR" altLang="fr-FR" sz="3200" dirty="0"/>
          </a:p>
          <a:p>
            <a:pPr lvl="1"/>
            <a:r>
              <a:rPr lang="fr-FR" altLang="fr-FR" sz="3200" dirty="0"/>
              <a:t>Code de Miller</a:t>
            </a:r>
          </a:p>
          <a:p>
            <a:pPr lvl="2"/>
            <a:r>
              <a:rPr lang="fr-FR" altLang="fr-FR" sz="2400" dirty="0"/>
              <a:t>Codage Manchester en supprimant une transition sur deux.</a:t>
            </a:r>
          </a:p>
          <a:p>
            <a:endParaRPr lang="fr-FR" altLang="fr-FR" sz="4000" dirty="0"/>
          </a:p>
        </p:txBody>
      </p:sp>
      <p:sp>
        <p:nvSpPr>
          <p:cNvPr id="5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1A7EE-90C5-4B96-BE2D-E6C2691E201E}" type="slidenum">
              <a:rPr lang="fr-FR" altLang="en-GB"/>
              <a:pPr/>
              <a:t>33</a:t>
            </a:fld>
            <a:endParaRPr lang="fr-FR" altLang="en-GB"/>
          </a:p>
        </p:txBody>
      </p:sp>
      <p:sp>
        <p:nvSpPr>
          <p:cNvPr id="81952" name="Text Box 1056"/>
          <p:cNvSpPr txBox="1">
            <a:spLocks noChangeArrowheads="1"/>
          </p:cNvSpPr>
          <p:nvPr/>
        </p:nvSpPr>
        <p:spPr bwMode="auto">
          <a:xfrm>
            <a:off x="7912101" y="2895600"/>
            <a:ext cx="383061" cy="82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/>
              <a:t>+a</a:t>
            </a:r>
          </a:p>
          <a:p>
            <a:r>
              <a:rPr lang="fr-FR" altLang="fr-FR" sz="1600"/>
              <a:t> </a:t>
            </a:r>
          </a:p>
          <a:p>
            <a:r>
              <a:rPr lang="fr-FR" altLang="fr-FR" sz="1600"/>
              <a:t>-a</a:t>
            </a:r>
          </a:p>
        </p:txBody>
      </p:sp>
      <p:grpSp>
        <p:nvGrpSpPr>
          <p:cNvPr id="81979" name="Group 1083"/>
          <p:cNvGrpSpPr>
            <a:grpSpLocks/>
          </p:cNvGrpSpPr>
          <p:nvPr/>
        </p:nvGrpSpPr>
        <p:grpSpPr bwMode="auto">
          <a:xfrm>
            <a:off x="8323264" y="2057400"/>
            <a:ext cx="2332037" cy="1525588"/>
            <a:chOff x="4166" y="816"/>
            <a:chExt cx="1354" cy="961"/>
          </a:xfrm>
        </p:grpSpPr>
        <p:sp>
          <p:nvSpPr>
            <p:cNvPr id="81925" name="Line 1029"/>
            <p:cNvSpPr>
              <a:spLocks noChangeShapeType="1"/>
            </p:cNvSpPr>
            <p:nvPr/>
          </p:nvSpPr>
          <p:spPr bwMode="auto">
            <a:xfrm>
              <a:off x="4176" y="1201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26" name="Line 1030"/>
            <p:cNvSpPr>
              <a:spLocks noChangeShapeType="1"/>
            </p:cNvSpPr>
            <p:nvPr/>
          </p:nvSpPr>
          <p:spPr bwMode="auto">
            <a:xfrm flipV="1">
              <a:off x="4320" y="1057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27" name="Line 1031"/>
            <p:cNvSpPr>
              <a:spLocks noChangeShapeType="1"/>
            </p:cNvSpPr>
            <p:nvPr/>
          </p:nvSpPr>
          <p:spPr bwMode="auto">
            <a:xfrm>
              <a:off x="4320" y="1057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28" name="Line 1032"/>
            <p:cNvSpPr>
              <a:spLocks noChangeShapeType="1"/>
            </p:cNvSpPr>
            <p:nvPr/>
          </p:nvSpPr>
          <p:spPr bwMode="auto">
            <a:xfrm flipV="1">
              <a:off x="4464" y="1057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29" name="Line 1033"/>
            <p:cNvSpPr>
              <a:spLocks noChangeShapeType="1"/>
            </p:cNvSpPr>
            <p:nvPr/>
          </p:nvSpPr>
          <p:spPr bwMode="auto">
            <a:xfrm flipV="1">
              <a:off x="4896" y="1057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0" name="Line 1034"/>
            <p:cNvSpPr>
              <a:spLocks noChangeShapeType="1"/>
            </p:cNvSpPr>
            <p:nvPr/>
          </p:nvSpPr>
          <p:spPr bwMode="auto">
            <a:xfrm flipV="1">
              <a:off x="4608" y="1057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1" name="Line 1035"/>
            <p:cNvSpPr>
              <a:spLocks noChangeShapeType="1"/>
            </p:cNvSpPr>
            <p:nvPr/>
          </p:nvSpPr>
          <p:spPr bwMode="auto">
            <a:xfrm>
              <a:off x="4464" y="1201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2" name="Line 1036"/>
            <p:cNvSpPr>
              <a:spLocks noChangeShapeType="1"/>
            </p:cNvSpPr>
            <p:nvPr/>
          </p:nvSpPr>
          <p:spPr bwMode="auto">
            <a:xfrm>
              <a:off x="4608" y="1057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3" name="Line 1037"/>
            <p:cNvSpPr>
              <a:spLocks noChangeShapeType="1"/>
            </p:cNvSpPr>
            <p:nvPr/>
          </p:nvSpPr>
          <p:spPr bwMode="auto">
            <a:xfrm>
              <a:off x="4752" y="1057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4" name="Line 1038"/>
            <p:cNvSpPr>
              <a:spLocks noChangeShapeType="1"/>
            </p:cNvSpPr>
            <p:nvPr/>
          </p:nvSpPr>
          <p:spPr bwMode="auto">
            <a:xfrm>
              <a:off x="4896" y="1201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5" name="Line 1039"/>
            <p:cNvSpPr>
              <a:spLocks noChangeShapeType="1"/>
            </p:cNvSpPr>
            <p:nvPr/>
          </p:nvSpPr>
          <p:spPr bwMode="auto">
            <a:xfrm>
              <a:off x="5184" y="1201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6" name="Line 1040"/>
            <p:cNvSpPr>
              <a:spLocks noChangeShapeType="1"/>
            </p:cNvSpPr>
            <p:nvPr/>
          </p:nvSpPr>
          <p:spPr bwMode="auto">
            <a:xfrm>
              <a:off x="5040" y="1201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7" name="Line 1041"/>
            <p:cNvSpPr>
              <a:spLocks noChangeShapeType="1"/>
            </p:cNvSpPr>
            <p:nvPr/>
          </p:nvSpPr>
          <p:spPr bwMode="auto">
            <a:xfrm>
              <a:off x="4176" y="1297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39" name="Line 1043"/>
            <p:cNvSpPr>
              <a:spLocks noChangeShapeType="1"/>
            </p:cNvSpPr>
            <p:nvPr/>
          </p:nvSpPr>
          <p:spPr bwMode="auto">
            <a:xfrm flipV="1">
              <a:off x="4272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40" name="Line 1044"/>
            <p:cNvSpPr>
              <a:spLocks noChangeShapeType="1"/>
            </p:cNvSpPr>
            <p:nvPr/>
          </p:nvSpPr>
          <p:spPr bwMode="auto">
            <a:xfrm>
              <a:off x="4272" y="144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41" name="Line 1045"/>
            <p:cNvSpPr>
              <a:spLocks noChangeShapeType="1"/>
            </p:cNvSpPr>
            <p:nvPr/>
          </p:nvSpPr>
          <p:spPr bwMode="auto">
            <a:xfrm flipV="1">
              <a:off x="4416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42" name="Line 1046"/>
            <p:cNvSpPr>
              <a:spLocks noChangeShapeType="1"/>
            </p:cNvSpPr>
            <p:nvPr/>
          </p:nvSpPr>
          <p:spPr bwMode="auto">
            <a:xfrm flipV="1">
              <a:off x="4704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43" name="Line 1047"/>
            <p:cNvSpPr>
              <a:spLocks noChangeShapeType="1"/>
            </p:cNvSpPr>
            <p:nvPr/>
          </p:nvSpPr>
          <p:spPr bwMode="auto">
            <a:xfrm flipV="1">
              <a:off x="4416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44" name="Line 1048"/>
            <p:cNvSpPr>
              <a:spLocks noChangeShapeType="1"/>
            </p:cNvSpPr>
            <p:nvPr/>
          </p:nvSpPr>
          <p:spPr bwMode="auto">
            <a:xfrm>
              <a:off x="4800" y="1728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45" name="Line 1049"/>
            <p:cNvSpPr>
              <a:spLocks noChangeShapeType="1"/>
            </p:cNvSpPr>
            <p:nvPr/>
          </p:nvSpPr>
          <p:spPr bwMode="auto">
            <a:xfrm>
              <a:off x="4944" y="144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0" name="Line 1054"/>
            <p:cNvSpPr>
              <a:spLocks noChangeShapeType="1"/>
            </p:cNvSpPr>
            <p:nvPr/>
          </p:nvSpPr>
          <p:spPr bwMode="auto">
            <a:xfrm flipV="1">
              <a:off x="4512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1" name="Line 1055"/>
            <p:cNvSpPr>
              <a:spLocks noChangeShapeType="1"/>
            </p:cNvSpPr>
            <p:nvPr/>
          </p:nvSpPr>
          <p:spPr bwMode="auto">
            <a:xfrm flipV="1">
              <a:off x="4512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3" name="Text Box 1057"/>
            <p:cNvSpPr txBox="1">
              <a:spLocks noChangeArrowheads="1"/>
            </p:cNvSpPr>
            <p:nvPr/>
          </p:nvSpPr>
          <p:spPr bwMode="auto">
            <a:xfrm>
              <a:off x="4166" y="816"/>
              <a:ext cx="1145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600"/>
                <a:t>0  1   0   1  1   0   0   0</a:t>
              </a:r>
            </a:p>
          </p:txBody>
        </p:sp>
        <p:sp>
          <p:nvSpPr>
            <p:cNvPr id="81954" name="Line 1058"/>
            <p:cNvSpPr>
              <a:spLocks noChangeShapeType="1"/>
            </p:cNvSpPr>
            <p:nvPr/>
          </p:nvSpPr>
          <p:spPr bwMode="auto">
            <a:xfrm flipV="1">
              <a:off x="4272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5" name="Line 1059"/>
            <p:cNvSpPr>
              <a:spLocks noChangeShapeType="1"/>
            </p:cNvSpPr>
            <p:nvPr/>
          </p:nvSpPr>
          <p:spPr bwMode="auto">
            <a:xfrm flipH="1">
              <a:off x="4176" y="1728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6" name="Line 1060"/>
            <p:cNvSpPr>
              <a:spLocks noChangeShapeType="1"/>
            </p:cNvSpPr>
            <p:nvPr/>
          </p:nvSpPr>
          <p:spPr bwMode="auto">
            <a:xfrm flipH="1">
              <a:off x="4416" y="1728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7" name="Line 1061"/>
            <p:cNvSpPr>
              <a:spLocks noChangeShapeType="1"/>
            </p:cNvSpPr>
            <p:nvPr/>
          </p:nvSpPr>
          <p:spPr bwMode="auto">
            <a:xfrm flipV="1">
              <a:off x="4608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8" name="Line 1062"/>
            <p:cNvSpPr>
              <a:spLocks noChangeShapeType="1"/>
            </p:cNvSpPr>
            <p:nvPr/>
          </p:nvSpPr>
          <p:spPr bwMode="auto">
            <a:xfrm flipV="1">
              <a:off x="4608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59" name="Line 1063"/>
            <p:cNvSpPr>
              <a:spLocks noChangeShapeType="1"/>
            </p:cNvSpPr>
            <p:nvPr/>
          </p:nvSpPr>
          <p:spPr bwMode="auto">
            <a:xfrm flipH="1">
              <a:off x="4512" y="1440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0" name="Line 1064"/>
            <p:cNvSpPr>
              <a:spLocks noChangeShapeType="1"/>
            </p:cNvSpPr>
            <p:nvPr/>
          </p:nvSpPr>
          <p:spPr bwMode="auto">
            <a:xfrm flipV="1">
              <a:off x="4704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1" name="Line 1065"/>
            <p:cNvSpPr>
              <a:spLocks noChangeShapeType="1"/>
            </p:cNvSpPr>
            <p:nvPr/>
          </p:nvSpPr>
          <p:spPr bwMode="auto">
            <a:xfrm flipH="1">
              <a:off x="4608" y="1728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2" name="Line 1066"/>
            <p:cNvSpPr>
              <a:spLocks noChangeShapeType="1"/>
            </p:cNvSpPr>
            <p:nvPr/>
          </p:nvSpPr>
          <p:spPr bwMode="auto">
            <a:xfrm flipH="1">
              <a:off x="4704" y="1440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3" name="Line 1067"/>
            <p:cNvSpPr>
              <a:spLocks noChangeShapeType="1"/>
            </p:cNvSpPr>
            <p:nvPr/>
          </p:nvSpPr>
          <p:spPr bwMode="auto">
            <a:xfrm flipV="1">
              <a:off x="4800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4" name="Line 1068"/>
            <p:cNvSpPr>
              <a:spLocks noChangeShapeType="1"/>
            </p:cNvSpPr>
            <p:nvPr/>
          </p:nvSpPr>
          <p:spPr bwMode="auto">
            <a:xfrm flipV="1">
              <a:off x="4800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5" name="Line 1069"/>
            <p:cNvSpPr>
              <a:spLocks noChangeShapeType="1"/>
            </p:cNvSpPr>
            <p:nvPr/>
          </p:nvSpPr>
          <p:spPr bwMode="auto">
            <a:xfrm flipV="1">
              <a:off x="4944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6" name="Line 1070"/>
            <p:cNvSpPr>
              <a:spLocks noChangeShapeType="1"/>
            </p:cNvSpPr>
            <p:nvPr/>
          </p:nvSpPr>
          <p:spPr bwMode="auto">
            <a:xfrm flipV="1">
              <a:off x="4944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7" name="Line 1071"/>
            <p:cNvSpPr>
              <a:spLocks noChangeShapeType="1"/>
            </p:cNvSpPr>
            <p:nvPr/>
          </p:nvSpPr>
          <p:spPr bwMode="auto">
            <a:xfrm flipV="1">
              <a:off x="5088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8" name="Line 1072"/>
            <p:cNvSpPr>
              <a:spLocks noChangeShapeType="1"/>
            </p:cNvSpPr>
            <p:nvPr/>
          </p:nvSpPr>
          <p:spPr bwMode="auto">
            <a:xfrm flipV="1">
              <a:off x="5088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69" name="Line 1073"/>
            <p:cNvSpPr>
              <a:spLocks noChangeShapeType="1"/>
            </p:cNvSpPr>
            <p:nvPr/>
          </p:nvSpPr>
          <p:spPr bwMode="auto">
            <a:xfrm>
              <a:off x="5088" y="1728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0" name="Line 1074"/>
            <p:cNvSpPr>
              <a:spLocks noChangeShapeType="1"/>
            </p:cNvSpPr>
            <p:nvPr/>
          </p:nvSpPr>
          <p:spPr bwMode="auto">
            <a:xfrm flipV="1">
              <a:off x="5232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1" name="Line 1075"/>
            <p:cNvSpPr>
              <a:spLocks noChangeShapeType="1"/>
            </p:cNvSpPr>
            <p:nvPr/>
          </p:nvSpPr>
          <p:spPr bwMode="auto">
            <a:xfrm flipV="1">
              <a:off x="5232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2" name="Line 1076"/>
            <p:cNvSpPr>
              <a:spLocks noChangeShapeType="1"/>
            </p:cNvSpPr>
            <p:nvPr/>
          </p:nvSpPr>
          <p:spPr bwMode="auto">
            <a:xfrm flipV="1">
              <a:off x="5424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3" name="Line 1077"/>
            <p:cNvSpPr>
              <a:spLocks noChangeShapeType="1"/>
            </p:cNvSpPr>
            <p:nvPr/>
          </p:nvSpPr>
          <p:spPr bwMode="auto">
            <a:xfrm flipV="1">
              <a:off x="5328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4" name="Line 1078"/>
            <p:cNvSpPr>
              <a:spLocks noChangeShapeType="1"/>
            </p:cNvSpPr>
            <p:nvPr/>
          </p:nvSpPr>
          <p:spPr bwMode="auto">
            <a:xfrm flipV="1">
              <a:off x="5328" y="144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5" name="Line 1079"/>
            <p:cNvSpPr>
              <a:spLocks noChangeShapeType="1"/>
            </p:cNvSpPr>
            <p:nvPr/>
          </p:nvSpPr>
          <p:spPr bwMode="auto">
            <a:xfrm flipH="1">
              <a:off x="5232" y="1440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6" name="Line 1080"/>
            <p:cNvSpPr>
              <a:spLocks noChangeShapeType="1"/>
            </p:cNvSpPr>
            <p:nvPr/>
          </p:nvSpPr>
          <p:spPr bwMode="auto">
            <a:xfrm flipV="1">
              <a:off x="5424" y="1584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7" name="Line 1081"/>
            <p:cNvSpPr>
              <a:spLocks noChangeShapeType="1"/>
            </p:cNvSpPr>
            <p:nvPr/>
          </p:nvSpPr>
          <p:spPr bwMode="auto">
            <a:xfrm flipH="1">
              <a:off x="5328" y="1728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81978" name="Line 1082"/>
            <p:cNvSpPr>
              <a:spLocks noChangeShapeType="1"/>
            </p:cNvSpPr>
            <p:nvPr/>
          </p:nvSpPr>
          <p:spPr bwMode="auto">
            <a:xfrm flipH="1">
              <a:off x="5424" y="1440"/>
              <a:ext cx="9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81621419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7338" y="0"/>
            <a:ext cx="9161462" cy="914400"/>
          </a:xfrm>
        </p:spPr>
        <p:txBody>
          <a:bodyPr/>
          <a:lstStyle/>
          <a:p>
            <a:pPr algn="ctr"/>
            <a:r>
              <a:rPr lang="fr-FR" altLang="fr-FR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Codages à 3 niveaux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124691" y="914400"/>
            <a:ext cx="8485583" cy="5181600"/>
          </a:xfrm>
        </p:spPr>
        <p:txBody>
          <a:bodyPr>
            <a:noAutofit/>
          </a:bodyPr>
          <a:lstStyle/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Utilisent bande de fréquence [0 , 1/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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fr-FR" altLang="fr-FR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altLang="fr-FR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Bipolaire simple </a:t>
            </a:r>
          </a:p>
          <a:p>
            <a:pPr lvl="1"/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transmis vaut 0 si la donnée vaut 0</a:t>
            </a:r>
          </a:p>
          <a:p>
            <a:pPr lvl="1"/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transmis vaut alternativement +a ou -a si la donnée vaut </a:t>
            </a:r>
            <a:r>
              <a:rPr lang="fr-FR" alt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altLang="fr-F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BHDn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(BHD3 ou HDB3 le + utilisé)</a:t>
            </a:r>
          </a:p>
          <a:p>
            <a:pPr lvl="1"/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Bipolaire Haute Densité</a:t>
            </a:r>
          </a:p>
          <a:p>
            <a:pPr lvl="1"/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Variantes du code bipolaire simple : limite le nombre n de zéros successifs </a:t>
            </a:r>
          </a:p>
          <a:p>
            <a:pPr lvl="1"/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Ajout d'un front montant ou descendant fonction du précédent bit = 1</a:t>
            </a:r>
          </a:p>
          <a:p>
            <a:pPr lvl="1"/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de BHD1 ci-contre</a:t>
            </a:r>
          </a:p>
        </p:txBody>
      </p:sp>
      <p:sp>
        <p:nvSpPr>
          <p:cNvPr id="6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095B-D54F-4414-BD51-5F59F9BDB6E1}" type="slidenum">
              <a:rPr lang="fr-FR" altLang="en-GB"/>
              <a:pPr/>
              <a:t>34</a:t>
            </a:fld>
            <a:endParaRPr lang="fr-FR" altLang="en-GB"/>
          </a:p>
        </p:txBody>
      </p:sp>
      <p:sp>
        <p:nvSpPr>
          <p:cNvPr id="135202" name="Text Box 34"/>
          <p:cNvSpPr txBox="1">
            <a:spLocks noChangeArrowheads="1"/>
          </p:cNvSpPr>
          <p:nvPr/>
        </p:nvSpPr>
        <p:spPr bwMode="auto">
          <a:xfrm>
            <a:off x="8978379" y="4806999"/>
            <a:ext cx="383061" cy="82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600" dirty="0"/>
              <a:t>+a</a:t>
            </a:r>
          </a:p>
          <a:p>
            <a:r>
              <a:rPr lang="fr-FR" altLang="fr-FR" sz="1600" dirty="0"/>
              <a:t> 0</a:t>
            </a:r>
          </a:p>
          <a:p>
            <a:r>
              <a:rPr lang="fr-FR" altLang="fr-FR" sz="1600" dirty="0"/>
              <a:t>-a</a:t>
            </a:r>
          </a:p>
        </p:txBody>
      </p:sp>
      <p:grpSp>
        <p:nvGrpSpPr>
          <p:cNvPr id="135205" name="Group 37"/>
          <p:cNvGrpSpPr>
            <a:grpSpLocks/>
          </p:cNvGrpSpPr>
          <p:nvPr/>
        </p:nvGrpSpPr>
        <p:grpSpPr bwMode="auto">
          <a:xfrm>
            <a:off x="8978379" y="1849437"/>
            <a:ext cx="2392192" cy="1585913"/>
            <a:chOff x="1104" y="1151"/>
            <a:chExt cx="1392" cy="999"/>
          </a:xfrm>
        </p:grpSpPr>
        <p:sp>
          <p:nvSpPr>
            <p:cNvPr id="135206" name="Line 38"/>
            <p:cNvSpPr>
              <a:spLocks noChangeShapeType="1"/>
            </p:cNvSpPr>
            <p:nvPr/>
          </p:nvSpPr>
          <p:spPr bwMode="auto">
            <a:xfrm>
              <a:off x="1344" y="15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07" name="Line 39"/>
            <p:cNvSpPr>
              <a:spLocks noChangeShapeType="1"/>
            </p:cNvSpPr>
            <p:nvPr/>
          </p:nvSpPr>
          <p:spPr bwMode="auto">
            <a:xfrm flipV="1">
              <a:off x="1488" y="1392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08" name="Line 40"/>
            <p:cNvSpPr>
              <a:spLocks noChangeShapeType="1"/>
            </p:cNvSpPr>
            <p:nvPr/>
          </p:nvSpPr>
          <p:spPr bwMode="auto">
            <a:xfrm>
              <a:off x="1488" y="1392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09" name="Line 41"/>
            <p:cNvSpPr>
              <a:spLocks noChangeShapeType="1"/>
            </p:cNvSpPr>
            <p:nvPr/>
          </p:nvSpPr>
          <p:spPr bwMode="auto">
            <a:xfrm flipV="1">
              <a:off x="1632" y="1392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0" name="Line 42"/>
            <p:cNvSpPr>
              <a:spLocks noChangeShapeType="1"/>
            </p:cNvSpPr>
            <p:nvPr/>
          </p:nvSpPr>
          <p:spPr bwMode="auto">
            <a:xfrm flipV="1">
              <a:off x="2064" y="1392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1" name="Line 43"/>
            <p:cNvSpPr>
              <a:spLocks noChangeShapeType="1"/>
            </p:cNvSpPr>
            <p:nvPr/>
          </p:nvSpPr>
          <p:spPr bwMode="auto">
            <a:xfrm flipV="1">
              <a:off x="1776" y="1392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2" name="Line 44"/>
            <p:cNvSpPr>
              <a:spLocks noChangeShapeType="1"/>
            </p:cNvSpPr>
            <p:nvPr/>
          </p:nvSpPr>
          <p:spPr bwMode="auto">
            <a:xfrm>
              <a:off x="1632" y="15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3" name="Line 45"/>
            <p:cNvSpPr>
              <a:spLocks noChangeShapeType="1"/>
            </p:cNvSpPr>
            <p:nvPr/>
          </p:nvSpPr>
          <p:spPr bwMode="auto">
            <a:xfrm>
              <a:off x="1776" y="1392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4" name="Line 46"/>
            <p:cNvSpPr>
              <a:spLocks noChangeShapeType="1"/>
            </p:cNvSpPr>
            <p:nvPr/>
          </p:nvSpPr>
          <p:spPr bwMode="auto">
            <a:xfrm>
              <a:off x="1920" y="1392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5" name="Line 47"/>
            <p:cNvSpPr>
              <a:spLocks noChangeShapeType="1"/>
            </p:cNvSpPr>
            <p:nvPr/>
          </p:nvSpPr>
          <p:spPr bwMode="auto">
            <a:xfrm>
              <a:off x="2064" y="15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6" name="Line 48"/>
            <p:cNvSpPr>
              <a:spLocks noChangeShapeType="1"/>
            </p:cNvSpPr>
            <p:nvPr/>
          </p:nvSpPr>
          <p:spPr bwMode="auto">
            <a:xfrm>
              <a:off x="2352" y="15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7" name="Line 49"/>
            <p:cNvSpPr>
              <a:spLocks noChangeShapeType="1"/>
            </p:cNvSpPr>
            <p:nvPr/>
          </p:nvSpPr>
          <p:spPr bwMode="auto">
            <a:xfrm>
              <a:off x="2208" y="15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8" name="Line 50"/>
            <p:cNvSpPr>
              <a:spLocks noChangeShapeType="1"/>
            </p:cNvSpPr>
            <p:nvPr/>
          </p:nvSpPr>
          <p:spPr bwMode="auto">
            <a:xfrm>
              <a:off x="1344" y="1632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19" name="Line 51"/>
            <p:cNvSpPr>
              <a:spLocks noChangeShapeType="1"/>
            </p:cNvSpPr>
            <p:nvPr/>
          </p:nvSpPr>
          <p:spPr bwMode="auto">
            <a:xfrm>
              <a:off x="1344" y="19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0" name="Line 52"/>
            <p:cNvSpPr>
              <a:spLocks noChangeShapeType="1"/>
            </p:cNvSpPr>
            <p:nvPr/>
          </p:nvSpPr>
          <p:spPr bwMode="auto">
            <a:xfrm flipV="1">
              <a:off x="1488" y="1776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1" name="Line 53"/>
            <p:cNvSpPr>
              <a:spLocks noChangeShapeType="1"/>
            </p:cNvSpPr>
            <p:nvPr/>
          </p:nvSpPr>
          <p:spPr bwMode="auto">
            <a:xfrm>
              <a:off x="1488" y="1776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2" name="Line 54"/>
            <p:cNvSpPr>
              <a:spLocks noChangeShapeType="1"/>
            </p:cNvSpPr>
            <p:nvPr/>
          </p:nvSpPr>
          <p:spPr bwMode="auto">
            <a:xfrm flipV="1">
              <a:off x="1632" y="1776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3" name="Line 55"/>
            <p:cNvSpPr>
              <a:spLocks noChangeShapeType="1"/>
            </p:cNvSpPr>
            <p:nvPr/>
          </p:nvSpPr>
          <p:spPr bwMode="auto">
            <a:xfrm flipV="1">
              <a:off x="2064" y="1776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4" name="Line 56"/>
            <p:cNvSpPr>
              <a:spLocks noChangeShapeType="1"/>
            </p:cNvSpPr>
            <p:nvPr/>
          </p:nvSpPr>
          <p:spPr bwMode="auto">
            <a:xfrm flipV="1">
              <a:off x="1776" y="192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5" name="Line 57"/>
            <p:cNvSpPr>
              <a:spLocks noChangeShapeType="1"/>
            </p:cNvSpPr>
            <p:nvPr/>
          </p:nvSpPr>
          <p:spPr bwMode="auto">
            <a:xfrm>
              <a:off x="1632" y="19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6" name="Line 58"/>
            <p:cNvSpPr>
              <a:spLocks noChangeShapeType="1"/>
            </p:cNvSpPr>
            <p:nvPr/>
          </p:nvSpPr>
          <p:spPr bwMode="auto">
            <a:xfrm>
              <a:off x="1776" y="2064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7" name="Line 59"/>
            <p:cNvSpPr>
              <a:spLocks noChangeShapeType="1"/>
            </p:cNvSpPr>
            <p:nvPr/>
          </p:nvSpPr>
          <p:spPr bwMode="auto">
            <a:xfrm>
              <a:off x="1920" y="1776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8" name="Line 60"/>
            <p:cNvSpPr>
              <a:spLocks noChangeShapeType="1"/>
            </p:cNvSpPr>
            <p:nvPr/>
          </p:nvSpPr>
          <p:spPr bwMode="auto">
            <a:xfrm>
              <a:off x="2064" y="19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29" name="Line 61"/>
            <p:cNvSpPr>
              <a:spLocks noChangeShapeType="1"/>
            </p:cNvSpPr>
            <p:nvPr/>
          </p:nvSpPr>
          <p:spPr bwMode="auto">
            <a:xfrm>
              <a:off x="2352" y="19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30" name="Line 62"/>
            <p:cNvSpPr>
              <a:spLocks noChangeShapeType="1"/>
            </p:cNvSpPr>
            <p:nvPr/>
          </p:nvSpPr>
          <p:spPr bwMode="auto">
            <a:xfrm>
              <a:off x="2208" y="19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31" name="Line 63"/>
            <p:cNvSpPr>
              <a:spLocks noChangeShapeType="1"/>
            </p:cNvSpPr>
            <p:nvPr/>
          </p:nvSpPr>
          <p:spPr bwMode="auto">
            <a:xfrm flipV="1">
              <a:off x="1920" y="1920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32" name="Line 64"/>
            <p:cNvSpPr>
              <a:spLocks noChangeShapeType="1"/>
            </p:cNvSpPr>
            <p:nvPr/>
          </p:nvSpPr>
          <p:spPr bwMode="auto">
            <a:xfrm flipV="1">
              <a:off x="1920" y="1776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/>
            <a:p>
              <a:endParaRPr lang="fr-FR"/>
            </a:p>
          </p:txBody>
        </p:sp>
        <p:sp>
          <p:nvSpPr>
            <p:cNvPr id="135233" name="Text Box 65"/>
            <p:cNvSpPr txBox="1">
              <a:spLocks noChangeArrowheads="1"/>
            </p:cNvSpPr>
            <p:nvPr/>
          </p:nvSpPr>
          <p:spPr bwMode="auto">
            <a:xfrm>
              <a:off x="1104" y="1632"/>
              <a:ext cx="21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600"/>
                <a:t>+a</a:t>
              </a:r>
            </a:p>
            <a:p>
              <a:r>
                <a:rPr lang="fr-FR" altLang="fr-FR" sz="1600"/>
                <a:t> 0</a:t>
              </a:r>
            </a:p>
            <a:p>
              <a:r>
                <a:rPr lang="fr-FR" altLang="fr-FR" sz="1600"/>
                <a:t>-a</a:t>
              </a:r>
            </a:p>
          </p:txBody>
        </p:sp>
        <p:sp>
          <p:nvSpPr>
            <p:cNvPr id="135234" name="Text Box 66"/>
            <p:cNvSpPr txBox="1">
              <a:spLocks noChangeArrowheads="1"/>
            </p:cNvSpPr>
            <p:nvPr/>
          </p:nvSpPr>
          <p:spPr bwMode="auto">
            <a:xfrm>
              <a:off x="1334" y="1151"/>
              <a:ext cx="114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316" tIns="41658" rIns="83316" bIns="41658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600"/>
                <a:t>0  1   0   1  1   0   0   0</a:t>
              </a:r>
            </a:p>
          </p:txBody>
        </p:sp>
      </p:grpSp>
      <p:grpSp>
        <p:nvGrpSpPr>
          <p:cNvPr id="135238" name="Group 70"/>
          <p:cNvGrpSpPr>
            <a:grpSpLocks/>
          </p:cNvGrpSpPr>
          <p:nvPr/>
        </p:nvGrpSpPr>
        <p:grpSpPr bwMode="auto">
          <a:xfrm>
            <a:off x="9353018" y="4001199"/>
            <a:ext cx="1765736" cy="1525588"/>
            <a:chOff x="4118" y="2352"/>
            <a:chExt cx="1027" cy="961"/>
          </a:xfrm>
        </p:grpSpPr>
        <p:sp>
          <p:nvSpPr>
            <p:cNvPr id="135173" name="Line 5"/>
            <p:cNvSpPr>
              <a:spLocks noChangeShapeType="1"/>
            </p:cNvSpPr>
            <p:nvPr/>
          </p:nvSpPr>
          <p:spPr bwMode="auto">
            <a:xfrm>
              <a:off x="4128" y="2737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74" name="Line 6"/>
            <p:cNvSpPr>
              <a:spLocks noChangeShapeType="1"/>
            </p:cNvSpPr>
            <p:nvPr/>
          </p:nvSpPr>
          <p:spPr bwMode="auto">
            <a:xfrm flipV="1">
              <a:off x="4272" y="2593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75" name="Line 7"/>
            <p:cNvSpPr>
              <a:spLocks noChangeShapeType="1"/>
            </p:cNvSpPr>
            <p:nvPr/>
          </p:nvSpPr>
          <p:spPr bwMode="auto">
            <a:xfrm>
              <a:off x="4272" y="2593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76" name="Line 8"/>
            <p:cNvSpPr>
              <a:spLocks noChangeShapeType="1"/>
            </p:cNvSpPr>
            <p:nvPr/>
          </p:nvSpPr>
          <p:spPr bwMode="auto">
            <a:xfrm flipV="1">
              <a:off x="4416" y="2593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77" name="Line 9"/>
            <p:cNvSpPr>
              <a:spLocks noChangeShapeType="1"/>
            </p:cNvSpPr>
            <p:nvPr/>
          </p:nvSpPr>
          <p:spPr bwMode="auto">
            <a:xfrm flipV="1">
              <a:off x="4704" y="2592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 flipV="1">
              <a:off x="4560" y="2593"/>
              <a:ext cx="0" cy="14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79" name="Line 11"/>
            <p:cNvSpPr>
              <a:spLocks noChangeShapeType="1"/>
            </p:cNvSpPr>
            <p:nvPr/>
          </p:nvSpPr>
          <p:spPr bwMode="auto">
            <a:xfrm>
              <a:off x="4416" y="2737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0" name="Line 12"/>
            <p:cNvSpPr>
              <a:spLocks noChangeShapeType="1"/>
            </p:cNvSpPr>
            <p:nvPr/>
          </p:nvSpPr>
          <p:spPr bwMode="auto">
            <a:xfrm>
              <a:off x="4560" y="2593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3" name="Line 15"/>
            <p:cNvSpPr>
              <a:spLocks noChangeShapeType="1"/>
            </p:cNvSpPr>
            <p:nvPr/>
          </p:nvSpPr>
          <p:spPr bwMode="auto">
            <a:xfrm>
              <a:off x="4704" y="27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4" name="Line 16"/>
            <p:cNvSpPr>
              <a:spLocks noChangeShapeType="1"/>
            </p:cNvSpPr>
            <p:nvPr/>
          </p:nvSpPr>
          <p:spPr bwMode="auto">
            <a:xfrm>
              <a:off x="4992" y="27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5" name="Line 17"/>
            <p:cNvSpPr>
              <a:spLocks noChangeShapeType="1"/>
            </p:cNvSpPr>
            <p:nvPr/>
          </p:nvSpPr>
          <p:spPr bwMode="auto">
            <a:xfrm>
              <a:off x="4848" y="2736"/>
              <a:ext cx="1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6" name="Line 18"/>
            <p:cNvSpPr>
              <a:spLocks noChangeShapeType="1"/>
            </p:cNvSpPr>
            <p:nvPr/>
          </p:nvSpPr>
          <p:spPr bwMode="auto">
            <a:xfrm>
              <a:off x="4128" y="2833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7" name="Line 19"/>
            <p:cNvSpPr>
              <a:spLocks noChangeShapeType="1"/>
            </p:cNvSpPr>
            <p:nvPr/>
          </p:nvSpPr>
          <p:spPr bwMode="auto">
            <a:xfrm>
              <a:off x="4128" y="3121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8" name="Line 20"/>
            <p:cNvSpPr>
              <a:spLocks noChangeShapeType="1"/>
            </p:cNvSpPr>
            <p:nvPr/>
          </p:nvSpPr>
          <p:spPr bwMode="auto">
            <a:xfrm flipV="1">
              <a:off x="4272" y="2977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89" name="Line 21"/>
            <p:cNvSpPr>
              <a:spLocks noChangeShapeType="1"/>
            </p:cNvSpPr>
            <p:nvPr/>
          </p:nvSpPr>
          <p:spPr bwMode="auto">
            <a:xfrm>
              <a:off x="4272" y="2977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0" name="Line 22"/>
            <p:cNvSpPr>
              <a:spLocks noChangeShapeType="1"/>
            </p:cNvSpPr>
            <p:nvPr/>
          </p:nvSpPr>
          <p:spPr bwMode="auto">
            <a:xfrm flipV="1">
              <a:off x="4416" y="2977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1" name="Line 23"/>
            <p:cNvSpPr>
              <a:spLocks noChangeShapeType="1"/>
            </p:cNvSpPr>
            <p:nvPr/>
          </p:nvSpPr>
          <p:spPr bwMode="auto">
            <a:xfrm flipV="1">
              <a:off x="4848" y="3120"/>
              <a:ext cx="0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2" name="Line 24"/>
            <p:cNvSpPr>
              <a:spLocks noChangeShapeType="1"/>
            </p:cNvSpPr>
            <p:nvPr/>
          </p:nvSpPr>
          <p:spPr bwMode="auto">
            <a:xfrm flipV="1">
              <a:off x="4560" y="3121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3" name="Line 25"/>
            <p:cNvSpPr>
              <a:spLocks noChangeShapeType="1"/>
            </p:cNvSpPr>
            <p:nvPr/>
          </p:nvSpPr>
          <p:spPr bwMode="auto">
            <a:xfrm>
              <a:off x="4416" y="3121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4" name="Line 26"/>
            <p:cNvSpPr>
              <a:spLocks noChangeShapeType="1"/>
            </p:cNvSpPr>
            <p:nvPr/>
          </p:nvSpPr>
          <p:spPr bwMode="auto">
            <a:xfrm>
              <a:off x="4560" y="3265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6" name="Line 28"/>
            <p:cNvSpPr>
              <a:spLocks noChangeShapeType="1"/>
            </p:cNvSpPr>
            <p:nvPr/>
          </p:nvSpPr>
          <p:spPr bwMode="auto">
            <a:xfrm>
              <a:off x="4704" y="31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7" name="Line 29"/>
            <p:cNvSpPr>
              <a:spLocks noChangeShapeType="1"/>
            </p:cNvSpPr>
            <p:nvPr/>
          </p:nvSpPr>
          <p:spPr bwMode="auto">
            <a:xfrm>
              <a:off x="4848" y="3264"/>
              <a:ext cx="14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199" name="Line 31"/>
            <p:cNvSpPr>
              <a:spLocks noChangeShapeType="1"/>
            </p:cNvSpPr>
            <p:nvPr/>
          </p:nvSpPr>
          <p:spPr bwMode="auto">
            <a:xfrm>
              <a:off x="4992" y="3120"/>
              <a:ext cx="14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200" name="Line 32"/>
            <p:cNvSpPr>
              <a:spLocks noChangeShapeType="1"/>
            </p:cNvSpPr>
            <p:nvPr/>
          </p:nvSpPr>
          <p:spPr bwMode="auto">
            <a:xfrm flipV="1">
              <a:off x="4704" y="3121"/>
              <a:ext cx="0" cy="144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  <p:sp>
          <p:nvSpPr>
            <p:cNvPr id="135203" name="Text Box 35"/>
            <p:cNvSpPr txBox="1">
              <a:spLocks noChangeArrowheads="1"/>
            </p:cNvSpPr>
            <p:nvPr/>
          </p:nvSpPr>
          <p:spPr bwMode="auto">
            <a:xfrm>
              <a:off x="4118" y="2352"/>
              <a:ext cx="1027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600"/>
                <a:t>0  1   0   1   0   0   0</a:t>
              </a:r>
            </a:p>
          </p:txBody>
        </p:sp>
        <p:sp>
          <p:nvSpPr>
            <p:cNvPr id="135235" name="Line 67"/>
            <p:cNvSpPr>
              <a:spLocks noChangeShapeType="1"/>
            </p:cNvSpPr>
            <p:nvPr/>
          </p:nvSpPr>
          <p:spPr bwMode="auto">
            <a:xfrm flipV="1">
              <a:off x="4992" y="3120"/>
              <a:ext cx="0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4" tIns="43642" rIns="87284" bIns="43642">
              <a:sp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8208892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280" y="0"/>
            <a:ext cx="10058400" cy="145075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Modulation d’un signal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918854"/>
            <a:ext cx="866775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signal S est caractérisé par :</a:t>
            </a:r>
          </a:p>
          <a:p>
            <a:pPr lvl="1">
              <a:buFontTx/>
              <a:buNone/>
            </a:pP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amplitude A, sa fréquence F, et sa phase 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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tel que :</a:t>
            </a:r>
          </a:p>
          <a:p>
            <a:pPr lvl="1">
              <a:buFontTx/>
              <a:buNone/>
            </a:pP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S(t) = A sin (2 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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t  + 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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signal est transporté sous la forme d’une onde faisant varier une des caractéristiques physiques du support :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Tension électrique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 </a:t>
            </a:r>
            <a:r>
              <a:rPr lang="fr-FR" altLang="fr-FR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radio-électrique</a:t>
            </a:r>
            <a:endParaRPr lang="fr-FR" altLang="fr-FR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Intensité lumineuse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C915-D8EB-48C5-A1E7-6D66F8487D7C}" type="slidenum">
              <a:rPr lang="fr-FR" altLang="en-GB"/>
              <a:pPr/>
              <a:t>35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3714469977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91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Modulation d’un signal</a:t>
            </a:r>
            <a:endParaRPr lang="fr-FR" altLang="fr-FR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555750" y="1766454"/>
            <a:ext cx="9245600" cy="4495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sz="2400" dirty="0"/>
              <a:t>La </a:t>
            </a:r>
            <a:r>
              <a:rPr lang="fr-FR" altLang="fr-FR" sz="2400" dirty="0">
                <a:solidFill>
                  <a:schemeClr val="accent2"/>
                </a:solidFill>
              </a:rPr>
              <a:t>porteuse</a:t>
            </a:r>
            <a:r>
              <a:rPr lang="fr-FR" altLang="fr-FR" sz="2400" dirty="0"/>
              <a:t> P  se présente sous la forme d’une onde de base régulière</a:t>
            </a:r>
          </a:p>
          <a:p>
            <a:pPr algn="ctr">
              <a:buFontTx/>
              <a:buNone/>
            </a:pPr>
            <a:r>
              <a:rPr lang="fr-FR" altLang="fr-FR" sz="2400" dirty="0">
                <a:solidFill>
                  <a:srgbClr val="2C2CD2"/>
                </a:solidFill>
              </a:rPr>
              <a:t>P(t) = </a:t>
            </a:r>
            <a:r>
              <a:rPr lang="fr-FR" altLang="fr-FR" sz="2400" dirty="0" err="1">
                <a:solidFill>
                  <a:srgbClr val="2C2CD2"/>
                </a:solidFill>
              </a:rPr>
              <a:t>A</a:t>
            </a:r>
            <a:r>
              <a:rPr lang="fr-FR" altLang="fr-FR" sz="1200" dirty="0" err="1">
                <a:solidFill>
                  <a:srgbClr val="2C2CD2"/>
                </a:solidFill>
              </a:rPr>
              <a:t>p</a:t>
            </a:r>
            <a:r>
              <a:rPr lang="fr-FR" altLang="fr-FR" sz="2400" dirty="0">
                <a:solidFill>
                  <a:srgbClr val="2C2CD2"/>
                </a:solidFill>
              </a:rPr>
              <a:t> cos (2 </a:t>
            </a:r>
            <a:r>
              <a:rPr lang="fr-FR" altLang="fr-FR" sz="2400" dirty="0">
                <a:solidFill>
                  <a:srgbClr val="2C2CD2"/>
                </a:solidFill>
                <a:latin typeface="Symbol" panose="05050102010706020507" pitchFamily="18" charset="2"/>
              </a:rPr>
              <a:t></a:t>
            </a:r>
            <a:r>
              <a:rPr lang="fr-FR" altLang="fr-FR" sz="2400" dirty="0">
                <a:solidFill>
                  <a:srgbClr val="2C2CD2"/>
                </a:solidFill>
              </a:rPr>
              <a:t>F </a:t>
            </a:r>
            <a:r>
              <a:rPr lang="fr-FR" altLang="fr-FR" sz="2400" dirty="0" err="1">
                <a:solidFill>
                  <a:srgbClr val="2C2CD2"/>
                </a:solidFill>
              </a:rPr>
              <a:t>t</a:t>
            </a:r>
            <a:r>
              <a:rPr lang="fr-FR" altLang="fr-FR" sz="1200" dirty="0" err="1">
                <a:solidFill>
                  <a:srgbClr val="2C2CD2"/>
                </a:solidFill>
              </a:rPr>
              <a:t>p</a:t>
            </a:r>
            <a:r>
              <a:rPr lang="fr-FR" altLang="fr-FR" sz="2400" dirty="0">
                <a:solidFill>
                  <a:srgbClr val="2C2CD2"/>
                </a:solidFill>
              </a:rPr>
              <a:t>  + </a:t>
            </a:r>
            <a:r>
              <a:rPr lang="fr-FR" altLang="fr-FR" sz="2400" dirty="0">
                <a:solidFill>
                  <a:srgbClr val="2C2CD2"/>
                </a:solidFill>
                <a:latin typeface="Symbol" panose="05050102010706020507" pitchFamily="18" charset="2"/>
              </a:rPr>
              <a:t> </a:t>
            </a:r>
            <a:r>
              <a:rPr lang="fr-FR" altLang="fr-FR" sz="1200" dirty="0">
                <a:solidFill>
                  <a:srgbClr val="2C2CD2"/>
                </a:solidFill>
              </a:rPr>
              <a:t>p</a:t>
            </a:r>
            <a:r>
              <a:rPr lang="fr-FR" altLang="fr-FR" sz="2400" dirty="0">
                <a:solidFill>
                  <a:srgbClr val="2C2CD2"/>
                </a:solidFill>
              </a:rPr>
              <a:t>)</a:t>
            </a:r>
          </a:p>
          <a:p>
            <a:r>
              <a:rPr lang="fr-FR" altLang="fr-FR" sz="2400" dirty="0"/>
              <a:t>Translation du signal dans la bande passante du support</a:t>
            </a:r>
          </a:p>
          <a:p>
            <a:r>
              <a:rPr lang="fr-FR" altLang="fr-FR" sz="2400" dirty="0"/>
              <a:t>On fait subir des déformations ou </a:t>
            </a:r>
            <a:r>
              <a:rPr lang="fr-FR" altLang="fr-FR" sz="2400" dirty="0">
                <a:solidFill>
                  <a:srgbClr val="2C2CD2"/>
                </a:solidFill>
              </a:rPr>
              <a:t>modulations</a:t>
            </a:r>
            <a:r>
              <a:rPr lang="fr-FR" altLang="fr-FR" sz="2400" dirty="0"/>
              <a:t> à cette porteuse pour distinguer les éléments du message</a:t>
            </a:r>
          </a:p>
          <a:p>
            <a:r>
              <a:rPr lang="fr-FR" altLang="fr-FR" sz="2400" dirty="0"/>
              <a:t>=&gt; 4 types de modulations :</a:t>
            </a:r>
          </a:p>
          <a:p>
            <a:pPr lvl="1"/>
            <a:r>
              <a:rPr lang="fr-FR" altLang="fr-FR" sz="2000" dirty="0"/>
              <a:t>Modulation d’amplitude, de fréquence, de phase (synchronisation)</a:t>
            </a:r>
          </a:p>
          <a:p>
            <a:pPr lvl="1"/>
            <a:r>
              <a:rPr lang="fr-FR" altLang="fr-FR" sz="2000" dirty="0"/>
              <a:t>Modulation combinée (ex.: d’amplitude et de phase)</a:t>
            </a:r>
          </a:p>
          <a:p>
            <a:pPr lvl="1"/>
            <a:endParaRPr lang="fr-FR" altLang="fr-FR" sz="2000" dirty="0"/>
          </a:p>
          <a:p>
            <a:r>
              <a:rPr lang="fr-FR" altLang="fr-FR" sz="2400" dirty="0"/>
              <a:t>Nombre de modulations/s = f (</a:t>
            </a:r>
            <a:r>
              <a:rPr lang="fr-FR" altLang="fr-FR" sz="2400" dirty="0">
                <a:solidFill>
                  <a:srgbClr val="2C2CD2"/>
                </a:solidFill>
              </a:rPr>
              <a:t>BP</a:t>
            </a:r>
            <a:r>
              <a:rPr lang="fr-FR" altLang="fr-FR" sz="2400" dirty="0"/>
              <a:t>) du canal de transmission</a:t>
            </a:r>
            <a:endParaRPr lang="fr-FR" altLang="fr-FR" sz="2000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2B4B-1F2C-4B7C-B996-0D0F7EA9F065}" type="slidenum">
              <a:rPr lang="fr-FR" altLang="en-GB"/>
              <a:pPr/>
              <a:t>36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323998445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9677400" cy="914400"/>
          </a:xfrm>
        </p:spPr>
        <p:txBody>
          <a:bodyPr>
            <a:normAutofit fontScale="90000"/>
          </a:bodyPr>
          <a:lstStyle/>
          <a:p>
            <a:r>
              <a:rPr lang="fr-FR" altLang="fr-FR"/>
              <a:t>Modulation et Débit binaire : Définitions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914400"/>
            <a:ext cx="8839200" cy="5257800"/>
          </a:xfrm>
        </p:spPr>
        <p:txBody>
          <a:bodyPr/>
          <a:lstStyle/>
          <a:p>
            <a:r>
              <a:rPr lang="fr-FR" altLang="fr-FR"/>
              <a:t>Rapidité de Modulation RM </a:t>
            </a:r>
            <a:r>
              <a:rPr lang="fr-FR" altLang="fr-FR" sz="2400"/>
              <a:t>(signal numérique)</a:t>
            </a:r>
            <a:r>
              <a:rPr lang="fr-FR" altLang="fr-FR"/>
              <a:t> :</a:t>
            </a:r>
          </a:p>
          <a:p>
            <a:pPr lvl="1" algn="ctr">
              <a:buFontTx/>
              <a:buNone/>
            </a:pPr>
            <a:r>
              <a:rPr lang="fr-FR" altLang="fr-FR">
                <a:solidFill>
                  <a:schemeClr val="accent2"/>
                </a:solidFill>
              </a:rPr>
              <a:t>RM (bauds) = 1 / T</a:t>
            </a:r>
            <a:endParaRPr lang="fr-FR" altLang="fr-FR"/>
          </a:p>
          <a:p>
            <a:endParaRPr lang="fr-FR" altLang="fr-FR"/>
          </a:p>
          <a:p>
            <a:r>
              <a:rPr lang="fr-FR" altLang="fr-FR"/>
              <a:t>Le débit binaire        </a:t>
            </a:r>
            <a:r>
              <a:rPr lang="fr-FR" altLang="fr-FR">
                <a:solidFill>
                  <a:schemeClr val="accent2"/>
                </a:solidFill>
              </a:rPr>
              <a:t>D (bits/s) = Q . RM</a:t>
            </a:r>
          </a:p>
          <a:p>
            <a:pPr lvl="2"/>
            <a:r>
              <a:rPr lang="fr-FR" altLang="fr-FR">
                <a:solidFill>
                  <a:srgbClr val="2C2CD2"/>
                </a:solidFill>
              </a:rPr>
              <a:t>T</a:t>
            </a:r>
            <a:r>
              <a:rPr lang="fr-FR" altLang="fr-FR"/>
              <a:t>: période de modulation</a:t>
            </a:r>
          </a:p>
          <a:p>
            <a:pPr lvl="2"/>
            <a:r>
              <a:rPr lang="fr-FR" altLang="fr-FR">
                <a:solidFill>
                  <a:srgbClr val="2C2CD2"/>
                </a:solidFill>
              </a:rPr>
              <a:t>∆</a:t>
            </a:r>
            <a:r>
              <a:rPr lang="fr-FR" altLang="fr-FR"/>
              <a:t> : durée d'un bit du signal modulé </a:t>
            </a:r>
          </a:p>
          <a:p>
            <a:pPr lvl="2"/>
            <a:r>
              <a:rPr lang="fr-FR" altLang="fr-FR">
                <a:solidFill>
                  <a:srgbClr val="2C2CD2"/>
                </a:solidFill>
              </a:rPr>
              <a:t>Q</a:t>
            </a:r>
            <a:r>
              <a:rPr lang="fr-FR" altLang="fr-FR"/>
              <a:t> </a:t>
            </a:r>
            <a:r>
              <a:rPr lang="fr-FR" altLang="fr-FR">
                <a:solidFill>
                  <a:srgbClr val="2C2CD2"/>
                </a:solidFill>
              </a:rPr>
              <a:t>= ∆/T</a:t>
            </a:r>
            <a:r>
              <a:rPr lang="fr-FR" altLang="fr-FR"/>
              <a:t> : nombre de bits codé par intervalle de modulation </a:t>
            </a:r>
            <a:r>
              <a:rPr lang="fr-FR" altLang="fr-FR">
                <a:solidFill>
                  <a:srgbClr val="2C2CD2"/>
                </a:solidFill>
              </a:rPr>
              <a:t>T</a:t>
            </a:r>
            <a:endParaRPr lang="fr-FR" altLang="fr-FR"/>
          </a:p>
          <a:p>
            <a:r>
              <a:rPr lang="fr-FR" altLang="fr-FR"/>
              <a:t>Remarque : </a:t>
            </a:r>
          </a:p>
          <a:p>
            <a:pPr lvl="1"/>
            <a:r>
              <a:rPr lang="fr-FR" altLang="fr-FR"/>
              <a:t>Q = 1 (</a:t>
            </a:r>
            <a:r>
              <a:rPr lang="fr-FR" altLang="fr-FR">
                <a:solidFill>
                  <a:schemeClr val="accent2"/>
                </a:solidFill>
              </a:rPr>
              <a:t>modulation simple</a:t>
            </a:r>
            <a:r>
              <a:rPr lang="fr-FR" altLang="fr-FR"/>
              <a:t>),  le débit binaire (bits/s) est égal à la rapidité de modulation (bauds)</a:t>
            </a:r>
          </a:p>
          <a:p>
            <a:pPr lvl="1"/>
            <a:r>
              <a:rPr lang="fr-FR" altLang="fr-FR"/>
              <a:t>Par abus de langage, on parle de débit en bauds avec Q = 1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09F2-04BC-4DB1-B7DD-AFF216B82EC2}" type="slidenum">
              <a:rPr lang="fr-FR" altLang="en-GB"/>
              <a:pPr/>
              <a:t>37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156048226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3200" y="0"/>
            <a:ext cx="9347200" cy="914400"/>
          </a:xfrm>
        </p:spPr>
        <p:txBody>
          <a:bodyPr>
            <a:normAutofit fontScale="90000"/>
          </a:bodyPr>
          <a:lstStyle/>
          <a:p>
            <a:r>
              <a:rPr lang="fr-FR" altLang="fr-FR"/>
              <a:t>Modulation et Débit binaire : Exemples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652464" y="1392382"/>
            <a:ext cx="8834437" cy="4953000"/>
          </a:xfrm>
        </p:spPr>
        <p:txBody>
          <a:bodyPr/>
          <a:lstStyle/>
          <a:p>
            <a:r>
              <a:rPr lang="fr-FR" altLang="fr-FR" dirty="0"/>
              <a:t>Exemples de </a:t>
            </a:r>
            <a:r>
              <a:rPr lang="fr-FR" altLang="fr-FR" dirty="0">
                <a:solidFill>
                  <a:schemeClr val="accent2"/>
                </a:solidFill>
              </a:rPr>
              <a:t>modulation de la porteuse en fréquence</a:t>
            </a:r>
            <a:r>
              <a:rPr lang="fr-FR" altLang="fr-FR" sz="2000" dirty="0"/>
              <a:t> :</a:t>
            </a:r>
          </a:p>
          <a:p>
            <a:pPr lvl="1"/>
            <a:r>
              <a:rPr lang="fr-FR" altLang="fr-FR" dirty="0"/>
              <a:t>avec</a:t>
            </a:r>
            <a:r>
              <a:rPr lang="fr-FR" altLang="fr-FR" dirty="0">
                <a:solidFill>
                  <a:srgbClr val="2C2CD2"/>
                </a:solidFill>
              </a:rPr>
              <a:t> 2 fréquences (</a:t>
            </a:r>
            <a:r>
              <a:rPr lang="fr-FR" altLang="fr-FR" dirty="0"/>
              <a:t>F</a:t>
            </a:r>
            <a:r>
              <a:rPr lang="fr-FR" altLang="fr-FR" baseline="-25000" dirty="0"/>
              <a:t>1 </a:t>
            </a:r>
            <a:r>
              <a:rPr lang="fr-FR" altLang="fr-FR" dirty="0"/>
              <a:t>= </a:t>
            </a:r>
            <a:r>
              <a:rPr lang="fr-FR" altLang="fr-FR" dirty="0">
                <a:solidFill>
                  <a:srgbClr val="2C2CD2"/>
                </a:solidFill>
              </a:rPr>
              <a:t>0, </a:t>
            </a:r>
            <a:r>
              <a:rPr lang="fr-FR" altLang="fr-FR" dirty="0"/>
              <a:t>F</a:t>
            </a:r>
            <a:r>
              <a:rPr lang="fr-FR" altLang="fr-FR" baseline="-25000" dirty="0"/>
              <a:t>2 </a:t>
            </a:r>
            <a:r>
              <a:rPr lang="fr-FR" altLang="fr-FR" dirty="0"/>
              <a:t>=</a:t>
            </a:r>
            <a:r>
              <a:rPr lang="fr-FR" altLang="fr-FR" dirty="0">
                <a:solidFill>
                  <a:srgbClr val="2C2CD2"/>
                </a:solidFill>
              </a:rPr>
              <a:t> 1)</a:t>
            </a:r>
            <a:endParaRPr lang="fr-FR" altLang="fr-FR" dirty="0"/>
          </a:p>
          <a:p>
            <a:pPr lvl="1">
              <a:buFontTx/>
              <a:buNone/>
            </a:pPr>
            <a:r>
              <a:rPr lang="fr-FR" altLang="fr-FR" dirty="0"/>
              <a:t>Période de modulation </a:t>
            </a:r>
            <a:r>
              <a:rPr lang="fr-FR" altLang="fr-FR" b="1" dirty="0">
                <a:solidFill>
                  <a:srgbClr val="2C2CD2"/>
                </a:solidFill>
              </a:rPr>
              <a:t>T</a:t>
            </a:r>
            <a:r>
              <a:rPr lang="fr-FR" altLang="fr-FR" dirty="0"/>
              <a:t> = transport d’</a:t>
            </a:r>
            <a:r>
              <a:rPr lang="fr-FR" altLang="fr-FR" dirty="0">
                <a:solidFill>
                  <a:schemeClr val="accent2"/>
                </a:solidFill>
              </a:rPr>
              <a:t>1</a:t>
            </a:r>
            <a:r>
              <a:rPr lang="fr-FR" altLang="fr-FR" dirty="0"/>
              <a:t> bit</a:t>
            </a:r>
          </a:p>
          <a:p>
            <a:pPr lvl="1">
              <a:buFontTx/>
              <a:buNone/>
            </a:pPr>
            <a:r>
              <a:rPr lang="fr-FR" altLang="fr-FR" dirty="0"/>
              <a:t>=&gt;           </a:t>
            </a:r>
            <a:r>
              <a:rPr lang="fr-FR" altLang="fr-FR" dirty="0">
                <a:solidFill>
                  <a:srgbClr val="2C2CD2"/>
                </a:solidFill>
              </a:rPr>
              <a:t>RM </a:t>
            </a:r>
            <a:r>
              <a:rPr lang="fr-FR" altLang="fr-FR" dirty="0"/>
              <a:t>(bauds)</a:t>
            </a:r>
            <a:r>
              <a:rPr lang="fr-FR" altLang="fr-FR" dirty="0">
                <a:solidFill>
                  <a:srgbClr val="2C2CD2"/>
                </a:solidFill>
              </a:rPr>
              <a:t> = 1 /</a:t>
            </a:r>
            <a:r>
              <a:rPr lang="fr-FR" altLang="fr-FR" dirty="0"/>
              <a:t> </a:t>
            </a:r>
            <a:r>
              <a:rPr lang="fr-FR" altLang="fr-FR" b="1" dirty="0">
                <a:solidFill>
                  <a:srgbClr val="2C2CD2"/>
                </a:solidFill>
              </a:rPr>
              <a:t>T </a:t>
            </a:r>
            <a:r>
              <a:rPr lang="fr-FR" altLang="fr-FR" dirty="0">
                <a:solidFill>
                  <a:srgbClr val="2C2CD2"/>
                </a:solidFill>
              </a:rPr>
              <a:t>= D</a:t>
            </a:r>
            <a:r>
              <a:rPr lang="fr-FR" altLang="fr-FR" dirty="0"/>
              <a:t> (bits/s) </a:t>
            </a:r>
          </a:p>
          <a:p>
            <a:pPr lvl="1"/>
            <a:endParaRPr lang="fr-FR" altLang="fr-FR" dirty="0"/>
          </a:p>
          <a:p>
            <a:pPr lvl="1"/>
            <a:r>
              <a:rPr lang="fr-FR" altLang="fr-FR" dirty="0"/>
              <a:t>avec</a:t>
            </a:r>
            <a:r>
              <a:rPr lang="fr-FR" altLang="fr-FR" dirty="0">
                <a:solidFill>
                  <a:srgbClr val="2C2CD2"/>
                </a:solidFill>
              </a:rPr>
              <a:t> 4 fréquences (</a:t>
            </a:r>
            <a:r>
              <a:rPr lang="fr-FR" altLang="fr-FR" dirty="0"/>
              <a:t>F</a:t>
            </a:r>
            <a:r>
              <a:rPr lang="fr-FR" altLang="fr-FR" baseline="-25000" dirty="0"/>
              <a:t>1</a:t>
            </a:r>
            <a:r>
              <a:rPr lang="fr-FR" altLang="fr-FR" dirty="0"/>
              <a:t>=</a:t>
            </a:r>
            <a:r>
              <a:rPr lang="fr-FR" altLang="fr-FR" dirty="0">
                <a:solidFill>
                  <a:srgbClr val="2C2CD2"/>
                </a:solidFill>
              </a:rPr>
              <a:t> 00, </a:t>
            </a:r>
            <a:r>
              <a:rPr lang="fr-FR" altLang="fr-FR" dirty="0"/>
              <a:t>F</a:t>
            </a:r>
            <a:r>
              <a:rPr lang="fr-FR" altLang="fr-FR" baseline="-25000" dirty="0"/>
              <a:t>2</a:t>
            </a:r>
            <a:r>
              <a:rPr lang="fr-FR" altLang="fr-FR" dirty="0"/>
              <a:t>=</a:t>
            </a:r>
            <a:r>
              <a:rPr lang="fr-FR" altLang="fr-FR" dirty="0">
                <a:solidFill>
                  <a:srgbClr val="2C2CD2"/>
                </a:solidFill>
              </a:rPr>
              <a:t> 01, </a:t>
            </a:r>
            <a:r>
              <a:rPr lang="fr-FR" altLang="fr-FR" dirty="0"/>
              <a:t>F</a:t>
            </a:r>
            <a:r>
              <a:rPr lang="fr-FR" altLang="fr-FR" baseline="-25000" dirty="0"/>
              <a:t>3</a:t>
            </a:r>
            <a:r>
              <a:rPr lang="fr-FR" altLang="fr-FR" dirty="0"/>
              <a:t>=</a:t>
            </a:r>
            <a:r>
              <a:rPr lang="fr-FR" altLang="fr-FR" dirty="0">
                <a:solidFill>
                  <a:srgbClr val="2C2CD2"/>
                </a:solidFill>
              </a:rPr>
              <a:t> 10, </a:t>
            </a:r>
            <a:r>
              <a:rPr lang="fr-FR" altLang="fr-FR" dirty="0"/>
              <a:t>F</a:t>
            </a:r>
            <a:r>
              <a:rPr lang="fr-FR" altLang="fr-FR" baseline="-25000" dirty="0"/>
              <a:t>4</a:t>
            </a:r>
            <a:r>
              <a:rPr lang="fr-FR" altLang="fr-FR" dirty="0"/>
              <a:t>=</a:t>
            </a:r>
            <a:r>
              <a:rPr lang="fr-FR" altLang="fr-FR" dirty="0">
                <a:solidFill>
                  <a:srgbClr val="2C2CD2"/>
                </a:solidFill>
              </a:rPr>
              <a:t> 11)</a:t>
            </a:r>
            <a:endParaRPr lang="fr-FR" altLang="fr-FR" dirty="0"/>
          </a:p>
          <a:p>
            <a:pPr lvl="1">
              <a:buFontTx/>
              <a:buNone/>
            </a:pPr>
            <a:r>
              <a:rPr lang="fr-FR" altLang="fr-FR" dirty="0"/>
              <a:t> Période de modulation </a:t>
            </a:r>
            <a:r>
              <a:rPr lang="fr-FR" altLang="fr-FR" dirty="0">
                <a:solidFill>
                  <a:srgbClr val="2C2CD2"/>
                </a:solidFill>
              </a:rPr>
              <a:t>T </a:t>
            </a:r>
            <a:r>
              <a:rPr lang="fr-FR" altLang="fr-FR" dirty="0"/>
              <a:t>= transport de </a:t>
            </a:r>
            <a:r>
              <a:rPr lang="fr-FR" altLang="fr-FR" dirty="0">
                <a:solidFill>
                  <a:schemeClr val="accent2"/>
                </a:solidFill>
              </a:rPr>
              <a:t>2</a:t>
            </a:r>
            <a:r>
              <a:rPr lang="fr-FR" altLang="fr-FR" dirty="0"/>
              <a:t> bits</a:t>
            </a:r>
          </a:p>
          <a:p>
            <a:pPr lvl="1">
              <a:buFontTx/>
              <a:buNone/>
            </a:pPr>
            <a:r>
              <a:rPr lang="fr-FR" altLang="fr-FR" dirty="0"/>
              <a:t>=&gt; </a:t>
            </a:r>
            <a:r>
              <a:rPr lang="fr-FR" altLang="fr-FR" dirty="0">
                <a:solidFill>
                  <a:srgbClr val="2C2CD2"/>
                </a:solidFill>
              </a:rPr>
              <a:t>RM </a:t>
            </a:r>
            <a:r>
              <a:rPr lang="fr-FR" altLang="fr-FR" dirty="0"/>
              <a:t>(bauds)</a:t>
            </a:r>
            <a:r>
              <a:rPr lang="fr-FR" altLang="fr-FR" dirty="0">
                <a:solidFill>
                  <a:srgbClr val="2C2CD2"/>
                </a:solidFill>
              </a:rPr>
              <a:t> = 1 / T  </a:t>
            </a:r>
            <a:r>
              <a:rPr lang="fr-FR" altLang="fr-FR" dirty="0"/>
              <a:t>- </a:t>
            </a:r>
            <a:r>
              <a:rPr lang="fr-FR" altLang="fr-FR" dirty="0">
                <a:solidFill>
                  <a:srgbClr val="2C2CD2"/>
                </a:solidFill>
              </a:rPr>
              <a:t> D</a:t>
            </a:r>
            <a:r>
              <a:rPr lang="fr-FR" altLang="fr-FR" dirty="0"/>
              <a:t> (bits/s) </a:t>
            </a:r>
            <a:r>
              <a:rPr lang="fr-FR" altLang="fr-FR" dirty="0">
                <a:solidFill>
                  <a:srgbClr val="2C2CD2"/>
                </a:solidFill>
              </a:rPr>
              <a:t>= 2 x 1 /</a:t>
            </a:r>
            <a:r>
              <a:rPr lang="fr-FR" altLang="fr-FR" dirty="0"/>
              <a:t> </a:t>
            </a:r>
            <a:r>
              <a:rPr lang="fr-FR" altLang="fr-FR" dirty="0">
                <a:solidFill>
                  <a:srgbClr val="2C2CD2"/>
                </a:solidFill>
              </a:rPr>
              <a:t>T</a:t>
            </a:r>
          </a:p>
          <a:p>
            <a:pPr lvl="1" algn="ctr">
              <a:buFontTx/>
              <a:buNone/>
            </a:pPr>
            <a:r>
              <a:rPr lang="fr-FR" altLang="fr-FR" dirty="0">
                <a:solidFill>
                  <a:srgbClr val="2C2CD2"/>
                </a:solidFill>
              </a:rPr>
              <a:t>D = 2 x RM</a:t>
            </a:r>
            <a:endParaRPr lang="fr-FR" altLang="fr-FR" sz="2000" b="1" dirty="0">
              <a:solidFill>
                <a:srgbClr val="2C2CD2"/>
              </a:solidFill>
            </a:endParaRPr>
          </a:p>
          <a:p>
            <a:endParaRPr lang="fr-FR" alt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altLang="en-GB"/>
              <a:t>ARS 00/01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5AD-1433-4CDD-99D9-01092043FFE9}" type="slidenum">
              <a:rPr lang="fr-FR" altLang="en-GB"/>
              <a:pPr/>
              <a:t>38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169524158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106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08182" y="1154722"/>
            <a:ext cx="11858186" cy="495065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/>
              <a:t>Objectif :</a:t>
            </a:r>
          </a:p>
          <a:p>
            <a:pPr lvl="1"/>
            <a:r>
              <a:rPr lang="fr-FR" altLang="fr-FR" sz="2800" dirty="0">
                <a:solidFill>
                  <a:schemeClr val="accent2"/>
                </a:solidFill>
              </a:rPr>
              <a:t>Optimiser</a:t>
            </a:r>
            <a:r>
              <a:rPr lang="fr-FR" altLang="fr-FR" sz="2800" dirty="0"/>
              <a:t> l’usage des canaux de transmission </a:t>
            </a:r>
          </a:p>
          <a:p>
            <a:pPr lvl="1">
              <a:buFontTx/>
              <a:buNone/>
            </a:pPr>
            <a:r>
              <a:rPr lang="fr-FR" altLang="fr-FR" sz="2800" dirty="0"/>
              <a:t>=&gt; </a:t>
            </a:r>
            <a:r>
              <a:rPr lang="fr-FR" altLang="fr-FR" sz="2800" dirty="0">
                <a:solidFill>
                  <a:schemeClr val="accent2"/>
                </a:solidFill>
              </a:rPr>
              <a:t>transmissions simultanées</a:t>
            </a:r>
            <a:r>
              <a:rPr lang="fr-FR" altLang="fr-FR" sz="2800" dirty="0"/>
              <a:t> d'un maximum d’informations</a:t>
            </a:r>
          </a:p>
          <a:p>
            <a:r>
              <a:rPr lang="fr-FR" altLang="fr-FR" sz="3200" dirty="0"/>
              <a:t>Principe :</a:t>
            </a:r>
          </a:p>
          <a:p>
            <a:pPr lvl="1"/>
            <a:r>
              <a:rPr lang="fr-FR" altLang="fr-FR" sz="2800" dirty="0"/>
              <a:t>Traiter le signal pour concentrer des flux d ’origines diverses sous forme d ’un signal </a:t>
            </a:r>
            <a:r>
              <a:rPr lang="fr-FR" altLang="fr-FR" sz="2800" dirty="0">
                <a:solidFill>
                  <a:schemeClr val="accent2"/>
                </a:solidFill>
              </a:rPr>
              <a:t>composite</a:t>
            </a:r>
            <a:r>
              <a:rPr lang="fr-FR" altLang="fr-FR" sz="2800" dirty="0"/>
              <a:t> unique =&gt; </a:t>
            </a:r>
            <a:r>
              <a:rPr lang="fr-FR" altLang="fr-FR" sz="2800" dirty="0">
                <a:solidFill>
                  <a:srgbClr val="2C2CD2"/>
                </a:solidFill>
              </a:rPr>
              <a:t>signal multiplex</a:t>
            </a:r>
            <a:endParaRPr lang="fr-FR" altLang="fr-FR" sz="2800" dirty="0"/>
          </a:p>
          <a:p>
            <a:r>
              <a:rPr lang="fr-FR" altLang="fr-FR" sz="3200" dirty="0"/>
              <a:t>3 techniques coexistent :</a:t>
            </a:r>
          </a:p>
          <a:p>
            <a:pPr lvl="1"/>
            <a:r>
              <a:rPr lang="fr-FR" altLang="fr-FR" sz="2800" dirty="0"/>
              <a:t>Multiplexage en fréquences</a:t>
            </a:r>
          </a:p>
          <a:p>
            <a:pPr lvl="1"/>
            <a:r>
              <a:rPr lang="fr-FR" altLang="fr-FR" sz="2800" dirty="0"/>
              <a:t>Multiplexage temporel</a:t>
            </a:r>
          </a:p>
          <a:p>
            <a:pPr lvl="1"/>
            <a:r>
              <a:rPr lang="fr-FR" altLang="fr-FR" sz="2800" dirty="0"/>
              <a:t>Multiplexage temporel statistique</a:t>
            </a:r>
            <a:endParaRPr lang="fr-FR" altLang="fr-FR" sz="3200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F0AD-ECD4-469C-A5CD-3B637E1A8B63}" type="slidenum">
              <a:rPr lang="fr-FR" altLang="en-GB"/>
              <a:pPr/>
              <a:t>39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13647504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11013" y="1181424"/>
            <a:ext cx="11785367" cy="54102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Pour être transmise une information 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doit être transcrite, "matérialisée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 sur un </a:t>
            </a:r>
            <a:r>
              <a:rPr lang="fr-FR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fr-F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des données suppose donc :</a:t>
            </a:r>
          </a:p>
          <a:p>
            <a:pPr>
              <a:lnSpc>
                <a:spcPct val="90000"/>
              </a:lnSpc>
            </a:pP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transmettre un signal</a:t>
            </a:r>
          </a:p>
          <a:p>
            <a:pPr>
              <a:lnSpc>
                <a:spcPct val="90000"/>
              </a:lnSpc>
            </a:pP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D'utiliser 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 support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26"/>
          <p:cNvSpPr txBox="1">
            <a:spLocks noChangeArrowheads="1"/>
          </p:cNvSpPr>
          <p:nvPr/>
        </p:nvSpPr>
        <p:spPr>
          <a:xfrm>
            <a:off x="7697" y="0"/>
            <a:ext cx="12192000" cy="103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7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Introduction</a:t>
            </a:r>
            <a:endParaRPr lang="fr-FR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Multiplexage: équipements</a:t>
            </a:r>
          </a:p>
        </p:txBody>
      </p:sp>
      <p:sp>
        <p:nvSpPr>
          <p:cNvPr id="2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FFBB-DD02-4DFB-B30B-4FC5A9204CCE}" type="slidenum">
              <a:rPr lang="fr-FR" altLang="en-GB"/>
              <a:pPr/>
              <a:t>40</a:t>
            </a:fld>
            <a:endParaRPr lang="fr-FR" altLang="en-GB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876550" y="2438400"/>
            <a:ext cx="1651000" cy="12954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47000" y="2438400"/>
            <a:ext cx="1651000" cy="12954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392364" y="2743200"/>
            <a:ext cx="477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2392364" y="3048000"/>
            <a:ext cx="477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2392364" y="3351213"/>
            <a:ext cx="477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H="1">
            <a:off x="9394826" y="2743200"/>
            <a:ext cx="5048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9394826" y="3048000"/>
            <a:ext cx="5048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>
            <a:off x="9394826" y="3351213"/>
            <a:ext cx="5048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6756400" y="2887664"/>
            <a:ext cx="495300" cy="38893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021264" y="2895600"/>
            <a:ext cx="496887" cy="3889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4533900" y="3048000"/>
            <a:ext cx="482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4533900" y="3200400"/>
            <a:ext cx="482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7258050" y="3048000"/>
            <a:ext cx="4841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7258050" y="3200400"/>
            <a:ext cx="4841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5545139" y="3048000"/>
            <a:ext cx="118427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2943225" y="2773364"/>
            <a:ext cx="1613932" cy="608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</a:rPr>
              <a:t>Multiplexeur/</a:t>
            </a:r>
          </a:p>
          <a:p>
            <a:r>
              <a:rPr lang="fr-FR" altLang="fr-FR" sz="1700">
                <a:solidFill>
                  <a:srgbClr val="000000"/>
                </a:solidFill>
              </a:rPr>
              <a:t>Dé-multiplexeur</a:t>
            </a:r>
            <a:endParaRPr lang="fr-FR" altLang="fr-FR" sz="1600">
              <a:solidFill>
                <a:srgbClr val="000000"/>
              </a:solidFill>
            </a:endParaRPr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7813675" y="2744789"/>
            <a:ext cx="1613932" cy="608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</a:rPr>
              <a:t>Multiplexeur/</a:t>
            </a:r>
          </a:p>
          <a:p>
            <a:r>
              <a:rPr lang="fr-FR" altLang="fr-FR" sz="1700">
                <a:solidFill>
                  <a:srgbClr val="000000"/>
                </a:solidFill>
              </a:rPr>
              <a:t>Dé-multiplexeur</a:t>
            </a:r>
            <a:endParaRPr lang="fr-FR" altLang="fr-FR" sz="1600">
              <a:solidFill>
                <a:srgbClr val="000000"/>
              </a:solidFill>
            </a:endParaRPr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5100639" y="2897189"/>
            <a:ext cx="368399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6757989" y="2897189"/>
            <a:ext cx="368399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1932463" y="4357688"/>
            <a:ext cx="1015050" cy="67046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900">
                <a:solidFill>
                  <a:srgbClr val="000000"/>
                </a:solidFill>
              </a:rPr>
              <a:t>Voies ou</a:t>
            </a:r>
          </a:p>
          <a:p>
            <a:pPr algn="ctr"/>
            <a:r>
              <a:rPr lang="fr-FR" altLang="fr-FR" sz="1900">
                <a:solidFill>
                  <a:srgbClr val="000000"/>
                </a:solidFill>
              </a:rPr>
              <a:t>Portes</a:t>
            </a:r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 flipV="1">
            <a:off x="2362200" y="3351214"/>
            <a:ext cx="228600" cy="992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39" name="Rectangle 27"/>
          <p:cNvSpPr>
            <a:spLocks noChangeArrowheads="1"/>
          </p:cNvSpPr>
          <p:nvPr/>
        </p:nvSpPr>
        <p:spPr bwMode="auto">
          <a:xfrm>
            <a:off x="4646805" y="4421188"/>
            <a:ext cx="810828" cy="37807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900">
                <a:solidFill>
                  <a:srgbClr val="000000"/>
                </a:solidFill>
              </a:rPr>
              <a:t>ETCD</a:t>
            </a:r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6017851" y="4421188"/>
            <a:ext cx="1477099" cy="67046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fr-FR" altLang="fr-FR" sz="1900">
                <a:solidFill>
                  <a:srgbClr val="000000"/>
                </a:solidFill>
              </a:rPr>
              <a:t>Canal de </a:t>
            </a:r>
          </a:p>
          <a:p>
            <a:pPr algn="ctr"/>
            <a:r>
              <a:rPr lang="fr-FR" altLang="fr-FR" sz="1900">
                <a:solidFill>
                  <a:srgbClr val="000000"/>
                </a:solidFill>
              </a:rPr>
              <a:t>Transmission</a:t>
            </a:r>
          </a:p>
        </p:txBody>
      </p:sp>
      <p:sp>
        <p:nvSpPr>
          <p:cNvPr id="38941" name="Line 29"/>
          <p:cNvSpPr>
            <a:spLocks noChangeShapeType="1"/>
          </p:cNvSpPr>
          <p:nvPr/>
        </p:nvSpPr>
        <p:spPr bwMode="auto">
          <a:xfrm flipV="1">
            <a:off x="5029200" y="3200400"/>
            <a:ext cx="228600" cy="12334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 flipH="1" flipV="1">
            <a:off x="6172200" y="3048001"/>
            <a:ext cx="412750" cy="1395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833033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4083" y="-2898"/>
            <a:ext cx="10058400" cy="145075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 en fréquence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98777" y="1197770"/>
            <a:ext cx="11377407" cy="14636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Principe:</a:t>
            </a:r>
          </a:p>
          <a:p>
            <a:pPr lvl="1"/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Découper la bande passante d’un canal en plusieurs sous-bandes  </a:t>
            </a:r>
          </a:p>
          <a:p>
            <a:pPr lvl="1"/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Chaque sous-bande est affectée à une voie de transmission</a:t>
            </a: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1C5F-5F85-477D-8323-AFFED821B24E}" type="slidenum">
              <a:rPr lang="fr-FR" altLang="en-GB"/>
              <a:pPr/>
              <a:t>41</a:t>
            </a:fld>
            <a:endParaRPr lang="fr-FR" altLang="en-GB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4648201" y="3733800"/>
            <a:ext cx="4029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4648201" y="4114800"/>
            <a:ext cx="4029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4616450" y="4494213"/>
            <a:ext cx="40322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H="1">
            <a:off x="3581400" y="4876801"/>
            <a:ext cx="1085850" cy="442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 flipV="1">
            <a:off x="3581400" y="3276600"/>
            <a:ext cx="1085850" cy="469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1905001" y="3506788"/>
            <a:ext cx="2151063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3100">
                <a:solidFill>
                  <a:srgbClr val="2C2CD2"/>
                </a:solidFill>
              </a:rPr>
              <a:t>AAAAAA</a:t>
            </a:r>
          </a:p>
          <a:p>
            <a:r>
              <a:rPr lang="fr-FR" altLang="fr-FR" sz="3100">
                <a:solidFill>
                  <a:srgbClr val="2C2CD2"/>
                </a:solidFill>
              </a:rPr>
              <a:t>BBBBBBB</a:t>
            </a:r>
          </a:p>
          <a:p>
            <a:r>
              <a:rPr lang="fr-FR" altLang="fr-FR" sz="3100">
                <a:solidFill>
                  <a:srgbClr val="2C2CD2"/>
                </a:solidFill>
              </a:rPr>
              <a:t>CCCCCCC</a:t>
            </a:r>
            <a:endParaRPr lang="fr-FR" altLang="fr-FR" sz="2200">
              <a:solidFill>
                <a:srgbClr val="2C2CD2"/>
              </a:solidFill>
            </a:endParaRP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800601" y="3767139"/>
            <a:ext cx="3643333" cy="110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>
                <a:solidFill>
                  <a:srgbClr val="2C2CD2"/>
                </a:solidFill>
              </a:rPr>
              <a:t>AAAAAA                            F</a:t>
            </a:r>
            <a:r>
              <a:rPr lang="fr-FR" altLang="fr-FR" sz="2200" baseline="-25000">
                <a:solidFill>
                  <a:srgbClr val="2C2CD2"/>
                </a:solidFill>
              </a:rPr>
              <a:t>1</a:t>
            </a:r>
            <a:endParaRPr lang="fr-FR" altLang="fr-FR" sz="2200">
              <a:solidFill>
                <a:srgbClr val="2C2CD2"/>
              </a:solidFill>
            </a:endParaRPr>
          </a:p>
          <a:p>
            <a:r>
              <a:rPr lang="fr-FR" altLang="fr-FR" sz="2200">
                <a:solidFill>
                  <a:srgbClr val="2C2CD2"/>
                </a:solidFill>
              </a:rPr>
              <a:t>BBBBBBB                           F</a:t>
            </a:r>
            <a:r>
              <a:rPr lang="fr-FR" altLang="fr-FR" sz="2200" baseline="-25000">
                <a:solidFill>
                  <a:srgbClr val="2C2CD2"/>
                </a:solidFill>
              </a:rPr>
              <a:t>2</a:t>
            </a:r>
            <a:endParaRPr lang="fr-FR" altLang="fr-FR" sz="2200">
              <a:solidFill>
                <a:srgbClr val="2C2CD2"/>
              </a:solidFill>
            </a:endParaRPr>
          </a:p>
          <a:p>
            <a:r>
              <a:rPr lang="fr-FR" altLang="fr-FR" sz="2200">
                <a:solidFill>
                  <a:srgbClr val="2C2CD2"/>
                </a:solidFill>
              </a:rPr>
              <a:t>CCCCCCC                           F</a:t>
            </a:r>
            <a:r>
              <a:rPr lang="fr-FR" altLang="fr-FR" sz="2200" baseline="-25000">
                <a:solidFill>
                  <a:srgbClr val="2C2CD2"/>
                </a:solidFill>
              </a:rPr>
              <a:t>3</a:t>
            </a:r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4648201" y="4876800"/>
            <a:ext cx="4029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092437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10058400" cy="145075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 temporel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1"/>
            <a:ext cx="10856742" cy="18827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Appelé souvent TDM (Time Division </a:t>
            </a:r>
            <a:r>
              <a:rPr lang="fr-FR" altLang="fr-FR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Multiplexing</a:t>
            </a:r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Principe :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 bits ou (des octets) sont prélevés successivement sur les différentes voies reliées au multiplexeur pour construire un train de bits (ou d’octets) qui constituera le signal composite </a:t>
            </a:r>
          </a:p>
        </p:txBody>
      </p:sp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B966-579E-4A60-9B6B-DEAF8E04ABF4}" type="slidenum">
              <a:rPr lang="fr-FR" altLang="en-GB"/>
              <a:pPr/>
              <a:t>42</a:t>
            </a:fld>
            <a:endParaRPr lang="fr-FR" altLang="en-GB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105400" y="4267200"/>
            <a:ext cx="40274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5105400" y="5105400"/>
            <a:ext cx="40274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>
            <a:off x="4017963" y="5113338"/>
            <a:ext cx="1085850" cy="444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H="1" flipV="1">
            <a:off x="4030664" y="3810001"/>
            <a:ext cx="1087437" cy="4683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5594350" y="4275138"/>
            <a:ext cx="0" cy="825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254750" y="4275138"/>
            <a:ext cx="0" cy="825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913563" y="4275138"/>
            <a:ext cx="0" cy="825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7575550" y="4275138"/>
            <a:ext cx="0" cy="825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8235950" y="4275138"/>
            <a:ext cx="0" cy="825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8896350" y="4275138"/>
            <a:ext cx="0" cy="825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4851400" y="4421189"/>
            <a:ext cx="7112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CC</a:t>
            </a: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6915150" y="4421189"/>
            <a:ext cx="636100" cy="50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CC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8972550" y="4421189"/>
            <a:ext cx="636100" cy="50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CC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5611813" y="4421189"/>
            <a:ext cx="636100" cy="50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BB</a:t>
            </a: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7594600" y="4421189"/>
            <a:ext cx="636100" cy="50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BB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6256338" y="4421189"/>
            <a:ext cx="674572" cy="50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AA</a:t>
            </a:r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8248650" y="4421189"/>
            <a:ext cx="674572" cy="50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700">
                <a:solidFill>
                  <a:srgbClr val="2C2CD2"/>
                </a:solidFill>
              </a:rPr>
              <a:t>AA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2667001" y="5792789"/>
            <a:ext cx="6227353" cy="426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>
                <a:solidFill>
                  <a:srgbClr val="000000"/>
                </a:solidFill>
              </a:rPr>
              <a:t>Chaque intervalle de temps (</a:t>
            </a:r>
            <a:r>
              <a:rPr lang="fr-FR" altLang="fr-FR" sz="2200">
                <a:solidFill>
                  <a:srgbClr val="2C2CD2"/>
                </a:solidFill>
              </a:rPr>
              <a:t>IT</a:t>
            </a:r>
            <a:r>
              <a:rPr lang="fr-FR" altLang="fr-FR" sz="2200">
                <a:solidFill>
                  <a:srgbClr val="000000"/>
                </a:solidFill>
              </a:rPr>
              <a:t>) est affecté à une voie</a:t>
            </a:r>
            <a:endParaRPr lang="fr-FR" altLang="fr-FR" sz="2700"/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1981201" y="3886200"/>
            <a:ext cx="2151063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3100">
                <a:solidFill>
                  <a:srgbClr val="2C2CD2"/>
                </a:solidFill>
              </a:rPr>
              <a:t>AAAAAA</a:t>
            </a:r>
          </a:p>
          <a:p>
            <a:r>
              <a:rPr lang="fr-FR" altLang="fr-FR" sz="3100">
                <a:solidFill>
                  <a:srgbClr val="2C2CD2"/>
                </a:solidFill>
              </a:rPr>
              <a:t>BBBBBBB</a:t>
            </a:r>
          </a:p>
          <a:p>
            <a:r>
              <a:rPr lang="fr-FR" altLang="fr-FR" sz="3100">
                <a:solidFill>
                  <a:srgbClr val="2C2CD2"/>
                </a:solidFill>
              </a:rPr>
              <a:t>CCCCCCC</a:t>
            </a:r>
            <a:endParaRPr lang="fr-FR" altLang="fr-FR" sz="2200">
              <a:solidFill>
                <a:srgbClr val="2C2CD2"/>
              </a:solidFill>
            </a:endParaRPr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6248400" y="5257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>
            <a:off x="6934200" y="5257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 flipV="1">
            <a:off x="6096000" y="5257800"/>
            <a:ext cx="457200" cy="53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 flipV="1">
            <a:off x="6096000" y="5257800"/>
            <a:ext cx="1143000" cy="53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>
            <a:off x="7924800" y="5257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10287001" y="5272088"/>
            <a:ext cx="237187" cy="34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4" tIns="43642" rIns="87284" bIns="43642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t</a:t>
            </a:r>
            <a:endParaRPr lang="fr-FR" altLang="fr-FR" sz="2700"/>
          </a:p>
        </p:txBody>
      </p:sp>
    </p:spTree>
    <p:extLst>
      <p:ext uri="{BB962C8B-B14F-4D97-AF65-F5344CB8AC3E}">
        <p14:creationId xmlns:p14="http://schemas.microsoft.com/office/powerpoint/2010/main" val="144486194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121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r>
              <a:rPr lang="fr-FR" alt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Multiplexage temporel statistique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47833" y="1203573"/>
            <a:ext cx="11578883" cy="52562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rmAutofit/>
          </a:bodyPr>
          <a:lstStyle/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Principes :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prélèvement sur les différentes voies reliées au multiplexeur n’est plus cyclique, mais modifié dynamiquement en permanence selon l'activité réelle sur chacune d ’elle 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Récupérer la bande passante des voies inactives : impose de transmettre l’adresse de la voie émettrice</a:t>
            </a:r>
          </a:p>
          <a:p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Avantages :</a:t>
            </a:r>
          </a:p>
          <a:p>
            <a:pPr lvl="1"/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composite de débit </a:t>
            </a:r>
            <a:r>
              <a:rPr lang="fr-FR" altLang="fr-FR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inférieur à la somme des débits des voies reliées au multiplexeur (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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Di), =&gt; sur-allocation (overbooking)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rapport </a:t>
            </a:r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</a:t>
            </a:r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/ </a:t>
            </a:r>
            <a:r>
              <a:rPr lang="fr-FR" altLang="fr-F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 couramment de 4 à 5 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 très utilisée pour les lignes spécialisées permanentes (LS)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4881-4428-4EC9-9DCA-273D5073FE42}" type="slidenum">
              <a:rPr lang="fr-FR" altLang="en-GB"/>
              <a:pPr/>
              <a:t>43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619002561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04" name="Rectangle 120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9906000" cy="914400"/>
          </a:xfrm>
        </p:spPr>
        <p:txBody>
          <a:bodyPr>
            <a:normAutofit/>
          </a:bodyPr>
          <a:lstStyle/>
          <a:p>
            <a:pPr algn="ctr"/>
            <a:r>
              <a:rPr lang="fr-FR" altLang="fr-F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de signal analogique numérisé</a:t>
            </a:r>
            <a:endParaRPr lang="fr-FR" altLang="fr-FR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05" name="Rectangle 121"/>
          <p:cNvSpPr>
            <a:spLocks noGrp="1" noChangeArrowheads="1"/>
          </p:cNvSpPr>
          <p:nvPr>
            <p:ph idx="1"/>
          </p:nvPr>
        </p:nvSpPr>
        <p:spPr>
          <a:xfrm>
            <a:off x="165100" y="1278987"/>
            <a:ext cx="10883900" cy="4495800"/>
          </a:xfrm>
        </p:spPr>
        <p:txBody>
          <a:bodyPr>
            <a:noAutofit/>
          </a:bodyPr>
          <a:lstStyle/>
          <a:p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Liaisons MIC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altLang="fr-F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Modulation par Impulsion et Codage)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: Multiplexage de plusieurs 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conversations téléphoniques</a:t>
            </a:r>
          </a:p>
          <a:p>
            <a:pPr lvl="1"/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fait pas de modulation :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Échantillonnage - Quantification - Codage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Bénéficier de la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technologie numérique</a:t>
            </a:r>
          </a:p>
          <a:p>
            <a:pPr lvl="1"/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Codec 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deur/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déc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odeur) : analogique -&gt; numérique (inverse modem) </a:t>
            </a:r>
            <a:endParaRPr lang="fr-FR" altLang="fr-FR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analogique</a:t>
            </a:r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résultant d'une conversation téléphonique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Fréquence maximale = 4000 Hz   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Fréquence échantillonnage= 2 x 4000 Hz = 8 kHz (T = 125 </a:t>
            </a:r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</a:t>
            </a:r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s)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sur 8 bits =&gt; Débit 64 kb/s (Europe)</a:t>
            </a:r>
          </a:p>
          <a:p>
            <a:pPr lvl="2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sur 7 bits =&gt; Débit 56 kb/s (</a:t>
            </a:r>
            <a:r>
              <a:rPr lang="fr-FR" altLang="fr-F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USA,Japon</a:t>
            </a:r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F2DC-69D5-49AC-B616-198F84A233B6}" type="slidenum">
              <a:rPr lang="fr-FR" altLang="en-GB"/>
              <a:pPr/>
              <a:t>44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3692769433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9906000" cy="914400"/>
          </a:xfrm>
        </p:spPr>
        <p:txBody>
          <a:bodyPr>
            <a:normAutofit/>
          </a:bodyPr>
          <a:lstStyle/>
          <a:p>
            <a:pPr algn="ctr"/>
            <a:r>
              <a:rPr lang="fr-FR" altLang="fr-FR" sz="36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de signal analogique numérisé</a:t>
            </a:r>
            <a:endParaRPr lang="fr-FR" altLang="fr-FR" sz="4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343290" y="1202788"/>
            <a:ext cx="12205091" cy="4724400"/>
          </a:xfrm>
        </p:spPr>
        <p:txBody>
          <a:bodyPr>
            <a:noAutofit/>
          </a:bodyPr>
          <a:lstStyle/>
          <a:p>
            <a:r>
              <a:rPr lang="fr-FR" altLang="fr-F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CCITT normalise canal E1 (2.048Mb/s)</a:t>
            </a:r>
          </a:p>
          <a:p>
            <a:pPr lvl="1"/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 TDM de 30 voies de 64kb/s</a:t>
            </a:r>
          </a:p>
          <a:p>
            <a:pPr lvl="2"/>
            <a:r>
              <a:rPr lang="fr-FR" altLang="fr-F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IT0 : </a:t>
            </a:r>
            <a:r>
              <a:rPr lang="fr-FR" altLang="fr-FR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service,alarme</a:t>
            </a:r>
            <a:r>
              <a:rPr lang="fr-FR" altLang="fr-F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IT16 signalisation des voies</a:t>
            </a:r>
          </a:p>
          <a:p>
            <a:pPr lvl="2"/>
            <a:r>
              <a:rPr lang="fr-FR" altLang="fr-F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256 niveaux de quantification</a:t>
            </a:r>
          </a:p>
          <a:p>
            <a:pPr lvl="2"/>
            <a:endParaRPr lang="fr-FR" altLang="fr-FR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 &amp; Japon : 24 voies (1.544Mb/s) Canal T1 (Bell System)</a:t>
            </a:r>
          </a:p>
          <a:p>
            <a:pPr lvl="2"/>
            <a:r>
              <a:rPr lang="fr-FR" altLang="fr-F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Voie de 56kb/s</a:t>
            </a:r>
          </a:p>
          <a:p>
            <a:pPr lvl="2"/>
            <a:r>
              <a:rPr lang="fr-FR" altLang="fr-F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127 niveaux de quantification</a:t>
            </a:r>
          </a:p>
          <a:p>
            <a:endParaRPr lang="fr-FR" altLang="fr-FR" sz="3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Incompatible entre eux</a:t>
            </a:r>
          </a:p>
          <a:p>
            <a:pPr lvl="1"/>
            <a:r>
              <a:rPr lang="fr-FR" altLang="fr-FR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Interconnexion très coûteuse</a:t>
            </a:r>
          </a:p>
          <a:p>
            <a:pPr lvl="1"/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E8F9E-CB75-4FBA-8D63-F43D191A8CA4}" type="slidenum">
              <a:rPr lang="fr-FR" altLang="en-GB"/>
              <a:pPr/>
              <a:t>45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615735294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1219200"/>
          </a:xfrm>
          <a:noFill/>
          <a:ln/>
          <a:effectLst>
            <a:outerShdw dist="13470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r>
              <a:rPr lang="fr-FR" altLang="fr-FR"/>
              <a:t>Numérisation: exemple du MIC *</a:t>
            </a:r>
            <a:endParaRPr lang="fr-FR" altLang="fr-FR" sz="3200"/>
          </a:p>
        </p:txBody>
      </p:sp>
      <p:sp>
        <p:nvSpPr>
          <p:cNvPr id="12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C738-77BE-411B-8309-F5A7B9E4117D}" type="slidenum">
              <a:rPr lang="fr-FR" altLang="en-GB"/>
              <a:pPr/>
              <a:t>46</a:t>
            </a:fld>
            <a:endParaRPr lang="fr-FR" altLang="en-GB"/>
          </a:p>
        </p:txBody>
      </p:sp>
      <p:grpSp>
        <p:nvGrpSpPr>
          <p:cNvPr id="2" name="Groupe 1"/>
          <p:cNvGrpSpPr/>
          <p:nvPr/>
        </p:nvGrpSpPr>
        <p:grpSpPr>
          <a:xfrm>
            <a:off x="281354" y="2039815"/>
            <a:ext cx="11465169" cy="3797424"/>
            <a:chOff x="2959101" y="1598613"/>
            <a:chExt cx="7529785" cy="4238626"/>
          </a:xfrm>
        </p:grpSpPr>
        <p:sp>
          <p:nvSpPr>
            <p:cNvPr id="145411" name="Rectangle 3"/>
            <p:cNvSpPr>
              <a:spLocks noChangeArrowheads="1"/>
            </p:cNvSpPr>
            <p:nvPr/>
          </p:nvSpPr>
          <p:spPr bwMode="auto">
            <a:xfrm>
              <a:off x="8655051" y="1801813"/>
              <a:ext cx="183383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2200">
                  <a:solidFill>
                    <a:srgbClr val="2C2CD2"/>
                  </a:solidFill>
                </a:rPr>
                <a:t>Échantillonnage</a:t>
              </a:r>
            </a:p>
          </p:txBody>
        </p:sp>
        <p:sp>
          <p:nvSpPr>
            <p:cNvPr id="145412" name="Rectangle 4"/>
            <p:cNvSpPr>
              <a:spLocks noChangeArrowheads="1"/>
            </p:cNvSpPr>
            <p:nvPr/>
          </p:nvSpPr>
          <p:spPr bwMode="auto">
            <a:xfrm>
              <a:off x="8655050" y="3779838"/>
              <a:ext cx="163025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2200">
                  <a:solidFill>
                    <a:srgbClr val="2C2CD2"/>
                  </a:solidFill>
                </a:rPr>
                <a:t>Quantification</a:t>
              </a:r>
            </a:p>
          </p:txBody>
        </p:sp>
        <p:grpSp>
          <p:nvGrpSpPr>
            <p:cNvPr id="145413" name="Group 5"/>
            <p:cNvGrpSpPr>
              <a:grpSpLocks/>
            </p:cNvGrpSpPr>
            <p:nvPr/>
          </p:nvGrpSpPr>
          <p:grpSpPr bwMode="auto">
            <a:xfrm>
              <a:off x="3914775" y="1635126"/>
              <a:ext cx="2476500" cy="1071563"/>
              <a:chOff x="1612" y="1031"/>
              <a:chExt cx="1440" cy="674"/>
            </a:xfrm>
          </p:grpSpPr>
          <p:grpSp>
            <p:nvGrpSpPr>
              <p:cNvPr id="145414" name="Group 6"/>
              <p:cNvGrpSpPr>
                <a:grpSpLocks/>
              </p:cNvGrpSpPr>
              <p:nvPr/>
            </p:nvGrpSpPr>
            <p:grpSpPr bwMode="auto">
              <a:xfrm>
                <a:off x="1612" y="1031"/>
                <a:ext cx="41" cy="661"/>
                <a:chOff x="1612" y="1031"/>
                <a:chExt cx="41" cy="661"/>
              </a:xfrm>
            </p:grpSpPr>
            <p:sp>
              <p:nvSpPr>
                <p:cNvPr id="145415" name="Line 7"/>
                <p:cNvSpPr>
                  <a:spLocks noChangeShapeType="1"/>
                </p:cNvSpPr>
                <p:nvPr/>
              </p:nvSpPr>
              <p:spPr bwMode="auto">
                <a:xfrm>
                  <a:off x="1632" y="1072"/>
                  <a:ext cx="1" cy="62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45416" name="Freeform 8"/>
                <p:cNvSpPr>
                  <a:spLocks/>
                </p:cNvSpPr>
                <p:nvPr/>
              </p:nvSpPr>
              <p:spPr bwMode="auto">
                <a:xfrm>
                  <a:off x="1612" y="1031"/>
                  <a:ext cx="41" cy="41"/>
                </a:xfrm>
                <a:custGeom>
                  <a:avLst/>
                  <a:gdLst>
                    <a:gd name="T0" fmla="*/ 40 w 41"/>
                    <a:gd name="T1" fmla="*/ 40 h 41"/>
                    <a:gd name="T2" fmla="*/ 20 w 41"/>
                    <a:gd name="T3" fmla="*/ 0 h 41"/>
                    <a:gd name="T4" fmla="*/ 0 w 41"/>
                    <a:gd name="T5" fmla="*/ 40 h 41"/>
                    <a:gd name="T6" fmla="*/ 40 w 41"/>
                    <a:gd name="T7" fmla="*/ 4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41">
                      <a:moveTo>
                        <a:pt x="40" y="40"/>
                      </a:moveTo>
                      <a:lnTo>
                        <a:pt x="20" y="0"/>
                      </a:lnTo>
                      <a:lnTo>
                        <a:pt x="0" y="40"/>
                      </a:lnTo>
                      <a:lnTo>
                        <a:pt x="4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145417" name="Group 9"/>
              <p:cNvGrpSpPr>
                <a:grpSpLocks/>
              </p:cNvGrpSpPr>
              <p:nvPr/>
            </p:nvGrpSpPr>
            <p:grpSpPr bwMode="auto">
              <a:xfrm>
                <a:off x="1637" y="1664"/>
                <a:ext cx="1415" cy="41"/>
                <a:chOff x="1637" y="1664"/>
                <a:chExt cx="1415" cy="41"/>
              </a:xfrm>
            </p:grpSpPr>
            <p:sp>
              <p:nvSpPr>
                <p:cNvPr id="145418" name="Line 10"/>
                <p:cNvSpPr>
                  <a:spLocks noChangeShapeType="1"/>
                </p:cNvSpPr>
                <p:nvPr/>
              </p:nvSpPr>
              <p:spPr bwMode="auto">
                <a:xfrm>
                  <a:off x="1637" y="1683"/>
                  <a:ext cx="1374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45419" name="Freeform 11"/>
                <p:cNvSpPr>
                  <a:spLocks/>
                </p:cNvSpPr>
                <p:nvPr/>
              </p:nvSpPr>
              <p:spPr bwMode="auto">
                <a:xfrm>
                  <a:off x="3011" y="1664"/>
                  <a:ext cx="41" cy="41"/>
                </a:xfrm>
                <a:custGeom>
                  <a:avLst/>
                  <a:gdLst>
                    <a:gd name="T0" fmla="*/ 0 w 41"/>
                    <a:gd name="T1" fmla="*/ 40 h 41"/>
                    <a:gd name="T2" fmla="*/ 40 w 41"/>
                    <a:gd name="T3" fmla="*/ 19 h 41"/>
                    <a:gd name="T4" fmla="*/ 0 w 41"/>
                    <a:gd name="T5" fmla="*/ 0 h 41"/>
                    <a:gd name="T6" fmla="*/ 0 w 41"/>
                    <a:gd name="T7" fmla="*/ 4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41">
                      <a:moveTo>
                        <a:pt x="0" y="40"/>
                      </a:moveTo>
                      <a:lnTo>
                        <a:pt x="40" y="19"/>
                      </a:lnTo>
                      <a:lnTo>
                        <a:pt x="0" y="0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grpSp>
          <p:nvGrpSpPr>
            <p:cNvPr id="145420" name="Group 12"/>
            <p:cNvGrpSpPr>
              <a:grpSpLocks/>
            </p:cNvGrpSpPr>
            <p:nvPr/>
          </p:nvGrpSpPr>
          <p:grpSpPr bwMode="auto">
            <a:xfrm>
              <a:off x="4038600" y="1643063"/>
              <a:ext cx="2222500" cy="889000"/>
              <a:chOff x="1684" y="1035"/>
              <a:chExt cx="1292" cy="560"/>
            </a:xfrm>
          </p:grpSpPr>
          <p:sp>
            <p:nvSpPr>
              <p:cNvPr id="145421" name="Freeform 13"/>
              <p:cNvSpPr>
                <a:spLocks/>
              </p:cNvSpPr>
              <p:nvPr/>
            </p:nvSpPr>
            <p:spPr bwMode="auto">
              <a:xfrm>
                <a:off x="1684" y="1035"/>
                <a:ext cx="1271" cy="560"/>
              </a:xfrm>
              <a:custGeom>
                <a:avLst/>
                <a:gdLst>
                  <a:gd name="T0" fmla="*/ 13 w 1271"/>
                  <a:gd name="T1" fmla="*/ 384 h 560"/>
                  <a:gd name="T2" fmla="*/ 61 w 1271"/>
                  <a:gd name="T3" fmla="*/ 349 h 560"/>
                  <a:gd name="T4" fmla="*/ 96 w 1271"/>
                  <a:gd name="T5" fmla="*/ 384 h 560"/>
                  <a:gd name="T6" fmla="*/ 139 w 1271"/>
                  <a:gd name="T7" fmla="*/ 391 h 560"/>
                  <a:gd name="T8" fmla="*/ 175 w 1271"/>
                  <a:gd name="T9" fmla="*/ 343 h 560"/>
                  <a:gd name="T10" fmla="*/ 187 w 1271"/>
                  <a:gd name="T11" fmla="*/ 343 h 560"/>
                  <a:gd name="T12" fmla="*/ 205 w 1271"/>
                  <a:gd name="T13" fmla="*/ 367 h 560"/>
                  <a:gd name="T14" fmla="*/ 240 w 1271"/>
                  <a:gd name="T15" fmla="*/ 295 h 560"/>
                  <a:gd name="T16" fmla="*/ 277 w 1271"/>
                  <a:gd name="T17" fmla="*/ 205 h 560"/>
                  <a:gd name="T18" fmla="*/ 288 w 1271"/>
                  <a:gd name="T19" fmla="*/ 151 h 560"/>
                  <a:gd name="T20" fmla="*/ 307 w 1271"/>
                  <a:gd name="T21" fmla="*/ 109 h 560"/>
                  <a:gd name="T22" fmla="*/ 355 w 1271"/>
                  <a:gd name="T23" fmla="*/ 37 h 560"/>
                  <a:gd name="T24" fmla="*/ 373 w 1271"/>
                  <a:gd name="T25" fmla="*/ 61 h 560"/>
                  <a:gd name="T26" fmla="*/ 408 w 1271"/>
                  <a:gd name="T27" fmla="*/ 42 h 560"/>
                  <a:gd name="T28" fmla="*/ 427 w 1271"/>
                  <a:gd name="T29" fmla="*/ 55 h 560"/>
                  <a:gd name="T30" fmla="*/ 451 w 1271"/>
                  <a:gd name="T31" fmla="*/ 61 h 560"/>
                  <a:gd name="T32" fmla="*/ 475 w 1271"/>
                  <a:gd name="T33" fmla="*/ 79 h 560"/>
                  <a:gd name="T34" fmla="*/ 493 w 1271"/>
                  <a:gd name="T35" fmla="*/ 103 h 560"/>
                  <a:gd name="T36" fmla="*/ 528 w 1271"/>
                  <a:gd name="T37" fmla="*/ 253 h 560"/>
                  <a:gd name="T38" fmla="*/ 546 w 1271"/>
                  <a:gd name="T39" fmla="*/ 312 h 560"/>
                  <a:gd name="T40" fmla="*/ 558 w 1271"/>
                  <a:gd name="T41" fmla="*/ 367 h 560"/>
                  <a:gd name="T42" fmla="*/ 570 w 1271"/>
                  <a:gd name="T43" fmla="*/ 373 h 560"/>
                  <a:gd name="T44" fmla="*/ 594 w 1271"/>
                  <a:gd name="T45" fmla="*/ 325 h 560"/>
                  <a:gd name="T46" fmla="*/ 618 w 1271"/>
                  <a:gd name="T47" fmla="*/ 445 h 560"/>
                  <a:gd name="T48" fmla="*/ 637 w 1271"/>
                  <a:gd name="T49" fmla="*/ 474 h 560"/>
                  <a:gd name="T50" fmla="*/ 648 w 1271"/>
                  <a:gd name="T51" fmla="*/ 504 h 560"/>
                  <a:gd name="T52" fmla="*/ 672 w 1271"/>
                  <a:gd name="T53" fmla="*/ 541 h 560"/>
                  <a:gd name="T54" fmla="*/ 689 w 1271"/>
                  <a:gd name="T55" fmla="*/ 552 h 560"/>
                  <a:gd name="T56" fmla="*/ 726 w 1271"/>
                  <a:gd name="T57" fmla="*/ 493 h 560"/>
                  <a:gd name="T58" fmla="*/ 744 w 1271"/>
                  <a:gd name="T59" fmla="*/ 517 h 560"/>
                  <a:gd name="T60" fmla="*/ 774 w 1271"/>
                  <a:gd name="T61" fmla="*/ 439 h 560"/>
                  <a:gd name="T62" fmla="*/ 792 w 1271"/>
                  <a:gd name="T63" fmla="*/ 210 h 560"/>
                  <a:gd name="T64" fmla="*/ 798 w 1271"/>
                  <a:gd name="T65" fmla="*/ 7 h 560"/>
                  <a:gd name="T66" fmla="*/ 833 w 1271"/>
                  <a:gd name="T67" fmla="*/ 140 h 560"/>
                  <a:gd name="T68" fmla="*/ 905 w 1271"/>
                  <a:gd name="T69" fmla="*/ 120 h 560"/>
                  <a:gd name="T70" fmla="*/ 918 w 1271"/>
                  <a:gd name="T71" fmla="*/ 157 h 560"/>
                  <a:gd name="T72" fmla="*/ 929 w 1271"/>
                  <a:gd name="T73" fmla="*/ 181 h 560"/>
                  <a:gd name="T74" fmla="*/ 977 w 1271"/>
                  <a:gd name="T75" fmla="*/ 181 h 560"/>
                  <a:gd name="T76" fmla="*/ 1001 w 1271"/>
                  <a:gd name="T77" fmla="*/ 229 h 560"/>
                  <a:gd name="T78" fmla="*/ 1014 w 1271"/>
                  <a:gd name="T79" fmla="*/ 282 h 560"/>
                  <a:gd name="T80" fmla="*/ 1025 w 1271"/>
                  <a:gd name="T81" fmla="*/ 312 h 560"/>
                  <a:gd name="T82" fmla="*/ 1044 w 1271"/>
                  <a:gd name="T83" fmla="*/ 330 h 560"/>
                  <a:gd name="T84" fmla="*/ 1116 w 1271"/>
                  <a:gd name="T85" fmla="*/ 325 h 560"/>
                  <a:gd name="T86" fmla="*/ 1134 w 1271"/>
                  <a:gd name="T87" fmla="*/ 312 h 560"/>
                  <a:gd name="T88" fmla="*/ 1147 w 1271"/>
                  <a:gd name="T89" fmla="*/ 373 h 560"/>
                  <a:gd name="T90" fmla="*/ 1164 w 1271"/>
                  <a:gd name="T91" fmla="*/ 427 h 560"/>
                  <a:gd name="T92" fmla="*/ 1188 w 1271"/>
                  <a:gd name="T93" fmla="*/ 469 h 560"/>
                  <a:gd name="T94" fmla="*/ 1200 w 1271"/>
                  <a:gd name="T95" fmla="*/ 493 h 560"/>
                  <a:gd name="T96" fmla="*/ 1219 w 1271"/>
                  <a:gd name="T97" fmla="*/ 480 h 560"/>
                  <a:gd name="T98" fmla="*/ 1236 w 1271"/>
                  <a:gd name="T99" fmla="*/ 402 h 560"/>
                  <a:gd name="T100" fmla="*/ 1247 w 1271"/>
                  <a:gd name="T101" fmla="*/ 336 h 560"/>
                  <a:gd name="T102" fmla="*/ 1260 w 1271"/>
                  <a:gd name="T103" fmla="*/ 325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271" h="560">
                    <a:moveTo>
                      <a:pt x="0" y="408"/>
                    </a:moveTo>
                    <a:lnTo>
                      <a:pt x="0" y="397"/>
                    </a:lnTo>
                    <a:lnTo>
                      <a:pt x="7" y="397"/>
                    </a:lnTo>
                    <a:lnTo>
                      <a:pt x="13" y="384"/>
                    </a:lnTo>
                    <a:lnTo>
                      <a:pt x="24" y="379"/>
                    </a:lnTo>
                    <a:lnTo>
                      <a:pt x="37" y="367"/>
                    </a:lnTo>
                    <a:lnTo>
                      <a:pt x="48" y="360"/>
                    </a:lnTo>
                    <a:lnTo>
                      <a:pt x="61" y="349"/>
                    </a:lnTo>
                    <a:lnTo>
                      <a:pt x="79" y="349"/>
                    </a:lnTo>
                    <a:lnTo>
                      <a:pt x="79" y="354"/>
                    </a:lnTo>
                    <a:lnTo>
                      <a:pt x="85" y="360"/>
                    </a:lnTo>
                    <a:lnTo>
                      <a:pt x="96" y="384"/>
                    </a:lnTo>
                    <a:lnTo>
                      <a:pt x="109" y="391"/>
                    </a:lnTo>
                    <a:lnTo>
                      <a:pt x="115" y="402"/>
                    </a:lnTo>
                    <a:lnTo>
                      <a:pt x="133" y="402"/>
                    </a:lnTo>
                    <a:lnTo>
                      <a:pt x="139" y="391"/>
                    </a:lnTo>
                    <a:lnTo>
                      <a:pt x="157" y="373"/>
                    </a:lnTo>
                    <a:lnTo>
                      <a:pt x="163" y="354"/>
                    </a:lnTo>
                    <a:lnTo>
                      <a:pt x="175" y="349"/>
                    </a:lnTo>
                    <a:lnTo>
                      <a:pt x="175" y="343"/>
                    </a:lnTo>
                    <a:lnTo>
                      <a:pt x="181" y="343"/>
                    </a:lnTo>
                    <a:lnTo>
                      <a:pt x="181" y="336"/>
                    </a:lnTo>
                    <a:lnTo>
                      <a:pt x="181" y="343"/>
                    </a:lnTo>
                    <a:lnTo>
                      <a:pt x="187" y="343"/>
                    </a:lnTo>
                    <a:lnTo>
                      <a:pt x="187" y="354"/>
                    </a:lnTo>
                    <a:lnTo>
                      <a:pt x="192" y="360"/>
                    </a:lnTo>
                    <a:lnTo>
                      <a:pt x="192" y="367"/>
                    </a:lnTo>
                    <a:lnTo>
                      <a:pt x="205" y="367"/>
                    </a:lnTo>
                    <a:lnTo>
                      <a:pt x="205" y="360"/>
                    </a:lnTo>
                    <a:lnTo>
                      <a:pt x="216" y="349"/>
                    </a:lnTo>
                    <a:lnTo>
                      <a:pt x="229" y="330"/>
                    </a:lnTo>
                    <a:lnTo>
                      <a:pt x="240" y="295"/>
                    </a:lnTo>
                    <a:lnTo>
                      <a:pt x="253" y="271"/>
                    </a:lnTo>
                    <a:lnTo>
                      <a:pt x="259" y="247"/>
                    </a:lnTo>
                    <a:lnTo>
                      <a:pt x="264" y="229"/>
                    </a:lnTo>
                    <a:lnTo>
                      <a:pt x="277" y="205"/>
                    </a:lnTo>
                    <a:lnTo>
                      <a:pt x="277" y="199"/>
                    </a:lnTo>
                    <a:lnTo>
                      <a:pt x="283" y="188"/>
                    </a:lnTo>
                    <a:lnTo>
                      <a:pt x="283" y="162"/>
                    </a:lnTo>
                    <a:lnTo>
                      <a:pt x="288" y="151"/>
                    </a:lnTo>
                    <a:lnTo>
                      <a:pt x="288" y="140"/>
                    </a:lnTo>
                    <a:lnTo>
                      <a:pt x="301" y="127"/>
                    </a:lnTo>
                    <a:lnTo>
                      <a:pt x="301" y="114"/>
                    </a:lnTo>
                    <a:lnTo>
                      <a:pt x="307" y="109"/>
                    </a:lnTo>
                    <a:lnTo>
                      <a:pt x="307" y="90"/>
                    </a:lnTo>
                    <a:lnTo>
                      <a:pt x="319" y="79"/>
                    </a:lnTo>
                    <a:lnTo>
                      <a:pt x="325" y="68"/>
                    </a:lnTo>
                    <a:lnTo>
                      <a:pt x="355" y="37"/>
                    </a:lnTo>
                    <a:lnTo>
                      <a:pt x="360" y="37"/>
                    </a:lnTo>
                    <a:lnTo>
                      <a:pt x="360" y="42"/>
                    </a:lnTo>
                    <a:lnTo>
                      <a:pt x="373" y="55"/>
                    </a:lnTo>
                    <a:lnTo>
                      <a:pt x="373" y="61"/>
                    </a:lnTo>
                    <a:lnTo>
                      <a:pt x="379" y="68"/>
                    </a:lnTo>
                    <a:lnTo>
                      <a:pt x="390" y="68"/>
                    </a:lnTo>
                    <a:lnTo>
                      <a:pt x="403" y="55"/>
                    </a:lnTo>
                    <a:lnTo>
                      <a:pt x="408" y="42"/>
                    </a:lnTo>
                    <a:lnTo>
                      <a:pt x="414" y="42"/>
                    </a:lnTo>
                    <a:lnTo>
                      <a:pt x="421" y="37"/>
                    </a:lnTo>
                    <a:lnTo>
                      <a:pt x="421" y="48"/>
                    </a:lnTo>
                    <a:lnTo>
                      <a:pt x="427" y="55"/>
                    </a:lnTo>
                    <a:lnTo>
                      <a:pt x="427" y="68"/>
                    </a:lnTo>
                    <a:lnTo>
                      <a:pt x="432" y="72"/>
                    </a:lnTo>
                    <a:lnTo>
                      <a:pt x="445" y="72"/>
                    </a:lnTo>
                    <a:lnTo>
                      <a:pt x="451" y="61"/>
                    </a:lnTo>
                    <a:lnTo>
                      <a:pt x="462" y="55"/>
                    </a:lnTo>
                    <a:lnTo>
                      <a:pt x="469" y="55"/>
                    </a:lnTo>
                    <a:lnTo>
                      <a:pt x="469" y="68"/>
                    </a:lnTo>
                    <a:lnTo>
                      <a:pt x="475" y="79"/>
                    </a:lnTo>
                    <a:lnTo>
                      <a:pt x="475" y="90"/>
                    </a:lnTo>
                    <a:lnTo>
                      <a:pt x="486" y="90"/>
                    </a:lnTo>
                    <a:lnTo>
                      <a:pt x="486" y="96"/>
                    </a:lnTo>
                    <a:lnTo>
                      <a:pt x="493" y="103"/>
                    </a:lnTo>
                    <a:lnTo>
                      <a:pt x="517" y="199"/>
                    </a:lnTo>
                    <a:lnTo>
                      <a:pt x="523" y="205"/>
                    </a:lnTo>
                    <a:lnTo>
                      <a:pt x="523" y="240"/>
                    </a:lnTo>
                    <a:lnTo>
                      <a:pt x="528" y="253"/>
                    </a:lnTo>
                    <a:lnTo>
                      <a:pt x="534" y="271"/>
                    </a:lnTo>
                    <a:lnTo>
                      <a:pt x="541" y="282"/>
                    </a:lnTo>
                    <a:lnTo>
                      <a:pt x="541" y="295"/>
                    </a:lnTo>
                    <a:lnTo>
                      <a:pt x="546" y="312"/>
                    </a:lnTo>
                    <a:lnTo>
                      <a:pt x="546" y="325"/>
                    </a:lnTo>
                    <a:lnTo>
                      <a:pt x="552" y="343"/>
                    </a:lnTo>
                    <a:lnTo>
                      <a:pt x="558" y="349"/>
                    </a:lnTo>
                    <a:lnTo>
                      <a:pt x="558" y="367"/>
                    </a:lnTo>
                    <a:lnTo>
                      <a:pt x="565" y="373"/>
                    </a:lnTo>
                    <a:lnTo>
                      <a:pt x="565" y="379"/>
                    </a:lnTo>
                    <a:lnTo>
                      <a:pt x="570" y="379"/>
                    </a:lnTo>
                    <a:lnTo>
                      <a:pt x="570" y="373"/>
                    </a:lnTo>
                    <a:lnTo>
                      <a:pt x="576" y="373"/>
                    </a:lnTo>
                    <a:lnTo>
                      <a:pt x="582" y="354"/>
                    </a:lnTo>
                    <a:lnTo>
                      <a:pt x="589" y="343"/>
                    </a:lnTo>
                    <a:lnTo>
                      <a:pt x="594" y="325"/>
                    </a:lnTo>
                    <a:lnTo>
                      <a:pt x="594" y="343"/>
                    </a:lnTo>
                    <a:lnTo>
                      <a:pt x="600" y="354"/>
                    </a:lnTo>
                    <a:lnTo>
                      <a:pt x="600" y="391"/>
                    </a:lnTo>
                    <a:lnTo>
                      <a:pt x="618" y="445"/>
                    </a:lnTo>
                    <a:lnTo>
                      <a:pt x="624" y="456"/>
                    </a:lnTo>
                    <a:lnTo>
                      <a:pt x="630" y="463"/>
                    </a:lnTo>
                    <a:lnTo>
                      <a:pt x="630" y="469"/>
                    </a:lnTo>
                    <a:lnTo>
                      <a:pt x="637" y="474"/>
                    </a:lnTo>
                    <a:lnTo>
                      <a:pt x="637" y="487"/>
                    </a:lnTo>
                    <a:lnTo>
                      <a:pt x="641" y="487"/>
                    </a:lnTo>
                    <a:lnTo>
                      <a:pt x="641" y="493"/>
                    </a:lnTo>
                    <a:lnTo>
                      <a:pt x="648" y="504"/>
                    </a:lnTo>
                    <a:lnTo>
                      <a:pt x="654" y="511"/>
                    </a:lnTo>
                    <a:lnTo>
                      <a:pt x="661" y="522"/>
                    </a:lnTo>
                    <a:lnTo>
                      <a:pt x="661" y="528"/>
                    </a:lnTo>
                    <a:lnTo>
                      <a:pt x="672" y="541"/>
                    </a:lnTo>
                    <a:lnTo>
                      <a:pt x="672" y="547"/>
                    </a:lnTo>
                    <a:lnTo>
                      <a:pt x="685" y="559"/>
                    </a:lnTo>
                    <a:lnTo>
                      <a:pt x="689" y="559"/>
                    </a:lnTo>
                    <a:lnTo>
                      <a:pt x="689" y="552"/>
                    </a:lnTo>
                    <a:lnTo>
                      <a:pt x="713" y="517"/>
                    </a:lnTo>
                    <a:lnTo>
                      <a:pt x="720" y="504"/>
                    </a:lnTo>
                    <a:lnTo>
                      <a:pt x="720" y="493"/>
                    </a:lnTo>
                    <a:lnTo>
                      <a:pt x="726" y="493"/>
                    </a:lnTo>
                    <a:lnTo>
                      <a:pt x="726" y="499"/>
                    </a:lnTo>
                    <a:lnTo>
                      <a:pt x="733" y="499"/>
                    </a:lnTo>
                    <a:lnTo>
                      <a:pt x="737" y="511"/>
                    </a:lnTo>
                    <a:lnTo>
                      <a:pt x="744" y="517"/>
                    </a:lnTo>
                    <a:lnTo>
                      <a:pt x="744" y="522"/>
                    </a:lnTo>
                    <a:lnTo>
                      <a:pt x="757" y="522"/>
                    </a:lnTo>
                    <a:lnTo>
                      <a:pt x="761" y="511"/>
                    </a:lnTo>
                    <a:lnTo>
                      <a:pt x="774" y="439"/>
                    </a:lnTo>
                    <a:lnTo>
                      <a:pt x="781" y="367"/>
                    </a:lnTo>
                    <a:lnTo>
                      <a:pt x="781" y="308"/>
                    </a:lnTo>
                    <a:lnTo>
                      <a:pt x="785" y="282"/>
                    </a:lnTo>
                    <a:lnTo>
                      <a:pt x="792" y="210"/>
                    </a:lnTo>
                    <a:lnTo>
                      <a:pt x="792" y="68"/>
                    </a:lnTo>
                    <a:lnTo>
                      <a:pt x="798" y="42"/>
                    </a:lnTo>
                    <a:lnTo>
                      <a:pt x="798" y="0"/>
                    </a:lnTo>
                    <a:lnTo>
                      <a:pt x="798" y="7"/>
                    </a:lnTo>
                    <a:lnTo>
                      <a:pt x="805" y="24"/>
                    </a:lnTo>
                    <a:lnTo>
                      <a:pt x="822" y="96"/>
                    </a:lnTo>
                    <a:lnTo>
                      <a:pt x="833" y="120"/>
                    </a:lnTo>
                    <a:lnTo>
                      <a:pt x="833" y="140"/>
                    </a:lnTo>
                    <a:lnTo>
                      <a:pt x="846" y="151"/>
                    </a:lnTo>
                    <a:lnTo>
                      <a:pt x="870" y="151"/>
                    </a:lnTo>
                    <a:lnTo>
                      <a:pt x="901" y="120"/>
                    </a:lnTo>
                    <a:lnTo>
                      <a:pt x="905" y="120"/>
                    </a:lnTo>
                    <a:lnTo>
                      <a:pt x="905" y="133"/>
                    </a:lnTo>
                    <a:lnTo>
                      <a:pt x="912" y="140"/>
                    </a:lnTo>
                    <a:lnTo>
                      <a:pt x="912" y="151"/>
                    </a:lnTo>
                    <a:lnTo>
                      <a:pt x="918" y="157"/>
                    </a:lnTo>
                    <a:lnTo>
                      <a:pt x="918" y="162"/>
                    </a:lnTo>
                    <a:lnTo>
                      <a:pt x="925" y="162"/>
                    </a:lnTo>
                    <a:lnTo>
                      <a:pt x="925" y="181"/>
                    </a:lnTo>
                    <a:lnTo>
                      <a:pt x="929" y="181"/>
                    </a:lnTo>
                    <a:lnTo>
                      <a:pt x="929" y="188"/>
                    </a:lnTo>
                    <a:lnTo>
                      <a:pt x="960" y="188"/>
                    </a:lnTo>
                    <a:lnTo>
                      <a:pt x="966" y="181"/>
                    </a:lnTo>
                    <a:lnTo>
                      <a:pt x="977" y="181"/>
                    </a:lnTo>
                    <a:lnTo>
                      <a:pt x="977" y="188"/>
                    </a:lnTo>
                    <a:lnTo>
                      <a:pt x="984" y="188"/>
                    </a:lnTo>
                    <a:lnTo>
                      <a:pt x="996" y="205"/>
                    </a:lnTo>
                    <a:lnTo>
                      <a:pt x="1001" y="229"/>
                    </a:lnTo>
                    <a:lnTo>
                      <a:pt x="1008" y="240"/>
                    </a:lnTo>
                    <a:lnTo>
                      <a:pt x="1008" y="253"/>
                    </a:lnTo>
                    <a:lnTo>
                      <a:pt x="1014" y="264"/>
                    </a:lnTo>
                    <a:lnTo>
                      <a:pt x="1014" y="282"/>
                    </a:lnTo>
                    <a:lnTo>
                      <a:pt x="1020" y="288"/>
                    </a:lnTo>
                    <a:lnTo>
                      <a:pt x="1020" y="301"/>
                    </a:lnTo>
                    <a:lnTo>
                      <a:pt x="1025" y="308"/>
                    </a:lnTo>
                    <a:lnTo>
                      <a:pt x="1025" y="312"/>
                    </a:lnTo>
                    <a:lnTo>
                      <a:pt x="1032" y="319"/>
                    </a:lnTo>
                    <a:lnTo>
                      <a:pt x="1032" y="325"/>
                    </a:lnTo>
                    <a:lnTo>
                      <a:pt x="1038" y="325"/>
                    </a:lnTo>
                    <a:lnTo>
                      <a:pt x="1044" y="330"/>
                    </a:lnTo>
                    <a:lnTo>
                      <a:pt x="1044" y="336"/>
                    </a:lnTo>
                    <a:lnTo>
                      <a:pt x="1099" y="336"/>
                    </a:lnTo>
                    <a:lnTo>
                      <a:pt x="1110" y="330"/>
                    </a:lnTo>
                    <a:lnTo>
                      <a:pt x="1116" y="325"/>
                    </a:lnTo>
                    <a:lnTo>
                      <a:pt x="1123" y="325"/>
                    </a:lnTo>
                    <a:lnTo>
                      <a:pt x="1128" y="319"/>
                    </a:lnTo>
                    <a:lnTo>
                      <a:pt x="1128" y="312"/>
                    </a:lnTo>
                    <a:lnTo>
                      <a:pt x="1134" y="312"/>
                    </a:lnTo>
                    <a:lnTo>
                      <a:pt x="1134" y="325"/>
                    </a:lnTo>
                    <a:lnTo>
                      <a:pt x="1140" y="336"/>
                    </a:lnTo>
                    <a:lnTo>
                      <a:pt x="1140" y="360"/>
                    </a:lnTo>
                    <a:lnTo>
                      <a:pt x="1147" y="373"/>
                    </a:lnTo>
                    <a:lnTo>
                      <a:pt x="1147" y="391"/>
                    </a:lnTo>
                    <a:lnTo>
                      <a:pt x="1158" y="415"/>
                    </a:lnTo>
                    <a:lnTo>
                      <a:pt x="1164" y="415"/>
                    </a:lnTo>
                    <a:lnTo>
                      <a:pt x="1164" y="427"/>
                    </a:lnTo>
                    <a:lnTo>
                      <a:pt x="1171" y="432"/>
                    </a:lnTo>
                    <a:lnTo>
                      <a:pt x="1182" y="456"/>
                    </a:lnTo>
                    <a:lnTo>
                      <a:pt x="1188" y="463"/>
                    </a:lnTo>
                    <a:lnTo>
                      <a:pt x="1188" y="469"/>
                    </a:lnTo>
                    <a:lnTo>
                      <a:pt x="1195" y="469"/>
                    </a:lnTo>
                    <a:lnTo>
                      <a:pt x="1195" y="480"/>
                    </a:lnTo>
                    <a:lnTo>
                      <a:pt x="1200" y="487"/>
                    </a:lnTo>
                    <a:lnTo>
                      <a:pt x="1200" y="493"/>
                    </a:lnTo>
                    <a:lnTo>
                      <a:pt x="1206" y="493"/>
                    </a:lnTo>
                    <a:lnTo>
                      <a:pt x="1206" y="499"/>
                    </a:lnTo>
                    <a:lnTo>
                      <a:pt x="1219" y="499"/>
                    </a:lnTo>
                    <a:lnTo>
                      <a:pt x="1219" y="480"/>
                    </a:lnTo>
                    <a:lnTo>
                      <a:pt x="1223" y="469"/>
                    </a:lnTo>
                    <a:lnTo>
                      <a:pt x="1230" y="450"/>
                    </a:lnTo>
                    <a:lnTo>
                      <a:pt x="1230" y="415"/>
                    </a:lnTo>
                    <a:lnTo>
                      <a:pt x="1236" y="402"/>
                    </a:lnTo>
                    <a:lnTo>
                      <a:pt x="1236" y="367"/>
                    </a:lnTo>
                    <a:lnTo>
                      <a:pt x="1243" y="367"/>
                    </a:lnTo>
                    <a:lnTo>
                      <a:pt x="1243" y="343"/>
                    </a:lnTo>
                    <a:lnTo>
                      <a:pt x="1247" y="336"/>
                    </a:lnTo>
                    <a:lnTo>
                      <a:pt x="1247" y="330"/>
                    </a:lnTo>
                    <a:lnTo>
                      <a:pt x="1254" y="330"/>
                    </a:lnTo>
                    <a:lnTo>
                      <a:pt x="1254" y="325"/>
                    </a:lnTo>
                    <a:lnTo>
                      <a:pt x="1260" y="325"/>
                    </a:lnTo>
                    <a:lnTo>
                      <a:pt x="1260" y="319"/>
                    </a:lnTo>
                    <a:lnTo>
                      <a:pt x="1267" y="319"/>
                    </a:lnTo>
                    <a:lnTo>
                      <a:pt x="1270" y="31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22" name="Freeform 14"/>
              <p:cNvSpPr>
                <a:spLocks/>
              </p:cNvSpPr>
              <p:nvPr/>
            </p:nvSpPr>
            <p:spPr bwMode="auto">
              <a:xfrm>
                <a:off x="2935" y="1317"/>
                <a:ext cx="41" cy="46"/>
              </a:xfrm>
              <a:custGeom>
                <a:avLst/>
                <a:gdLst>
                  <a:gd name="T0" fmla="*/ 32 w 41"/>
                  <a:gd name="T1" fmla="*/ 45 h 46"/>
                  <a:gd name="T2" fmla="*/ 40 w 41"/>
                  <a:gd name="T3" fmla="*/ 0 h 46"/>
                  <a:gd name="T4" fmla="*/ 0 w 41"/>
                  <a:gd name="T5" fmla="*/ 21 h 46"/>
                  <a:gd name="T6" fmla="*/ 32 w 41"/>
                  <a:gd name="T7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6">
                    <a:moveTo>
                      <a:pt x="32" y="45"/>
                    </a:moveTo>
                    <a:lnTo>
                      <a:pt x="40" y="0"/>
                    </a:lnTo>
                    <a:lnTo>
                      <a:pt x="0" y="21"/>
                    </a:lnTo>
                    <a:lnTo>
                      <a:pt x="32" y="45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23" name="Rectangle 15"/>
            <p:cNvSpPr>
              <a:spLocks noChangeArrowheads="1"/>
            </p:cNvSpPr>
            <p:nvPr/>
          </p:nvSpPr>
          <p:spPr bwMode="auto">
            <a:xfrm>
              <a:off x="4149725" y="2206625"/>
              <a:ext cx="26988" cy="457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24" name="Rectangle 16"/>
            <p:cNvSpPr>
              <a:spLocks noChangeArrowheads="1"/>
            </p:cNvSpPr>
            <p:nvPr/>
          </p:nvSpPr>
          <p:spPr bwMode="auto">
            <a:xfrm>
              <a:off x="4614864" y="1757363"/>
              <a:ext cx="28575" cy="9064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45425" name="Group 17"/>
            <p:cNvGrpSpPr>
              <a:grpSpLocks/>
            </p:cNvGrpSpPr>
            <p:nvPr/>
          </p:nvGrpSpPr>
          <p:grpSpPr bwMode="auto">
            <a:xfrm>
              <a:off x="4162426" y="2708276"/>
              <a:ext cx="447675" cy="66675"/>
              <a:chOff x="1756" y="1706"/>
              <a:chExt cx="260" cy="42"/>
            </a:xfrm>
          </p:grpSpPr>
          <p:sp>
            <p:nvSpPr>
              <p:cNvPr id="145426" name="Line 18"/>
              <p:cNvSpPr>
                <a:spLocks noChangeShapeType="1"/>
              </p:cNvSpPr>
              <p:nvPr/>
            </p:nvSpPr>
            <p:spPr bwMode="auto">
              <a:xfrm>
                <a:off x="1798" y="1726"/>
                <a:ext cx="177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27" name="Freeform 19"/>
              <p:cNvSpPr>
                <a:spLocks/>
              </p:cNvSpPr>
              <p:nvPr/>
            </p:nvSpPr>
            <p:spPr bwMode="auto">
              <a:xfrm>
                <a:off x="1756" y="1706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0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0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28" name="Freeform 20"/>
              <p:cNvSpPr>
                <a:spLocks/>
              </p:cNvSpPr>
              <p:nvPr/>
            </p:nvSpPr>
            <p:spPr bwMode="auto">
              <a:xfrm>
                <a:off x="1975" y="1707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29" name="Group 21"/>
            <p:cNvGrpSpPr>
              <a:grpSpLocks/>
            </p:cNvGrpSpPr>
            <p:nvPr/>
          </p:nvGrpSpPr>
          <p:grpSpPr bwMode="auto">
            <a:xfrm>
              <a:off x="4638675" y="2708276"/>
              <a:ext cx="444500" cy="66675"/>
              <a:chOff x="2033" y="1706"/>
              <a:chExt cx="258" cy="42"/>
            </a:xfrm>
          </p:grpSpPr>
          <p:sp>
            <p:nvSpPr>
              <p:cNvPr id="145430" name="Line 22"/>
              <p:cNvSpPr>
                <a:spLocks noChangeShapeType="1"/>
              </p:cNvSpPr>
              <p:nvPr/>
            </p:nvSpPr>
            <p:spPr bwMode="auto">
              <a:xfrm>
                <a:off x="2075" y="1726"/>
                <a:ext cx="17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31" name="Freeform 23"/>
              <p:cNvSpPr>
                <a:spLocks/>
              </p:cNvSpPr>
              <p:nvPr/>
            </p:nvSpPr>
            <p:spPr bwMode="auto">
              <a:xfrm>
                <a:off x="2033" y="1706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0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0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32" name="Freeform 24"/>
              <p:cNvSpPr>
                <a:spLocks/>
              </p:cNvSpPr>
              <p:nvPr/>
            </p:nvSpPr>
            <p:spPr bwMode="auto">
              <a:xfrm>
                <a:off x="2250" y="1707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33" name="Group 25"/>
            <p:cNvGrpSpPr>
              <a:grpSpLocks/>
            </p:cNvGrpSpPr>
            <p:nvPr/>
          </p:nvGrpSpPr>
          <p:grpSpPr bwMode="auto">
            <a:xfrm>
              <a:off x="5133975" y="2708276"/>
              <a:ext cx="444500" cy="66675"/>
              <a:chOff x="2321" y="1706"/>
              <a:chExt cx="258" cy="42"/>
            </a:xfrm>
          </p:grpSpPr>
          <p:sp>
            <p:nvSpPr>
              <p:cNvPr id="145434" name="Line 26"/>
              <p:cNvSpPr>
                <a:spLocks noChangeShapeType="1"/>
              </p:cNvSpPr>
              <p:nvPr/>
            </p:nvSpPr>
            <p:spPr bwMode="auto">
              <a:xfrm>
                <a:off x="2362" y="1726"/>
                <a:ext cx="17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35" name="Freeform 27"/>
              <p:cNvSpPr>
                <a:spLocks/>
              </p:cNvSpPr>
              <p:nvPr/>
            </p:nvSpPr>
            <p:spPr bwMode="auto">
              <a:xfrm>
                <a:off x="2321" y="1706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0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0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36" name="Freeform 28"/>
              <p:cNvSpPr>
                <a:spLocks/>
              </p:cNvSpPr>
              <p:nvPr/>
            </p:nvSpPr>
            <p:spPr bwMode="auto">
              <a:xfrm>
                <a:off x="2538" y="1707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37" name="Group 29"/>
            <p:cNvGrpSpPr>
              <a:grpSpLocks/>
            </p:cNvGrpSpPr>
            <p:nvPr/>
          </p:nvGrpSpPr>
          <p:grpSpPr bwMode="auto">
            <a:xfrm>
              <a:off x="5619751" y="2708276"/>
              <a:ext cx="441325" cy="66675"/>
              <a:chOff x="2602" y="1706"/>
              <a:chExt cx="259" cy="42"/>
            </a:xfrm>
          </p:grpSpPr>
          <p:sp>
            <p:nvSpPr>
              <p:cNvPr id="145438" name="Line 30"/>
              <p:cNvSpPr>
                <a:spLocks noChangeShapeType="1"/>
              </p:cNvSpPr>
              <p:nvPr/>
            </p:nvSpPr>
            <p:spPr bwMode="auto">
              <a:xfrm>
                <a:off x="2644" y="1726"/>
                <a:ext cx="17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39" name="Freeform 31"/>
              <p:cNvSpPr>
                <a:spLocks/>
              </p:cNvSpPr>
              <p:nvPr/>
            </p:nvSpPr>
            <p:spPr bwMode="auto">
              <a:xfrm>
                <a:off x="2602" y="1706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0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0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40" name="Freeform 32"/>
              <p:cNvSpPr>
                <a:spLocks/>
              </p:cNvSpPr>
              <p:nvPr/>
            </p:nvSpPr>
            <p:spPr bwMode="auto">
              <a:xfrm>
                <a:off x="2820" y="1707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41" name="Rectangle 33"/>
            <p:cNvSpPr>
              <a:spLocks noChangeArrowheads="1"/>
            </p:cNvSpPr>
            <p:nvPr/>
          </p:nvSpPr>
          <p:spPr bwMode="auto">
            <a:xfrm>
              <a:off x="5100638" y="2319339"/>
              <a:ext cx="25400" cy="34448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42" name="Rectangle 34"/>
            <p:cNvSpPr>
              <a:spLocks noChangeArrowheads="1"/>
            </p:cNvSpPr>
            <p:nvPr/>
          </p:nvSpPr>
          <p:spPr bwMode="auto">
            <a:xfrm>
              <a:off x="5584826" y="1854200"/>
              <a:ext cx="28575" cy="8207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43" name="Rectangle 35"/>
            <p:cNvSpPr>
              <a:spLocks noChangeArrowheads="1"/>
            </p:cNvSpPr>
            <p:nvPr/>
          </p:nvSpPr>
          <p:spPr bwMode="auto">
            <a:xfrm>
              <a:off x="6069014" y="2366963"/>
              <a:ext cx="26987" cy="2968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44" name="Rectangle 36"/>
            <p:cNvSpPr>
              <a:spLocks noChangeArrowheads="1"/>
            </p:cNvSpPr>
            <p:nvPr/>
          </p:nvSpPr>
          <p:spPr bwMode="auto">
            <a:xfrm>
              <a:off x="7072313" y="2225675"/>
              <a:ext cx="112395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45" name="Freeform 37"/>
            <p:cNvSpPr>
              <a:spLocks/>
            </p:cNvSpPr>
            <p:nvPr/>
          </p:nvSpPr>
          <p:spPr bwMode="auto">
            <a:xfrm>
              <a:off x="5813425" y="2349500"/>
              <a:ext cx="1176338" cy="393700"/>
            </a:xfrm>
            <a:custGeom>
              <a:avLst/>
              <a:gdLst>
                <a:gd name="T0" fmla="*/ 0 w 685"/>
                <a:gd name="T1" fmla="*/ 247 h 248"/>
                <a:gd name="T2" fmla="*/ 342 w 685"/>
                <a:gd name="T3" fmla="*/ 0 h 248"/>
                <a:gd name="T4" fmla="*/ 684 w 685"/>
                <a:gd name="T5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5" h="248">
                  <a:moveTo>
                    <a:pt x="0" y="247"/>
                  </a:moveTo>
                  <a:lnTo>
                    <a:pt x="342" y="0"/>
                  </a:lnTo>
                  <a:lnTo>
                    <a:pt x="68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5446" name="Rectangle 38"/>
            <p:cNvSpPr>
              <a:spLocks noChangeArrowheads="1"/>
            </p:cNvSpPr>
            <p:nvPr/>
          </p:nvSpPr>
          <p:spPr bwMode="auto">
            <a:xfrm>
              <a:off x="7004050" y="2255838"/>
              <a:ext cx="1917192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>
                  <a:solidFill>
                    <a:srgbClr val="000000"/>
                  </a:solidFill>
                </a:rPr>
                <a:t>Pas d’échantillonnage</a:t>
              </a:r>
              <a:endParaRPr lang="fr-FR" altLang="fr-FR" sz="1600">
                <a:solidFill>
                  <a:srgbClr val="000000"/>
                </a:solidFill>
              </a:endParaRPr>
            </a:p>
          </p:txBody>
        </p:sp>
        <p:sp>
          <p:nvSpPr>
            <p:cNvPr id="145447" name="Rectangle 39"/>
            <p:cNvSpPr>
              <a:spLocks noChangeArrowheads="1"/>
            </p:cNvSpPr>
            <p:nvPr/>
          </p:nvSpPr>
          <p:spPr bwMode="auto">
            <a:xfrm>
              <a:off x="3116263" y="1598613"/>
              <a:ext cx="876300" cy="20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48" name="Rectangle 40"/>
            <p:cNvSpPr>
              <a:spLocks noChangeArrowheads="1"/>
            </p:cNvSpPr>
            <p:nvPr/>
          </p:nvSpPr>
          <p:spPr bwMode="auto">
            <a:xfrm>
              <a:off x="2959101" y="1600201"/>
              <a:ext cx="88004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600">
                  <a:solidFill>
                    <a:srgbClr val="000000"/>
                  </a:solidFill>
                </a:rPr>
                <a:t>Amplitude</a:t>
              </a:r>
            </a:p>
          </p:txBody>
        </p:sp>
        <p:sp>
          <p:nvSpPr>
            <p:cNvPr id="145449" name="Rectangle 41"/>
            <p:cNvSpPr>
              <a:spLocks noChangeArrowheads="1"/>
            </p:cNvSpPr>
            <p:nvPr/>
          </p:nvSpPr>
          <p:spPr bwMode="auto">
            <a:xfrm>
              <a:off x="6402388" y="2671764"/>
              <a:ext cx="876300" cy="198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50" name="Rectangle 42"/>
            <p:cNvSpPr>
              <a:spLocks noChangeArrowheads="1"/>
            </p:cNvSpPr>
            <p:nvPr/>
          </p:nvSpPr>
          <p:spPr bwMode="auto">
            <a:xfrm>
              <a:off x="6418264" y="2681288"/>
              <a:ext cx="368691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200">
                  <a:solidFill>
                    <a:srgbClr val="000000"/>
                  </a:solidFill>
                </a:rPr>
                <a:t>temps</a:t>
              </a:r>
            </a:p>
          </p:txBody>
        </p:sp>
        <p:grpSp>
          <p:nvGrpSpPr>
            <p:cNvPr id="145451" name="Group 43"/>
            <p:cNvGrpSpPr>
              <a:grpSpLocks/>
            </p:cNvGrpSpPr>
            <p:nvPr/>
          </p:nvGrpSpPr>
          <p:grpSpPr bwMode="auto">
            <a:xfrm>
              <a:off x="3956051" y="5748339"/>
              <a:ext cx="2435225" cy="65087"/>
              <a:chOff x="1637" y="3621"/>
              <a:chExt cx="1415" cy="41"/>
            </a:xfrm>
          </p:grpSpPr>
          <p:sp>
            <p:nvSpPr>
              <p:cNvPr id="145452" name="Line 44"/>
              <p:cNvSpPr>
                <a:spLocks noChangeShapeType="1"/>
              </p:cNvSpPr>
              <p:nvPr/>
            </p:nvSpPr>
            <p:spPr bwMode="auto">
              <a:xfrm>
                <a:off x="1637" y="3641"/>
                <a:ext cx="1374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53" name="Freeform 45"/>
              <p:cNvSpPr>
                <a:spLocks/>
              </p:cNvSpPr>
              <p:nvPr/>
            </p:nvSpPr>
            <p:spPr bwMode="auto">
              <a:xfrm>
                <a:off x="3011" y="3621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20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20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54" name="Group 46"/>
            <p:cNvGrpSpPr>
              <a:grpSpLocks/>
            </p:cNvGrpSpPr>
            <p:nvPr/>
          </p:nvGrpSpPr>
          <p:grpSpPr bwMode="auto">
            <a:xfrm>
              <a:off x="3914775" y="3200401"/>
              <a:ext cx="115888" cy="1039813"/>
              <a:chOff x="1612" y="2009"/>
              <a:chExt cx="41" cy="662"/>
            </a:xfrm>
          </p:grpSpPr>
          <p:sp>
            <p:nvSpPr>
              <p:cNvPr id="145455" name="Line 47"/>
              <p:cNvSpPr>
                <a:spLocks noChangeShapeType="1"/>
              </p:cNvSpPr>
              <p:nvPr/>
            </p:nvSpPr>
            <p:spPr bwMode="auto">
              <a:xfrm>
                <a:off x="1632" y="2051"/>
                <a:ext cx="1" cy="6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56" name="Freeform 48"/>
              <p:cNvSpPr>
                <a:spLocks/>
              </p:cNvSpPr>
              <p:nvPr/>
            </p:nvSpPr>
            <p:spPr bwMode="auto">
              <a:xfrm>
                <a:off x="1612" y="2009"/>
                <a:ext cx="41" cy="41"/>
              </a:xfrm>
              <a:custGeom>
                <a:avLst/>
                <a:gdLst>
                  <a:gd name="T0" fmla="*/ 40 w 41"/>
                  <a:gd name="T1" fmla="*/ 40 h 41"/>
                  <a:gd name="T2" fmla="*/ 20 w 41"/>
                  <a:gd name="T3" fmla="*/ 0 h 41"/>
                  <a:gd name="T4" fmla="*/ 0 w 41"/>
                  <a:gd name="T5" fmla="*/ 40 h 41"/>
                  <a:gd name="T6" fmla="*/ 4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40"/>
                    </a:moveTo>
                    <a:lnTo>
                      <a:pt x="20" y="0"/>
                    </a:lnTo>
                    <a:lnTo>
                      <a:pt x="0" y="40"/>
                    </a:lnTo>
                    <a:lnTo>
                      <a:pt x="4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57" name="Group 49"/>
            <p:cNvGrpSpPr>
              <a:grpSpLocks/>
            </p:cNvGrpSpPr>
            <p:nvPr/>
          </p:nvGrpSpPr>
          <p:grpSpPr bwMode="auto">
            <a:xfrm>
              <a:off x="3956051" y="4195764"/>
              <a:ext cx="2435225" cy="66675"/>
              <a:chOff x="1637" y="2643"/>
              <a:chExt cx="1415" cy="41"/>
            </a:xfrm>
          </p:grpSpPr>
          <p:sp>
            <p:nvSpPr>
              <p:cNvPr id="145458" name="Line 50"/>
              <p:cNvSpPr>
                <a:spLocks noChangeShapeType="1"/>
              </p:cNvSpPr>
              <p:nvPr/>
            </p:nvSpPr>
            <p:spPr bwMode="auto">
              <a:xfrm>
                <a:off x="1637" y="2662"/>
                <a:ext cx="1374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59" name="Freeform 51"/>
              <p:cNvSpPr>
                <a:spLocks/>
              </p:cNvSpPr>
              <p:nvPr/>
            </p:nvSpPr>
            <p:spPr bwMode="auto">
              <a:xfrm>
                <a:off x="3011" y="2643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60" name="Rectangle 52"/>
            <p:cNvSpPr>
              <a:spLocks noChangeArrowheads="1"/>
            </p:cNvSpPr>
            <p:nvPr/>
          </p:nvSpPr>
          <p:spPr bwMode="auto">
            <a:xfrm>
              <a:off x="4149725" y="5314950"/>
              <a:ext cx="26988" cy="457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45461" name="Group 53"/>
            <p:cNvGrpSpPr>
              <a:grpSpLocks/>
            </p:cNvGrpSpPr>
            <p:nvPr/>
          </p:nvGrpSpPr>
          <p:grpSpPr bwMode="auto">
            <a:xfrm>
              <a:off x="4038600" y="3195638"/>
              <a:ext cx="2222500" cy="889000"/>
              <a:chOff x="1684" y="2014"/>
              <a:chExt cx="1292" cy="559"/>
            </a:xfrm>
          </p:grpSpPr>
          <p:sp>
            <p:nvSpPr>
              <p:cNvPr id="145462" name="Freeform 54"/>
              <p:cNvSpPr>
                <a:spLocks/>
              </p:cNvSpPr>
              <p:nvPr/>
            </p:nvSpPr>
            <p:spPr bwMode="auto">
              <a:xfrm>
                <a:off x="1684" y="2014"/>
                <a:ext cx="1271" cy="559"/>
              </a:xfrm>
              <a:custGeom>
                <a:avLst/>
                <a:gdLst>
                  <a:gd name="T0" fmla="*/ 13 w 1271"/>
                  <a:gd name="T1" fmla="*/ 384 h 559"/>
                  <a:gd name="T2" fmla="*/ 61 w 1271"/>
                  <a:gd name="T3" fmla="*/ 349 h 559"/>
                  <a:gd name="T4" fmla="*/ 96 w 1271"/>
                  <a:gd name="T5" fmla="*/ 384 h 559"/>
                  <a:gd name="T6" fmla="*/ 139 w 1271"/>
                  <a:gd name="T7" fmla="*/ 390 h 559"/>
                  <a:gd name="T8" fmla="*/ 175 w 1271"/>
                  <a:gd name="T9" fmla="*/ 342 h 559"/>
                  <a:gd name="T10" fmla="*/ 187 w 1271"/>
                  <a:gd name="T11" fmla="*/ 342 h 559"/>
                  <a:gd name="T12" fmla="*/ 205 w 1271"/>
                  <a:gd name="T13" fmla="*/ 366 h 559"/>
                  <a:gd name="T14" fmla="*/ 240 w 1271"/>
                  <a:gd name="T15" fmla="*/ 294 h 559"/>
                  <a:gd name="T16" fmla="*/ 277 w 1271"/>
                  <a:gd name="T17" fmla="*/ 205 h 559"/>
                  <a:gd name="T18" fmla="*/ 288 w 1271"/>
                  <a:gd name="T19" fmla="*/ 151 h 559"/>
                  <a:gd name="T20" fmla="*/ 307 w 1271"/>
                  <a:gd name="T21" fmla="*/ 109 h 559"/>
                  <a:gd name="T22" fmla="*/ 355 w 1271"/>
                  <a:gd name="T23" fmla="*/ 37 h 559"/>
                  <a:gd name="T24" fmla="*/ 373 w 1271"/>
                  <a:gd name="T25" fmla="*/ 61 h 559"/>
                  <a:gd name="T26" fmla="*/ 408 w 1271"/>
                  <a:gd name="T27" fmla="*/ 42 h 559"/>
                  <a:gd name="T28" fmla="*/ 427 w 1271"/>
                  <a:gd name="T29" fmla="*/ 55 h 559"/>
                  <a:gd name="T30" fmla="*/ 451 w 1271"/>
                  <a:gd name="T31" fmla="*/ 61 h 559"/>
                  <a:gd name="T32" fmla="*/ 475 w 1271"/>
                  <a:gd name="T33" fmla="*/ 79 h 559"/>
                  <a:gd name="T34" fmla="*/ 493 w 1271"/>
                  <a:gd name="T35" fmla="*/ 103 h 559"/>
                  <a:gd name="T36" fmla="*/ 528 w 1271"/>
                  <a:gd name="T37" fmla="*/ 253 h 559"/>
                  <a:gd name="T38" fmla="*/ 546 w 1271"/>
                  <a:gd name="T39" fmla="*/ 312 h 559"/>
                  <a:gd name="T40" fmla="*/ 558 w 1271"/>
                  <a:gd name="T41" fmla="*/ 366 h 559"/>
                  <a:gd name="T42" fmla="*/ 570 w 1271"/>
                  <a:gd name="T43" fmla="*/ 373 h 559"/>
                  <a:gd name="T44" fmla="*/ 594 w 1271"/>
                  <a:gd name="T45" fmla="*/ 325 h 559"/>
                  <a:gd name="T46" fmla="*/ 618 w 1271"/>
                  <a:gd name="T47" fmla="*/ 445 h 559"/>
                  <a:gd name="T48" fmla="*/ 637 w 1271"/>
                  <a:gd name="T49" fmla="*/ 474 h 559"/>
                  <a:gd name="T50" fmla="*/ 648 w 1271"/>
                  <a:gd name="T51" fmla="*/ 504 h 559"/>
                  <a:gd name="T52" fmla="*/ 672 w 1271"/>
                  <a:gd name="T53" fmla="*/ 541 h 559"/>
                  <a:gd name="T54" fmla="*/ 689 w 1271"/>
                  <a:gd name="T55" fmla="*/ 552 h 559"/>
                  <a:gd name="T56" fmla="*/ 726 w 1271"/>
                  <a:gd name="T57" fmla="*/ 493 h 559"/>
                  <a:gd name="T58" fmla="*/ 744 w 1271"/>
                  <a:gd name="T59" fmla="*/ 517 h 559"/>
                  <a:gd name="T60" fmla="*/ 774 w 1271"/>
                  <a:gd name="T61" fmla="*/ 438 h 559"/>
                  <a:gd name="T62" fmla="*/ 792 w 1271"/>
                  <a:gd name="T63" fmla="*/ 210 h 559"/>
                  <a:gd name="T64" fmla="*/ 798 w 1271"/>
                  <a:gd name="T65" fmla="*/ 7 h 559"/>
                  <a:gd name="T66" fmla="*/ 833 w 1271"/>
                  <a:gd name="T67" fmla="*/ 139 h 559"/>
                  <a:gd name="T68" fmla="*/ 905 w 1271"/>
                  <a:gd name="T69" fmla="*/ 120 h 559"/>
                  <a:gd name="T70" fmla="*/ 918 w 1271"/>
                  <a:gd name="T71" fmla="*/ 157 h 559"/>
                  <a:gd name="T72" fmla="*/ 929 w 1271"/>
                  <a:gd name="T73" fmla="*/ 181 h 559"/>
                  <a:gd name="T74" fmla="*/ 977 w 1271"/>
                  <a:gd name="T75" fmla="*/ 181 h 559"/>
                  <a:gd name="T76" fmla="*/ 1001 w 1271"/>
                  <a:gd name="T77" fmla="*/ 229 h 559"/>
                  <a:gd name="T78" fmla="*/ 1014 w 1271"/>
                  <a:gd name="T79" fmla="*/ 282 h 559"/>
                  <a:gd name="T80" fmla="*/ 1025 w 1271"/>
                  <a:gd name="T81" fmla="*/ 312 h 559"/>
                  <a:gd name="T82" fmla="*/ 1044 w 1271"/>
                  <a:gd name="T83" fmla="*/ 330 h 559"/>
                  <a:gd name="T84" fmla="*/ 1116 w 1271"/>
                  <a:gd name="T85" fmla="*/ 325 h 559"/>
                  <a:gd name="T86" fmla="*/ 1134 w 1271"/>
                  <a:gd name="T87" fmla="*/ 312 h 559"/>
                  <a:gd name="T88" fmla="*/ 1147 w 1271"/>
                  <a:gd name="T89" fmla="*/ 373 h 559"/>
                  <a:gd name="T90" fmla="*/ 1164 w 1271"/>
                  <a:gd name="T91" fmla="*/ 427 h 559"/>
                  <a:gd name="T92" fmla="*/ 1188 w 1271"/>
                  <a:gd name="T93" fmla="*/ 469 h 559"/>
                  <a:gd name="T94" fmla="*/ 1200 w 1271"/>
                  <a:gd name="T95" fmla="*/ 493 h 559"/>
                  <a:gd name="T96" fmla="*/ 1219 w 1271"/>
                  <a:gd name="T97" fmla="*/ 480 h 559"/>
                  <a:gd name="T98" fmla="*/ 1236 w 1271"/>
                  <a:gd name="T99" fmla="*/ 402 h 559"/>
                  <a:gd name="T100" fmla="*/ 1247 w 1271"/>
                  <a:gd name="T101" fmla="*/ 336 h 559"/>
                  <a:gd name="T102" fmla="*/ 1260 w 1271"/>
                  <a:gd name="T103" fmla="*/ 325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271" h="559">
                    <a:moveTo>
                      <a:pt x="0" y="408"/>
                    </a:moveTo>
                    <a:lnTo>
                      <a:pt x="0" y="397"/>
                    </a:lnTo>
                    <a:lnTo>
                      <a:pt x="7" y="397"/>
                    </a:lnTo>
                    <a:lnTo>
                      <a:pt x="13" y="384"/>
                    </a:lnTo>
                    <a:lnTo>
                      <a:pt x="24" y="379"/>
                    </a:lnTo>
                    <a:lnTo>
                      <a:pt x="37" y="366"/>
                    </a:lnTo>
                    <a:lnTo>
                      <a:pt x="48" y="360"/>
                    </a:lnTo>
                    <a:lnTo>
                      <a:pt x="61" y="349"/>
                    </a:lnTo>
                    <a:lnTo>
                      <a:pt x="79" y="349"/>
                    </a:lnTo>
                    <a:lnTo>
                      <a:pt x="79" y="354"/>
                    </a:lnTo>
                    <a:lnTo>
                      <a:pt x="85" y="360"/>
                    </a:lnTo>
                    <a:lnTo>
                      <a:pt x="96" y="384"/>
                    </a:lnTo>
                    <a:lnTo>
                      <a:pt x="109" y="390"/>
                    </a:lnTo>
                    <a:lnTo>
                      <a:pt x="115" y="402"/>
                    </a:lnTo>
                    <a:lnTo>
                      <a:pt x="133" y="402"/>
                    </a:lnTo>
                    <a:lnTo>
                      <a:pt x="139" y="390"/>
                    </a:lnTo>
                    <a:lnTo>
                      <a:pt x="157" y="373"/>
                    </a:lnTo>
                    <a:lnTo>
                      <a:pt x="163" y="354"/>
                    </a:lnTo>
                    <a:lnTo>
                      <a:pt x="175" y="349"/>
                    </a:lnTo>
                    <a:lnTo>
                      <a:pt x="175" y="342"/>
                    </a:lnTo>
                    <a:lnTo>
                      <a:pt x="181" y="342"/>
                    </a:lnTo>
                    <a:lnTo>
                      <a:pt x="181" y="336"/>
                    </a:lnTo>
                    <a:lnTo>
                      <a:pt x="181" y="342"/>
                    </a:lnTo>
                    <a:lnTo>
                      <a:pt x="187" y="342"/>
                    </a:lnTo>
                    <a:lnTo>
                      <a:pt x="187" y="354"/>
                    </a:lnTo>
                    <a:lnTo>
                      <a:pt x="192" y="360"/>
                    </a:lnTo>
                    <a:lnTo>
                      <a:pt x="192" y="366"/>
                    </a:lnTo>
                    <a:lnTo>
                      <a:pt x="205" y="366"/>
                    </a:lnTo>
                    <a:lnTo>
                      <a:pt x="205" y="360"/>
                    </a:lnTo>
                    <a:lnTo>
                      <a:pt x="216" y="349"/>
                    </a:lnTo>
                    <a:lnTo>
                      <a:pt x="229" y="330"/>
                    </a:lnTo>
                    <a:lnTo>
                      <a:pt x="240" y="294"/>
                    </a:lnTo>
                    <a:lnTo>
                      <a:pt x="253" y="270"/>
                    </a:lnTo>
                    <a:lnTo>
                      <a:pt x="259" y="246"/>
                    </a:lnTo>
                    <a:lnTo>
                      <a:pt x="264" y="229"/>
                    </a:lnTo>
                    <a:lnTo>
                      <a:pt x="277" y="205"/>
                    </a:lnTo>
                    <a:lnTo>
                      <a:pt x="277" y="198"/>
                    </a:lnTo>
                    <a:lnTo>
                      <a:pt x="283" y="187"/>
                    </a:lnTo>
                    <a:lnTo>
                      <a:pt x="283" y="162"/>
                    </a:lnTo>
                    <a:lnTo>
                      <a:pt x="288" y="151"/>
                    </a:lnTo>
                    <a:lnTo>
                      <a:pt x="288" y="139"/>
                    </a:lnTo>
                    <a:lnTo>
                      <a:pt x="301" y="127"/>
                    </a:lnTo>
                    <a:lnTo>
                      <a:pt x="301" y="114"/>
                    </a:lnTo>
                    <a:lnTo>
                      <a:pt x="307" y="109"/>
                    </a:lnTo>
                    <a:lnTo>
                      <a:pt x="307" y="90"/>
                    </a:lnTo>
                    <a:lnTo>
                      <a:pt x="319" y="79"/>
                    </a:lnTo>
                    <a:lnTo>
                      <a:pt x="325" y="67"/>
                    </a:lnTo>
                    <a:lnTo>
                      <a:pt x="355" y="37"/>
                    </a:lnTo>
                    <a:lnTo>
                      <a:pt x="360" y="37"/>
                    </a:lnTo>
                    <a:lnTo>
                      <a:pt x="360" y="42"/>
                    </a:lnTo>
                    <a:lnTo>
                      <a:pt x="373" y="55"/>
                    </a:lnTo>
                    <a:lnTo>
                      <a:pt x="373" y="61"/>
                    </a:lnTo>
                    <a:lnTo>
                      <a:pt x="379" y="67"/>
                    </a:lnTo>
                    <a:lnTo>
                      <a:pt x="390" y="67"/>
                    </a:lnTo>
                    <a:lnTo>
                      <a:pt x="403" y="55"/>
                    </a:lnTo>
                    <a:lnTo>
                      <a:pt x="408" y="42"/>
                    </a:lnTo>
                    <a:lnTo>
                      <a:pt x="414" y="42"/>
                    </a:lnTo>
                    <a:lnTo>
                      <a:pt x="421" y="37"/>
                    </a:lnTo>
                    <a:lnTo>
                      <a:pt x="421" y="48"/>
                    </a:lnTo>
                    <a:lnTo>
                      <a:pt x="427" y="55"/>
                    </a:lnTo>
                    <a:lnTo>
                      <a:pt x="427" y="67"/>
                    </a:lnTo>
                    <a:lnTo>
                      <a:pt x="432" y="72"/>
                    </a:lnTo>
                    <a:lnTo>
                      <a:pt x="445" y="72"/>
                    </a:lnTo>
                    <a:lnTo>
                      <a:pt x="451" y="61"/>
                    </a:lnTo>
                    <a:lnTo>
                      <a:pt x="462" y="55"/>
                    </a:lnTo>
                    <a:lnTo>
                      <a:pt x="469" y="55"/>
                    </a:lnTo>
                    <a:lnTo>
                      <a:pt x="469" y="67"/>
                    </a:lnTo>
                    <a:lnTo>
                      <a:pt x="475" y="79"/>
                    </a:lnTo>
                    <a:lnTo>
                      <a:pt x="475" y="90"/>
                    </a:lnTo>
                    <a:lnTo>
                      <a:pt x="486" y="90"/>
                    </a:lnTo>
                    <a:lnTo>
                      <a:pt x="486" y="96"/>
                    </a:lnTo>
                    <a:lnTo>
                      <a:pt x="493" y="103"/>
                    </a:lnTo>
                    <a:lnTo>
                      <a:pt x="517" y="198"/>
                    </a:lnTo>
                    <a:lnTo>
                      <a:pt x="523" y="205"/>
                    </a:lnTo>
                    <a:lnTo>
                      <a:pt x="523" y="240"/>
                    </a:lnTo>
                    <a:lnTo>
                      <a:pt x="528" y="253"/>
                    </a:lnTo>
                    <a:lnTo>
                      <a:pt x="534" y="270"/>
                    </a:lnTo>
                    <a:lnTo>
                      <a:pt x="541" y="282"/>
                    </a:lnTo>
                    <a:lnTo>
                      <a:pt x="541" y="294"/>
                    </a:lnTo>
                    <a:lnTo>
                      <a:pt x="546" y="312"/>
                    </a:lnTo>
                    <a:lnTo>
                      <a:pt x="546" y="325"/>
                    </a:lnTo>
                    <a:lnTo>
                      <a:pt x="552" y="342"/>
                    </a:lnTo>
                    <a:lnTo>
                      <a:pt x="558" y="349"/>
                    </a:lnTo>
                    <a:lnTo>
                      <a:pt x="558" y="366"/>
                    </a:lnTo>
                    <a:lnTo>
                      <a:pt x="565" y="373"/>
                    </a:lnTo>
                    <a:lnTo>
                      <a:pt x="565" y="379"/>
                    </a:lnTo>
                    <a:lnTo>
                      <a:pt x="570" y="379"/>
                    </a:lnTo>
                    <a:lnTo>
                      <a:pt x="570" y="373"/>
                    </a:lnTo>
                    <a:lnTo>
                      <a:pt x="576" y="373"/>
                    </a:lnTo>
                    <a:lnTo>
                      <a:pt x="582" y="354"/>
                    </a:lnTo>
                    <a:lnTo>
                      <a:pt x="589" y="342"/>
                    </a:lnTo>
                    <a:lnTo>
                      <a:pt x="594" y="325"/>
                    </a:lnTo>
                    <a:lnTo>
                      <a:pt x="594" y="342"/>
                    </a:lnTo>
                    <a:lnTo>
                      <a:pt x="600" y="354"/>
                    </a:lnTo>
                    <a:lnTo>
                      <a:pt x="600" y="390"/>
                    </a:lnTo>
                    <a:lnTo>
                      <a:pt x="618" y="445"/>
                    </a:lnTo>
                    <a:lnTo>
                      <a:pt x="624" y="456"/>
                    </a:lnTo>
                    <a:lnTo>
                      <a:pt x="630" y="462"/>
                    </a:lnTo>
                    <a:lnTo>
                      <a:pt x="630" y="469"/>
                    </a:lnTo>
                    <a:lnTo>
                      <a:pt x="637" y="474"/>
                    </a:lnTo>
                    <a:lnTo>
                      <a:pt x="637" y="486"/>
                    </a:lnTo>
                    <a:lnTo>
                      <a:pt x="641" y="486"/>
                    </a:lnTo>
                    <a:lnTo>
                      <a:pt x="641" y="493"/>
                    </a:lnTo>
                    <a:lnTo>
                      <a:pt x="648" y="504"/>
                    </a:lnTo>
                    <a:lnTo>
                      <a:pt x="654" y="510"/>
                    </a:lnTo>
                    <a:lnTo>
                      <a:pt x="661" y="522"/>
                    </a:lnTo>
                    <a:lnTo>
                      <a:pt x="661" y="528"/>
                    </a:lnTo>
                    <a:lnTo>
                      <a:pt x="672" y="541"/>
                    </a:lnTo>
                    <a:lnTo>
                      <a:pt x="672" y="547"/>
                    </a:lnTo>
                    <a:lnTo>
                      <a:pt x="685" y="558"/>
                    </a:lnTo>
                    <a:lnTo>
                      <a:pt x="689" y="558"/>
                    </a:lnTo>
                    <a:lnTo>
                      <a:pt x="689" y="552"/>
                    </a:lnTo>
                    <a:lnTo>
                      <a:pt x="713" y="517"/>
                    </a:lnTo>
                    <a:lnTo>
                      <a:pt x="720" y="504"/>
                    </a:lnTo>
                    <a:lnTo>
                      <a:pt x="720" y="493"/>
                    </a:lnTo>
                    <a:lnTo>
                      <a:pt x="726" y="493"/>
                    </a:lnTo>
                    <a:lnTo>
                      <a:pt x="726" y="499"/>
                    </a:lnTo>
                    <a:lnTo>
                      <a:pt x="733" y="499"/>
                    </a:lnTo>
                    <a:lnTo>
                      <a:pt x="737" y="510"/>
                    </a:lnTo>
                    <a:lnTo>
                      <a:pt x="744" y="517"/>
                    </a:lnTo>
                    <a:lnTo>
                      <a:pt x="744" y="522"/>
                    </a:lnTo>
                    <a:lnTo>
                      <a:pt x="757" y="522"/>
                    </a:lnTo>
                    <a:lnTo>
                      <a:pt x="761" y="510"/>
                    </a:lnTo>
                    <a:lnTo>
                      <a:pt x="774" y="438"/>
                    </a:lnTo>
                    <a:lnTo>
                      <a:pt x="781" y="366"/>
                    </a:lnTo>
                    <a:lnTo>
                      <a:pt x="781" y="307"/>
                    </a:lnTo>
                    <a:lnTo>
                      <a:pt x="785" y="282"/>
                    </a:lnTo>
                    <a:lnTo>
                      <a:pt x="792" y="210"/>
                    </a:lnTo>
                    <a:lnTo>
                      <a:pt x="792" y="67"/>
                    </a:lnTo>
                    <a:lnTo>
                      <a:pt x="798" y="42"/>
                    </a:lnTo>
                    <a:lnTo>
                      <a:pt x="798" y="0"/>
                    </a:lnTo>
                    <a:lnTo>
                      <a:pt x="798" y="7"/>
                    </a:lnTo>
                    <a:lnTo>
                      <a:pt x="805" y="24"/>
                    </a:lnTo>
                    <a:lnTo>
                      <a:pt x="822" y="96"/>
                    </a:lnTo>
                    <a:lnTo>
                      <a:pt x="833" y="120"/>
                    </a:lnTo>
                    <a:lnTo>
                      <a:pt x="833" y="139"/>
                    </a:lnTo>
                    <a:lnTo>
                      <a:pt x="846" y="151"/>
                    </a:lnTo>
                    <a:lnTo>
                      <a:pt x="870" y="151"/>
                    </a:lnTo>
                    <a:lnTo>
                      <a:pt x="901" y="120"/>
                    </a:lnTo>
                    <a:lnTo>
                      <a:pt x="905" y="120"/>
                    </a:lnTo>
                    <a:lnTo>
                      <a:pt x="905" y="133"/>
                    </a:lnTo>
                    <a:lnTo>
                      <a:pt x="912" y="139"/>
                    </a:lnTo>
                    <a:lnTo>
                      <a:pt x="912" y="151"/>
                    </a:lnTo>
                    <a:lnTo>
                      <a:pt x="918" y="157"/>
                    </a:lnTo>
                    <a:lnTo>
                      <a:pt x="918" y="162"/>
                    </a:lnTo>
                    <a:lnTo>
                      <a:pt x="925" y="162"/>
                    </a:lnTo>
                    <a:lnTo>
                      <a:pt x="925" y="181"/>
                    </a:lnTo>
                    <a:lnTo>
                      <a:pt x="929" y="181"/>
                    </a:lnTo>
                    <a:lnTo>
                      <a:pt x="929" y="187"/>
                    </a:lnTo>
                    <a:lnTo>
                      <a:pt x="960" y="187"/>
                    </a:lnTo>
                    <a:lnTo>
                      <a:pt x="966" y="181"/>
                    </a:lnTo>
                    <a:lnTo>
                      <a:pt x="977" y="181"/>
                    </a:lnTo>
                    <a:lnTo>
                      <a:pt x="977" y="187"/>
                    </a:lnTo>
                    <a:lnTo>
                      <a:pt x="984" y="187"/>
                    </a:lnTo>
                    <a:lnTo>
                      <a:pt x="996" y="205"/>
                    </a:lnTo>
                    <a:lnTo>
                      <a:pt x="1001" y="229"/>
                    </a:lnTo>
                    <a:lnTo>
                      <a:pt x="1008" y="240"/>
                    </a:lnTo>
                    <a:lnTo>
                      <a:pt x="1008" y="253"/>
                    </a:lnTo>
                    <a:lnTo>
                      <a:pt x="1014" y="264"/>
                    </a:lnTo>
                    <a:lnTo>
                      <a:pt x="1014" y="282"/>
                    </a:lnTo>
                    <a:lnTo>
                      <a:pt x="1020" y="288"/>
                    </a:lnTo>
                    <a:lnTo>
                      <a:pt x="1020" y="301"/>
                    </a:lnTo>
                    <a:lnTo>
                      <a:pt x="1025" y="307"/>
                    </a:lnTo>
                    <a:lnTo>
                      <a:pt x="1025" y="312"/>
                    </a:lnTo>
                    <a:lnTo>
                      <a:pt x="1032" y="318"/>
                    </a:lnTo>
                    <a:lnTo>
                      <a:pt x="1032" y="325"/>
                    </a:lnTo>
                    <a:lnTo>
                      <a:pt x="1038" y="325"/>
                    </a:lnTo>
                    <a:lnTo>
                      <a:pt x="1044" y="330"/>
                    </a:lnTo>
                    <a:lnTo>
                      <a:pt x="1044" y="336"/>
                    </a:lnTo>
                    <a:lnTo>
                      <a:pt x="1099" y="336"/>
                    </a:lnTo>
                    <a:lnTo>
                      <a:pt x="1110" y="330"/>
                    </a:lnTo>
                    <a:lnTo>
                      <a:pt x="1116" y="325"/>
                    </a:lnTo>
                    <a:lnTo>
                      <a:pt x="1123" y="325"/>
                    </a:lnTo>
                    <a:lnTo>
                      <a:pt x="1128" y="318"/>
                    </a:lnTo>
                    <a:lnTo>
                      <a:pt x="1128" y="312"/>
                    </a:lnTo>
                    <a:lnTo>
                      <a:pt x="1134" y="312"/>
                    </a:lnTo>
                    <a:lnTo>
                      <a:pt x="1134" y="325"/>
                    </a:lnTo>
                    <a:lnTo>
                      <a:pt x="1140" y="336"/>
                    </a:lnTo>
                    <a:lnTo>
                      <a:pt x="1140" y="360"/>
                    </a:lnTo>
                    <a:lnTo>
                      <a:pt x="1147" y="373"/>
                    </a:lnTo>
                    <a:lnTo>
                      <a:pt x="1147" y="390"/>
                    </a:lnTo>
                    <a:lnTo>
                      <a:pt x="1158" y="414"/>
                    </a:lnTo>
                    <a:lnTo>
                      <a:pt x="1164" y="414"/>
                    </a:lnTo>
                    <a:lnTo>
                      <a:pt x="1164" y="427"/>
                    </a:lnTo>
                    <a:lnTo>
                      <a:pt x="1171" y="432"/>
                    </a:lnTo>
                    <a:lnTo>
                      <a:pt x="1182" y="456"/>
                    </a:lnTo>
                    <a:lnTo>
                      <a:pt x="1188" y="462"/>
                    </a:lnTo>
                    <a:lnTo>
                      <a:pt x="1188" y="469"/>
                    </a:lnTo>
                    <a:lnTo>
                      <a:pt x="1195" y="469"/>
                    </a:lnTo>
                    <a:lnTo>
                      <a:pt x="1195" y="480"/>
                    </a:lnTo>
                    <a:lnTo>
                      <a:pt x="1200" y="486"/>
                    </a:lnTo>
                    <a:lnTo>
                      <a:pt x="1200" y="493"/>
                    </a:lnTo>
                    <a:lnTo>
                      <a:pt x="1206" y="493"/>
                    </a:lnTo>
                    <a:lnTo>
                      <a:pt x="1206" y="499"/>
                    </a:lnTo>
                    <a:lnTo>
                      <a:pt x="1219" y="499"/>
                    </a:lnTo>
                    <a:lnTo>
                      <a:pt x="1219" y="480"/>
                    </a:lnTo>
                    <a:lnTo>
                      <a:pt x="1223" y="469"/>
                    </a:lnTo>
                    <a:lnTo>
                      <a:pt x="1230" y="450"/>
                    </a:lnTo>
                    <a:lnTo>
                      <a:pt x="1230" y="414"/>
                    </a:lnTo>
                    <a:lnTo>
                      <a:pt x="1236" y="402"/>
                    </a:lnTo>
                    <a:lnTo>
                      <a:pt x="1236" y="366"/>
                    </a:lnTo>
                    <a:lnTo>
                      <a:pt x="1243" y="366"/>
                    </a:lnTo>
                    <a:lnTo>
                      <a:pt x="1243" y="342"/>
                    </a:lnTo>
                    <a:lnTo>
                      <a:pt x="1247" y="336"/>
                    </a:lnTo>
                    <a:lnTo>
                      <a:pt x="1247" y="330"/>
                    </a:lnTo>
                    <a:lnTo>
                      <a:pt x="1254" y="330"/>
                    </a:lnTo>
                    <a:lnTo>
                      <a:pt x="1254" y="325"/>
                    </a:lnTo>
                    <a:lnTo>
                      <a:pt x="1260" y="325"/>
                    </a:lnTo>
                    <a:lnTo>
                      <a:pt x="1260" y="318"/>
                    </a:lnTo>
                    <a:lnTo>
                      <a:pt x="1267" y="318"/>
                    </a:lnTo>
                    <a:lnTo>
                      <a:pt x="1270" y="31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63" name="Freeform 55"/>
              <p:cNvSpPr>
                <a:spLocks/>
              </p:cNvSpPr>
              <p:nvPr/>
            </p:nvSpPr>
            <p:spPr bwMode="auto">
              <a:xfrm>
                <a:off x="2935" y="2296"/>
                <a:ext cx="41" cy="45"/>
              </a:xfrm>
              <a:custGeom>
                <a:avLst/>
                <a:gdLst>
                  <a:gd name="T0" fmla="*/ 32 w 41"/>
                  <a:gd name="T1" fmla="*/ 44 h 45"/>
                  <a:gd name="T2" fmla="*/ 40 w 41"/>
                  <a:gd name="T3" fmla="*/ 0 h 45"/>
                  <a:gd name="T4" fmla="*/ 0 w 41"/>
                  <a:gd name="T5" fmla="*/ 20 h 45"/>
                  <a:gd name="T6" fmla="*/ 32 w 41"/>
                  <a:gd name="T7" fmla="*/ 4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5">
                    <a:moveTo>
                      <a:pt x="32" y="44"/>
                    </a:moveTo>
                    <a:lnTo>
                      <a:pt x="40" y="0"/>
                    </a:lnTo>
                    <a:lnTo>
                      <a:pt x="0" y="20"/>
                    </a:lnTo>
                    <a:lnTo>
                      <a:pt x="32" y="4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64" name="Rectangle 56"/>
            <p:cNvSpPr>
              <a:spLocks noChangeArrowheads="1"/>
            </p:cNvSpPr>
            <p:nvPr/>
          </p:nvSpPr>
          <p:spPr bwMode="auto">
            <a:xfrm>
              <a:off x="4614864" y="4865688"/>
              <a:ext cx="28575" cy="9064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45465" name="Group 57"/>
            <p:cNvGrpSpPr>
              <a:grpSpLocks/>
            </p:cNvGrpSpPr>
            <p:nvPr/>
          </p:nvGrpSpPr>
          <p:grpSpPr bwMode="auto">
            <a:xfrm>
              <a:off x="4162426" y="4262439"/>
              <a:ext cx="447675" cy="66675"/>
              <a:chOff x="1756" y="2684"/>
              <a:chExt cx="260" cy="43"/>
            </a:xfrm>
          </p:grpSpPr>
          <p:sp>
            <p:nvSpPr>
              <p:cNvPr id="145466" name="Line 58"/>
              <p:cNvSpPr>
                <a:spLocks noChangeShapeType="1"/>
              </p:cNvSpPr>
              <p:nvPr/>
            </p:nvSpPr>
            <p:spPr bwMode="auto">
              <a:xfrm>
                <a:off x="1798" y="2705"/>
                <a:ext cx="177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67" name="Freeform 59"/>
              <p:cNvSpPr>
                <a:spLocks/>
              </p:cNvSpPr>
              <p:nvPr/>
            </p:nvSpPr>
            <p:spPr bwMode="auto">
              <a:xfrm>
                <a:off x="1756" y="2684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1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1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68" name="Freeform 60"/>
              <p:cNvSpPr>
                <a:spLocks/>
              </p:cNvSpPr>
              <p:nvPr/>
            </p:nvSpPr>
            <p:spPr bwMode="auto">
              <a:xfrm>
                <a:off x="1975" y="2686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69" name="Group 61"/>
            <p:cNvGrpSpPr>
              <a:grpSpLocks/>
            </p:cNvGrpSpPr>
            <p:nvPr/>
          </p:nvGrpSpPr>
          <p:grpSpPr bwMode="auto">
            <a:xfrm>
              <a:off x="4638675" y="4262439"/>
              <a:ext cx="444500" cy="66675"/>
              <a:chOff x="2033" y="2684"/>
              <a:chExt cx="258" cy="43"/>
            </a:xfrm>
          </p:grpSpPr>
          <p:sp>
            <p:nvSpPr>
              <p:cNvPr id="145470" name="Line 62"/>
              <p:cNvSpPr>
                <a:spLocks noChangeShapeType="1"/>
              </p:cNvSpPr>
              <p:nvPr/>
            </p:nvSpPr>
            <p:spPr bwMode="auto">
              <a:xfrm>
                <a:off x="2075" y="2705"/>
                <a:ext cx="17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71" name="Freeform 63"/>
              <p:cNvSpPr>
                <a:spLocks/>
              </p:cNvSpPr>
              <p:nvPr/>
            </p:nvSpPr>
            <p:spPr bwMode="auto">
              <a:xfrm>
                <a:off x="2033" y="2684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1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1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72" name="Freeform 64"/>
              <p:cNvSpPr>
                <a:spLocks/>
              </p:cNvSpPr>
              <p:nvPr/>
            </p:nvSpPr>
            <p:spPr bwMode="auto">
              <a:xfrm>
                <a:off x="2250" y="2686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5473" name="Group 65"/>
            <p:cNvGrpSpPr>
              <a:grpSpLocks/>
            </p:cNvGrpSpPr>
            <p:nvPr/>
          </p:nvGrpSpPr>
          <p:grpSpPr bwMode="auto">
            <a:xfrm>
              <a:off x="5133975" y="4262439"/>
              <a:ext cx="444500" cy="66675"/>
              <a:chOff x="2321" y="2684"/>
              <a:chExt cx="258" cy="43"/>
            </a:xfrm>
          </p:grpSpPr>
          <p:sp>
            <p:nvSpPr>
              <p:cNvPr id="145474" name="Line 66"/>
              <p:cNvSpPr>
                <a:spLocks noChangeShapeType="1"/>
              </p:cNvSpPr>
              <p:nvPr/>
            </p:nvSpPr>
            <p:spPr bwMode="auto">
              <a:xfrm>
                <a:off x="2362" y="2705"/>
                <a:ext cx="17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75" name="Freeform 67"/>
              <p:cNvSpPr>
                <a:spLocks/>
              </p:cNvSpPr>
              <p:nvPr/>
            </p:nvSpPr>
            <p:spPr bwMode="auto">
              <a:xfrm>
                <a:off x="2321" y="2684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1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1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76" name="Freeform 68"/>
              <p:cNvSpPr>
                <a:spLocks/>
              </p:cNvSpPr>
              <p:nvPr/>
            </p:nvSpPr>
            <p:spPr bwMode="auto">
              <a:xfrm>
                <a:off x="2538" y="2686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77" name="Rectangle 69"/>
            <p:cNvSpPr>
              <a:spLocks noChangeArrowheads="1"/>
            </p:cNvSpPr>
            <p:nvPr/>
          </p:nvSpPr>
          <p:spPr bwMode="auto">
            <a:xfrm>
              <a:off x="5100638" y="5424488"/>
              <a:ext cx="25400" cy="3476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45478" name="Group 70"/>
            <p:cNvGrpSpPr>
              <a:grpSpLocks/>
            </p:cNvGrpSpPr>
            <p:nvPr/>
          </p:nvGrpSpPr>
          <p:grpSpPr bwMode="auto">
            <a:xfrm>
              <a:off x="5619751" y="4262439"/>
              <a:ext cx="441325" cy="66675"/>
              <a:chOff x="2602" y="2684"/>
              <a:chExt cx="259" cy="43"/>
            </a:xfrm>
          </p:grpSpPr>
          <p:sp>
            <p:nvSpPr>
              <p:cNvPr id="145479" name="Line 71"/>
              <p:cNvSpPr>
                <a:spLocks noChangeShapeType="1"/>
              </p:cNvSpPr>
              <p:nvPr/>
            </p:nvSpPr>
            <p:spPr bwMode="auto">
              <a:xfrm>
                <a:off x="2644" y="2705"/>
                <a:ext cx="17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80" name="Freeform 72"/>
              <p:cNvSpPr>
                <a:spLocks/>
              </p:cNvSpPr>
              <p:nvPr/>
            </p:nvSpPr>
            <p:spPr bwMode="auto">
              <a:xfrm>
                <a:off x="2602" y="2684"/>
                <a:ext cx="41" cy="41"/>
              </a:xfrm>
              <a:custGeom>
                <a:avLst/>
                <a:gdLst>
                  <a:gd name="T0" fmla="*/ 40 w 41"/>
                  <a:gd name="T1" fmla="*/ 0 h 41"/>
                  <a:gd name="T2" fmla="*/ 0 w 41"/>
                  <a:gd name="T3" fmla="*/ 21 h 41"/>
                  <a:gd name="T4" fmla="*/ 40 w 41"/>
                  <a:gd name="T5" fmla="*/ 40 h 41"/>
                  <a:gd name="T6" fmla="*/ 4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0"/>
                    </a:moveTo>
                    <a:lnTo>
                      <a:pt x="0" y="21"/>
                    </a:lnTo>
                    <a:lnTo>
                      <a:pt x="40" y="4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481" name="Freeform 73"/>
              <p:cNvSpPr>
                <a:spLocks/>
              </p:cNvSpPr>
              <p:nvPr/>
            </p:nvSpPr>
            <p:spPr bwMode="auto">
              <a:xfrm>
                <a:off x="2820" y="2686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82" name="Rectangle 74"/>
            <p:cNvSpPr>
              <a:spLocks noChangeArrowheads="1"/>
            </p:cNvSpPr>
            <p:nvPr/>
          </p:nvSpPr>
          <p:spPr bwMode="auto">
            <a:xfrm>
              <a:off x="5584826" y="4962525"/>
              <a:ext cx="28575" cy="81915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83" name="Rectangle 75"/>
            <p:cNvSpPr>
              <a:spLocks noChangeArrowheads="1"/>
            </p:cNvSpPr>
            <p:nvPr/>
          </p:nvSpPr>
          <p:spPr bwMode="auto">
            <a:xfrm>
              <a:off x="6069014" y="5475288"/>
              <a:ext cx="26987" cy="2968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84" name="Rectangle 76"/>
            <p:cNvSpPr>
              <a:spLocks noChangeArrowheads="1"/>
            </p:cNvSpPr>
            <p:nvPr/>
          </p:nvSpPr>
          <p:spPr bwMode="auto">
            <a:xfrm>
              <a:off x="6203951" y="5500689"/>
              <a:ext cx="193675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85" name="Rectangle 77"/>
            <p:cNvSpPr>
              <a:spLocks noChangeArrowheads="1"/>
            </p:cNvSpPr>
            <p:nvPr/>
          </p:nvSpPr>
          <p:spPr bwMode="auto">
            <a:xfrm>
              <a:off x="6219825" y="5513388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00</a:t>
              </a:r>
            </a:p>
          </p:txBody>
        </p:sp>
        <p:sp>
          <p:nvSpPr>
            <p:cNvPr id="145486" name="Rectangle 78"/>
            <p:cNvSpPr>
              <a:spLocks noChangeArrowheads="1"/>
            </p:cNvSpPr>
            <p:nvPr/>
          </p:nvSpPr>
          <p:spPr bwMode="auto">
            <a:xfrm>
              <a:off x="5751514" y="5500689"/>
              <a:ext cx="192087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87" name="Rectangle 79"/>
            <p:cNvSpPr>
              <a:spLocks noChangeArrowheads="1"/>
            </p:cNvSpPr>
            <p:nvPr/>
          </p:nvSpPr>
          <p:spPr bwMode="auto">
            <a:xfrm>
              <a:off x="5765800" y="5513388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145488" name="Rectangle 80"/>
            <p:cNvSpPr>
              <a:spLocks noChangeArrowheads="1"/>
            </p:cNvSpPr>
            <p:nvPr/>
          </p:nvSpPr>
          <p:spPr bwMode="auto">
            <a:xfrm>
              <a:off x="5246688" y="5500689"/>
              <a:ext cx="1905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89" name="Rectangle 81"/>
            <p:cNvSpPr>
              <a:spLocks noChangeArrowheads="1"/>
            </p:cNvSpPr>
            <p:nvPr/>
          </p:nvSpPr>
          <p:spPr bwMode="auto">
            <a:xfrm>
              <a:off x="5262563" y="5513388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01</a:t>
              </a:r>
            </a:p>
          </p:txBody>
        </p:sp>
        <p:sp>
          <p:nvSpPr>
            <p:cNvPr id="145490" name="Rectangle 82"/>
            <p:cNvSpPr>
              <a:spLocks noChangeArrowheads="1"/>
            </p:cNvSpPr>
            <p:nvPr/>
          </p:nvSpPr>
          <p:spPr bwMode="auto">
            <a:xfrm>
              <a:off x="4732339" y="5500689"/>
              <a:ext cx="187325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91" name="Rectangle 83"/>
            <p:cNvSpPr>
              <a:spLocks noChangeArrowheads="1"/>
            </p:cNvSpPr>
            <p:nvPr/>
          </p:nvSpPr>
          <p:spPr bwMode="auto">
            <a:xfrm>
              <a:off x="4746625" y="5513388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145492" name="Rectangle 84"/>
            <p:cNvSpPr>
              <a:spLocks noChangeArrowheads="1"/>
            </p:cNvSpPr>
            <p:nvPr/>
          </p:nvSpPr>
          <p:spPr bwMode="auto">
            <a:xfrm>
              <a:off x="4298951" y="5500689"/>
              <a:ext cx="188913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93" name="Rectangle 85"/>
            <p:cNvSpPr>
              <a:spLocks noChangeArrowheads="1"/>
            </p:cNvSpPr>
            <p:nvPr/>
          </p:nvSpPr>
          <p:spPr bwMode="auto">
            <a:xfrm>
              <a:off x="4313238" y="5513388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01</a:t>
              </a:r>
            </a:p>
          </p:txBody>
        </p:sp>
        <p:sp>
          <p:nvSpPr>
            <p:cNvPr id="145494" name="Rectangle 86"/>
            <p:cNvSpPr>
              <a:spLocks noChangeArrowheads="1"/>
            </p:cNvSpPr>
            <p:nvPr/>
          </p:nvSpPr>
          <p:spPr bwMode="auto">
            <a:xfrm>
              <a:off x="6470650" y="5635626"/>
              <a:ext cx="882650" cy="201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495" name="Rectangle 87"/>
            <p:cNvSpPr>
              <a:spLocks noChangeArrowheads="1"/>
            </p:cNvSpPr>
            <p:nvPr/>
          </p:nvSpPr>
          <p:spPr bwMode="auto">
            <a:xfrm>
              <a:off x="6486526" y="5649913"/>
              <a:ext cx="368691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200">
                  <a:solidFill>
                    <a:srgbClr val="000000"/>
                  </a:solidFill>
                </a:rPr>
                <a:t>temps</a:t>
              </a:r>
            </a:p>
          </p:txBody>
        </p:sp>
        <p:grpSp>
          <p:nvGrpSpPr>
            <p:cNvPr id="145496" name="Group 88"/>
            <p:cNvGrpSpPr>
              <a:grpSpLocks/>
            </p:cNvGrpSpPr>
            <p:nvPr/>
          </p:nvGrpSpPr>
          <p:grpSpPr bwMode="auto">
            <a:xfrm>
              <a:off x="4121151" y="5360988"/>
              <a:ext cx="2530475" cy="63500"/>
              <a:chOff x="1733" y="3377"/>
              <a:chExt cx="1470" cy="41"/>
            </a:xfrm>
          </p:grpSpPr>
          <p:sp>
            <p:nvSpPr>
              <p:cNvPr id="145497" name="Line 89"/>
              <p:cNvSpPr>
                <a:spLocks noChangeShapeType="1"/>
              </p:cNvSpPr>
              <p:nvPr/>
            </p:nvSpPr>
            <p:spPr bwMode="auto">
              <a:xfrm>
                <a:off x="1733" y="3396"/>
                <a:ext cx="1428" cy="1"/>
              </a:xfrm>
              <a:prstGeom prst="line">
                <a:avLst/>
              </a:prstGeom>
              <a:noFill/>
              <a:ln w="12700">
                <a:solidFill>
                  <a:srgbClr val="9999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498" name="Freeform 90"/>
              <p:cNvSpPr>
                <a:spLocks/>
              </p:cNvSpPr>
              <p:nvPr/>
            </p:nvSpPr>
            <p:spPr bwMode="auto">
              <a:xfrm>
                <a:off x="3162" y="3377"/>
                <a:ext cx="41" cy="41"/>
              </a:xfrm>
              <a:custGeom>
                <a:avLst/>
                <a:gdLst>
                  <a:gd name="T0" fmla="*/ 0 w 41"/>
                  <a:gd name="T1" fmla="*/ 40 h 41"/>
                  <a:gd name="T2" fmla="*/ 40 w 41"/>
                  <a:gd name="T3" fmla="*/ 19 h 41"/>
                  <a:gd name="T4" fmla="*/ 0 w 41"/>
                  <a:gd name="T5" fmla="*/ 0 h 41"/>
                  <a:gd name="T6" fmla="*/ 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40"/>
                    </a:moveTo>
                    <a:lnTo>
                      <a:pt x="40" y="19"/>
                    </a:lnTo>
                    <a:lnTo>
                      <a:pt x="0" y="0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499" name="Rectangle 91"/>
            <p:cNvSpPr>
              <a:spLocks noChangeArrowheads="1"/>
            </p:cNvSpPr>
            <p:nvPr/>
          </p:nvSpPr>
          <p:spPr bwMode="auto">
            <a:xfrm>
              <a:off x="6596063" y="4865689"/>
              <a:ext cx="806450" cy="293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0" name="Freeform 92"/>
            <p:cNvSpPr>
              <a:spLocks/>
            </p:cNvSpPr>
            <p:nvPr/>
          </p:nvSpPr>
          <p:spPr bwMode="auto">
            <a:xfrm>
              <a:off x="5813426" y="4992688"/>
              <a:ext cx="701675" cy="425450"/>
            </a:xfrm>
            <a:custGeom>
              <a:avLst/>
              <a:gdLst>
                <a:gd name="T0" fmla="*/ 0 w 408"/>
                <a:gd name="T1" fmla="*/ 267 h 268"/>
                <a:gd name="T2" fmla="*/ 204 w 408"/>
                <a:gd name="T3" fmla="*/ 0 h 268"/>
                <a:gd name="T4" fmla="*/ 407 w 408"/>
                <a:gd name="T5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268">
                  <a:moveTo>
                    <a:pt x="0" y="267"/>
                  </a:moveTo>
                  <a:lnTo>
                    <a:pt x="204" y="0"/>
                  </a:lnTo>
                  <a:lnTo>
                    <a:pt x="40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5501" name="Rectangle 93"/>
            <p:cNvSpPr>
              <a:spLocks noChangeArrowheads="1"/>
            </p:cNvSpPr>
            <p:nvPr/>
          </p:nvSpPr>
          <p:spPr bwMode="auto">
            <a:xfrm>
              <a:off x="6507164" y="4886325"/>
              <a:ext cx="182614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>
                  <a:solidFill>
                    <a:srgbClr val="000000"/>
                  </a:solidFill>
                </a:rPr>
                <a:t>Transmission binaire</a:t>
              </a:r>
              <a:endParaRPr lang="fr-FR" altLang="fr-FR" sz="1200" i="1">
                <a:solidFill>
                  <a:srgbClr val="000000"/>
                </a:solidFill>
              </a:endParaRPr>
            </a:p>
          </p:txBody>
        </p:sp>
        <p:sp>
          <p:nvSpPr>
            <p:cNvPr id="145502" name="Line 94"/>
            <p:cNvSpPr>
              <a:spLocks noChangeShapeType="1"/>
            </p:cNvSpPr>
            <p:nvPr/>
          </p:nvSpPr>
          <p:spPr bwMode="auto">
            <a:xfrm>
              <a:off x="3956051" y="3976688"/>
              <a:ext cx="2398713" cy="0"/>
            </a:xfrm>
            <a:prstGeom prst="line">
              <a:avLst/>
            </a:prstGeom>
            <a:noFill/>
            <a:ln w="12700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3" name="Line 95"/>
            <p:cNvSpPr>
              <a:spLocks noChangeShapeType="1"/>
            </p:cNvSpPr>
            <p:nvPr/>
          </p:nvSpPr>
          <p:spPr bwMode="auto">
            <a:xfrm>
              <a:off x="3956051" y="3778250"/>
              <a:ext cx="2386013" cy="1588"/>
            </a:xfrm>
            <a:prstGeom prst="line">
              <a:avLst/>
            </a:prstGeom>
            <a:noFill/>
            <a:ln w="12700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4" name="Line 96"/>
            <p:cNvSpPr>
              <a:spLocks noChangeShapeType="1"/>
            </p:cNvSpPr>
            <p:nvPr/>
          </p:nvSpPr>
          <p:spPr bwMode="auto">
            <a:xfrm>
              <a:off x="3963989" y="3570289"/>
              <a:ext cx="2390775" cy="1587"/>
            </a:xfrm>
            <a:prstGeom prst="line">
              <a:avLst/>
            </a:prstGeom>
            <a:noFill/>
            <a:ln w="12700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5" name="Line 97"/>
            <p:cNvSpPr>
              <a:spLocks noChangeShapeType="1"/>
            </p:cNvSpPr>
            <p:nvPr/>
          </p:nvSpPr>
          <p:spPr bwMode="auto">
            <a:xfrm>
              <a:off x="3956051" y="3378201"/>
              <a:ext cx="2386013" cy="3175"/>
            </a:xfrm>
            <a:prstGeom prst="line">
              <a:avLst/>
            </a:prstGeom>
            <a:noFill/>
            <a:ln w="12700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6" name="Rectangle 98"/>
            <p:cNvSpPr>
              <a:spLocks noChangeArrowheads="1"/>
            </p:cNvSpPr>
            <p:nvPr/>
          </p:nvSpPr>
          <p:spPr bwMode="auto">
            <a:xfrm>
              <a:off x="6402388" y="3883026"/>
              <a:ext cx="188912" cy="155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7" name="Rectangle 99"/>
            <p:cNvSpPr>
              <a:spLocks noChangeArrowheads="1"/>
            </p:cNvSpPr>
            <p:nvPr/>
          </p:nvSpPr>
          <p:spPr bwMode="auto">
            <a:xfrm>
              <a:off x="6418263" y="3897313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00</a:t>
              </a:r>
            </a:p>
          </p:txBody>
        </p:sp>
        <p:sp>
          <p:nvSpPr>
            <p:cNvPr id="145508" name="Rectangle 100"/>
            <p:cNvSpPr>
              <a:spLocks noChangeArrowheads="1"/>
            </p:cNvSpPr>
            <p:nvPr/>
          </p:nvSpPr>
          <p:spPr bwMode="auto">
            <a:xfrm>
              <a:off x="6402388" y="3709989"/>
              <a:ext cx="188912" cy="155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09" name="Rectangle 101"/>
            <p:cNvSpPr>
              <a:spLocks noChangeArrowheads="1"/>
            </p:cNvSpPr>
            <p:nvPr/>
          </p:nvSpPr>
          <p:spPr bwMode="auto">
            <a:xfrm>
              <a:off x="6418263" y="3722688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01</a:t>
              </a:r>
            </a:p>
          </p:txBody>
        </p:sp>
        <p:sp>
          <p:nvSpPr>
            <p:cNvPr id="145510" name="Rectangle 102"/>
            <p:cNvSpPr>
              <a:spLocks noChangeArrowheads="1"/>
            </p:cNvSpPr>
            <p:nvPr/>
          </p:nvSpPr>
          <p:spPr bwMode="auto">
            <a:xfrm>
              <a:off x="6389689" y="3498850"/>
              <a:ext cx="193675" cy="153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11" name="Rectangle 103"/>
            <p:cNvSpPr>
              <a:spLocks noChangeArrowheads="1"/>
            </p:cNvSpPr>
            <p:nvPr/>
          </p:nvSpPr>
          <p:spPr bwMode="auto">
            <a:xfrm>
              <a:off x="6403975" y="3511550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145512" name="Rectangle 104"/>
            <p:cNvSpPr>
              <a:spLocks noChangeArrowheads="1"/>
            </p:cNvSpPr>
            <p:nvPr/>
          </p:nvSpPr>
          <p:spPr bwMode="auto">
            <a:xfrm>
              <a:off x="6411914" y="3309938"/>
              <a:ext cx="192087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13" name="Rectangle 105"/>
            <p:cNvSpPr>
              <a:spLocks noChangeArrowheads="1"/>
            </p:cNvSpPr>
            <p:nvPr/>
          </p:nvSpPr>
          <p:spPr bwMode="auto">
            <a:xfrm>
              <a:off x="6426200" y="3321050"/>
              <a:ext cx="12824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000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145514" name="Rectangle 106"/>
            <p:cNvSpPr>
              <a:spLocks noChangeArrowheads="1"/>
            </p:cNvSpPr>
            <p:nvPr/>
          </p:nvSpPr>
          <p:spPr bwMode="auto">
            <a:xfrm>
              <a:off x="7105651" y="3344863"/>
              <a:ext cx="906463" cy="296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15" name="Freeform 107"/>
            <p:cNvSpPr>
              <a:spLocks/>
            </p:cNvSpPr>
            <p:nvPr/>
          </p:nvSpPr>
          <p:spPr bwMode="auto">
            <a:xfrm>
              <a:off x="6604000" y="3468688"/>
              <a:ext cx="419100" cy="398462"/>
            </a:xfrm>
            <a:custGeom>
              <a:avLst/>
              <a:gdLst>
                <a:gd name="T0" fmla="*/ 0 w 244"/>
                <a:gd name="T1" fmla="*/ 250 h 251"/>
                <a:gd name="T2" fmla="*/ 122 w 244"/>
                <a:gd name="T3" fmla="*/ 0 h 251"/>
                <a:gd name="T4" fmla="*/ 243 w 244"/>
                <a:gd name="T5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4" h="251">
                  <a:moveTo>
                    <a:pt x="0" y="250"/>
                  </a:moveTo>
                  <a:lnTo>
                    <a:pt x="122" y="0"/>
                  </a:lnTo>
                  <a:lnTo>
                    <a:pt x="24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5516" name="Rectangle 108"/>
            <p:cNvSpPr>
              <a:spLocks noChangeArrowheads="1"/>
            </p:cNvSpPr>
            <p:nvPr/>
          </p:nvSpPr>
          <p:spPr bwMode="auto">
            <a:xfrm>
              <a:off x="7004051" y="3351213"/>
              <a:ext cx="1881925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>
                  <a:solidFill>
                    <a:srgbClr val="000000"/>
                  </a:solidFill>
                </a:rPr>
                <a:t>Pas de  quantification</a:t>
              </a:r>
              <a:endParaRPr lang="fr-FR" altLang="fr-FR" sz="1600">
                <a:solidFill>
                  <a:srgbClr val="000000"/>
                </a:solidFill>
              </a:endParaRPr>
            </a:p>
          </p:txBody>
        </p:sp>
        <p:grpSp>
          <p:nvGrpSpPr>
            <p:cNvPr id="145517" name="Group 109"/>
            <p:cNvGrpSpPr>
              <a:grpSpLocks/>
            </p:cNvGrpSpPr>
            <p:nvPr/>
          </p:nvGrpSpPr>
          <p:grpSpPr bwMode="auto">
            <a:xfrm>
              <a:off x="6542089" y="3795714"/>
              <a:ext cx="73025" cy="147637"/>
              <a:chOff x="3139" y="2392"/>
              <a:chExt cx="43" cy="92"/>
            </a:xfrm>
          </p:grpSpPr>
          <p:sp>
            <p:nvSpPr>
              <p:cNvPr id="145518" name="Line 110"/>
              <p:cNvSpPr>
                <a:spLocks noChangeShapeType="1"/>
              </p:cNvSpPr>
              <p:nvPr/>
            </p:nvSpPr>
            <p:spPr bwMode="auto">
              <a:xfrm flipV="1">
                <a:off x="3160" y="2425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5519" name="Freeform 111"/>
              <p:cNvSpPr>
                <a:spLocks/>
              </p:cNvSpPr>
              <p:nvPr/>
            </p:nvSpPr>
            <p:spPr bwMode="auto">
              <a:xfrm>
                <a:off x="3139" y="2443"/>
                <a:ext cx="41" cy="41"/>
              </a:xfrm>
              <a:custGeom>
                <a:avLst/>
                <a:gdLst>
                  <a:gd name="T0" fmla="*/ 0 w 41"/>
                  <a:gd name="T1" fmla="*/ 0 h 41"/>
                  <a:gd name="T2" fmla="*/ 21 w 41"/>
                  <a:gd name="T3" fmla="*/ 40 h 41"/>
                  <a:gd name="T4" fmla="*/ 40 w 41"/>
                  <a:gd name="T5" fmla="*/ 0 h 41"/>
                  <a:gd name="T6" fmla="*/ 0 w 41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0" y="0"/>
                    </a:moveTo>
                    <a:lnTo>
                      <a:pt x="21" y="40"/>
                    </a:lnTo>
                    <a:lnTo>
                      <a:pt x="4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5520" name="Freeform 112"/>
              <p:cNvSpPr>
                <a:spLocks/>
              </p:cNvSpPr>
              <p:nvPr/>
            </p:nvSpPr>
            <p:spPr bwMode="auto">
              <a:xfrm>
                <a:off x="3141" y="2392"/>
                <a:ext cx="41" cy="41"/>
              </a:xfrm>
              <a:custGeom>
                <a:avLst/>
                <a:gdLst>
                  <a:gd name="T0" fmla="*/ 40 w 41"/>
                  <a:gd name="T1" fmla="*/ 40 h 41"/>
                  <a:gd name="T2" fmla="*/ 19 w 41"/>
                  <a:gd name="T3" fmla="*/ 0 h 41"/>
                  <a:gd name="T4" fmla="*/ 0 w 41"/>
                  <a:gd name="T5" fmla="*/ 40 h 41"/>
                  <a:gd name="T6" fmla="*/ 40 w 41"/>
                  <a:gd name="T7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41">
                    <a:moveTo>
                      <a:pt x="40" y="40"/>
                    </a:moveTo>
                    <a:lnTo>
                      <a:pt x="19" y="0"/>
                    </a:lnTo>
                    <a:lnTo>
                      <a:pt x="0" y="40"/>
                    </a:lnTo>
                    <a:lnTo>
                      <a:pt x="40" y="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5521" name="Oval 113"/>
            <p:cNvSpPr>
              <a:spLocks noChangeArrowheads="1"/>
            </p:cNvSpPr>
            <p:nvPr/>
          </p:nvSpPr>
          <p:spPr bwMode="auto">
            <a:xfrm>
              <a:off x="4086225" y="3722689"/>
              <a:ext cx="90488" cy="8572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22" name="Oval 114"/>
            <p:cNvSpPr>
              <a:spLocks noChangeArrowheads="1"/>
            </p:cNvSpPr>
            <p:nvPr/>
          </p:nvSpPr>
          <p:spPr bwMode="auto">
            <a:xfrm>
              <a:off x="4602164" y="3201988"/>
              <a:ext cx="90487" cy="7461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23" name="Oval 115"/>
            <p:cNvSpPr>
              <a:spLocks noChangeArrowheads="1"/>
            </p:cNvSpPr>
            <p:nvPr/>
          </p:nvSpPr>
          <p:spPr bwMode="auto">
            <a:xfrm>
              <a:off x="5014914" y="3657601"/>
              <a:ext cx="90487" cy="746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24" name="Oval 116"/>
            <p:cNvSpPr>
              <a:spLocks noChangeArrowheads="1"/>
            </p:cNvSpPr>
            <p:nvPr/>
          </p:nvSpPr>
          <p:spPr bwMode="auto">
            <a:xfrm>
              <a:off x="5505450" y="3365501"/>
              <a:ext cx="95250" cy="746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25" name="Oval 117"/>
            <p:cNvSpPr>
              <a:spLocks noChangeArrowheads="1"/>
            </p:cNvSpPr>
            <p:nvPr/>
          </p:nvSpPr>
          <p:spPr bwMode="auto">
            <a:xfrm>
              <a:off x="6013451" y="3887788"/>
              <a:ext cx="93663" cy="7461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5526" name="Rectangle 118"/>
            <p:cNvSpPr>
              <a:spLocks noChangeArrowheads="1"/>
            </p:cNvSpPr>
            <p:nvPr/>
          </p:nvSpPr>
          <p:spPr bwMode="auto">
            <a:xfrm>
              <a:off x="8655051" y="5454650"/>
              <a:ext cx="860813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2200">
                  <a:solidFill>
                    <a:srgbClr val="2C2CD2"/>
                  </a:solidFill>
                </a:rPr>
                <a:t>Codage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6915489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228600"/>
            <a:ext cx="9163050" cy="685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 fontScale="90000"/>
          </a:bodyPr>
          <a:lstStyle/>
          <a:p>
            <a:pPr algn="ctr"/>
            <a:r>
              <a:rPr lang="fr-FR" altLang="fr-FR" dirty="0">
                <a:solidFill>
                  <a:schemeClr val="accent3"/>
                </a:solidFill>
              </a:rPr>
              <a:t>Exemples de débit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93038" y="767817"/>
            <a:ext cx="12594493" cy="50307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Haute Fidélité :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Fréquence maximale = 20 000 Hz (20 kHz)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Fréquence échantillonnage utilisée : 44100 Hz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sur 16 bits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Débit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0.7 Mb/s 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mono,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 Mb/s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pour un signal stéréophonique</a:t>
            </a:r>
          </a:p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Vidéo</a:t>
            </a:r>
          </a:p>
          <a:p>
            <a:pPr lvl="1"/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Image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(hauteur h, largeur l, n bits pour coder un pixel): h x l x n bits 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Qualité VCR 	(352 x 240 x 24) x (25 images/s)	≈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Mb/s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Qualité TV 	(768 x 576 x 24) x (25 images/s) 	≈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 Mb/s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Qualité TVHD 	(1920 x 1080 x 24) x (30 images/s) 	≈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1120 </a:t>
            </a:r>
            <a:r>
              <a:rPr lang="fr-FR" altLang="fr-FR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Mb/s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Nécessité de compression pour réaliser ce type de transmission à grande échelle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846B-7476-4D34-97CB-CCB4D3B7BA67}" type="slidenum">
              <a:rPr lang="fr-FR" altLang="en-GB"/>
              <a:pPr/>
              <a:t>47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380597296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16063" y="-123092"/>
            <a:ext cx="9163050" cy="1143000"/>
          </a:xfrm>
        </p:spPr>
        <p:txBody>
          <a:bodyPr>
            <a:normAutofit/>
          </a:bodyPr>
          <a:lstStyle/>
          <a:p>
            <a:r>
              <a:rPr lang="fr-FR" altLang="fr-FR" dirty="0"/>
              <a:t>Techniques de compression vidéo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>
          <a:xfrm>
            <a:off x="628773" y="1214695"/>
            <a:ext cx="11413172" cy="4572000"/>
          </a:xfrm>
        </p:spPr>
        <p:txBody>
          <a:bodyPr>
            <a:noAutofit/>
          </a:bodyPr>
          <a:lstStyle/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Exploiter la </a:t>
            </a:r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corrélation spatiale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Découpage en macro-blocs (matrice de pixels)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Représentation dans le domaine des fréquences par une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Cosinus discrète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(DCT) (Conservatrice)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Quantification des coefficients DCT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RLE, </a:t>
            </a:r>
            <a:r>
              <a:rPr lang="fr-FR" altLang="fr-F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Huffman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fr-FR" altLang="fr-F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compression</a:t>
            </a: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suites pixel fréquentes</a:t>
            </a:r>
          </a:p>
          <a:p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Exploiter la </a:t>
            </a:r>
            <a:r>
              <a:rPr lang="fr-FR" altLang="fr-FR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corrélation temporelle</a:t>
            </a:r>
            <a:r>
              <a:rPr lang="fr-FR" alt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par différence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Codage Intra (compression) et Inter (prédiction) des images</a:t>
            </a:r>
          </a:p>
          <a:p>
            <a:pPr lvl="1"/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Vecteurs de mouvements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CAA9-1BF7-4307-9820-857CE1870E4F}" type="slidenum">
              <a:rPr lang="fr-FR" altLang="en-GB"/>
              <a:pPr/>
              <a:t>48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2806575281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8387" y="-10865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de codage de la vidéo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1333716"/>
            <a:ext cx="11831782" cy="4572000"/>
          </a:xfrm>
        </p:spPr>
        <p:txBody>
          <a:bodyPr>
            <a:noAutofit/>
          </a:bodyPr>
          <a:lstStyle/>
          <a:p>
            <a:r>
              <a:rPr lang="fr-FR" altLang="fr-F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Ensemble de codage avec perte</a:t>
            </a:r>
            <a:endParaRPr lang="fr-FR" alt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H.261 (1990) : utilisé actuellement pour RNIS et </a:t>
            </a:r>
            <a:r>
              <a:rPr lang="fr-FR" altLang="fr-FR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MBone</a:t>
            </a: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(Multicast IP)</a:t>
            </a: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JPEG (Images) MJPEG (Vidéo) (1992) débits : de 8Mb/s à 40Mb/s</a:t>
            </a:r>
            <a:endParaRPr lang="fr-FR" altLang="fr-F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MPEG-1 (1993) : 352 x 240 (NTSC) ou 352 x 288 (PAL)</a:t>
            </a:r>
          </a:p>
          <a:p>
            <a:pPr lvl="1"/>
            <a:r>
              <a:rPr lang="fr-FR" alt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0.2 Mb/s (audio) + 1.2 Mb/s (vidéo qualité VCR)</a:t>
            </a: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MPEG-2 (1994) : 4 à 6 Mb/s (Qualité diffusion)</a:t>
            </a: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H.263 (1996) : Visioconférence  sur RTC (10 à 20 kb/s)</a:t>
            </a: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MPEG-4 (1998) : 5 kb/s à 5 M bit/s (vidéo) 2 kb/s à 64 kb/s (audio)</a:t>
            </a:r>
          </a:p>
          <a:p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MPEG-7 (2000) : norme pour le multimédia</a:t>
            </a:r>
          </a:p>
          <a:p>
            <a:endParaRPr lang="fr-FR" alt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5DF8-E7EE-40DA-9370-C161FF7496E4}" type="slidenum">
              <a:rPr lang="fr-FR" altLang="en-GB"/>
              <a:pPr/>
              <a:t>49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78844999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0" y="0"/>
            <a:ext cx="12191999" cy="830997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Organisme </a:t>
            </a:r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de 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Normalisation</a:t>
            </a:r>
            <a:endParaRPr lang="fr-F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0" y="1102578"/>
            <a:ext cx="12010029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Définition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normalisation est nécessaire dans tout processus de fabrication à caractère répétitif. Elle fixe un cadre réglementaire indispensable à l’industrie, à la sécurité de la fabrication, aux utilisateurs ainsi qu’à la chaîne économique du produit.</a:t>
            </a:r>
          </a:p>
          <a:p>
            <a:pPr algn="just" eaLnBrk="1" hangingPunct="1"/>
            <a:r>
              <a:rPr lang="fr-FR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Principaux organismes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fr-FR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L’ISO (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de 1947, </a:t>
            </a:r>
            <a:r>
              <a:rPr lang="fr-FR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rue de </a:t>
            </a:r>
            <a:r>
              <a:rPr lang="fr-FR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Varembé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Case postale 56CH-1211 Genève 20</a:t>
            </a:r>
            <a:r>
              <a:rPr lang="fr-FR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Standard </a:t>
            </a:r>
            <a:r>
              <a:rPr lang="fr-F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en anglais, et Organisme de Normalisation International en français, se situe à un niveau international et s’occupe de normalisation dans à peu près tous les domaines.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UIT (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de 1932, Place des Nations CH-1211 Genève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Union Internationale des Télécommunication anciennement CCITT (Comité Consultatif International Télégraphique et Téléphonique)</a:t>
            </a:r>
          </a:p>
          <a:p>
            <a:pPr algn="just" eaLnBrk="1" hangingPunct="1"/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0" y="0"/>
            <a:ext cx="12191999" cy="830997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Organisme </a:t>
            </a:r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de 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Normalisation</a:t>
            </a:r>
            <a:endParaRPr lang="fr-F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-52317" y="363915"/>
            <a:ext cx="12296632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L’ANSI (American National Standard Institute)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est l’institut américaine (USA) de normalisation, et possède un rôle semblable à celui de l’ISO, mais au niveau national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 existe l’équivalent de l’ANSI en France, c’est l’AFNOR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Association Française de Normalisation). De même, en Allemagne on trouve DIN (</a:t>
            </a:r>
            <a:r>
              <a:rPr lang="fr-F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Deutsches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Institut F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Normung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bien connu pour sa normalisation des connecteurs (prises DIN), et en Angleterre le BSI (British Standards Institute). 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fr-F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IEEE (</a:t>
            </a:r>
            <a:r>
              <a:rPr lang="fr-FR" sz="32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Istitute</a:t>
            </a:r>
            <a:r>
              <a:rPr lang="fr-F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32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Electrical</a:t>
            </a:r>
            <a:r>
              <a:rPr lang="fr-F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32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Electronics</a:t>
            </a:r>
            <a:r>
              <a:rPr lang="fr-F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Engineers</a:t>
            </a:r>
            <a:r>
              <a:rPr lang="fr-F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c’est–à-dire l’Institut des ingénieurs en Électricité et Électronique, est une entité américaine qui gère différents projets de recherche, avec cependant une vocation internationale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28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95008" y="-117143"/>
            <a:ext cx="9161462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pPr algn="ctr"/>
            <a:r>
              <a:rPr lang="fr-FR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Historique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63773" y="378157"/>
            <a:ext cx="13142794" cy="5181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>
            <a:noAutofit/>
          </a:bodyPr>
          <a:lstStyle/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1865 : Télégraphe (S.B. Morse)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1876 : Téléphone (Bell)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1930 : Télévision (principes)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1963 : Télex, liaisons spécialisées bas débit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1964 : Transmission de données sur RTC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1969 : Internet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1970 : Réseaux locaux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1977 : </a:t>
            </a:r>
            <a:r>
              <a:rPr lang="fr-FR" altLang="fr-FR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Transmic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(LS </a:t>
            </a:r>
            <a:r>
              <a:rPr lang="fr-FR" altLang="fr-FR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Transfix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2.4kb/s à 2Mb/s)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1978 : Transpac (réseau de paquets X25 2.4kb/s à 2Mb/s)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1988 : RNIS (Réseau Numérique à Intégration de Services) (ISDN)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1995 : ATM (</a:t>
            </a:r>
            <a:r>
              <a:rPr lang="fr-FR" altLang="fr-FR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Asynchronous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Transfert Mode)</a:t>
            </a:r>
          </a:p>
          <a:p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 : DWDM (Dense </a:t>
            </a:r>
            <a:r>
              <a:rPr lang="fr-FR" altLang="fr-FR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Wavelengh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Division </a:t>
            </a:r>
            <a:r>
              <a:rPr lang="fr-FR" altLang="fr-FR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Multiplexing</a:t>
            </a:r>
            <a:r>
              <a:rPr lang="fr-FR" alt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FR" alt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34D7C-E0C2-4257-82C4-1531BCA1F1E4}" type="slidenum">
              <a:rPr lang="fr-FR" altLang="en-GB"/>
              <a:pPr/>
              <a:t>7</a:t>
            </a:fld>
            <a:endParaRPr lang="fr-FR" altLang="en-GB"/>
          </a:p>
        </p:txBody>
      </p:sp>
    </p:spTree>
    <p:extLst>
      <p:ext uri="{BB962C8B-B14F-4D97-AF65-F5344CB8AC3E}">
        <p14:creationId xmlns:p14="http://schemas.microsoft.com/office/powerpoint/2010/main" val="1959154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81" name="Rectangle 25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r>
              <a:rPr lang="fr-FR" altLang="fr-FR" sz="3600" dirty="0"/>
              <a:t>Éléments de transport de l ’information</a:t>
            </a:r>
            <a:br>
              <a:rPr lang="fr-FR" altLang="fr-FR" sz="3600" dirty="0"/>
            </a:br>
            <a:r>
              <a:rPr lang="fr-FR" altLang="fr-FR" sz="2800" dirty="0">
                <a:solidFill>
                  <a:schemeClr val="accent2"/>
                </a:solidFill>
              </a:rPr>
              <a:t>Équipements voisins</a:t>
            </a:r>
            <a:endParaRPr lang="fr-FR" altLang="fr-FR" sz="2800" dirty="0"/>
          </a:p>
        </p:txBody>
      </p:sp>
      <p:sp>
        <p:nvSpPr>
          <p:cNvPr id="2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DD40-D26C-478F-A886-6520E03B3306}" type="slidenum">
              <a:rPr lang="fr-FR" altLang="en-GB"/>
              <a:pPr/>
              <a:t>8</a:t>
            </a:fld>
            <a:endParaRPr lang="fr-FR" altLang="en-GB"/>
          </a:p>
        </p:txBody>
      </p:sp>
      <p:grpSp>
        <p:nvGrpSpPr>
          <p:cNvPr id="147485" name="Group 29"/>
          <p:cNvGrpSpPr>
            <a:grpSpLocks/>
          </p:cNvGrpSpPr>
          <p:nvPr/>
        </p:nvGrpSpPr>
        <p:grpSpPr bwMode="auto">
          <a:xfrm>
            <a:off x="8820151" y="2736850"/>
            <a:ext cx="1154113" cy="1073150"/>
            <a:chOff x="4464" y="1724"/>
            <a:chExt cx="672" cy="676"/>
          </a:xfrm>
        </p:grpSpPr>
        <p:pic>
          <p:nvPicPr>
            <p:cNvPr id="147486" name="Picture 30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" y="1724"/>
              <a:ext cx="527" cy="557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7487" name="AutoShape 31"/>
            <p:cNvSpPr>
              <a:spLocks noChangeArrowheads="1"/>
            </p:cNvSpPr>
            <p:nvPr/>
          </p:nvSpPr>
          <p:spPr bwMode="auto">
            <a:xfrm>
              <a:off x="4464" y="2281"/>
              <a:ext cx="672" cy="119"/>
            </a:xfrm>
            <a:prstGeom prst="parallelogram">
              <a:avLst>
                <a:gd name="adj" fmla="val 141124"/>
              </a:avLst>
            </a:prstGeom>
            <a:solidFill>
              <a:srgbClr val="3366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47488" name="Line 32"/>
          <p:cNvSpPr>
            <a:spLocks noChangeShapeType="1"/>
          </p:cNvSpPr>
          <p:nvPr/>
        </p:nvSpPr>
        <p:spPr bwMode="auto">
          <a:xfrm>
            <a:off x="3635375" y="3519488"/>
            <a:ext cx="134938" cy="2016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7489" name="Line 33"/>
          <p:cNvSpPr>
            <a:spLocks noChangeShapeType="1"/>
          </p:cNvSpPr>
          <p:nvPr/>
        </p:nvSpPr>
        <p:spPr bwMode="auto">
          <a:xfrm flipV="1">
            <a:off x="8505825" y="3570288"/>
            <a:ext cx="628650" cy="177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7490" name="Rectangle 34"/>
          <p:cNvSpPr>
            <a:spLocks noChangeArrowheads="1"/>
          </p:cNvSpPr>
          <p:nvPr/>
        </p:nvSpPr>
        <p:spPr bwMode="auto">
          <a:xfrm>
            <a:off x="2544764" y="1828801"/>
            <a:ext cx="1468059" cy="76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/>
              <a:t>Ordinateur</a:t>
            </a:r>
          </a:p>
          <a:p>
            <a:r>
              <a:rPr lang="fr-FR" altLang="fr-FR" sz="2200"/>
              <a:t>ou terminal</a:t>
            </a:r>
          </a:p>
        </p:txBody>
      </p:sp>
      <p:pic>
        <p:nvPicPr>
          <p:cNvPr id="147491" name="Picture 3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664" y="3416300"/>
            <a:ext cx="4732337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492" name="Rectangle 36"/>
          <p:cNvSpPr>
            <a:spLocks noChangeArrowheads="1"/>
          </p:cNvSpPr>
          <p:nvPr/>
        </p:nvSpPr>
        <p:spPr bwMode="auto">
          <a:xfrm>
            <a:off x="1676400" y="4572000"/>
            <a:ext cx="8764588" cy="151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SzPct val="40000"/>
              <a:buFont typeface="Zapf Dingbats" charset="2"/>
              <a:buChar char="¥"/>
            </a:pPr>
            <a:r>
              <a:rPr lang="fr-FR" altLang="fr-FR" sz="2700">
                <a:solidFill>
                  <a:schemeClr val="accent2"/>
                </a:solidFill>
              </a:rPr>
              <a:t> </a:t>
            </a:r>
            <a:r>
              <a:rPr lang="fr-FR" altLang="fr-FR" sz="2200">
                <a:solidFill>
                  <a:schemeClr val="accent2"/>
                </a:solidFill>
              </a:rPr>
              <a:t>Canal de Transmission</a:t>
            </a:r>
            <a:r>
              <a:rPr lang="fr-FR" altLang="fr-FR" sz="2200">
                <a:solidFill>
                  <a:srgbClr val="000000"/>
                </a:solidFill>
              </a:rPr>
              <a:t> : coaxial, paires torsadées, FO</a:t>
            </a:r>
            <a:r>
              <a:rPr lang="fr-FR" altLang="fr-FR" sz="2200" i="1">
                <a:solidFill>
                  <a:srgbClr val="000000"/>
                </a:solidFill>
              </a:rPr>
              <a:t> …</a:t>
            </a:r>
            <a:endParaRPr lang="fr-FR" altLang="fr-FR" sz="2200">
              <a:solidFill>
                <a:schemeClr val="accent2"/>
              </a:solidFill>
            </a:endParaRPr>
          </a:p>
          <a:p>
            <a:pPr>
              <a:buClr>
                <a:schemeClr val="tx1"/>
              </a:buClr>
              <a:buSzPct val="40000"/>
              <a:buFont typeface="Zapf Dingbats" charset="2"/>
              <a:buChar char="¥"/>
            </a:pPr>
            <a:r>
              <a:rPr lang="fr-FR" altLang="fr-FR" sz="2200">
                <a:solidFill>
                  <a:schemeClr val="accent2"/>
                </a:solidFill>
              </a:rPr>
              <a:t> ETTD		É</a:t>
            </a:r>
            <a:r>
              <a:rPr lang="fr-FR" altLang="fr-FR" sz="2200"/>
              <a:t>quipement </a:t>
            </a:r>
            <a:r>
              <a:rPr lang="fr-FR" altLang="fr-FR" sz="2200">
                <a:solidFill>
                  <a:schemeClr val="accent2"/>
                </a:solidFill>
              </a:rPr>
              <a:t>T</a:t>
            </a:r>
            <a:r>
              <a:rPr lang="fr-FR" altLang="fr-FR" sz="2200"/>
              <a:t>erminal de </a:t>
            </a:r>
            <a:r>
              <a:rPr lang="fr-FR" altLang="fr-FR" sz="2200">
                <a:solidFill>
                  <a:schemeClr val="accent2"/>
                </a:solidFill>
              </a:rPr>
              <a:t>T</a:t>
            </a:r>
            <a:r>
              <a:rPr lang="fr-FR" altLang="fr-FR" sz="2200"/>
              <a:t>ransmission de </a:t>
            </a:r>
            <a:r>
              <a:rPr lang="fr-FR" altLang="fr-FR" sz="2200">
                <a:solidFill>
                  <a:schemeClr val="accent2"/>
                </a:solidFill>
              </a:rPr>
              <a:t>D</a:t>
            </a:r>
            <a:r>
              <a:rPr lang="fr-FR" altLang="fr-FR" sz="2200"/>
              <a:t>onnées (CCITT)</a:t>
            </a:r>
          </a:p>
          <a:p>
            <a:pPr>
              <a:buClr>
                <a:schemeClr val="tx1"/>
              </a:buClr>
              <a:buSzPct val="40000"/>
              <a:buFont typeface="Zapf Dingbats" charset="2"/>
              <a:buChar char="¥"/>
            </a:pPr>
            <a:r>
              <a:rPr lang="fr-FR" altLang="fr-FR" sz="2200"/>
              <a:t> DTE		Data Terminal Equipment (EIA)</a:t>
            </a:r>
          </a:p>
        </p:txBody>
      </p:sp>
      <p:sp>
        <p:nvSpPr>
          <p:cNvPr id="147494" name="Rectangle 38"/>
          <p:cNvSpPr>
            <a:spLocks noChangeArrowheads="1"/>
          </p:cNvSpPr>
          <p:nvPr/>
        </p:nvSpPr>
        <p:spPr bwMode="auto">
          <a:xfrm>
            <a:off x="9144000" y="2971801"/>
            <a:ext cx="769150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/>
              <a:t>ETTD</a:t>
            </a:r>
          </a:p>
        </p:txBody>
      </p:sp>
      <p:sp>
        <p:nvSpPr>
          <p:cNvPr id="147495" name="Rectangle 39"/>
          <p:cNvSpPr>
            <a:spLocks noChangeArrowheads="1"/>
          </p:cNvSpPr>
          <p:nvPr/>
        </p:nvSpPr>
        <p:spPr bwMode="auto">
          <a:xfrm>
            <a:off x="6977064" y="4991101"/>
            <a:ext cx="217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7496" name="Rectangle 40"/>
          <p:cNvSpPr>
            <a:spLocks noChangeArrowheads="1"/>
          </p:cNvSpPr>
          <p:nvPr/>
        </p:nvSpPr>
        <p:spPr bwMode="auto">
          <a:xfrm>
            <a:off x="4983163" y="3590926"/>
            <a:ext cx="2247118" cy="347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 b="1"/>
              <a:t>Canal de transmission</a:t>
            </a:r>
            <a:endParaRPr lang="fr-FR" altLang="fr-FR" sz="1700"/>
          </a:p>
        </p:txBody>
      </p:sp>
      <p:sp>
        <p:nvSpPr>
          <p:cNvPr id="147497" name="Rectangle 41"/>
          <p:cNvSpPr>
            <a:spLocks noChangeArrowheads="1"/>
          </p:cNvSpPr>
          <p:nvPr/>
        </p:nvSpPr>
        <p:spPr bwMode="auto">
          <a:xfrm>
            <a:off x="8737601" y="1905001"/>
            <a:ext cx="1468059" cy="76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/>
              <a:t>Ordinateur</a:t>
            </a:r>
          </a:p>
          <a:p>
            <a:r>
              <a:rPr lang="fr-FR" altLang="fr-FR" sz="2200"/>
              <a:t>ou terminal</a:t>
            </a:r>
          </a:p>
        </p:txBody>
      </p:sp>
      <p:grpSp>
        <p:nvGrpSpPr>
          <p:cNvPr id="147502" name="Group 46"/>
          <p:cNvGrpSpPr>
            <a:grpSpLocks/>
          </p:cNvGrpSpPr>
          <p:nvPr/>
        </p:nvGrpSpPr>
        <p:grpSpPr bwMode="auto">
          <a:xfrm>
            <a:off x="2503488" y="2736850"/>
            <a:ext cx="1154112" cy="1073150"/>
            <a:chOff x="816" y="1776"/>
            <a:chExt cx="727" cy="676"/>
          </a:xfrm>
        </p:grpSpPr>
        <p:grpSp>
          <p:nvGrpSpPr>
            <p:cNvPr id="147498" name="Group 42"/>
            <p:cNvGrpSpPr>
              <a:grpSpLocks/>
            </p:cNvGrpSpPr>
            <p:nvPr/>
          </p:nvGrpSpPr>
          <p:grpSpPr bwMode="auto">
            <a:xfrm>
              <a:off x="816" y="1776"/>
              <a:ext cx="727" cy="676"/>
              <a:chOff x="4464" y="1724"/>
              <a:chExt cx="672" cy="676"/>
            </a:xfrm>
          </p:grpSpPr>
          <p:pic>
            <p:nvPicPr>
              <p:cNvPr id="147499" name="Picture 43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" y="1724"/>
                <a:ext cx="527" cy="557"/>
              </a:xfrm>
              <a:prstGeom prst="rect">
                <a:avLst/>
              </a:prstGeom>
              <a:solidFill>
                <a:srgbClr val="3366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7500" name="AutoShape 44"/>
              <p:cNvSpPr>
                <a:spLocks noChangeArrowheads="1"/>
              </p:cNvSpPr>
              <p:nvPr/>
            </p:nvSpPr>
            <p:spPr bwMode="auto">
              <a:xfrm>
                <a:off x="4464" y="2281"/>
                <a:ext cx="672" cy="119"/>
              </a:xfrm>
              <a:prstGeom prst="parallelogram">
                <a:avLst>
                  <a:gd name="adj" fmla="val 141124"/>
                </a:avLst>
              </a:prstGeom>
              <a:solidFill>
                <a:srgbClr val="3366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47501" name="Rectangle 45"/>
            <p:cNvSpPr>
              <a:spLocks noChangeArrowheads="1"/>
            </p:cNvSpPr>
            <p:nvPr/>
          </p:nvSpPr>
          <p:spPr bwMode="auto">
            <a:xfrm>
              <a:off x="1008" y="1920"/>
              <a:ext cx="48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6374" tIns="42430" rIns="86374" bIns="42430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43497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30810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2034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6606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1178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575050" defTabSz="8731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fr-FR" altLang="fr-FR" sz="1700" b="1"/>
                <a:t>ETTD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082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86374" tIns="42430" rIns="86374" bIns="42430" rtlCol="0" anchor="ctr">
            <a:normAutofit/>
          </a:bodyPr>
          <a:lstStyle/>
          <a:p>
            <a:r>
              <a:rPr lang="fr-FR" altLang="fr-FR" sz="3600"/>
              <a:t>Éléments de transport de l ’information</a:t>
            </a:r>
            <a:br>
              <a:rPr lang="fr-FR" altLang="fr-FR" sz="3600"/>
            </a:br>
            <a:r>
              <a:rPr lang="fr-FR" altLang="fr-FR" sz="2800">
                <a:solidFill>
                  <a:schemeClr val="accent2"/>
                </a:solidFill>
              </a:rPr>
              <a:t>Équipements distants</a:t>
            </a:r>
            <a:endParaRPr lang="fr-FR" altLang="fr-FR" sz="2800"/>
          </a:p>
        </p:txBody>
      </p:sp>
      <p:sp>
        <p:nvSpPr>
          <p:cNvPr id="2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5D4-ED5A-40E7-A46D-CD32AD8BB1EA}" type="slidenum">
              <a:rPr lang="fr-FR" altLang="en-GB"/>
              <a:pPr/>
              <a:t>9</a:t>
            </a:fld>
            <a:endParaRPr lang="fr-FR" altLang="en-GB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3784600" y="2667001"/>
            <a:ext cx="47879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48486" name="Group 6"/>
          <p:cNvGrpSpPr>
            <a:grpSpLocks/>
          </p:cNvGrpSpPr>
          <p:nvPr/>
        </p:nvGrpSpPr>
        <p:grpSpPr bwMode="auto">
          <a:xfrm>
            <a:off x="2544764" y="2341563"/>
            <a:ext cx="1157287" cy="1073150"/>
            <a:chOff x="816" y="1475"/>
            <a:chExt cx="672" cy="676"/>
          </a:xfrm>
        </p:grpSpPr>
        <p:pic>
          <p:nvPicPr>
            <p:cNvPr id="148487" name="Picture 7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" y="1475"/>
              <a:ext cx="527" cy="557"/>
            </a:xfrm>
            <a:prstGeom prst="rect">
              <a:avLst/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8488" name="AutoShape 8"/>
            <p:cNvSpPr>
              <a:spLocks noChangeArrowheads="1"/>
            </p:cNvSpPr>
            <p:nvPr/>
          </p:nvSpPr>
          <p:spPr bwMode="auto">
            <a:xfrm>
              <a:off x="816" y="2032"/>
              <a:ext cx="672" cy="119"/>
            </a:xfrm>
            <a:prstGeom prst="parallelogram">
              <a:avLst>
                <a:gd name="adj" fmla="val 141124"/>
              </a:avLst>
            </a:prstGeom>
            <a:solidFill>
              <a:srgbClr val="FF3300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48489" name="Group 9"/>
          <p:cNvGrpSpPr>
            <a:grpSpLocks/>
          </p:cNvGrpSpPr>
          <p:nvPr/>
        </p:nvGrpSpPr>
        <p:grpSpPr bwMode="auto">
          <a:xfrm>
            <a:off x="8820151" y="2416175"/>
            <a:ext cx="1154113" cy="1074738"/>
            <a:chOff x="4464" y="1523"/>
            <a:chExt cx="672" cy="676"/>
          </a:xfrm>
        </p:grpSpPr>
        <p:pic>
          <p:nvPicPr>
            <p:cNvPr id="148490" name="Picture 10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" y="1523"/>
              <a:ext cx="527" cy="557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rgbClr val="2C2CD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8491" name="AutoShape 11"/>
            <p:cNvSpPr>
              <a:spLocks noChangeArrowheads="1"/>
            </p:cNvSpPr>
            <p:nvPr/>
          </p:nvSpPr>
          <p:spPr bwMode="auto">
            <a:xfrm>
              <a:off x="4464" y="2080"/>
              <a:ext cx="672" cy="119"/>
            </a:xfrm>
            <a:prstGeom prst="parallelogram">
              <a:avLst>
                <a:gd name="adj" fmla="val 141124"/>
              </a:avLst>
            </a:prstGeom>
            <a:solidFill>
              <a:schemeClr val="accent2"/>
            </a:solidFill>
            <a:ln w="12700">
              <a:solidFill>
                <a:srgbClr val="2C2CD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48492" name="AutoShape 12"/>
          <p:cNvSpPr>
            <a:spLocks noChangeArrowheads="1"/>
          </p:cNvSpPr>
          <p:nvPr/>
        </p:nvSpPr>
        <p:spPr bwMode="auto">
          <a:xfrm>
            <a:off x="7702550" y="3338513"/>
            <a:ext cx="908050" cy="304800"/>
          </a:xfrm>
          <a:prstGeom prst="cube">
            <a:avLst>
              <a:gd name="adj" fmla="val 2499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8493" name="AutoShape 13"/>
          <p:cNvSpPr>
            <a:spLocks noChangeArrowheads="1"/>
          </p:cNvSpPr>
          <p:nvPr/>
        </p:nvSpPr>
        <p:spPr bwMode="auto">
          <a:xfrm>
            <a:off x="3784600" y="3338513"/>
            <a:ext cx="908050" cy="304800"/>
          </a:xfrm>
          <a:prstGeom prst="cube">
            <a:avLst>
              <a:gd name="adj" fmla="val 2499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635376" y="3200400"/>
            <a:ext cx="174625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 flipV="1">
            <a:off x="8610600" y="3200400"/>
            <a:ext cx="4572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3810000" y="3352801"/>
            <a:ext cx="852506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</a:rPr>
              <a:t>Modem</a:t>
            </a:r>
          </a:p>
        </p:txBody>
      </p:sp>
      <p:sp>
        <p:nvSpPr>
          <p:cNvPr id="148497" name="Rectangle 17"/>
          <p:cNvSpPr>
            <a:spLocks noChangeArrowheads="1"/>
          </p:cNvSpPr>
          <p:nvPr/>
        </p:nvSpPr>
        <p:spPr bwMode="auto">
          <a:xfrm>
            <a:off x="7697788" y="3348039"/>
            <a:ext cx="852506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>
                <a:solidFill>
                  <a:srgbClr val="000000"/>
                </a:solidFill>
              </a:rPr>
              <a:t>Modem</a:t>
            </a:r>
          </a:p>
        </p:txBody>
      </p:sp>
      <p:pic>
        <p:nvPicPr>
          <p:cNvPr id="148498" name="Picture 18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2943225"/>
            <a:ext cx="300355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8499" name="Rectangle 19"/>
          <p:cNvSpPr>
            <a:spLocks noChangeArrowheads="1"/>
          </p:cNvSpPr>
          <p:nvPr/>
        </p:nvSpPr>
        <p:spPr bwMode="auto">
          <a:xfrm>
            <a:off x="2895600" y="2590801"/>
            <a:ext cx="730678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ETTD</a:t>
            </a:r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9144001" y="2667000"/>
            <a:ext cx="830263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ETTD</a:t>
            </a:r>
            <a:endParaRPr lang="fr-FR" altLang="fr-FR" sz="1700">
              <a:solidFill>
                <a:schemeClr val="hlink"/>
              </a:solidFill>
            </a:endParaRPr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3836988" y="3652839"/>
            <a:ext cx="743502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ETCD</a:t>
            </a:r>
            <a:endParaRPr lang="fr-FR" altLang="fr-FR" sz="1700">
              <a:solidFill>
                <a:srgbClr val="2C2CD2"/>
              </a:solidFill>
            </a:endParaRPr>
          </a:p>
        </p:txBody>
      </p:sp>
      <p:sp>
        <p:nvSpPr>
          <p:cNvPr id="148502" name="Rectangle 22"/>
          <p:cNvSpPr>
            <a:spLocks noChangeArrowheads="1"/>
          </p:cNvSpPr>
          <p:nvPr/>
        </p:nvSpPr>
        <p:spPr bwMode="auto">
          <a:xfrm>
            <a:off x="7772400" y="3652839"/>
            <a:ext cx="743502" cy="34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700"/>
              <a:t>ETCD</a:t>
            </a:r>
            <a:endParaRPr lang="fr-FR" altLang="fr-FR" sz="1700">
              <a:solidFill>
                <a:srgbClr val="2C2CD2"/>
              </a:solidFill>
            </a:endParaRPr>
          </a:p>
        </p:txBody>
      </p:sp>
      <p:sp>
        <p:nvSpPr>
          <p:cNvPr id="148503" name="Rectangle 23"/>
          <p:cNvSpPr>
            <a:spLocks noChangeArrowheads="1"/>
          </p:cNvSpPr>
          <p:nvPr/>
        </p:nvSpPr>
        <p:spPr bwMode="auto">
          <a:xfrm>
            <a:off x="1719264" y="4400550"/>
            <a:ext cx="8834437" cy="151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fr-FR" altLang="fr-FR" sz="2700"/>
              <a:t> </a:t>
            </a:r>
            <a:r>
              <a:rPr lang="fr-FR" altLang="fr-FR" sz="2200">
                <a:solidFill>
                  <a:schemeClr val="accent2"/>
                </a:solidFill>
              </a:rPr>
              <a:t>ETCD</a:t>
            </a:r>
            <a:r>
              <a:rPr lang="fr-FR" altLang="fr-FR" sz="2200"/>
              <a:t>	</a:t>
            </a:r>
            <a:r>
              <a:rPr lang="fr-FR" altLang="fr-FR" sz="2200">
                <a:solidFill>
                  <a:schemeClr val="accent2"/>
                </a:solidFill>
              </a:rPr>
              <a:t>É</a:t>
            </a:r>
            <a:r>
              <a:rPr lang="fr-FR" altLang="fr-FR" sz="2200"/>
              <a:t>quipement </a:t>
            </a:r>
            <a:r>
              <a:rPr lang="fr-FR" altLang="fr-FR" sz="2200">
                <a:solidFill>
                  <a:schemeClr val="accent2"/>
                </a:solidFill>
              </a:rPr>
              <a:t>T</a:t>
            </a:r>
            <a:r>
              <a:rPr lang="fr-FR" altLang="fr-FR" sz="2200"/>
              <a:t>erminal de </a:t>
            </a:r>
            <a:r>
              <a:rPr lang="fr-FR" altLang="fr-FR" sz="2200">
                <a:solidFill>
                  <a:schemeClr val="accent2"/>
                </a:solidFill>
              </a:rPr>
              <a:t>C</a:t>
            </a:r>
            <a:r>
              <a:rPr lang="fr-FR" altLang="fr-FR" sz="2200"/>
              <a:t>ircuit de </a:t>
            </a:r>
            <a:r>
              <a:rPr lang="fr-FR" altLang="fr-FR" sz="2200">
                <a:solidFill>
                  <a:schemeClr val="accent2"/>
                </a:solidFill>
              </a:rPr>
              <a:t>D</a:t>
            </a:r>
            <a:r>
              <a:rPr lang="fr-FR" altLang="fr-FR" sz="2200"/>
              <a:t>onnées </a:t>
            </a:r>
          </a:p>
          <a:p>
            <a:pPr>
              <a:buFontTx/>
              <a:buChar char="•"/>
            </a:pPr>
            <a:r>
              <a:rPr lang="fr-FR" altLang="fr-FR" sz="2200"/>
              <a:t> DCE		Data Communication Equipment</a:t>
            </a:r>
          </a:p>
          <a:p>
            <a:pPr>
              <a:buFontTx/>
              <a:buChar char="•"/>
            </a:pPr>
            <a:r>
              <a:rPr lang="fr-FR" altLang="fr-FR" sz="2200"/>
              <a:t> Modem	</a:t>
            </a:r>
            <a:r>
              <a:rPr lang="fr-FR" altLang="fr-FR" sz="2200">
                <a:solidFill>
                  <a:schemeClr val="accent2"/>
                </a:solidFill>
              </a:rPr>
              <a:t>Mod</a:t>
            </a:r>
            <a:r>
              <a:rPr lang="fr-FR" altLang="fr-FR" sz="2200"/>
              <a:t>ulateur / </a:t>
            </a:r>
            <a:r>
              <a:rPr lang="fr-FR" altLang="fr-FR" sz="2200">
                <a:solidFill>
                  <a:schemeClr val="accent2"/>
                </a:solidFill>
              </a:rPr>
              <a:t>Dém</a:t>
            </a:r>
            <a:r>
              <a:rPr lang="fr-FR" altLang="fr-FR" sz="2200"/>
              <a:t>odulateur</a:t>
            </a:r>
          </a:p>
          <a:p>
            <a:pPr>
              <a:buFontTx/>
              <a:buChar char="•"/>
            </a:pPr>
            <a:r>
              <a:rPr lang="fr-FR" altLang="fr-FR" sz="2200"/>
              <a:t> Canal de Transmission : Ligne téléphonique</a:t>
            </a:r>
            <a:endParaRPr lang="fr-FR" altLang="fr-FR" sz="2700" i="1"/>
          </a:p>
        </p:txBody>
      </p:sp>
      <p:sp>
        <p:nvSpPr>
          <p:cNvPr id="148504" name="Rectangle 24"/>
          <p:cNvSpPr>
            <a:spLocks noChangeArrowheads="1"/>
          </p:cNvSpPr>
          <p:nvPr/>
        </p:nvSpPr>
        <p:spPr bwMode="auto">
          <a:xfrm>
            <a:off x="5140326" y="2093914"/>
            <a:ext cx="2351313" cy="424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2200"/>
              <a:t>Circuit de Données</a:t>
            </a:r>
            <a:endParaRPr lang="fr-FR" altLang="fr-FR" sz="2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8505" name="Rectangle 25"/>
          <p:cNvSpPr>
            <a:spLocks noChangeArrowheads="1"/>
          </p:cNvSpPr>
          <p:nvPr/>
        </p:nvSpPr>
        <p:spPr bwMode="auto">
          <a:xfrm>
            <a:off x="4983164" y="3195638"/>
            <a:ext cx="2408237" cy="374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74" tIns="42430" rIns="86374" bIns="42430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810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034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606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178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75050" defTabSz="873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altLang="fr-FR" sz="1900">
                <a:solidFill>
                  <a:schemeClr val="tx2"/>
                </a:solidFill>
              </a:rPr>
              <a:t>Canal de transmission</a:t>
            </a:r>
            <a:endParaRPr lang="fr-FR" altLang="fr-FR" sz="1700">
              <a:solidFill>
                <a:schemeClr val="tx2"/>
              </a:solidFill>
            </a:endParaRPr>
          </a:p>
        </p:txBody>
      </p:sp>
      <p:sp>
        <p:nvSpPr>
          <p:cNvPr id="148506" name="Line 26"/>
          <p:cNvSpPr>
            <a:spLocks noChangeShapeType="1"/>
          </p:cNvSpPr>
          <p:nvPr/>
        </p:nvSpPr>
        <p:spPr bwMode="auto">
          <a:xfrm flipH="1">
            <a:off x="3867151" y="2286000"/>
            <a:ext cx="989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8507" name="Line 27"/>
          <p:cNvSpPr>
            <a:spLocks noChangeShapeType="1"/>
          </p:cNvSpPr>
          <p:nvPr/>
        </p:nvSpPr>
        <p:spPr bwMode="auto">
          <a:xfrm>
            <a:off x="7829550" y="2286000"/>
            <a:ext cx="908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184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955</TotalTime>
  <Words>3035</Words>
  <Application>Microsoft Office PowerPoint</Application>
  <PresentationFormat>Grand écran</PresentationFormat>
  <Paragraphs>605</Paragraphs>
  <Slides>49</Slides>
  <Notes>42</Notes>
  <HiddenSlides>0</HiddenSlides>
  <MMClips>0</MMClips>
  <ScaleCrop>false</ScaleCrop>
  <HeadingPairs>
    <vt:vector size="8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4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67" baseType="lpstr">
      <vt:lpstr>Arial</vt:lpstr>
      <vt:lpstr>Brush Script MT</vt:lpstr>
      <vt:lpstr>Calibri</vt:lpstr>
      <vt:lpstr>Calibri Light</vt:lpstr>
      <vt:lpstr>Corbel</vt:lpstr>
      <vt:lpstr>Monotype Corsiva</vt:lpstr>
      <vt:lpstr>Symbol</vt:lpstr>
      <vt:lpstr>Times</vt:lpstr>
      <vt:lpstr>Times New Roman</vt:lpstr>
      <vt:lpstr>Trebuchet MS</vt:lpstr>
      <vt:lpstr>Wingdings</vt:lpstr>
      <vt:lpstr>Wingdings 3</vt:lpstr>
      <vt:lpstr>Zapf Dingbats</vt:lpstr>
      <vt:lpstr>Parallaxe</vt:lpstr>
      <vt:lpstr>Facette</vt:lpstr>
      <vt:lpstr>Thème Office</vt:lpstr>
      <vt:lpstr>Rétrospective</vt:lpstr>
      <vt:lpstr>Document</vt:lpstr>
      <vt:lpstr>Réseaux informatiques locaux</vt:lpstr>
      <vt:lpstr>Présentation PowerPoint</vt:lpstr>
      <vt:lpstr>Introduction</vt:lpstr>
      <vt:lpstr>Présentation PowerPoint</vt:lpstr>
      <vt:lpstr>Présentation PowerPoint</vt:lpstr>
      <vt:lpstr>Présentation PowerPoint</vt:lpstr>
      <vt:lpstr>Historique</vt:lpstr>
      <vt:lpstr>Éléments de transport de l ’information Équipements voisins</vt:lpstr>
      <vt:lpstr>Éléments de transport de l ’information Équipements distants</vt:lpstr>
      <vt:lpstr>Éléments de transport de l ’information</vt:lpstr>
      <vt:lpstr>Différentes formes de liaisons</vt:lpstr>
      <vt:lpstr>Modes d'échange</vt:lpstr>
      <vt:lpstr>Synchronisation des transmissions</vt:lpstr>
      <vt:lpstr>Synchronisation des transmissions</vt:lpstr>
      <vt:lpstr>Bande Passante (Hz) :</vt:lpstr>
      <vt:lpstr>Supports de Transmission</vt:lpstr>
      <vt:lpstr>débit binaire </vt:lpstr>
      <vt:lpstr>Notion de spectre</vt:lpstr>
      <vt:lpstr>Transmission de Données et bande Passante</vt:lpstr>
      <vt:lpstr>Nature de l’information transportée</vt:lpstr>
      <vt:lpstr>Types de transmissions</vt:lpstr>
      <vt:lpstr>Types de transmissions : Définitions</vt:lpstr>
      <vt:lpstr>Transmission analogique</vt:lpstr>
      <vt:lpstr>Caractéristiques Transmission analogique V24</vt:lpstr>
      <vt:lpstr>Transmission analogique V24 (9 signaux de base)</vt:lpstr>
      <vt:lpstr>Transmission analogique V24 : Principes</vt:lpstr>
      <vt:lpstr>Transmission analogique</vt:lpstr>
      <vt:lpstr>Transmission numérique</vt:lpstr>
      <vt:lpstr>Codage du signal</vt:lpstr>
      <vt:lpstr>Exemple de fonctions de codage</vt:lpstr>
      <vt:lpstr>Codage à 2 niveaux</vt:lpstr>
      <vt:lpstr>Codage à 2 niveaux</vt:lpstr>
      <vt:lpstr>Autres codages à 2 niveaux</vt:lpstr>
      <vt:lpstr>Codages à 3 niveaux</vt:lpstr>
      <vt:lpstr>Modulation d’un signal</vt:lpstr>
      <vt:lpstr>Modulation d’un signal</vt:lpstr>
      <vt:lpstr>Modulation et Débit binaire : Définitions</vt:lpstr>
      <vt:lpstr>Modulation et Débit binaire : Exemples</vt:lpstr>
      <vt:lpstr>Multiplexage</vt:lpstr>
      <vt:lpstr>Multiplexage: équipements</vt:lpstr>
      <vt:lpstr>Multiplexage en fréquence</vt:lpstr>
      <vt:lpstr>Multiplexage temporel</vt:lpstr>
      <vt:lpstr>Multiplexage temporel statistique</vt:lpstr>
      <vt:lpstr>Transmission de signal analogique numérisé</vt:lpstr>
      <vt:lpstr>Transmission de signal analogique numérisé</vt:lpstr>
      <vt:lpstr>Numérisation: exemple du MIC *</vt:lpstr>
      <vt:lpstr>Exemples de débit</vt:lpstr>
      <vt:lpstr>Techniques de compression vidéo</vt:lpstr>
      <vt:lpstr>Standards de codage de la vidéo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RIL</dc:title>
  <dc:creator>Dr.Toufik Hafs </dc:creator>
  <cp:lastModifiedBy>Dr.Toufik Hafs </cp:lastModifiedBy>
  <cp:revision>45</cp:revision>
  <dcterms:created xsi:type="dcterms:W3CDTF">2018-09-16T18:41:28Z</dcterms:created>
  <dcterms:modified xsi:type="dcterms:W3CDTF">2018-10-13T18:53:46Z</dcterms:modified>
</cp:coreProperties>
</file>