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8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4"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08"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B8E948-FCB8-4453-9F22-71E31076C5FC}" type="datetimeFigureOut">
              <a:rPr lang="fr-FR" smtClean="0"/>
              <a:pPr/>
              <a:t>08/05/2021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023BB5-D411-4AEC-9965-5D75E28E02F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BBCFCF1-0A87-4F84-984C-D03405FA1289}" type="slidenum">
              <a:rPr lang="fr-FR" smtClean="0"/>
              <a:pPr/>
              <a:t>27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9B0FAC0-7F47-46A2-B0A1-0D8A5CCA1F01}" type="datetimeFigureOut">
              <a:rPr lang="fr-FR" smtClean="0"/>
              <a:pPr/>
              <a:t>08/05/2021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D8D833B-4FA7-437C-B01A-5FC907807EA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0FAC0-7F47-46A2-B0A1-0D8A5CCA1F01}" type="datetimeFigureOut">
              <a:rPr lang="fr-FR" smtClean="0"/>
              <a:pPr/>
              <a:t>08/05/2021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D833B-4FA7-437C-B01A-5FC907807EA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500306"/>
            <a:ext cx="9144000" cy="553998"/>
          </a:xfrm>
          <a:prstGeom prst="rect">
            <a:avLst/>
          </a:prstGeom>
          <a:noFill/>
        </p:spPr>
        <p:txBody>
          <a:bodyPr wrap="square" rtlCol="0">
            <a:spAutoFit/>
          </a:bodyPr>
          <a:lstStyle/>
          <a:p>
            <a:pPr algn="ctr"/>
            <a:r>
              <a:rPr lang="fr-MC" sz="3000" b="1" dirty="0" smtClean="0">
                <a:solidFill>
                  <a:srgbClr val="FF0000"/>
                </a:solidFill>
                <a:latin typeface="Times New Roman" pitchFamily="18" charset="0"/>
                <a:cs typeface="Times New Roman" pitchFamily="18" charset="0"/>
              </a:rPr>
              <a:t>INTRODUCTION AUX CODES CORRECTEURS</a:t>
            </a:r>
            <a:endParaRPr lang="fr-FR" sz="3000" b="1"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23" name="ZoneTexte 22"/>
          <p:cNvSpPr txBox="1"/>
          <p:nvPr/>
        </p:nvSpPr>
        <p:spPr>
          <a:xfrm>
            <a:off x="0" y="1225713"/>
            <a:ext cx="9144000" cy="4893647"/>
          </a:xfrm>
          <a:prstGeom prst="rect">
            <a:avLst/>
          </a:prstGeom>
          <a:noFill/>
        </p:spPr>
        <p:txBody>
          <a:bodyPr wrap="square" rtlCol="0">
            <a:spAutoFit/>
          </a:bodyPr>
          <a:lstStyle/>
          <a:p>
            <a:pPr algn="just"/>
            <a:r>
              <a:rPr lang="fr-FR" sz="2400" dirty="0">
                <a:latin typeface="Times New Roman" pitchFamily="18" charset="0"/>
                <a:cs typeface="Times New Roman" pitchFamily="18" charset="0"/>
              </a:rPr>
              <a:t>Soit un </a:t>
            </a:r>
            <a:r>
              <a:rPr lang="fr-FR" sz="2400" b="1" dirty="0">
                <a:solidFill>
                  <a:srgbClr val="7030A0"/>
                </a:solidFill>
              </a:rPr>
              <a:t>C</a:t>
            </a:r>
            <a:r>
              <a:rPr lang="fr-FR" sz="2400" b="1" baseline="-25000" dirty="0">
                <a:solidFill>
                  <a:srgbClr val="7030A0"/>
                </a:solidFill>
              </a:rPr>
              <a:t>D</a:t>
            </a:r>
            <a:r>
              <a:rPr lang="fr-FR" sz="2400" dirty="0">
                <a:latin typeface="Times New Roman" pitchFamily="18" charset="0"/>
                <a:cs typeface="Times New Roman" pitchFamily="18" charset="0"/>
              </a:rPr>
              <a:t> un code en bloc (k, n) utilisé dans un </a:t>
            </a:r>
            <a:r>
              <a:rPr lang="vi-VN" sz="2400" dirty="0">
                <a:latin typeface="Times New Roman" pitchFamily="18" charset="0"/>
                <a:cs typeface="Times New Roman" pitchFamily="18" charset="0"/>
              </a:rPr>
              <a:t>canal discret</a:t>
            </a:r>
            <a:r>
              <a:rPr lang="fr-FR" sz="2400" dirty="0">
                <a:latin typeface="Times New Roman" pitchFamily="18" charset="0"/>
                <a:cs typeface="Times New Roman" pitchFamily="18" charset="0"/>
              </a:rPr>
              <a:t> </a:t>
            </a:r>
            <a:r>
              <a:rPr lang="vi-VN" sz="2400" dirty="0">
                <a:latin typeface="Times New Roman" pitchFamily="18" charset="0"/>
                <a:cs typeface="Times New Roman" pitchFamily="18" charset="0"/>
              </a:rPr>
              <a:t> (X,Y,</a:t>
            </a:r>
            <a:r>
              <a:rPr lang="el-GR" sz="2400" dirty="0">
                <a:latin typeface="Times New Roman" pitchFamily="18" charset="0"/>
                <a:cs typeface="Times New Roman" pitchFamily="18" charset="0"/>
              </a:rPr>
              <a:t>Π)</a:t>
            </a:r>
            <a:endParaRPr lang="fr-FR" sz="2400" dirty="0">
              <a:latin typeface="Times New Roman" pitchFamily="18" charset="0"/>
              <a:cs typeface="Times New Roman" pitchFamily="18" charset="0"/>
            </a:endParaRPr>
          </a:p>
          <a:p>
            <a:pPr algn="just"/>
            <a:endParaRPr lang="fr-FR" sz="2400" dirty="0">
              <a:latin typeface="Times New Roman" pitchFamily="18" charset="0"/>
              <a:cs typeface="Times New Roman" pitchFamily="18" charset="0"/>
            </a:endParaRPr>
          </a:p>
          <a:p>
            <a:pPr algn="just"/>
            <a:r>
              <a:rPr lang="vi-VN" sz="2400" b="1" dirty="0">
                <a:solidFill>
                  <a:srgbClr val="C00000"/>
                </a:solidFill>
                <a:latin typeface="Times New Roman" pitchFamily="18" charset="0"/>
                <a:cs typeface="Times New Roman" pitchFamily="18" charset="0"/>
              </a:rPr>
              <a:t>D</a:t>
            </a:r>
            <a:r>
              <a:rPr lang="fr-FR" sz="2400" b="1" dirty="0">
                <a:solidFill>
                  <a:srgbClr val="C00000"/>
                </a:solidFill>
                <a:latin typeface="Times New Roman" pitchFamily="18" charset="0"/>
                <a:cs typeface="Times New Roman" pitchFamily="18" charset="0"/>
              </a:rPr>
              <a:t>é</a:t>
            </a:r>
            <a:r>
              <a:rPr lang="vi-VN" sz="2400" b="1" dirty="0">
                <a:solidFill>
                  <a:srgbClr val="C00000"/>
                </a:solidFill>
                <a:latin typeface="Times New Roman" pitchFamily="18" charset="0"/>
                <a:cs typeface="Times New Roman" pitchFamily="18" charset="0"/>
              </a:rPr>
              <a:t>finition</a:t>
            </a:r>
            <a:r>
              <a:rPr lang="fr-FR" sz="2400" b="1" dirty="0">
                <a:solidFill>
                  <a:srgbClr val="C00000"/>
                </a:solidFill>
                <a:latin typeface="Times New Roman" pitchFamily="18" charset="0"/>
                <a:cs typeface="Times New Roman" pitchFamily="18" charset="0"/>
              </a:rPr>
              <a:t> : </a:t>
            </a:r>
            <a:r>
              <a:rPr lang="fr-FR" sz="2400" dirty="0">
                <a:solidFill>
                  <a:srgbClr val="7030A0"/>
                </a:solidFill>
                <a:latin typeface="Times New Roman" pitchFamily="18" charset="0"/>
                <a:cs typeface="Times New Roman" pitchFamily="18" charset="0"/>
              </a:rPr>
              <a:t>Un algorithme de décodage de </a:t>
            </a:r>
            <a:r>
              <a:rPr lang="fr-FR" sz="2400" b="1" dirty="0">
                <a:solidFill>
                  <a:srgbClr val="7030A0"/>
                </a:solidFill>
              </a:rPr>
              <a:t>C</a:t>
            </a:r>
            <a:r>
              <a:rPr lang="fr-FR" sz="2400" b="1" baseline="-25000" dirty="0">
                <a:solidFill>
                  <a:srgbClr val="7030A0"/>
                </a:solidFill>
              </a:rPr>
              <a:t>D</a:t>
            </a:r>
            <a:r>
              <a:rPr lang="fr-FR" sz="2400" dirty="0">
                <a:solidFill>
                  <a:srgbClr val="7030A0"/>
                </a:solidFill>
                <a:latin typeface="Times New Roman" pitchFamily="18" charset="0"/>
                <a:cs typeface="Times New Roman" pitchFamily="18" charset="0"/>
              </a:rPr>
              <a:t> est une procédure qui a tout bloc de n lettres de Y associe un mot de code de </a:t>
            </a:r>
            <a:r>
              <a:rPr lang="fr-FR" sz="2400" b="1" dirty="0">
                <a:solidFill>
                  <a:srgbClr val="7030A0"/>
                </a:solidFill>
              </a:rPr>
              <a:t>C</a:t>
            </a:r>
            <a:r>
              <a:rPr lang="fr-FR" sz="2400" b="1" baseline="-25000" dirty="0">
                <a:solidFill>
                  <a:srgbClr val="7030A0"/>
                </a:solidFill>
              </a:rPr>
              <a:t>D</a:t>
            </a:r>
            <a:r>
              <a:rPr lang="fr-FR" sz="2400" dirty="0">
                <a:solidFill>
                  <a:srgbClr val="7030A0"/>
                </a:solidFill>
                <a:latin typeface="Times New Roman" pitchFamily="18" charset="0"/>
                <a:cs typeface="Times New Roman" pitchFamily="18" charset="0"/>
              </a:rPr>
              <a:t>. </a:t>
            </a:r>
          </a:p>
          <a:p>
            <a:pPr algn="just"/>
            <a:r>
              <a:rPr lang="fr-FR" sz="2400" dirty="0">
                <a:solidFill>
                  <a:srgbClr val="7030A0"/>
                </a:solidFill>
                <a:latin typeface="Times New Roman" pitchFamily="18" charset="0"/>
                <a:cs typeface="Times New Roman" pitchFamily="18" charset="0"/>
              </a:rPr>
              <a:t>L’évènement mauvais décodage pour un algorithme de décodage et un canal donné est défini par : </a:t>
            </a:r>
          </a:p>
          <a:p>
            <a:pPr marL="360000" algn="just">
              <a:lnSpc>
                <a:spcPct val="150000"/>
              </a:lnSpc>
            </a:pPr>
            <a:r>
              <a:rPr lang="fr-FR" sz="2400" b="1" i="1" dirty="0">
                <a:solidFill>
                  <a:srgbClr val="002060"/>
                </a:solidFill>
                <a:latin typeface="Times New Roman" pitchFamily="18" charset="0"/>
                <a:cs typeface="Times New Roman" pitchFamily="18" charset="0"/>
              </a:rPr>
              <a:t>Un mot de code x ∈ </a:t>
            </a:r>
            <a:r>
              <a:rPr lang="fr-FR" sz="2400" b="1" dirty="0">
                <a:solidFill>
                  <a:srgbClr val="7030A0"/>
                </a:solidFill>
              </a:rPr>
              <a:t>C</a:t>
            </a:r>
            <a:r>
              <a:rPr lang="fr-FR" sz="2400" b="1" baseline="-25000" dirty="0">
                <a:solidFill>
                  <a:srgbClr val="7030A0"/>
                </a:solidFill>
              </a:rPr>
              <a:t>D</a:t>
            </a:r>
            <a:r>
              <a:rPr lang="fr-FR" sz="2400" b="1" i="1" dirty="0">
                <a:solidFill>
                  <a:srgbClr val="002060"/>
                </a:solidFill>
                <a:latin typeface="Times New Roman" pitchFamily="18" charset="0"/>
                <a:cs typeface="Times New Roman" pitchFamily="18" charset="0"/>
              </a:rPr>
              <a:t> ⊂ </a:t>
            </a:r>
            <a:r>
              <a:rPr lang="fr-FR" sz="2400" b="1" i="1" dirty="0" err="1">
                <a:solidFill>
                  <a:srgbClr val="002060"/>
                </a:solidFill>
                <a:latin typeface="Times New Roman" pitchFamily="18" charset="0"/>
                <a:cs typeface="Times New Roman" pitchFamily="18" charset="0"/>
              </a:rPr>
              <a:t>X</a:t>
            </a:r>
            <a:r>
              <a:rPr lang="fr-FR" sz="2400" b="1" i="1" baseline="30000" dirty="0" err="1">
                <a:solidFill>
                  <a:srgbClr val="002060"/>
                </a:solidFill>
                <a:latin typeface="Times New Roman" pitchFamily="18" charset="0"/>
                <a:cs typeface="Times New Roman" pitchFamily="18" charset="0"/>
              </a:rPr>
              <a:t>n</a:t>
            </a:r>
            <a:r>
              <a:rPr lang="fr-FR" sz="2400" b="1" i="1" dirty="0">
                <a:solidFill>
                  <a:srgbClr val="002060"/>
                </a:solidFill>
                <a:latin typeface="Times New Roman" pitchFamily="18" charset="0"/>
                <a:cs typeface="Times New Roman" pitchFamily="18" charset="0"/>
              </a:rPr>
              <a:t> est transmis à travers le canal,                le mot y ∈ </a:t>
            </a:r>
            <a:r>
              <a:rPr lang="fr-FR" sz="2400" b="1" i="1" dirty="0" err="1">
                <a:solidFill>
                  <a:srgbClr val="002060"/>
                </a:solidFill>
                <a:latin typeface="Times New Roman" pitchFamily="18" charset="0"/>
                <a:cs typeface="Times New Roman" pitchFamily="18" charset="0"/>
              </a:rPr>
              <a:t>Y</a:t>
            </a:r>
            <a:r>
              <a:rPr lang="fr-FR" sz="2400" b="1" i="1" baseline="30000" dirty="0" err="1">
                <a:solidFill>
                  <a:srgbClr val="002060"/>
                </a:solidFill>
                <a:latin typeface="Times New Roman" pitchFamily="18" charset="0"/>
                <a:cs typeface="Times New Roman" pitchFamily="18" charset="0"/>
              </a:rPr>
              <a:t>n</a:t>
            </a:r>
            <a:r>
              <a:rPr lang="fr-FR" sz="2400" b="1" i="1" dirty="0">
                <a:solidFill>
                  <a:srgbClr val="002060"/>
                </a:solidFill>
                <a:latin typeface="Times New Roman" pitchFamily="18" charset="0"/>
                <a:cs typeface="Times New Roman" pitchFamily="18" charset="0"/>
              </a:rPr>
              <a:t> est reçu et est décodé en </a:t>
            </a:r>
          </a:p>
          <a:p>
            <a:pPr algn="just"/>
            <a:endParaRPr lang="fr-FR" sz="2400" dirty="0">
              <a:latin typeface="+mj-lt"/>
            </a:endParaRPr>
          </a:p>
          <a:p>
            <a:pPr algn="just"/>
            <a:endParaRPr lang="fr-FR" sz="2400" dirty="0">
              <a:latin typeface="+mj-lt"/>
            </a:endParaRPr>
          </a:p>
          <a:p>
            <a:pPr algn="just"/>
            <a:r>
              <a:rPr lang="fr-FR" sz="2400" dirty="0">
                <a:solidFill>
                  <a:srgbClr val="00B0F0"/>
                </a:solidFill>
                <a:latin typeface="Times New Roman" pitchFamily="18" charset="0"/>
                <a:cs typeface="Times New Roman" pitchFamily="18" charset="0"/>
              </a:rPr>
              <a:t>Définition:  Le taux d’erreur de </a:t>
            </a:r>
            <a:r>
              <a:rPr lang="fr-FR" sz="2400" b="1" dirty="0">
                <a:solidFill>
                  <a:srgbClr val="7030A0"/>
                </a:solidFill>
              </a:rPr>
              <a:t>C</a:t>
            </a:r>
            <a:r>
              <a:rPr lang="fr-FR" sz="2400" b="1" baseline="-25000" dirty="0">
                <a:solidFill>
                  <a:srgbClr val="7030A0"/>
                </a:solidFill>
              </a:rPr>
              <a:t>D</a:t>
            </a:r>
            <a:r>
              <a:rPr lang="fr-FR" sz="2400" dirty="0">
                <a:solidFill>
                  <a:srgbClr val="00B0F0"/>
                </a:solidFill>
                <a:latin typeface="Times New Roman" pitchFamily="18" charset="0"/>
                <a:cs typeface="Times New Roman" pitchFamily="18" charset="0"/>
              </a:rPr>
              <a:t> (dans le canal considéré) noté      </a:t>
            </a:r>
            <a:r>
              <a:rPr lang="fr-FR" sz="2400" dirty="0" err="1">
                <a:solidFill>
                  <a:srgbClr val="00B0F0"/>
                </a:solidFill>
                <a:latin typeface="Times New Roman" pitchFamily="18" charset="0"/>
                <a:cs typeface="Times New Roman" pitchFamily="18" charset="0"/>
              </a:rPr>
              <a:t>P</a:t>
            </a:r>
            <a:r>
              <a:rPr lang="fr-FR" sz="2400" baseline="-25000" dirty="0" err="1">
                <a:solidFill>
                  <a:srgbClr val="00B0F0"/>
                </a:solidFill>
                <a:latin typeface="Times New Roman" pitchFamily="18" charset="0"/>
                <a:cs typeface="Times New Roman" pitchFamily="18" charset="0"/>
              </a:rPr>
              <a:t>e</a:t>
            </a:r>
            <a:r>
              <a:rPr lang="fr-FR" sz="2400" dirty="0">
                <a:solidFill>
                  <a:srgbClr val="00B0F0"/>
                </a:solidFill>
                <a:latin typeface="Times New Roman" pitchFamily="18" charset="0"/>
                <a:cs typeface="Times New Roman" pitchFamily="18" charset="0"/>
              </a:rPr>
              <a:t>(</a:t>
            </a:r>
            <a:r>
              <a:rPr lang="fr-FR" sz="2400" b="1" dirty="0">
                <a:solidFill>
                  <a:srgbClr val="00B0F0"/>
                </a:solidFill>
              </a:rPr>
              <a:t>C</a:t>
            </a:r>
            <a:r>
              <a:rPr lang="fr-FR" sz="2400" b="1" baseline="-25000" dirty="0">
                <a:solidFill>
                  <a:srgbClr val="00B0F0"/>
                </a:solidFill>
              </a:rPr>
              <a:t>D</a:t>
            </a:r>
            <a:r>
              <a:rPr lang="fr-FR" sz="2400" dirty="0">
                <a:solidFill>
                  <a:srgbClr val="00B0F0"/>
                </a:solidFill>
                <a:latin typeface="Times New Roman" pitchFamily="18" charset="0"/>
                <a:cs typeface="Times New Roman" pitchFamily="18" charset="0"/>
              </a:rPr>
              <a:t>, x) est la probabilité de mauvais décodage quand x est transmis.</a:t>
            </a: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10</a:t>
            </a:fld>
            <a:endParaRPr lang="fr-FR"/>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Performance Codage/Décodage</a:t>
            </a:r>
          </a:p>
          <a:p>
            <a:pPr algn="ctr"/>
            <a:endParaRPr lang="fr-FR" dirty="0"/>
          </a:p>
        </p:txBody>
      </p:sp>
      <p:graphicFrame>
        <p:nvGraphicFramePr>
          <p:cNvPr id="9" name="Objet 8"/>
          <p:cNvGraphicFramePr>
            <a:graphicFrameLocks noChangeAspect="1"/>
          </p:cNvGraphicFramePr>
          <p:nvPr/>
        </p:nvGraphicFramePr>
        <p:xfrm>
          <a:off x="5214942" y="3857628"/>
          <a:ext cx="928694" cy="642943"/>
        </p:xfrm>
        <a:graphic>
          <a:graphicData uri="http://schemas.openxmlformats.org/presentationml/2006/ole">
            <p:oleObj spid="_x0000_s3074" name="Équation" r:id="rId3" imgW="8534400" imgH="6705600" progId="Equation.3">
              <p:embed/>
            </p:oleObj>
          </a:graphicData>
        </a:graphic>
      </p:graphicFrame>
    </p:spTree>
  </p:cSld>
  <p:clrMapOvr>
    <a:masterClrMapping/>
  </p:clrMapOvr>
  <p:transition advTm="15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23" name="ZoneTexte 22"/>
          <p:cNvSpPr txBox="1"/>
          <p:nvPr/>
        </p:nvSpPr>
        <p:spPr>
          <a:xfrm>
            <a:off x="0" y="1357299"/>
            <a:ext cx="9144000" cy="5570756"/>
          </a:xfrm>
          <a:prstGeom prst="rect">
            <a:avLst/>
          </a:prstGeom>
          <a:noFill/>
        </p:spPr>
        <p:txBody>
          <a:bodyPr wrap="square" rtlCol="0">
            <a:spAutoFit/>
          </a:bodyPr>
          <a:lstStyle/>
          <a:p>
            <a:pPr algn="just"/>
            <a:r>
              <a:rPr lang="fr-FR" sz="2200" dirty="0">
                <a:latin typeface="Times New Roman" pitchFamily="18" charset="0"/>
                <a:cs typeface="Times New Roman" pitchFamily="18" charset="0"/>
              </a:rPr>
              <a:t>On suppose que le canal est binaire symétrique, définit par </a:t>
            </a:r>
            <a:r>
              <a:rPr lang="vi-VN" sz="2200" dirty="0">
                <a:latin typeface="Times New Roman" pitchFamily="18" charset="0"/>
                <a:cs typeface="Times New Roman" pitchFamily="18" charset="0"/>
              </a:rPr>
              <a:t>(X,Y,</a:t>
            </a:r>
            <a:r>
              <a:rPr lang="el-GR" sz="2200" dirty="0">
                <a:latin typeface="Times New Roman" pitchFamily="18" charset="0"/>
                <a:cs typeface="Times New Roman" pitchFamily="18" charset="0"/>
              </a:rPr>
              <a:t>Π)</a:t>
            </a:r>
            <a:r>
              <a:rPr lang="fr-FR" sz="2200" dirty="0">
                <a:latin typeface="Times New Roman" pitchFamily="18" charset="0"/>
                <a:cs typeface="Times New Roman" pitchFamily="18" charset="0"/>
              </a:rPr>
              <a:t> où:</a:t>
            </a:r>
          </a:p>
          <a:p>
            <a:pPr algn="just"/>
            <a:endParaRPr lang="fr-FR" sz="2200" dirty="0">
              <a:latin typeface="Times New Roman" pitchFamily="18" charset="0"/>
              <a:cs typeface="Times New Roman" pitchFamily="18" charset="0"/>
            </a:endParaRPr>
          </a:p>
          <a:p>
            <a:pPr algn="just">
              <a:buFont typeface="Arial" pitchFamily="34" charset="0"/>
              <a:buChar char="•"/>
            </a:pPr>
            <a:r>
              <a:rPr lang="fr-FR" sz="2200" b="1" i="1" dirty="0">
                <a:solidFill>
                  <a:srgbClr val="00B050"/>
                </a:solidFill>
                <a:latin typeface="Times New Roman" pitchFamily="18" charset="0"/>
                <a:cs typeface="Times New Roman" pitchFamily="18" charset="0"/>
              </a:rPr>
              <a:t> Les bits d’information dans les exemples ci-dessous sont écrits en noir.</a:t>
            </a:r>
          </a:p>
          <a:p>
            <a:pPr algn="just">
              <a:buFont typeface="Arial" pitchFamily="34" charset="0"/>
              <a:buChar char="•"/>
            </a:pPr>
            <a:r>
              <a:rPr lang="fr-FR" sz="2200" b="1" i="1" dirty="0">
                <a:solidFill>
                  <a:srgbClr val="00B050"/>
                </a:solidFill>
                <a:latin typeface="Times New Roman" pitchFamily="18" charset="0"/>
                <a:cs typeface="Times New Roman" pitchFamily="18" charset="0"/>
              </a:rPr>
              <a:t> L’alphabet Y est bien évidemment le mot de Code C.</a:t>
            </a:r>
          </a:p>
          <a:p>
            <a:pPr algn="just"/>
            <a:endParaRPr lang="fr-FR" sz="2200" dirty="0">
              <a:solidFill>
                <a:srgbClr val="00B0F0"/>
              </a:solidFill>
              <a:latin typeface="Times New Roman" pitchFamily="18" charset="0"/>
              <a:cs typeface="Times New Roman" pitchFamily="18" charset="0"/>
            </a:endParaRPr>
          </a:p>
          <a:p>
            <a:pPr marL="457200" indent="-457200" algn="just">
              <a:buFont typeface="+mj-lt"/>
              <a:buAutoNum type="arabicPeriod"/>
            </a:pPr>
            <a:r>
              <a:rPr lang="fr-FR" sz="2200" dirty="0">
                <a:solidFill>
                  <a:srgbClr val="00B0F0"/>
                </a:solidFill>
                <a:latin typeface="Times New Roman" pitchFamily="18" charset="0"/>
                <a:cs typeface="Times New Roman" pitchFamily="18" charset="0"/>
              </a:rPr>
              <a:t>Code à répétition de longueur 3 : </a:t>
            </a:r>
            <a:r>
              <a:rPr lang="fr-FR" sz="2400" b="1" dirty="0">
                <a:solidFill>
                  <a:srgbClr val="00B0F0"/>
                </a:solidFill>
              </a:rPr>
              <a:t>C</a:t>
            </a:r>
            <a:r>
              <a:rPr lang="fr-FR" sz="2400" b="1" baseline="-25000" dirty="0">
                <a:solidFill>
                  <a:srgbClr val="00B0F0"/>
                </a:solidFill>
              </a:rPr>
              <a:t>D</a:t>
            </a:r>
            <a:r>
              <a:rPr lang="fr-FR" sz="2200" dirty="0">
                <a:solidFill>
                  <a:srgbClr val="00B0F0"/>
                </a:solidFill>
                <a:latin typeface="Times New Roman" pitchFamily="18" charset="0"/>
                <a:cs typeface="Times New Roman" pitchFamily="18" charset="0"/>
              </a:rPr>
              <a:t> = {</a:t>
            </a:r>
            <a:r>
              <a:rPr lang="fr-FR" sz="2200" dirty="0">
                <a:latin typeface="Times New Roman" pitchFamily="18" charset="0"/>
                <a:cs typeface="Times New Roman" pitchFamily="18" charset="0"/>
              </a:rPr>
              <a:t>0</a:t>
            </a:r>
            <a:r>
              <a:rPr lang="fr-FR" sz="2200" dirty="0">
                <a:solidFill>
                  <a:srgbClr val="00B0F0"/>
                </a:solidFill>
                <a:latin typeface="Times New Roman" pitchFamily="18" charset="0"/>
                <a:cs typeface="Times New Roman" pitchFamily="18" charset="0"/>
              </a:rPr>
              <a:t>00, </a:t>
            </a:r>
            <a:r>
              <a:rPr lang="fr-FR" sz="2200" dirty="0">
                <a:latin typeface="Times New Roman" pitchFamily="18" charset="0"/>
                <a:cs typeface="Times New Roman" pitchFamily="18" charset="0"/>
              </a:rPr>
              <a:t>1</a:t>
            </a:r>
            <a:r>
              <a:rPr lang="fr-FR" sz="2200" dirty="0">
                <a:solidFill>
                  <a:srgbClr val="00B0F0"/>
                </a:solidFill>
                <a:latin typeface="Times New Roman" pitchFamily="18" charset="0"/>
                <a:cs typeface="Times New Roman" pitchFamily="18" charset="0"/>
              </a:rPr>
              <a:t>11} ,  n et k = ???  (3,1)</a:t>
            </a:r>
          </a:p>
          <a:p>
            <a:pPr marL="457200" indent="-457200" algn="just">
              <a:buFont typeface="+mj-lt"/>
              <a:buAutoNum type="arabicPeriod"/>
            </a:pPr>
            <a:endParaRPr lang="fr-FR" sz="2200" dirty="0">
              <a:solidFill>
                <a:srgbClr val="00B0F0"/>
              </a:solidFill>
              <a:latin typeface="Times New Roman" pitchFamily="18" charset="0"/>
              <a:cs typeface="Times New Roman" pitchFamily="18" charset="0"/>
            </a:endParaRPr>
          </a:p>
          <a:p>
            <a:pPr marL="457200" indent="-457200" algn="just">
              <a:buFont typeface="+mj-lt"/>
              <a:buAutoNum type="arabicPeriod"/>
            </a:pPr>
            <a:endParaRPr lang="fr-FR" sz="2200" dirty="0">
              <a:solidFill>
                <a:srgbClr val="00B0F0"/>
              </a:solidFill>
              <a:latin typeface="Times New Roman" pitchFamily="18" charset="0"/>
              <a:cs typeface="Times New Roman" pitchFamily="18" charset="0"/>
            </a:endParaRPr>
          </a:p>
          <a:p>
            <a:pPr marL="457200" indent="-457200" algn="just">
              <a:buFont typeface="+mj-lt"/>
              <a:buAutoNum type="arabicPeriod"/>
            </a:pPr>
            <a:r>
              <a:rPr lang="fr-FR" sz="2200" b="1" dirty="0">
                <a:solidFill>
                  <a:srgbClr val="7030A0"/>
                </a:solidFill>
                <a:latin typeface="Times New Roman" pitchFamily="18" charset="0"/>
                <a:cs typeface="Times New Roman" pitchFamily="18" charset="0"/>
              </a:rPr>
              <a:t>Code de parité </a:t>
            </a:r>
            <a:r>
              <a:rPr lang="fr-FR" sz="2200" dirty="0">
                <a:solidFill>
                  <a:srgbClr val="7030A0"/>
                </a:solidFill>
                <a:latin typeface="Times New Roman" pitchFamily="18" charset="0"/>
                <a:cs typeface="Times New Roman" pitchFamily="18" charset="0"/>
              </a:rPr>
              <a:t>de longueur 4 : </a:t>
            </a:r>
            <a:r>
              <a:rPr lang="fr-FR" sz="2400" b="1" dirty="0">
                <a:solidFill>
                  <a:srgbClr val="7030A0"/>
                </a:solidFill>
              </a:rPr>
              <a:t>C</a:t>
            </a:r>
            <a:r>
              <a:rPr lang="fr-FR" sz="2400" b="1" baseline="-25000" dirty="0">
                <a:solidFill>
                  <a:srgbClr val="7030A0"/>
                </a:solidFill>
              </a:rPr>
              <a:t>D</a:t>
            </a:r>
            <a:r>
              <a:rPr lang="fr-FR" sz="2200" dirty="0">
                <a:solidFill>
                  <a:srgbClr val="7030A0"/>
                </a:solidFill>
                <a:latin typeface="Times New Roman" pitchFamily="18" charset="0"/>
                <a:cs typeface="Times New Roman" pitchFamily="18" charset="0"/>
              </a:rPr>
              <a:t> = {</a:t>
            </a:r>
            <a:r>
              <a:rPr lang="fr-FR" sz="2200" dirty="0">
                <a:latin typeface="Times New Roman" pitchFamily="18" charset="0"/>
                <a:cs typeface="Times New Roman" pitchFamily="18" charset="0"/>
              </a:rPr>
              <a:t>000</a:t>
            </a:r>
            <a:r>
              <a:rPr lang="fr-FR" sz="2200" dirty="0">
                <a:solidFill>
                  <a:schemeClr val="accent6">
                    <a:lumMod val="50000"/>
                  </a:schemeClr>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a:t>
            </a:r>
            <a:r>
              <a:rPr lang="fr-FR" sz="2200" dirty="0">
                <a:latin typeface="Times New Roman" pitchFamily="18" charset="0"/>
                <a:cs typeface="Times New Roman" pitchFamily="18" charset="0"/>
              </a:rPr>
              <a:t>001</a:t>
            </a:r>
            <a:r>
              <a:rPr lang="fr-FR" sz="2200" dirty="0">
                <a:solidFill>
                  <a:schemeClr val="accent6">
                    <a:lumMod val="50000"/>
                  </a:schemeClr>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a:t>
            </a:r>
            <a:r>
              <a:rPr lang="fr-FR" sz="2200" dirty="0">
                <a:latin typeface="Times New Roman" pitchFamily="18" charset="0"/>
                <a:cs typeface="Times New Roman" pitchFamily="18" charset="0"/>
              </a:rPr>
              <a:t>010</a:t>
            </a:r>
            <a:r>
              <a:rPr lang="fr-FR" sz="2200" dirty="0">
                <a:solidFill>
                  <a:schemeClr val="accent6">
                    <a:lumMod val="50000"/>
                  </a:schemeClr>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a:t>
            </a:r>
            <a:r>
              <a:rPr lang="fr-FR" sz="2200" dirty="0">
                <a:latin typeface="Times New Roman" pitchFamily="18" charset="0"/>
                <a:cs typeface="Times New Roman" pitchFamily="18" charset="0"/>
              </a:rPr>
              <a:t>011</a:t>
            </a:r>
            <a:r>
              <a:rPr lang="fr-FR" sz="2200" dirty="0">
                <a:solidFill>
                  <a:schemeClr val="accent6">
                    <a:lumMod val="50000"/>
                  </a:schemeClr>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a:t>
            </a:r>
            <a:r>
              <a:rPr lang="fr-FR" sz="2200" dirty="0">
                <a:latin typeface="Times New Roman" pitchFamily="18" charset="0"/>
                <a:cs typeface="Times New Roman" pitchFamily="18" charset="0"/>
              </a:rPr>
              <a:t>100</a:t>
            </a:r>
            <a:r>
              <a:rPr lang="fr-FR" sz="2200" dirty="0">
                <a:solidFill>
                  <a:schemeClr val="accent6">
                    <a:lumMod val="50000"/>
                  </a:schemeClr>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a:t>
            </a:r>
            <a:r>
              <a:rPr lang="fr-FR" sz="2200" dirty="0">
                <a:latin typeface="Times New Roman" pitchFamily="18" charset="0"/>
                <a:cs typeface="Times New Roman" pitchFamily="18" charset="0"/>
              </a:rPr>
              <a:t>101</a:t>
            </a:r>
            <a:r>
              <a:rPr lang="fr-FR" sz="2200" dirty="0">
                <a:solidFill>
                  <a:schemeClr val="accent6">
                    <a:lumMod val="50000"/>
                  </a:schemeClr>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a:t>
            </a:r>
            <a:r>
              <a:rPr lang="fr-FR" sz="2200" dirty="0">
                <a:latin typeface="Times New Roman" pitchFamily="18" charset="0"/>
                <a:cs typeface="Times New Roman" pitchFamily="18" charset="0"/>
              </a:rPr>
              <a:t>110</a:t>
            </a:r>
            <a:r>
              <a:rPr lang="fr-FR" sz="2200" dirty="0">
                <a:solidFill>
                  <a:schemeClr val="accent6">
                    <a:lumMod val="50000"/>
                  </a:schemeClr>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a:t>
            </a:r>
            <a:r>
              <a:rPr lang="fr-FR" sz="2200" dirty="0">
                <a:latin typeface="Times New Roman" pitchFamily="18" charset="0"/>
                <a:cs typeface="Times New Roman" pitchFamily="18" charset="0"/>
              </a:rPr>
              <a:t>111</a:t>
            </a:r>
            <a:r>
              <a:rPr lang="fr-FR" sz="2200" dirty="0">
                <a:solidFill>
                  <a:schemeClr val="accent6">
                    <a:lumMod val="50000"/>
                  </a:schemeClr>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(4,3)   un seul bit redondant  n-k=1 ??</a:t>
            </a:r>
          </a:p>
          <a:p>
            <a:pPr marL="457200" indent="-457200" algn="just">
              <a:buFont typeface="+mj-lt"/>
              <a:buAutoNum type="arabicPeriod"/>
            </a:pPr>
            <a:endParaRPr lang="fr-FR" sz="2200" dirty="0">
              <a:solidFill>
                <a:srgbClr val="7030A0"/>
              </a:solidFill>
              <a:latin typeface="Times New Roman" pitchFamily="18" charset="0"/>
              <a:cs typeface="Times New Roman" pitchFamily="18" charset="0"/>
            </a:endParaRPr>
          </a:p>
          <a:p>
            <a:pPr marL="457200" indent="-457200" algn="just">
              <a:buFont typeface="+mj-lt"/>
              <a:buAutoNum type="arabicPeriod"/>
            </a:pPr>
            <a:endParaRPr lang="fr-FR" sz="2200" dirty="0">
              <a:solidFill>
                <a:srgbClr val="7030A0"/>
              </a:solidFill>
              <a:latin typeface="Times New Roman" pitchFamily="18" charset="0"/>
              <a:cs typeface="Times New Roman" pitchFamily="18" charset="0"/>
            </a:endParaRPr>
          </a:p>
          <a:p>
            <a:pPr marL="457200" indent="-457200" algn="just">
              <a:buFont typeface="+mj-lt"/>
              <a:buAutoNum type="arabicPeriod"/>
            </a:pPr>
            <a:r>
              <a:rPr lang="fr-FR" sz="2200" dirty="0">
                <a:solidFill>
                  <a:srgbClr val="C00000"/>
                </a:solidFill>
                <a:latin typeface="Times New Roman" pitchFamily="18" charset="0"/>
                <a:cs typeface="Times New Roman" pitchFamily="18" charset="0"/>
              </a:rPr>
              <a:t>Code de </a:t>
            </a:r>
            <a:r>
              <a:rPr lang="fr-FR" sz="2200" dirty="0" err="1">
                <a:solidFill>
                  <a:srgbClr val="C00000"/>
                </a:solidFill>
                <a:latin typeface="Times New Roman" pitchFamily="18" charset="0"/>
                <a:cs typeface="Times New Roman" pitchFamily="18" charset="0"/>
              </a:rPr>
              <a:t>Hamming</a:t>
            </a:r>
            <a:r>
              <a:rPr lang="fr-FR" sz="2200" dirty="0">
                <a:solidFill>
                  <a:srgbClr val="C00000"/>
                </a:solidFill>
                <a:latin typeface="Times New Roman" pitchFamily="18" charset="0"/>
                <a:cs typeface="Times New Roman" pitchFamily="18" charset="0"/>
              </a:rPr>
              <a:t> (7,4)     n=7    et k=4   les bits redondants=n-k=3?</a:t>
            </a:r>
          </a:p>
          <a:p>
            <a:pPr algn="just"/>
            <a:r>
              <a:rPr lang="fr-FR" sz="2400" b="1" dirty="0">
                <a:solidFill>
                  <a:srgbClr val="FF0000"/>
                </a:solidFill>
              </a:rPr>
              <a:t>C</a:t>
            </a:r>
            <a:r>
              <a:rPr lang="fr-FR" sz="2400" b="1" baseline="-25000" dirty="0">
                <a:solidFill>
                  <a:srgbClr val="FF0000"/>
                </a:solidFill>
              </a:rPr>
              <a:t>D</a:t>
            </a:r>
            <a:r>
              <a:rPr lang="fr-FR" sz="2200" dirty="0">
                <a:solidFill>
                  <a:srgbClr val="FF0000"/>
                </a:solidFill>
                <a:latin typeface="Times New Roman" pitchFamily="18" charset="0"/>
                <a:cs typeface="Times New Roman" pitchFamily="18" charset="0"/>
              </a:rPr>
              <a:t> </a:t>
            </a:r>
            <a:r>
              <a:rPr lang="fr-FR" sz="2200" dirty="0">
                <a:solidFill>
                  <a:srgbClr val="C00000"/>
                </a:solidFill>
                <a:latin typeface="Times New Roman" pitchFamily="18" charset="0"/>
                <a:cs typeface="Times New Roman" pitchFamily="18" charset="0"/>
              </a:rPr>
              <a:t>= {</a:t>
            </a:r>
            <a:r>
              <a:rPr lang="fr-FR" sz="2200" dirty="0">
                <a:latin typeface="Times New Roman" pitchFamily="18" charset="0"/>
                <a:cs typeface="Times New Roman" pitchFamily="18" charset="0"/>
              </a:rPr>
              <a:t>0000</a:t>
            </a:r>
            <a:r>
              <a:rPr lang="fr-FR" sz="2200" dirty="0">
                <a:solidFill>
                  <a:srgbClr val="C00000"/>
                </a:solidFill>
                <a:latin typeface="Times New Roman" pitchFamily="18" charset="0"/>
                <a:cs typeface="Times New Roman" pitchFamily="18" charset="0"/>
              </a:rPr>
              <a:t>000, </a:t>
            </a:r>
            <a:r>
              <a:rPr lang="fr-FR" sz="2200" dirty="0">
                <a:latin typeface="Times New Roman" pitchFamily="18" charset="0"/>
                <a:cs typeface="Times New Roman" pitchFamily="18" charset="0"/>
              </a:rPr>
              <a:t>1101</a:t>
            </a:r>
            <a:r>
              <a:rPr lang="fr-FR" sz="2200" dirty="0">
                <a:solidFill>
                  <a:srgbClr val="C00000"/>
                </a:solidFill>
                <a:latin typeface="Times New Roman" pitchFamily="18" charset="0"/>
                <a:cs typeface="Times New Roman" pitchFamily="18" charset="0"/>
              </a:rPr>
              <a:t>000, </a:t>
            </a:r>
            <a:r>
              <a:rPr lang="fr-FR" sz="2200" dirty="0">
                <a:latin typeface="Times New Roman" pitchFamily="18" charset="0"/>
                <a:cs typeface="Times New Roman" pitchFamily="18" charset="0"/>
              </a:rPr>
              <a:t>0110</a:t>
            </a:r>
            <a:r>
              <a:rPr lang="fr-FR" sz="2200" dirty="0">
                <a:solidFill>
                  <a:srgbClr val="C00000"/>
                </a:solidFill>
                <a:latin typeface="Times New Roman" pitchFamily="18" charset="0"/>
                <a:cs typeface="Times New Roman" pitchFamily="18" charset="0"/>
              </a:rPr>
              <a:t>100, </a:t>
            </a:r>
            <a:r>
              <a:rPr lang="fr-FR" sz="2200" dirty="0">
                <a:latin typeface="Times New Roman" pitchFamily="18" charset="0"/>
                <a:cs typeface="Times New Roman" pitchFamily="18" charset="0"/>
              </a:rPr>
              <a:t>0011</a:t>
            </a:r>
            <a:r>
              <a:rPr lang="fr-FR" sz="2200" dirty="0">
                <a:solidFill>
                  <a:srgbClr val="C00000"/>
                </a:solidFill>
                <a:latin typeface="Times New Roman" pitchFamily="18" charset="0"/>
                <a:cs typeface="Times New Roman" pitchFamily="18" charset="0"/>
              </a:rPr>
              <a:t>010, </a:t>
            </a:r>
            <a:r>
              <a:rPr lang="fr-FR" sz="2200" dirty="0">
                <a:latin typeface="Times New Roman" pitchFamily="18" charset="0"/>
                <a:cs typeface="Times New Roman" pitchFamily="18" charset="0"/>
              </a:rPr>
              <a:t>0001</a:t>
            </a:r>
            <a:r>
              <a:rPr lang="fr-FR" sz="2200" dirty="0">
                <a:solidFill>
                  <a:srgbClr val="C00000"/>
                </a:solidFill>
                <a:latin typeface="Times New Roman" pitchFamily="18" charset="0"/>
                <a:cs typeface="Times New Roman" pitchFamily="18" charset="0"/>
              </a:rPr>
              <a:t>101, </a:t>
            </a:r>
            <a:r>
              <a:rPr lang="fr-FR" sz="2200" dirty="0">
                <a:latin typeface="Times New Roman" pitchFamily="18" charset="0"/>
                <a:cs typeface="Times New Roman" pitchFamily="18" charset="0"/>
              </a:rPr>
              <a:t>1000</a:t>
            </a:r>
            <a:r>
              <a:rPr lang="fr-FR" sz="2200" dirty="0">
                <a:solidFill>
                  <a:srgbClr val="C00000"/>
                </a:solidFill>
                <a:latin typeface="Times New Roman" pitchFamily="18" charset="0"/>
                <a:cs typeface="Times New Roman" pitchFamily="18" charset="0"/>
              </a:rPr>
              <a:t>110, </a:t>
            </a:r>
            <a:r>
              <a:rPr lang="fr-FR" sz="2200" dirty="0">
                <a:latin typeface="Times New Roman" pitchFamily="18" charset="0"/>
                <a:cs typeface="Times New Roman" pitchFamily="18" charset="0"/>
              </a:rPr>
              <a:t>0100</a:t>
            </a:r>
            <a:r>
              <a:rPr lang="fr-FR" sz="2200" dirty="0">
                <a:solidFill>
                  <a:srgbClr val="C00000"/>
                </a:solidFill>
                <a:latin typeface="Times New Roman" pitchFamily="18" charset="0"/>
                <a:cs typeface="Times New Roman" pitchFamily="18" charset="0"/>
              </a:rPr>
              <a:t>011, </a:t>
            </a:r>
            <a:r>
              <a:rPr lang="fr-FR" sz="2200" dirty="0">
                <a:latin typeface="Times New Roman" pitchFamily="18" charset="0"/>
                <a:cs typeface="Times New Roman" pitchFamily="18" charset="0"/>
              </a:rPr>
              <a:t>1010</a:t>
            </a:r>
            <a:r>
              <a:rPr lang="fr-FR" sz="2200" dirty="0">
                <a:solidFill>
                  <a:srgbClr val="C00000"/>
                </a:solidFill>
                <a:latin typeface="Times New Roman" pitchFamily="18" charset="0"/>
                <a:cs typeface="Times New Roman" pitchFamily="18" charset="0"/>
              </a:rPr>
              <a:t>001, </a:t>
            </a:r>
            <a:r>
              <a:rPr lang="fr-FR" sz="2200" dirty="0">
                <a:latin typeface="Times New Roman" pitchFamily="18" charset="0"/>
                <a:cs typeface="Times New Roman" pitchFamily="18" charset="0"/>
              </a:rPr>
              <a:t>1111</a:t>
            </a:r>
            <a:r>
              <a:rPr lang="fr-FR" sz="2200" dirty="0">
                <a:solidFill>
                  <a:srgbClr val="C00000"/>
                </a:solidFill>
                <a:latin typeface="Times New Roman" pitchFamily="18" charset="0"/>
                <a:cs typeface="Times New Roman" pitchFamily="18" charset="0"/>
              </a:rPr>
              <a:t>111, </a:t>
            </a:r>
            <a:r>
              <a:rPr lang="fr-FR" sz="2200" dirty="0">
                <a:latin typeface="Times New Roman" pitchFamily="18" charset="0"/>
                <a:cs typeface="Times New Roman" pitchFamily="18" charset="0"/>
              </a:rPr>
              <a:t>0010</a:t>
            </a:r>
            <a:r>
              <a:rPr lang="fr-FR" sz="2200" dirty="0">
                <a:solidFill>
                  <a:srgbClr val="C00000"/>
                </a:solidFill>
                <a:latin typeface="Times New Roman" pitchFamily="18" charset="0"/>
                <a:cs typeface="Times New Roman" pitchFamily="18" charset="0"/>
              </a:rPr>
              <a:t>111, </a:t>
            </a:r>
            <a:r>
              <a:rPr lang="fr-FR" sz="2200" dirty="0">
                <a:latin typeface="Times New Roman" pitchFamily="18" charset="0"/>
                <a:cs typeface="Times New Roman" pitchFamily="18" charset="0"/>
              </a:rPr>
              <a:t>1001</a:t>
            </a:r>
            <a:r>
              <a:rPr lang="fr-FR" sz="2200" dirty="0">
                <a:solidFill>
                  <a:srgbClr val="C00000"/>
                </a:solidFill>
                <a:latin typeface="Times New Roman" pitchFamily="18" charset="0"/>
                <a:cs typeface="Times New Roman" pitchFamily="18" charset="0"/>
              </a:rPr>
              <a:t>011, </a:t>
            </a:r>
            <a:r>
              <a:rPr lang="fr-FR" sz="2200" dirty="0">
                <a:latin typeface="Times New Roman" pitchFamily="18" charset="0"/>
                <a:cs typeface="Times New Roman" pitchFamily="18" charset="0"/>
              </a:rPr>
              <a:t>1100</a:t>
            </a:r>
            <a:r>
              <a:rPr lang="fr-FR" sz="2200" dirty="0">
                <a:solidFill>
                  <a:srgbClr val="C00000"/>
                </a:solidFill>
                <a:latin typeface="Times New Roman" pitchFamily="18" charset="0"/>
                <a:cs typeface="Times New Roman" pitchFamily="18" charset="0"/>
              </a:rPr>
              <a:t>101, </a:t>
            </a:r>
            <a:r>
              <a:rPr lang="fr-FR" sz="2200" dirty="0">
                <a:latin typeface="Times New Roman" pitchFamily="18" charset="0"/>
                <a:cs typeface="Times New Roman" pitchFamily="18" charset="0"/>
              </a:rPr>
              <a:t>1110</a:t>
            </a:r>
            <a:r>
              <a:rPr lang="fr-FR" sz="2200" dirty="0">
                <a:solidFill>
                  <a:srgbClr val="C00000"/>
                </a:solidFill>
                <a:latin typeface="Times New Roman" pitchFamily="18" charset="0"/>
                <a:cs typeface="Times New Roman" pitchFamily="18" charset="0"/>
              </a:rPr>
              <a:t>010, </a:t>
            </a:r>
            <a:r>
              <a:rPr lang="fr-FR" sz="2200" dirty="0">
                <a:latin typeface="Times New Roman" pitchFamily="18" charset="0"/>
                <a:cs typeface="Times New Roman" pitchFamily="18" charset="0"/>
              </a:rPr>
              <a:t>0111</a:t>
            </a:r>
            <a:r>
              <a:rPr lang="fr-FR" sz="2200" dirty="0">
                <a:solidFill>
                  <a:srgbClr val="C00000"/>
                </a:solidFill>
                <a:latin typeface="Times New Roman" pitchFamily="18" charset="0"/>
                <a:cs typeface="Times New Roman" pitchFamily="18" charset="0"/>
              </a:rPr>
              <a:t>001, </a:t>
            </a:r>
            <a:r>
              <a:rPr lang="fr-FR" sz="2200" dirty="0">
                <a:latin typeface="Times New Roman" pitchFamily="18" charset="0"/>
                <a:cs typeface="Times New Roman" pitchFamily="18" charset="0"/>
              </a:rPr>
              <a:t>1011</a:t>
            </a:r>
            <a:r>
              <a:rPr lang="fr-FR" sz="2200" dirty="0">
                <a:solidFill>
                  <a:srgbClr val="C00000"/>
                </a:solidFill>
                <a:latin typeface="Times New Roman" pitchFamily="18" charset="0"/>
                <a:cs typeface="Times New Roman" pitchFamily="18" charset="0"/>
              </a:rPr>
              <a:t>100, </a:t>
            </a:r>
            <a:r>
              <a:rPr lang="fr-FR" sz="2200" dirty="0">
                <a:latin typeface="Times New Roman" pitchFamily="18" charset="0"/>
                <a:cs typeface="Times New Roman" pitchFamily="18" charset="0"/>
              </a:rPr>
              <a:t>0101</a:t>
            </a:r>
            <a:r>
              <a:rPr lang="fr-FR" sz="2200" dirty="0">
                <a:solidFill>
                  <a:srgbClr val="C00000"/>
                </a:solidFill>
                <a:latin typeface="Times New Roman" pitchFamily="18" charset="0"/>
                <a:cs typeface="Times New Roman" pitchFamily="18" charset="0"/>
              </a:rPr>
              <a:t>110}</a:t>
            </a: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11</a:t>
            </a:fld>
            <a:endParaRPr lang="fr-FR" dirty="0"/>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Exemples </a:t>
            </a:r>
            <a:r>
              <a:rPr lang="fr-FR" sz="2800" b="1" dirty="0" smtClean="0">
                <a:solidFill>
                  <a:srgbClr val="0070C0"/>
                </a:solidFill>
              </a:rPr>
              <a:t>classiques de </a:t>
            </a:r>
            <a:r>
              <a:rPr lang="fr-FR" sz="2800" b="1" dirty="0">
                <a:solidFill>
                  <a:srgbClr val="0070C0"/>
                </a:solidFill>
              </a:rPr>
              <a:t>Code</a:t>
            </a:r>
          </a:p>
          <a:p>
            <a:pPr algn="ctr"/>
            <a:endParaRPr lang="fr-FR" dirty="0"/>
          </a:p>
        </p:txBody>
      </p:sp>
    </p:spTree>
  </p:cSld>
  <p:clrMapOvr>
    <a:masterClrMapping/>
  </p:clrMapOvr>
  <p:transition advTm="15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928802"/>
            <a:ext cx="9144000" cy="2954655"/>
          </a:xfrm>
          <a:prstGeom prst="rect">
            <a:avLst/>
          </a:prstGeom>
          <a:noFill/>
        </p:spPr>
        <p:txBody>
          <a:bodyPr wrap="square" rtlCol="0">
            <a:spAutoFit/>
          </a:bodyPr>
          <a:lstStyle/>
          <a:p>
            <a:endParaRPr lang="fr-FR" sz="2400" dirty="0"/>
          </a:p>
          <a:p>
            <a:r>
              <a:rPr lang="fr-FR" sz="2400" dirty="0">
                <a:solidFill>
                  <a:srgbClr val="002060"/>
                </a:solidFill>
              </a:rPr>
              <a:t>Il s'agit d'un code très simple dans lequel on répète </a:t>
            </a:r>
            <a:r>
              <a:rPr lang="fr-FR" sz="2400" b="1" dirty="0">
                <a:solidFill>
                  <a:srgbClr val="002060"/>
                </a:solidFill>
              </a:rPr>
              <a:t>n</a:t>
            </a:r>
            <a:r>
              <a:rPr lang="fr-FR" sz="2400" dirty="0">
                <a:solidFill>
                  <a:srgbClr val="002060"/>
                </a:solidFill>
              </a:rPr>
              <a:t> fois chaque bit du message à envoyer. On a alors </a:t>
            </a:r>
            <a:r>
              <a:rPr lang="fr-FR" sz="2400" b="1" dirty="0">
                <a:solidFill>
                  <a:srgbClr val="002060"/>
                </a:solidFill>
              </a:rPr>
              <a:t>C</a:t>
            </a:r>
            <a:r>
              <a:rPr lang="fr-FR" sz="2400" b="1" baseline="-25000" dirty="0">
                <a:solidFill>
                  <a:srgbClr val="002060"/>
                </a:solidFill>
              </a:rPr>
              <a:t>D</a:t>
            </a:r>
            <a:r>
              <a:rPr lang="fr-FR" sz="2400" b="1" dirty="0">
                <a:solidFill>
                  <a:srgbClr val="002060"/>
                </a:solidFill>
              </a:rPr>
              <a:t> =</a:t>
            </a:r>
            <a:r>
              <a:rPr lang="fr-FR" sz="2400" dirty="0">
                <a:solidFill>
                  <a:srgbClr val="002060"/>
                </a:solidFill>
              </a:rPr>
              <a:t> </a:t>
            </a:r>
            <a:r>
              <a:rPr lang="fr-FR" sz="2400" b="1" dirty="0">
                <a:solidFill>
                  <a:srgbClr val="002060"/>
                </a:solidFill>
              </a:rPr>
              <a:t>{(00…0); (11…1)}. </a:t>
            </a:r>
            <a:endParaRPr lang="fr-FR" sz="2400" dirty="0">
              <a:solidFill>
                <a:srgbClr val="002060"/>
              </a:solidFill>
            </a:endParaRPr>
          </a:p>
          <a:p>
            <a:r>
              <a:rPr lang="fr-FR" sz="2400" dirty="0"/>
              <a:t> </a:t>
            </a:r>
          </a:p>
          <a:p>
            <a:r>
              <a:rPr lang="fr-FR" sz="2400" b="1" i="1" dirty="0">
                <a:solidFill>
                  <a:srgbClr val="7030A0"/>
                </a:solidFill>
              </a:rPr>
              <a:t>Exemple </a:t>
            </a:r>
            <a:r>
              <a:rPr lang="fr-FR" sz="2400" dirty="0">
                <a:solidFill>
                  <a:srgbClr val="7030A0"/>
                </a:solidFill>
              </a:rPr>
              <a:t>: Considérons le cas où </a:t>
            </a:r>
            <a:r>
              <a:rPr lang="fr-FR" sz="2400" b="1" dirty="0">
                <a:solidFill>
                  <a:srgbClr val="7030A0"/>
                </a:solidFill>
              </a:rPr>
              <a:t>n = 5, pour des données d’information {1011001} </a:t>
            </a:r>
            <a:r>
              <a:rPr lang="fr-FR" sz="2400" dirty="0">
                <a:solidFill>
                  <a:srgbClr val="7030A0"/>
                </a:solidFill>
              </a:rPr>
              <a:t>on obtiendrait alors le mot de code :</a:t>
            </a:r>
          </a:p>
          <a:p>
            <a:r>
              <a:rPr lang="fr-FR" sz="2400" b="1" dirty="0">
                <a:solidFill>
                  <a:srgbClr val="7030A0"/>
                </a:solidFill>
              </a:rPr>
              <a:t>11111 00000 11111 </a:t>
            </a:r>
            <a:r>
              <a:rPr lang="fr-FR" sz="2400" b="1" dirty="0" err="1">
                <a:solidFill>
                  <a:srgbClr val="7030A0"/>
                </a:solidFill>
              </a:rPr>
              <a:t>11111</a:t>
            </a:r>
            <a:r>
              <a:rPr lang="fr-FR" sz="2400" b="1" dirty="0">
                <a:solidFill>
                  <a:srgbClr val="7030A0"/>
                </a:solidFill>
              </a:rPr>
              <a:t> 00000 </a:t>
            </a:r>
            <a:r>
              <a:rPr lang="fr-FR" sz="2400" b="1" dirty="0" err="1">
                <a:solidFill>
                  <a:srgbClr val="7030A0"/>
                </a:solidFill>
              </a:rPr>
              <a:t>00000</a:t>
            </a:r>
            <a:r>
              <a:rPr lang="fr-FR" sz="2400" b="1" dirty="0">
                <a:solidFill>
                  <a:srgbClr val="7030A0"/>
                </a:solidFill>
              </a:rPr>
              <a:t> 11111</a:t>
            </a:r>
            <a:endParaRPr lang="fr-FR" sz="2400" dirty="0">
              <a:solidFill>
                <a:srgbClr val="7030A0"/>
              </a:solidFill>
            </a:endParaRPr>
          </a:p>
          <a:p>
            <a:endParaRPr lang="fr-FR" dirty="0"/>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12</a:t>
            </a:fld>
            <a:endParaRPr lang="fr-FR"/>
          </a:p>
        </p:txBody>
      </p:sp>
      <p:sp>
        <p:nvSpPr>
          <p:cNvPr id="6" name="ZoneTexte 5"/>
          <p:cNvSpPr txBox="1"/>
          <p:nvPr/>
        </p:nvSpPr>
        <p:spPr>
          <a:xfrm>
            <a:off x="0" y="1428736"/>
            <a:ext cx="9144000" cy="800219"/>
          </a:xfrm>
          <a:prstGeom prst="rect">
            <a:avLst/>
          </a:prstGeom>
          <a:noFill/>
        </p:spPr>
        <p:txBody>
          <a:bodyPr wrap="square" rtlCol="0">
            <a:spAutoFit/>
          </a:bodyPr>
          <a:lstStyle/>
          <a:p>
            <a:r>
              <a:rPr lang="fr-FR" sz="2800" b="1" dirty="0">
                <a:solidFill>
                  <a:srgbClr val="0070C0"/>
                </a:solidFill>
              </a:rPr>
              <a:t>Code à répétition</a:t>
            </a:r>
          </a:p>
          <a:p>
            <a:pPr algn="ctr"/>
            <a:endParaRPr lang="fr-FR" dirty="0"/>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Exemples </a:t>
            </a:r>
            <a:r>
              <a:rPr lang="fr-FR" sz="2800" b="1" dirty="0" smtClean="0">
                <a:solidFill>
                  <a:srgbClr val="0070C0"/>
                </a:solidFill>
              </a:rPr>
              <a:t>classiques de </a:t>
            </a:r>
            <a:r>
              <a:rPr lang="fr-FR" sz="2800" b="1" dirty="0">
                <a:solidFill>
                  <a:srgbClr val="0070C0"/>
                </a:solidFill>
              </a:rPr>
              <a:t>Code</a:t>
            </a:r>
          </a:p>
          <a:p>
            <a:pPr algn="ctr"/>
            <a:endParaRPr lang="fr-FR" dirty="0"/>
          </a:p>
        </p:txBody>
      </p:sp>
    </p:spTree>
  </p:cSld>
  <p:clrMapOvr>
    <a:masterClrMapping/>
  </p:clrMapOvr>
  <p:transition advTm="15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009555"/>
            <a:ext cx="9144000" cy="4062651"/>
          </a:xfrm>
          <a:prstGeom prst="rect">
            <a:avLst/>
          </a:prstGeom>
          <a:noFill/>
        </p:spPr>
        <p:txBody>
          <a:bodyPr wrap="square" rtlCol="0">
            <a:spAutoFit/>
          </a:bodyPr>
          <a:lstStyle/>
          <a:p>
            <a:pPr algn="just"/>
            <a:r>
              <a:rPr lang="fr-FR" sz="2400" dirty="0">
                <a:solidFill>
                  <a:srgbClr val="002060"/>
                </a:solidFill>
              </a:rPr>
              <a:t>On remarque qu'il n'y a que deux mots de code possibles qui sont </a:t>
            </a:r>
            <a:r>
              <a:rPr lang="fr-FR" sz="2400" b="1" dirty="0">
                <a:solidFill>
                  <a:srgbClr val="002060"/>
                </a:solidFill>
              </a:rPr>
              <a:t>{(00…0); (11…1)}</a:t>
            </a:r>
            <a:r>
              <a:rPr lang="fr-FR" sz="2400" dirty="0">
                <a:solidFill>
                  <a:srgbClr val="002060"/>
                </a:solidFill>
              </a:rPr>
              <a:t>, où les bits sont répétés </a:t>
            </a:r>
            <a:r>
              <a:rPr lang="fr-FR" sz="2400" b="1" dirty="0">
                <a:solidFill>
                  <a:srgbClr val="002060"/>
                </a:solidFill>
              </a:rPr>
              <a:t>n</a:t>
            </a:r>
            <a:r>
              <a:rPr lang="fr-FR" sz="2400" dirty="0">
                <a:solidFill>
                  <a:srgbClr val="002060"/>
                </a:solidFill>
              </a:rPr>
              <a:t> fois. On déduit donc que la distance minimale de ce code est de </a:t>
            </a:r>
            <a:r>
              <a:rPr lang="fr-FR" sz="2400" b="1" dirty="0">
                <a:solidFill>
                  <a:srgbClr val="002060"/>
                </a:solidFill>
              </a:rPr>
              <a:t>n, </a:t>
            </a:r>
            <a:r>
              <a:rPr lang="fr-FR" sz="2400" dirty="0">
                <a:solidFill>
                  <a:srgbClr val="002060"/>
                </a:solidFill>
              </a:rPr>
              <a:t>c'est-à-dire que les mots diffèrent de </a:t>
            </a:r>
            <a:r>
              <a:rPr lang="fr-FR" sz="2400" b="1" dirty="0">
                <a:solidFill>
                  <a:srgbClr val="002060"/>
                </a:solidFill>
              </a:rPr>
              <a:t>n</a:t>
            </a:r>
            <a:r>
              <a:rPr lang="fr-FR" sz="2400" dirty="0">
                <a:solidFill>
                  <a:srgbClr val="002060"/>
                </a:solidFill>
              </a:rPr>
              <a:t> bits au minimum.</a:t>
            </a:r>
          </a:p>
          <a:p>
            <a:pPr algn="just"/>
            <a:endParaRPr lang="fr-FR" sz="2400" dirty="0"/>
          </a:p>
          <a:p>
            <a:pPr algn="just"/>
            <a:r>
              <a:rPr lang="fr-FR" sz="2400" dirty="0">
                <a:solidFill>
                  <a:srgbClr val="7030A0"/>
                </a:solidFill>
              </a:rPr>
              <a:t>De plus, on code des blocs de </a:t>
            </a:r>
            <a:r>
              <a:rPr lang="fr-FR" sz="2400" b="1" dirty="0">
                <a:solidFill>
                  <a:srgbClr val="7030A0"/>
                </a:solidFill>
              </a:rPr>
              <a:t>1</a:t>
            </a:r>
            <a:r>
              <a:rPr lang="fr-FR" sz="2400" dirty="0">
                <a:solidFill>
                  <a:srgbClr val="7030A0"/>
                </a:solidFill>
              </a:rPr>
              <a:t> bit en mots de </a:t>
            </a:r>
            <a:r>
              <a:rPr lang="fr-FR" sz="2400" b="1" dirty="0">
                <a:solidFill>
                  <a:srgbClr val="7030A0"/>
                </a:solidFill>
              </a:rPr>
              <a:t>n</a:t>
            </a:r>
            <a:r>
              <a:rPr lang="fr-FR" sz="2400" dirty="0">
                <a:solidFill>
                  <a:srgbClr val="7030A0"/>
                </a:solidFill>
              </a:rPr>
              <a:t> bits. Nous verrons plus loin que l'on note ce code </a:t>
            </a:r>
            <a:r>
              <a:rPr lang="fr-FR" sz="2400" b="1" dirty="0">
                <a:solidFill>
                  <a:srgbClr val="7030A0"/>
                </a:solidFill>
              </a:rPr>
              <a:t>[n, 1, n], </a:t>
            </a:r>
            <a:r>
              <a:rPr lang="fr-FR" sz="2400" dirty="0">
                <a:solidFill>
                  <a:srgbClr val="7030A0"/>
                </a:solidFill>
              </a:rPr>
              <a:t>pour signifier un code de dimension </a:t>
            </a:r>
            <a:r>
              <a:rPr lang="fr-FR" sz="2400" b="1" dirty="0">
                <a:solidFill>
                  <a:srgbClr val="7030A0"/>
                </a:solidFill>
              </a:rPr>
              <a:t>1</a:t>
            </a:r>
            <a:r>
              <a:rPr lang="fr-FR" sz="2400" dirty="0">
                <a:solidFill>
                  <a:srgbClr val="7030A0"/>
                </a:solidFill>
              </a:rPr>
              <a:t>, de longueur </a:t>
            </a:r>
            <a:r>
              <a:rPr lang="fr-FR" sz="2400" b="1" dirty="0">
                <a:solidFill>
                  <a:srgbClr val="7030A0"/>
                </a:solidFill>
              </a:rPr>
              <a:t>n</a:t>
            </a:r>
            <a:r>
              <a:rPr lang="fr-FR" sz="2400" dirty="0">
                <a:solidFill>
                  <a:srgbClr val="7030A0"/>
                </a:solidFill>
              </a:rPr>
              <a:t> et de distance minimale </a:t>
            </a:r>
            <a:r>
              <a:rPr lang="fr-FR" sz="2400" b="1" dirty="0">
                <a:solidFill>
                  <a:srgbClr val="7030A0"/>
                </a:solidFill>
              </a:rPr>
              <a:t>n</a:t>
            </a:r>
            <a:r>
              <a:rPr lang="fr-FR" sz="2400" dirty="0">
                <a:solidFill>
                  <a:srgbClr val="7030A0"/>
                </a:solidFill>
              </a:rPr>
              <a:t>. Nous verrons également que le fait que ces mots soient distants de </a:t>
            </a:r>
            <a:r>
              <a:rPr lang="fr-FR" sz="2400" b="1" dirty="0">
                <a:solidFill>
                  <a:srgbClr val="7030A0"/>
                </a:solidFill>
              </a:rPr>
              <a:t>n</a:t>
            </a:r>
            <a:r>
              <a:rPr lang="fr-FR" sz="2400" dirty="0">
                <a:solidFill>
                  <a:srgbClr val="7030A0"/>
                </a:solidFill>
              </a:rPr>
              <a:t> bits implique que l'on pourra détecter </a:t>
            </a:r>
            <a:r>
              <a:rPr lang="fr-FR" sz="2400" b="1" dirty="0">
                <a:solidFill>
                  <a:srgbClr val="7030A0"/>
                </a:solidFill>
              </a:rPr>
              <a:t>n-1 erreurs </a:t>
            </a:r>
            <a:r>
              <a:rPr lang="fr-FR" sz="2400" dirty="0">
                <a:solidFill>
                  <a:srgbClr val="7030A0"/>
                </a:solidFill>
              </a:rPr>
              <a:t>et corriger </a:t>
            </a:r>
            <a:r>
              <a:rPr lang="fr-FR" sz="2400" b="1" dirty="0">
                <a:solidFill>
                  <a:srgbClr val="7030A0"/>
                </a:solidFill>
              </a:rPr>
              <a:t>(n-1)/2 </a:t>
            </a:r>
            <a:r>
              <a:rPr lang="fr-FR" sz="2400" dirty="0">
                <a:solidFill>
                  <a:srgbClr val="7030A0"/>
                </a:solidFill>
              </a:rPr>
              <a:t>erreurs.</a:t>
            </a:r>
          </a:p>
          <a:p>
            <a:endParaRPr lang="fr-FR" dirty="0"/>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13</a:t>
            </a:fld>
            <a:endParaRPr lang="fr-FR"/>
          </a:p>
        </p:txBody>
      </p:sp>
      <p:sp>
        <p:nvSpPr>
          <p:cNvPr id="6" name="ZoneTexte 5"/>
          <p:cNvSpPr txBox="1"/>
          <p:nvPr/>
        </p:nvSpPr>
        <p:spPr>
          <a:xfrm>
            <a:off x="0" y="1428736"/>
            <a:ext cx="9144000" cy="800219"/>
          </a:xfrm>
          <a:prstGeom prst="rect">
            <a:avLst/>
          </a:prstGeom>
          <a:noFill/>
        </p:spPr>
        <p:txBody>
          <a:bodyPr wrap="square" rtlCol="0">
            <a:spAutoFit/>
          </a:bodyPr>
          <a:lstStyle/>
          <a:p>
            <a:r>
              <a:rPr lang="fr-FR" sz="2800" b="1" dirty="0">
                <a:solidFill>
                  <a:srgbClr val="0070C0"/>
                </a:solidFill>
              </a:rPr>
              <a:t>Code à répétition</a:t>
            </a:r>
          </a:p>
          <a:p>
            <a:pPr algn="ctr"/>
            <a:endParaRPr lang="fr-FR" dirty="0"/>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Exemples </a:t>
            </a:r>
            <a:r>
              <a:rPr lang="fr-FR" sz="2800" b="1" dirty="0" smtClean="0">
                <a:solidFill>
                  <a:srgbClr val="0070C0"/>
                </a:solidFill>
              </a:rPr>
              <a:t>classiques de </a:t>
            </a:r>
            <a:r>
              <a:rPr lang="fr-FR" sz="2800" b="1" dirty="0">
                <a:solidFill>
                  <a:srgbClr val="0070C0"/>
                </a:solidFill>
              </a:rPr>
              <a:t>Code</a:t>
            </a:r>
          </a:p>
          <a:p>
            <a:pPr algn="ctr"/>
            <a:endParaRPr lang="fr-FR" dirty="0"/>
          </a:p>
        </p:txBody>
      </p:sp>
    </p:spTree>
  </p:cSld>
  <p:clrMapOvr>
    <a:masterClrMapping/>
  </p:clrMapOvr>
  <p:transition advTm="15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236011"/>
            <a:ext cx="9144000" cy="3693319"/>
          </a:xfrm>
          <a:prstGeom prst="rect">
            <a:avLst/>
          </a:prstGeom>
          <a:noFill/>
        </p:spPr>
        <p:txBody>
          <a:bodyPr wrap="square" rtlCol="0">
            <a:spAutoFit/>
          </a:bodyPr>
          <a:lstStyle/>
          <a:p>
            <a:pPr algn="just"/>
            <a:r>
              <a:rPr lang="fr-FR" sz="2400" b="1" u="sng" dirty="0">
                <a:solidFill>
                  <a:srgbClr val="C00000"/>
                </a:solidFill>
              </a:rPr>
              <a:t>Illustration :</a:t>
            </a:r>
            <a:r>
              <a:rPr lang="fr-FR" sz="2400" dirty="0"/>
              <a:t> </a:t>
            </a:r>
            <a:r>
              <a:rPr lang="fr-FR" sz="2400" dirty="0">
                <a:solidFill>
                  <a:srgbClr val="002060"/>
                </a:solidFill>
              </a:rPr>
              <a:t>Le code répétitif où </a:t>
            </a:r>
            <a:r>
              <a:rPr lang="fr-FR" sz="2400" b="1" dirty="0">
                <a:solidFill>
                  <a:srgbClr val="002060"/>
                </a:solidFill>
              </a:rPr>
              <a:t>λ = 5</a:t>
            </a:r>
            <a:r>
              <a:rPr lang="fr-FR" sz="2400" dirty="0">
                <a:solidFill>
                  <a:srgbClr val="002060"/>
                </a:solidFill>
              </a:rPr>
              <a:t> peut donc détecter jusqu'à 4 erreurs et corriger 2 erreurs. En effet, si le décodeur applique la règle du maximum de vraisemblance, si un mot a 3 erreurs, le décodeur va retourner le mauvais bit. En revanche, il ne pourra pas retrouver le mot originel car le mot reçu sera plus proche d'un autre mot de code.</a:t>
            </a:r>
          </a:p>
          <a:p>
            <a:pPr algn="just"/>
            <a:r>
              <a:rPr lang="fr-FR" sz="2400" dirty="0"/>
              <a:t> </a:t>
            </a:r>
          </a:p>
          <a:p>
            <a:pPr algn="just"/>
            <a:r>
              <a:rPr lang="fr-FR" sz="2400" b="1" u="sng" dirty="0">
                <a:solidFill>
                  <a:srgbClr val="C00000"/>
                </a:solidFill>
              </a:rPr>
              <a:t>Remarque :</a:t>
            </a:r>
            <a:r>
              <a:rPr lang="fr-FR" sz="2400" b="1" i="1" dirty="0"/>
              <a:t> </a:t>
            </a:r>
            <a:r>
              <a:rPr lang="fr-FR" sz="2400" dirty="0">
                <a:solidFill>
                  <a:srgbClr val="7030A0"/>
                </a:solidFill>
              </a:rPr>
              <a:t>Si on analyse ce code, on se rend compte qu'il s'agit d'un code qui a un rendement faible puisque pour transmettre un bit il faut le répéter </a:t>
            </a:r>
            <a:r>
              <a:rPr lang="fr-FR" sz="2400" b="1" dirty="0">
                <a:solidFill>
                  <a:srgbClr val="7030A0"/>
                </a:solidFill>
              </a:rPr>
              <a:t>λ </a:t>
            </a:r>
            <a:r>
              <a:rPr lang="fr-FR" sz="2400" dirty="0">
                <a:solidFill>
                  <a:srgbClr val="7030A0"/>
                </a:solidFill>
              </a:rPr>
              <a:t>fois.</a:t>
            </a:r>
          </a:p>
          <a:p>
            <a:endParaRPr lang="fr-FR" dirty="0"/>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14</a:t>
            </a:fld>
            <a:endParaRPr lang="fr-FR"/>
          </a:p>
        </p:txBody>
      </p:sp>
      <p:sp>
        <p:nvSpPr>
          <p:cNvPr id="6" name="ZoneTexte 5"/>
          <p:cNvSpPr txBox="1"/>
          <p:nvPr/>
        </p:nvSpPr>
        <p:spPr>
          <a:xfrm>
            <a:off x="0" y="1428736"/>
            <a:ext cx="9144000" cy="800219"/>
          </a:xfrm>
          <a:prstGeom prst="rect">
            <a:avLst/>
          </a:prstGeom>
          <a:noFill/>
        </p:spPr>
        <p:txBody>
          <a:bodyPr wrap="square" rtlCol="0">
            <a:spAutoFit/>
          </a:bodyPr>
          <a:lstStyle/>
          <a:p>
            <a:r>
              <a:rPr lang="fr-FR" sz="2800" b="1" dirty="0">
                <a:solidFill>
                  <a:srgbClr val="0070C0"/>
                </a:solidFill>
              </a:rPr>
              <a:t>Code à répétition</a:t>
            </a:r>
          </a:p>
          <a:p>
            <a:pPr algn="ctr"/>
            <a:endParaRPr lang="fr-FR" dirty="0"/>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Exemples </a:t>
            </a:r>
            <a:r>
              <a:rPr lang="fr-FR" sz="2800" b="1" dirty="0" smtClean="0">
                <a:solidFill>
                  <a:srgbClr val="0070C0"/>
                </a:solidFill>
              </a:rPr>
              <a:t>classiques de </a:t>
            </a:r>
            <a:r>
              <a:rPr lang="fr-FR" sz="2800" b="1" dirty="0">
                <a:solidFill>
                  <a:srgbClr val="0070C0"/>
                </a:solidFill>
              </a:rPr>
              <a:t>Code</a:t>
            </a:r>
          </a:p>
          <a:p>
            <a:pPr algn="ctr"/>
            <a:endParaRPr lang="fr-FR" dirty="0"/>
          </a:p>
        </p:txBody>
      </p:sp>
    </p:spTree>
  </p:cSld>
  <p:clrMapOvr>
    <a:masterClrMapping/>
  </p:clrMapOvr>
  <p:transition advTm="15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149043"/>
            <a:ext cx="9144000" cy="4708981"/>
          </a:xfrm>
          <a:prstGeom prst="rect">
            <a:avLst/>
          </a:prstGeom>
          <a:noFill/>
        </p:spPr>
        <p:txBody>
          <a:bodyPr wrap="square" rtlCol="0">
            <a:spAutoFit/>
          </a:bodyPr>
          <a:lstStyle/>
          <a:p>
            <a:pPr marL="0" lvl="2"/>
            <a:r>
              <a:rPr lang="fr-FR" sz="2300" dirty="0">
                <a:solidFill>
                  <a:srgbClr val="7030A0"/>
                </a:solidFill>
              </a:rPr>
              <a:t>Dans ce code, on ajoute un bit correcteur à la fin du bloc de message pour indiquer si le nombre de </a:t>
            </a:r>
            <a:r>
              <a:rPr lang="fr-FR" sz="2300" b="1" dirty="0">
                <a:solidFill>
                  <a:srgbClr val="7030A0"/>
                </a:solidFill>
              </a:rPr>
              <a:t>1</a:t>
            </a:r>
            <a:r>
              <a:rPr lang="fr-FR" sz="2300" dirty="0">
                <a:solidFill>
                  <a:srgbClr val="7030A0"/>
                </a:solidFill>
              </a:rPr>
              <a:t> est pair ou impair. Il faut que le mot de code possède un nombre pair de </a:t>
            </a:r>
            <a:r>
              <a:rPr lang="fr-FR" sz="2300" b="1" dirty="0">
                <a:solidFill>
                  <a:srgbClr val="7030A0"/>
                </a:solidFill>
              </a:rPr>
              <a:t>1</a:t>
            </a:r>
            <a:r>
              <a:rPr lang="fr-FR" sz="2300" dirty="0">
                <a:solidFill>
                  <a:srgbClr val="7030A0"/>
                </a:solidFill>
              </a:rPr>
              <a:t>.</a:t>
            </a:r>
          </a:p>
          <a:p>
            <a:pPr algn="just"/>
            <a:r>
              <a:rPr lang="fr-FR" sz="2300" dirty="0">
                <a:solidFill>
                  <a:srgbClr val="002060"/>
                </a:solidFill>
              </a:rPr>
              <a:t>Le codage s'effectue donc de la façon suivante :</a:t>
            </a:r>
          </a:p>
          <a:p>
            <a:pPr algn="just"/>
            <a:r>
              <a:rPr lang="fr-FR" sz="2300" dirty="0"/>
              <a:t> </a:t>
            </a:r>
          </a:p>
          <a:p>
            <a:pPr algn="just"/>
            <a:r>
              <a:rPr lang="fr-FR" sz="2300" dirty="0">
                <a:solidFill>
                  <a:srgbClr val="0070C0"/>
                </a:solidFill>
              </a:rPr>
              <a:t>Si le nombre de bits </a:t>
            </a:r>
            <a:r>
              <a:rPr lang="fr-FR" sz="2300" b="1" dirty="0">
                <a:solidFill>
                  <a:srgbClr val="0070C0"/>
                </a:solidFill>
              </a:rPr>
              <a:t>1</a:t>
            </a:r>
            <a:r>
              <a:rPr lang="fr-FR" sz="2300" dirty="0">
                <a:solidFill>
                  <a:srgbClr val="0070C0"/>
                </a:solidFill>
              </a:rPr>
              <a:t> dans le bloc est pair, on ajoute </a:t>
            </a:r>
            <a:r>
              <a:rPr lang="fr-FR" sz="2300" b="1" dirty="0">
                <a:solidFill>
                  <a:srgbClr val="0070C0"/>
                </a:solidFill>
              </a:rPr>
              <a:t>0</a:t>
            </a:r>
            <a:r>
              <a:rPr lang="fr-FR" sz="2300" dirty="0">
                <a:solidFill>
                  <a:srgbClr val="0070C0"/>
                </a:solidFill>
              </a:rPr>
              <a:t>.</a:t>
            </a:r>
          </a:p>
          <a:p>
            <a:pPr algn="just"/>
            <a:r>
              <a:rPr lang="fr-FR" sz="2300" dirty="0">
                <a:solidFill>
                  <a:srgbClr val="00B050"/>
                </a:solidFill>
              </a:rPr>
              <a:t>Si le nombre de bits </a:t>
            </a:r>
            <a:r>
              <a:rPr lang="fr-FR" sz="2300" b="1" dirty="0">
                <a:solidFill>
                  <a:srgbClr val="00B050"/>
                </a:solidFill>
              </a:rPr>
              <a:t>1</a:t>
            </a:r>
            <a:r>
              <a:rPr lang="fr-FR" sz="2300" dirty="0">
                <a:solidFill>
                  <a:srgbClr val="00B050"/>
                </a:solidFill>
              </a:rPr>
              <a:t> dans le bloc est impair, on ajoute </a:t>
            </a:r>
            <a:r>
              <a:rPr lang="fr-FR" sz="2300" b="1" dirty="0">
                <a:solidFill>
                  <a:srgbClr val="00B050"/>
                </a:solidFill>
              </a:rPr>
              <a:t>1</a:t>
            </a:r>
            <a:r>
              <a:rPr lang="fr-FR" sz="2300" dirty="0">
                <a:solidFill>
                  <a:srgbClr val="00B050"/>
                </a:solidFill>
              </a:rPr>
              <a:t>.</a:t>
            </a:r>
          </a:p>
          <a:p>
            <a:pPr algn="just"/>
            <a:r>
              <a:rPr lang="fr-FR" sz="2300" dirty="0"/>
              <a:t> </a:t>
            </a:r>
          </a:p>
          <a:p>
            <a:pPr algn="just"/>
            <a:r>
              <a:rPr lang="fr-FR" sz="2300" dirty="0">
                <a:solidFill>
                  <a:srgbClr val="002060"/>
                </a:solidFill>
              </a:rPr>
              <a:t>On a donc </a:t>
            </a:r>
            <a:r>
              <a:rPr lang="fr-FR" sz="2400" b="1" dirty="0">
                <a:solidFill>
                  <a:srgbClr val="002060"/>
                </a:solidFill>
              </a:rPr>
              <a:t>C</a:t>
            </a:r>
            <a:r>
              <a:rPr lang="fr-FR" sz="2400" b="1" baseline="-25000" dirty="0">
                <a:solidFill>
                  <a:srgbClr val="002060"/>
                </a:solidFill>
              </a:rPr>
              <a:t>D</a:t>
            </a:r>
            <a:r>
              <a:rPr lang="fr-FR" sz="2300" b="1" dirty="0">
                <a:solidFill>
                  <a:srgbClr val="002060"/>
                </a:solidFill>
              </a:rPr>
              <a:t> = {(c</a:t>
            </a:r>
            <a:r>
              <a:rPr lang="fr-FR" sz="2300" b="1" baseline="-25000" dirty="0">
                <a:solidFill>
                  <a:srgbClr val="002060"/>
                </a:solidFill>
              </a:rPr>
              <a:t>1</a:t>
            </a:r>
            <a:r>
              <a:rPr lang="fr-FR" sz="2300" b="1" dirty="0">
                <a:solidFill>
                  <a:srgbClr val="002060"/>
                </a:solidFill>
              </a:rPr>
              <a:t>,…, </a:t>
            </a:r>
            <a:r>
              <a:rPr lang="fr-FR" sz="2300" b="1" dirty="0" err="1">
                <a:solidFill>
                  <a:srgbClr val="002060"/>
                </a:solidFill>
              </a:rPr>
              <a:t>c</a:t>
            </a:r>
            <a:r>
              <a:rPr lang="fr-FR" sz="2300" b="1" baseline="-25000" dirty="0" err="1">
                <a:solidFill>
                  <a:srgbClr val="002060"/>
                </a:solidFill>
              </a:rPr>
              <a:t>n</a:t>
            </a:r>
            <a:r>
              <a:rPr lang="fr-FR" sz="2300" b="1" dirty="0">
                <a:solidFill>
                  <a:srgbClr val="002060"/>
                </a:solidFill>
              </a:rPr>
              <a:t>) / </a:t>
            </a:r>
            <a:r>
              <a:rPr lang="fr-FR" sz="2300" b="1" dirty="0" err="1">
                <a:solidFill>
                  <a:srgbClr val="002060"/>
                </a:solidFill>
              </a:rPr>
              <a:t>Sc</a:t>
            </a:r>
            <a:r>
              <a:rPr lang="fr-FR" sz="2300" b="1" baseline="-25000" dirty="0" err="1">
                <a:solidFill>
                  <a:srgbClr val="002060"/>
                </a:solidFill>
              </a:rPr>
              <a:t>i</a:t>
            </a:r>
            <a:r>
              <a:rPr lang="fr-FR" sz="2300" b="1" dirty="0">
                <a:solidFill>
                  <a:srgbClr val="002060"/>
                </a:solidFill>
              </a:rPr>
              <a:t> = 0}. </a:t>
            </a:r>
            <a:endParaRPr lang="fr-FR" sz="2300" dirty="0">
              <a:solidFill>
                <a:srgbClr val="002060"/>
              </a:solidFill>
            </a:endParaRPr>
          </a:p>
          <a:p>
            <a:pPr algn="just"/>
            <a:r>
              <a:rPr lang="fr-FR" sz="2300" dirty="0"/>
              <a:t> </a:t>
            </a:r>
          </a:p>
          <a:p>
            <a:pPr algn="just"/>
            <a:r>
              <a:rPr lang="fr-FR" sz="2300" b="1" u="sng" dirty="0">
                <a:solidFill>
                  <a:srgbClr val="C00000"/>
                </a:solidFill>
              </a:rPr>
              <a:t>Illustration </a:t>
            </a:r>
            <a:r>
              <a:rPr lang="fr-FR" sz="2300" dirty="0"/>
              <a:t>: </a:t>
            </a:r>
            <a:r>
              <a:rPr lang="fr-FR" sz="2300" dirty="0">
                <a:solidFill>
                  <a:schemeClr val="accent3">
                    <a:lumMod val="50000"/>
                  </a:schemeClr>
                </a:solidFill>
              </a:rPr>
              <a:t>Etant donné que dans notre exemple, le nombre de bits </a:t>
            </a:r>
            <a:r>
              <a:rPr lang="fr-FR" sz="2300" b="1" dirty="0">
                <a:solidFill>
                  <a:schemeClr val="accent3">
                    <a:lumMod val="50000"/>
                  </a:schemeClr>
                </a:solidFill>
              </a:rPr>
              <a:t>1</a:t>
            </a:r>
            <a:r>
              <a:rPr lang="fr-FR" sz="2300" dirty="0">
                <a:solidFill>
                  <a:schemeClr val="accent3">
                    <a:lumMod val="50000"/>
                  </a:schemeClr>
                </a:solidFill>
              </a:rPr>
              <a:t> est égal à 4, on ajoute un </a:t>
            </a:r>
            <a:r>
              <a:rPr lang="fr-FR" sz="2300" b="1" dirty="0">
                <a:solidFill>
                  <a:schemeClr val="accent3">
                    <a:lumMod val="50000"/>
                  </a:schemeClr>
                </a:solidFill>
              </a:rPr>
              <a:t>0</a:t>
            </a:r>
            <a:r>
              <a:rPr lang="fr-FR" sz="2300" dirty="0">
                <a:solidFill>
                  <a:schemeClr val="accent3">
                    <a:lumMod val="50000"/>
                  </a:schemeClr>
                </a:solidFill>
              </a:rPr>
              <a:t> à la fin du mot. Le mot de code ainsi généré serait donc : </a:t>
            </a:r>
            <a:r>
              <a:rPr lang="fr-FR" sz="2300" b="1" dirty="0">
                <a:solidFill>
                  <a:schemeClr val="accent3">
                    <a:lumMod val="50000"/>
                  </a:schemeClr>
                </a:solidFill>
              </a:rPr>
              <a:t>10110010.</a:t>
            </a:r>
            <a:endParaRPr lang="fr-FR" sz="2300" dirty="0">
              <a:solidFill>
                <a:schemeClr val="accent3">
                  <a:lumMod val="50000"/>
                </a:schemeClr>
              </a:solidFill>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15</a:t>
            </a:fld>
            <a:endParaRPr lang="fr-FR"/>
          </a:p>
        </p:txBody>
      </p:sp>
      <p:sp>
        <p:nvSpPr>
          <p:cNvPr id="6" name="ZoneTexte 5"/>
          <p:cNvSpPr txBox="1"/>
          <p:nvPr/>
        </p:nvSpPr>
        <p:spPr>
          <a:xfrm>
            <a:off x="0" y="1428736"/>
            <a:ext cx="9144000" cy="800219"/>
          </a:xfrm>
          <a:prstGeom prst="rect">
            <a:avLst/>
          </a:prstGeom>
          <a:noFill/>
        </p:spPr>
        <p:txBody>
          <a:bodyPr wrap="square" rtlCol="0">
            <a:spAutoFit/>
          </a:bodyPr>
          <a:lstStyle/>
          <a:p>
            <a:r>
              <a:rPr lang="fr-FR" sz="2800" b="1" dirty="0">
                <a:solidFill>
                  <a:srgbClr val="0070C0"/>
                </a:solidFill>
              </a:rPr>
              <a:t>Code de parité ou </a:t>
            </a:r>
            <a:r>
              <a:rPr lang="fr-FR" sz="2800" dirty="0" err="1">
                <a:solidFill>
                  <a:srgbClr val="C00000"/>
                </a:solidFill>
              </a:rPr>
              <a:t>Parity</a:t>
            </a:r>
            <a:r>
              <a:rPr lang="fr-FR" sz="2800" dirty="0">
                <a:solidFill>
                  <a:srgbClr val="C00000"/>
                </a:solidFill>
              </a:rPr>
              <a:t> Check code </a:t>
            </a:r>
            <a:endParaRPr lang="fr-FR" sz="2800" dirty="0">
              <a:solidFill>
                <a:srgbClr val="0070C0"/>
              </a:solidFill>
            </a:endParaRPr>
          </a:p>
          <a:p>
            <a:pPr algn="ctr"/>
            <a:endParaRPr lang="fr-FR" dirty="0"/>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Exemples </a:t>
            </a:r>
            <a:r>
              <a:rPr lang="fr-FR" sz="2800" b="1" dirty="0" smtClean="0">
                <a:solidFill>
                  <a:srgbClr val="0070C0"/>
                </a:solidFill>
              </a:rPr>
              <a:t>classiques de </a:t>
            </a:r>
            <a:r>
              <a:rPr lang="fr-FR" sz="2800" b="1" dirty="0">
                <a:solidFill>
                  <a:srgbClr val="0070C0"/>
                </a:solidFill>
              </a:rPr>
              <a:t>Code</a:t>
            </a:r>
          </a:p>
          <a:p>
            <a:pPr algn="ctr"/>
            <a:endParaRPr lang="fr-FR" dirty="0"/>
          </a:p>
        </p:txBody>
      </p:sp>
    </p:spTree>
  </p:cSld>
  <p:clrMapOvr>
    <a:masterClrMapping/>
  </p:clrMapOvr>
  <p:transition advTm="15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428868"/>
            <a:ext cx="9144000" cy="4154984"/>
          </a:xfrm>
          <a:prstGeom prst="rect">
            <a:avLst/>
          </a:prstGeom>
          <a:noFill/>
        </p:spPr>
        <p:txBody>
          <a:bodyPr wrap="square" rtlCol="0">
            <a:spAutoFit/>
          </a:bodyPr>
          <a:lstStyle/>
          <a:p>
            <a:pPr algn="just"/>
            <a:r>
              <a:rPr lang="fr-FR" sz="2400" dirty="0">
                <a:solidFill>
                  <a:schemeClr val="accent3">
                    <a:lumMod val="50000"/>
                  </a:schemeClr>
                </a:solidFill>
              </a:rPr>
              <a:t>Si l'on code des blocs de </a:t>
            </a:r>
            <a:r>
              <a:rPr lang="fr-FR" sz="2400" b="1" dirty="0">
                <a:solidFill>
                  <a:schemeClr val="accent3">
                    <a:lumMod val="50000"/>
                  </a:schemeClr>
                </a:solidFill>
              </a:rPr>
              <a:t>k </a:t>
            </a:r>
            <a:r>
              <a:rPr lang="fr-FR" sz="2400" dirty="0">
                <a:solidFill>
                  <a:schemeClr val="accent3">
                    <a:lumMod val="50000"/>
                  </a:schemeClr>
                </a:solidFill>
              </a:rPr>
              <a:t>bits, on obtient donc des mots de code de </a:t>
            </a:r>
            <a:r>
              <a:rPr lang="fr-FR" sz="2400" b="1" dirty="0">
                <a:solidFill>
                  <a:schemeClr val="accent3">
                    <a:lumMod val="50000"/>
                  </a:schemeClr>
                </a:solidFill>
              </a:rPr>
              <a:t>k+1</a:t>
            </a:r>
            <a:r>
              <a:rPr lang="fr-FR" sz="2400" dirty="0">
                <a:solidFill>
                  <a:schemeClr val="accent3">
                    <a:lumMod val="50000"/>
                  </a:schemeClr>
                </a:solidFill>
              </a:rPr>
              <a:t> bits. </a:t>
            </a:r>
          </a:p>
          <a:p>
            <a:pPr algn="just"/>
            <a:endParaRPr lang="fr-FR" sz="2400" dirty="0"/>
          </a:p>
          <a:p>
            <a:pPr algn="just"/>
            <a:r>
              <a:rPr lang="fr-FR" sz="2400" dirty="0">
                <a:solidFill>
                  <a:srgbClr val="7030A0"/>
                </a:solidFill>
              </a:rPr>
              <a:t>De plus, si on prend deux blocs qui ne diffèrent que d'un seul bit, on obtient deux mots de code distants de 2 bits. Ainsi la distance minimale du code est de 2.</a:t>
            </a:r>
          </a:p>
          <a:p>
            <a:pPr algn="just"/>
            <a:endParaRPr lang="fr-FR" sz="2400" dirty="0"/>
          </a:p>
          <a:p>
            <a:pPr algn="just"/>
            <a:r>
              <a:rPr lang="fr-FR" sz="2400" dirty="0">
                <a:solidFill>
                  <a:srgbClr val="002060"/>
                </a:solidFill>
              </a:rPr>
              <a:t>On va donc noter ce code comme étant </a:t>
            </a:r>
            <a:r>
              <a:rPr lang="fr-FR" sz="2400" b="1" dirty="0">
                <a:solidFill>
                  <a:srgbClr val="002060"/>
                </a:solidFill>
              </a:rPr>
              <a:t>[k+1, k, 2]</a:t>
            </a:r>
            <a:r>
              <a:rPr lang="fr-FR" sz="2400" dirty="0">
                <a:solidFill>
                  <a:srgbClr val="002060"/>
                </a:solidFill>
              </a:rPr>
              <a:t>. Si on pose </a:t>
            </a:r>
            <a:r>
              <a:rPr lang="fr-FR" sz="2400" b="1" dirty="0">
                <a:solidFill>
                  <a:srgbClr val="002060"/>
                </a:solidFill>
              </a:rPr>
              <a:t>n = k + 1</a:t>
            </a:r>
            <a:r>
              <a:rPr lang="fr-FR" sz="2400" dirty="0">
                <a:solidFill>
                  <a:srgbClr val="002060"/>
                </a:solidFill>
              </a:rPr>
              <a:t>, on peut également écrire cette définition de la façon [</a:t>
            </a:r>
            <a:r>
              <a:rPr lang="fr-FR" sz="2400" b="1" dirty="0">
                <a:solidFill>
                  <a:srgbClr val="002060"/>
                </a:solidFill>
              </a:rPr>
              <a:t>n, n-1, 2].</a:t>
            </a:r>
          </a:p>
          <a:p>
            <a:pPr algn="just"/>
            <a:endParaRPr lang="fr-FR" sz="2400" dirty="0"/>
          </a:p>
          <a:p>
            <a:pPr algn="just"/>
            <a:r>
              <a:rPr lang="fr-FR" sz="2400" dirty="0">
                <a:solidFill>
                  <a:schemeClr val="accent3">
                    <a:lumMod val="50000"/>
                  </a:schemeClr>
                </a:solidFill>
              </a:rPr>
              <a:t>Ce code peut détecter 1 erreur, mais ne peut pas la corriger.</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16</a:t>
            </a:fld>
            <a:endParaRPr lang="fr-FR" dirty="0"/>
          </a:p>
        </p:txBody>
      </p:sp>
      <p:sp>
        <p:nvSpPr>
          <p:cNvPr id="11" name="ZoneTexte 10"/>
          <p:cNvSpPr txBox="1"/>
          <p:nvPr/>
        </p:nvSpPr>
        <p:spPr>
          <a:xfrm>
            <a:off x="0" y="1428736"/>
            <a:ext cx="9144000" cy="800219"/>
          </a:xfrm>
          <a:prstGeom prst="rect">
            <a:avLst/>
          </a:prstGeom>
          <a:noFill/>
        </p:spPr>
        <p:txBody>
          <a:bodyPr wrap="square" rtlCol="0">
            <a:spAutoFit/>
          </a:bodyPr>
          <a:lstStyle/>
          <a:p>
            <a:r>
              <a:rPr lang="fr-FR" sz="2800" b="1" dirty="0">
                <a:solidFill>
                  <a:srgbClr val="0070C0"/>
                </a:solidFill>
              </a:rPr>
              <a:t>Code de parité ou </a:t>
            </a:r>
            <a:r>
              <a:rPr lang="fr-FR" sz="2800" dirty="0" err="1">
                <a:solidFill>
                  <a:srgbClr val="C00000"/>
                </a:solidFill>
              </a:rPr>
              <a:t>Parity</a:t>
            </a:r>
            <a:r>
              <a:rPr lang="fr-FR" sz="2800" dirty="0">
                <a:solidFill>
                  <a:srgbClr val="C00000"/>
                </a:solidFill>
              </a:rPr>
              <a:t> Check code </a:t>
            </a:r>
            <a:endParaRPr lang="fr-FR" sz="2800" dirty="0">
              <a:solidFill>
                <a:srgbClr val="0070C0"/>
              </a:solidFill>
            </a:endParaRPr>
          </a:p>
          <a:p>
            <a:pPr algn="ctr"/>
            <a:endParaRPr lang="fr-FR" dirty="0"/>
          </a:p>
        </p:txBody>
      </p:sp>
      <p:sp>
        <p:nvSpPr>
          <p:cNvPr id="7" name="ZoneTexte 6"/>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Exemples </a:t>
            </a:r>
            <a:r>
              <a:rPr lang="fr-FR" sz="2800" b="1" dirty="0" smtClean="0">
                <a:solidFill>
                  <a:srgbClr val="0070C0"/>
                </a:solidFill>
              </a:rPr>
              <a:t>classiques de </a:t>
            </a:r>
            <a:r>
              <a:rPr lang="fr-FR" sz="2800" b="1" dirty="0">
                <a:solidFill>
                  <a:srgbClr val="0070C0"/>
                </a:solidFill>
              </a:rPr>
              <a:t>Code</a:t>
            </a:r>
          </a:p>
          <a:p>
            <a:pPr algn="ctr"/>
            <a:endParaRPr lang="fr-FR" dirty="0"/>
          </a:p>
        </p:txBody>
      </p:sp>
    </p:spTree>
  </p:cSld>
  <p:clrMapOvr>
    <a:masterClrMapping/>
  </p:clrMapOvr>
  <p:transition advTm="15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631602"/>
            <a:ext cx="9144000" cy="4308872"/>
          </a:xfrm>
          <a:prstGeom prst="rect">
            <a:avLst/>
          </a:prstGeom>
          <a:noFill/>
        </p:spPr>
        <p:txBody>
          <a:bodyPr wrap="square" rtlCol="0">
            <a:spAutoFit/>
          </a:bodyPr>
          <a:lstStyle/>
          <a:p>
            <a:pPr algn="just"/>
            <a:r>
              <a:rPr lang="fr-FR" sz="2200" dirty="0">
                <a:solidFill>
                  <a:schemeClr val="accent3">
                    <a:lumMod val="50000"/>
                  </a:schemeClr>
                </a:solidFill>
              </a:rPr>
              <a:t>Dans le cas de </a:t>
            </a:r>
            <a:r>
              <a:rPr lang="fr-FR" sz="2200" dirty="0" err="1">
                <a:solidFill>
                  <a:schemeClr val="accent3">
                    <a:lumMod val="50000"/>
                  </a:schemeClr>
                </a:solidFill>
              </a:rPr>
              <a:t>Hamming</a:t>
            </a:r>
            <a:r>
              <a:rPr lang="fr-FR" sz="2200" dirty="0">
                <a:solidFill>
                  <a:schemeClr val="accent3">
                    <a:lumMod val="50000"/>
                  </a:schemeClr>
                </a:solidFill>
              </a:rPr>
              <a:t> (7,4), k=4 bits de données (</a:t>
            </a:r>
            <a:r>
              <a:rPr lang="fr-FR" sz="2200" i="1" dirty="0">
                <a:solidFill>
                  <a:schemeClr val="accent3">
                    <a:lumMod val="50000"/>
                  </a:schemeClr>
                </a:solidFill>
              </a:rPr>
              <a:t>d</a:t>
            </a:r>
            <a:r>
              <a:rPr lang="fr-FR" sz="2200" baseline="-25000" dirty="0">
                <a:solidFill>
                  <a:schemeClr val="accent3">
                    <a:lumMod val="50000"/>
                  </a:schemeClr>
                </a:solidFill>
              </a:rPr>
              <a:t>1</a:t>
            </a:r>
            <a:r>
              <a:rPr lang="fr-FR" sz="2200" dirty="0">
                <a:solidFill>
                  <a:schemeClr val="accent3">
                    <a:lumMod val="50000"/>
                  </a:schemeClr>
                </a:solidFill>
              </a:rPr>
              <a:t>, </a:t>
            </a:r>
            <a:r>
              <a:rPr lang="fr-FR" sz="2200" i="1" dirty="0">
                <a:solidFill>
                  <a:schemeClr val="accent3">
                    <a:lumMod val="50000"/>
                  </a:schemeClr>
                </a:solidFill>
              </a:rPr>
              <a:t>d</a:t>
            </a:r>
            <a:r>
              <a:rPr lang="fr-FR" sz="2200" baseline="-25000" dirty="0">
                <a:solidFill>
                  <a:schemeClr val="accent3">
                    <a:lumMod val="50000"/>
                  </a:schemeClr>
                </a:solidFill>
              </a:rPr>
              <a:t>2</a:t>
            </a:r>
            <a:r>
              <a:rPr lang="fr-FR" sz="2200" dirty="0">
                <a:solidFill>
                  <a:schemeClr val="accent3">
                    <a:lumMod val="50000"/>
                  </a:schemeClr>
                </a:solidFill>
              </a:rPr>
              <a:t>, </a:t>
            </a:r>
            <a:r>
              <a:rPr lang="fr-FR" sz="2200" i="1" dirty="0">
                <a:solidFill>
                  <a:schemeClr val="accent3">
                    <a:lumMod val="50000"/>
                  </a:schemeClr>
                </a:solidFill>
              </a:rPr>
              <a:t>d</a:t>
            </a:r>
            <a:r>
              <a:rPr lang="fr-FR" sz="2200" baseline="-25000" dirty="0">
                <a:solidFill>
                  <a:schemeClr val="accent3">
                    <a:lumMod val="50000"/>
                  </a:schemeClr>
                </a:solidFill>
              </a:rPr>
              <a:t>3</a:t>
            </a:r>
            <a:r>
              <a:rPr lang="fr-FR" sz="2200" dirty="0">
                <a:solidFill>
                  <a:schemeClr val="accent3">
                    <a:lumMod val="50000"/>
                  </a:schemeClr>
                </a:solidFill>
              </a:rPr>
              <a:t> et </a:t>
            </a:r>
            <a:r>
              <a:rPr lang="fr-FR" sz="2200" i="1" dirty="0">
                <a:solidFill>
                  <a:schemeClr val="accent3">
                    <a:lumMod val="50000"/>
                  </a:schemeClr>
                </a:solidFill>
              </a:rPr>
              <a:t>d</a:t>
            </a:r>
            <a:r>
              <a:rPr lang="fr-FR" sz="2200" baseline="-25000" dirty="0">
                <a:solidFill>
                  <a:schemeClr val="accent3">
                    <a:lumMod val="50000"/>
                  </a:schemeClr>
                </a:solidFill>
              </a:rPr>
              <a:t>4</a:t>
            </a:r>
            <a:r>
              <a:rPr lang="fr-FR" sz="2200" dirty="0">
                <a:solidFill>
                  <a:schemeClr val="accent3">
                    <a:lumMod val="50000"/>
                  </a:schemeClr>
                </a:solidFill>
              </a:rPr>
              <a:t>)</a:t>
            </a:r>
            <a:r>
              <a:rPr lang="fr-FR" sz="2200" baseline="-25000" dirty="0">
                <a:solidFill>
                  <a:schemeClr val="accent3">
                    <a:lumMod val="50000"/>
                  </a:schemeClr>
                </a:solidFill>
              </a:rPr>
              <a:t> </a:t>
            </a:r>
            <a:r>
              <a:rPr lang="fr-FR" sz="2200" dirty="0">
                <a:solidFill>
                  <a:schemeClr val="accent3">
                    <a:lumMod val="50000"/>
                  </a:schemeClr>
                </a:solidFill>
              </a:rPr>
              <a:t>et trois bits de parité </a:t>
            </a:r>
            <a:r>
              <a:rPr lang="fr-FR" sz="2200" i="1" dirty="0">
                <a:solidFill>
                  <a:schemeClr val="accent3">
                    <a:lumMod val="50000"/>
                  </a:schemeClr>
                </a:solidFill>
              </a:rPr>
              <a:t>p</a:t>
            </a:r>
            <a:r>
              <a:rPr lang="fr-FR" sz="2200" baseline="-25000" dirty="0">
                <a:solidFill>
                  <a:schemeClr val="accent3">
                    <a:lumMod val="50000"/>
                  </a:schemeClr>
                </a:solidFill>
              </a:rPr>
              <a:t>1</a:t>
            </a:r>
            <a:r>
              <a:rPr lang="fr-FR" sz="2200" dirty="0">
                <a:solidFill>
                  <a:schemeClr val="accent3">
                    <a:lumMod val="50000"/>
                  </a:schemeClr>
                </a:solidFill>
              </a:rPr>
              <a:t>, </a:t>
            </a:r>
            <a:r>
              <a:rPr lang="fr-FR" sz="2200" i="1" dirty="0">
                <a:solidFill>
                  <a:schemeClr val="accent3">
                    <a:lumMod val="50000"/>
                  </a:schemeClr>
                </a:solidFill>
              </a:rPr>
              <a:t>p</a:t>
            </a:r>
            <a:r>
              <a:rPr lang="fr-FR" sz="2200" baseline="-25000" dirty="0">
                <a:solidFill>
                  <a:schemeClr val="accent3">
                    <a:lumMod val="50000"/>
                  </a:schemeClr>
                </a:solidFill>
              </a:rPr>
              <a:t>2</a:t>
            </a:r>
            <a:r>
              <a:rPr lang="fr-FR" sz="2200" dirty="0">
                <a:solidFill>
                  <a:schemeClr val="accent3">
                    <a:lumMod val="50000"/>
                  </a:schemeClr>
                </a:solidFill>
              </a:rPr>
              <a:t>, </a:t>
            </a:r>
            <a:r>
              <a:rPr lang="fr-FR" sz="2200" i="1" dirty="0">
                <a:solidFill>
                  <a:schemeClr val="accent3">
                    <a:lumMod val="50000"/>
                  </a:schemeClr>
                </a:solidFill>
              </a:rPr>
              <a:t>p</a:t>
            </a:r>
            <a:r>
              <a:rPr lang="fr-FR" sz="2200" baseline="-25000" dirty="0">
                <a:solidFill>
                  <a:schemeClr val="accent3">
                    <a:lumMod val="50000"/>
                  </a:schemeClr>
                </a:solidFill>
              </a:rPr>
              <a:t>3</a:t>
            </a:r>
            <a:r>
              <a:rPr lang="fr-FR" sz="2200" dirty="0">
                <a:solidFill>
                  <a:schemeClr val="accent3">
                    <a:lumMod val="50000"/>
                  </a:schemeClr>
                </a:solidFill>
              </a:rPr>
              <a:t>.</a:t>
            </a:r>
          </a:p>
          <a:p>
            <a:pPr algn="just"/>
            <a:r>
              <a:rPr lang="fr-FR" sz="2200" dirty="0"/>
              <a:t> </a:t>
            </a:r>
          </a:p>
          <a:p>
            <a:pPr algn="just">
              <a:buFont typeface="Wingdings" pitchFamily="2" charset="2"/>
              <a:buChar char="q"/>
            </a:pPr>
            <a:r>
              <a:rPr lang="fr-FR" sz="2200" dirty="0">
                <a:solidFill>
                  <a:srgbClr val="7030A0"/>
                </a:solidFill>
              </a:rPr>
              <a:t> Le bit </a:t>
            </a:r>
            <a:r>
              <a:rPr lang="fr-FR" sz="2200" i="1" dirty="0">
                <a:solidFill>
                  <a:srgbClr val="7030A0"/>
                </a:solidFill>
              </a:rPr>
              <a:t>p</a:t>
            </a:r>
            <a:r>
              <a:rPr lang="fr-FR" sz="2200" baseline="-25000" dirty="0">
                <a:solidFill>
                  <a:srgbClr val="7030A0"/>
                </a:solidFill>
              </a:rPr>
              <a:t>1</a:t>
            </a:r>
            <a:r>
              <a:rPr lang="fr-FR" sz="2200" dirty="0">
                <a:solidFill>
                  <a:srgbClr val="7030A0"/>
                </a:solidFill>
              </a:rPr>
              <a:t> est égal à 0, si </a:t>
            </a:r>
            <a:r>
              <a:rPr lang="fr-FR" sz="2200" i="1" dirty="0">
                <a:solidFill>
                  <a:srgbClr val="7030A0"/>
                </a:solidFill>
              </a:rPr>
              <a:t>d</a:t>
            </a:r>
            <a:r>
              <a:rPr lang="fr-FR" sz="2200" baseline="-25000" dirty="0">
                <a:solidFill>
                  <a:srgbClr val="7030A0"/>
                </a:solidFill>
              </a:rPr>
              <a:t>1</a:t>
            </a:r>
            <a:r>
              <a:rPr lang="fr-FR" sz="2200" dirty="0">
                <a:solidFill>
                  <a:srgbClr val="7030A0"/>
                </a:solidFill>
              </a:rPr>
              <a:t> + </a:t>
            </a:r>
            <a:r>
              <a:rPr lang="fr-FR" sz="2200" i="1" dirty="0">
                <a:solidFill>
                  <a:srgbClr val="7030A0"/>
                </a:solidFill>
              </a:rPr>
              <a:t>d</a:t>
            </a:r>
            <a:r>
              <a:rPr lang="fr-FR" sz="2200" baseline="-25000" dirty="0">
                <a:solidFill>
                  <a:srgbClr val="7030A0"/>
                </a:solidFill>
              </a:rPr>
              <a:t>2</a:t>
            </a:r>
            <a:r>
              <a:rPr lang="fr-FR" sz="2200" dirty="0">
                <a:solidFill>
                  <a:srgbClr val="7030A0"/>
                </a:solidFill>
              </a:rPr>
              <a:t> + </a:t>
            </a:r>
            <a:r>
              <a:rPr lang="fr-FR" sz="2200" i="1" dirty="0">
                <a:solidFill>
                  <a:srgbClr val="7030A0"/>
                </a:solidFill>
              </a:rPr>
              <a:t>d</a:t>
            </a:r>
            <a:r>
              <a:rPr lang="fr-FR" sz="2200" baseline="-25000" dirty="0">
                <a:solidFill>
                  <a:srgbClr val="7030A0"/>
                </a:solidFill>
              </a:rPr>
              <a:t>4</a:t>
            </a:r>
            <a:r>
              <a:rPr lang="fr-FR" sz="2200" dirty="0">
                <a:solidFill>
                  <a:srgbClr val="7030A0"/>
                </a:solidFill>
              </a:rPr>
              <a:t> est pair, sinon </a:t>
            </a:r>
            <a:r>
              <a:rPr lang="fr-FR" sz="2200" i="1" dirty="0">
                <a:solidFill>
                  <a:srgbClr val="7030A0"/>
                </a:solidFill>
              </a:rPr>
              <a:t>p</a:t>
            </a:r>
            <a:r>
              <a:rPr lang="fr-FR" sz="2200" i="1" baseline="-25000" dirty="0">
                <a:solidFill>
                  <a:srgbClr val="7030A0"/>
                </a:solidFill>
              </a:rPr>
              <a:t>1</a:t>
            </a:r>
            <a:r>
              <a:rPr lang="fr-FR" sz="2200" dirty="0">
                <a:solidFill>
                  <a:srgbClr val="7030A0"/>
                </a:solidFill>
              </a:rPr>
              <a:t> vaut </a:t>
            </a:r>
            <a:r>
              <a:rPr lang="fr-FR" sz="2200" i="1" dirty="0">
                <a:solidFill>
                  <a:srgbClr val="7030A0"/>
                </a:solidFill>
              </a:rPr>
              <a:t>1</a:t>
            </a:r>
            <a:r>
              <a:rPr lang="fr-FR" sz="2200" dirty="0">
                <a:solidFill>
                  <a:srgbClr val="7030A0"/>
                </a:solidFill>
              </a:rPr>
              <a:t>.</a:t>
            </a:r>
            <a:r>
              <a:rPr lang="fr-FR" sz="2200" dirty="0"/>
              <a:t> </a:t>
            </a:r>
          </a:p>
          <a:p>
            <a:pPr algn="just">
              <a:buFont typeface="Wingdings" pitchFamily="2" charset="2"/>
              <a:buChar char="q"/>
            </a:pPr>
            <a:endParaRPr lang="fr-FR" sz="2200" dirty="0"/>
          </a:p>
          <a:p>
            <a:pPr algn="just">
              <a:buFont typeface="Wingdings" pitchFamily="2" charset="2"/>
              <a:buChar char="q"/>
            </a:pPr>
            <a:r>
              <a:rPr lang="fr-FR" sz="2200" dirty="0">
                <a:solidFill>
                  <a:srgbClr val="002060"/>
                </a:solidFill>
              </a:rPr>
              <a:t>Le bit </a:t>
            </a:r>
            <a:r>
              <a:rPr lang="fr-FR" sz="2200" i="1" dirty="0">
                <a:solidFill>
                  <a:srgbClr val="002060"/>
                </a:solidFill>
              </a:rPr>
              <a:t>p</a:t>
            </a:r>
            <a:r>
              <a:rPr lang="fr-FR" sz="2200" i="1" baseline="-25000" dirty="0">
                <a:solidFill>
                  <a:srgbClr val="002060"/>
                </a:solidFill>
              </a:rPr>
              <a:t>2</a:t>
            </a:r>
            <a:r>
              <a:rPr lang="fr-FR" sz="2200" dirty="0">
                <a:solidFill>
                  <a:srgbClr val="002060"/>
                </a:solidFill>
              </a:rPr>
              <a:t> est égal à 0, si </a:t>
            </a:r>
            <a:r>
              <a:rPr lang="fr-FR" sz="2200" i="1" dirty="0">
                <a:solidFill>
                  <a:srgbClr val="002060"/>
                </a:solidFill>
              </a:rPr>
              <a:t>d</a:t>
            </a:r>
            <a:r>
              <a:rPr lang="fr-FR" sz="2200" baseline="-25000" dirty="0">
                <a:solidFill>
                  <a:srgbClr val="002060"/>
                </a:solidFill>
              </a:rPr>
              <a:t>1</a:t>
            </a:r>
            <a:r>
              <a:rPr lang="fr-FR" sz="2200" dirty="0">
                <a:solidFill>
                  <a:srgbClr val="002060"/>
                </a:solidFill>
              </a:rPr>
              <a:t> + </a:t>
            </a:r>
            <a:r>
              <a:rPr lang="fr-FR" sz="2200" i="1" dirty="0">
                <a:solidFill>
                  <a:srgbClr val="002060"/>
                </a:solidFill>
              </a:rPr>
              <a:t>d</a:t>
            </a:r>
            <a:r>
              <a:rPr lang="fr-FR" sz="2200" i="1" baseline="-25000" dirty="0">
                <a:solidFill>
                  <a:srgbClr val="002060"/>
                </a:solidFill>
              </a:rPr>
              <a:t>3</a:t>
            </a:r>
            <a:r>
              <a:rPr lang="fr-FR" sz="2200" dirty="0">
                <a:solidFill>
                  <a:srgbClr val="002060"/>
                </a:solidFill>
              </a:rPr>
              <a:t> + </a:t>
            </a:r>
            <a:r>
              <a:rPr lang="fr-FR" sz="2200" i="1" dirty="0">
                <a:solidFill>
                  <a:srgbClr val="002060"/>
                </a:solidFill>
              </a:rPr>
              <a:t>d</a:t>
            </a:r>
            <a:r>
              <a:rPr lang="fr-FR" sz="2200" baseline="-25000" dirty="0">
                <a:solidFill>
                  <a:srgbClr val="002060"/>
                </a:solidFill>
              </a:rPr>
              <a:t>4</a:t>
            </a:r>
            <a:r>
              <a:rPr lang="fr-FR" sz="2200" dirty="0">
                <a:solidFill>
                  <a:srgbClr val="002060"/>
                </a:solidFill>
              </a:rPr>
              <a:t> est pair, sinon </a:t>
            </a:r>
            <a:r>
              <a:rPr lang="fr-FR" sz="2200" i="1" dirty="0">
                <a:solidFill>
                  <a:srgbClr val="002060"/>
                </a:solidFill>
              </a:rPr>
              <a:t>p</a:t>
            </a:r>
            <a:r>
              <a:rPr lang="fr-FR" sz="2200" i="1" baseline="-25000" dirty="0">
                <a:solidFill>
                  <a:srgbClr val="002060"/>
                </a:solidFill>
              </a:rPr>
              <a:t>2</a:t>
            </a:r>
            <a:r>
              <a:rPr lang="fr-FR" sz="2200" dirty="0">
                <a:solidFill>
                  <a:srgbClr val="002060"/>
                </a:solidFill>
              </a:rPr>
              <a:t> vaut </a:t>
            </a:r>
            <a:r>
              <a:rPr lang="fr-FR" sz="2200" i="1" dirty="0">
                <a:solidFill>
                  <a:srgbClr val="002060"/>
                </a:solidFill>
              </a:rPr>
              <a:t>1</a:t>
            </a:r>
            <a:r>
              <a:rPr lang="fr-FR" sz="2200" dirty="0">
                <a:solidFill>
                  <a:srgbClr val="002060"/>
                </a:solidFill>
              </a:rPr>
              <a:t>.</a:t>
            </a:r>
          </a:p>
          <a:p>
            <a:pPr algn="just">
              <a:buFont typeface="Wingdings" pitchFamily="2" charset="2"/>
              <a:buChar char="q"/>
            </a:pPr>
            <a:endParaRPr lang="fr-FR" sz="2200" dirty="0"/>
          </a:p>
          <a:p>
            <a:pPr algn="just">
              <a:buFont typeface="Wingdings" pitchFamily="2" charset="2"/>
              <a:buChar char="q"/>
            </a:pPr>
            <a:r>
              <a:rPr lang="fr-FR" sz="2200" dirty="0">
                <a:solidFill>
                  <a:srgbClr val="0070C0"/>
                </a:solidFill>
              </a:rPr>
              <a:t>Le bit </a:t>
            </a:r>
            <a:r>
              <a:rPr lang="fr-FR" sz="2200" i="1" dirty="0">
                <a:solidFill>
                  <a:srgbClr val="0070C0"/>
                </a:solidFill>
              </a:rPr>
              <a:t>p</a:t>
            </a:r>
            <a:r>
              <a:rPr lang="fr-FR" sz="2200" i="1" baseline="-25000" dirty="0">
                <a:solidFill>
                  <a:srgbClr val="0070C0"/>
                </a:solidFill>
              </a:rPr>
              <a:t>3</a:t>
            </a:r>
            <a:r>
              <a:rPr lang="fr-FR" sz="2200" dirty="0">
                <a:solidFill>
                  <a:srgbClr val="0070C0"/>
                </a:solidFill>
              </a:rPr>
              <a:t> est égal à 0, si </a:t>
            </a:r>
            <a:r>
              <a:rPr lang="fr-FR" sz="2200" i="1" dirty="0">
                <a:solidFill>
                  <a:srgbClr val="0070C0"/>
                </a:solidFill>
              </a:rPr>
              <a:t>d</a:t>
            </a:r>
            <a:r>
              <a:rPr lang="fr-FR" sz="2200" i="1" baseline="-25000" dirty="0">
                <a:solidFill>
                  <a:srgbClr val="0070C0"/>
                </a:solidFill>
              </a:rPr>
              <a:t>2</a:t>
            </a:r>
            <a:r>
              <a:rPr lang="fr-FR" sz="2200" dirty="0">
                <a:solidFill>
                  <a:srgbClr val="0070C0"/>
                </a:solidFill>
              </a:rPr>
              <a:t> + </a:t>
            </a:r>
            <a:r>
              <a:rPr lang="fr-FR" sz="2200" i="1" dirty="0">
                <a:solidFill>
                  <a:srgbClr val="0070C0"/>
                </a:solidFill>
              </a:rPr>
              <a:t>d</a:t>
            </a:r>
            <a:r>
              <a:rPr lang="fr-FR" sz="2200" i="1" baseline="-25000" dirty="0">
                <a:solidFill>
                  <a:srgbClr val="0070C0"/>
                </a:solidFill>
              </a:rPr>
              <a:t>3</a:t>
            </a:r>
            <a:r>
              <a:rPr lang="fr-FR" sz="2200" dirty="0">
                <a:solidFill>
                  <a:srgbClr val="0070C0"/>
                </a:solidFill>
              </a:rPr>
              <a:t> + </a:t>
            </a:r>
            <a:r>
              <a:rPr lang="fr-FR" sz="2200" i="1" dirty="0">
                <a:solidFill>
                  <a:srgbClr val="0070C0"/>
                </a:solidFill>
              </a:rPr>
              <a:t>d</a:t>
            </a:r>
            <a:r>
              <a:rPr lang="fr-FR" sz="2200" baseline="-25000" dirty="0">
                <a:solidFill>
                  <a:srgbClr val="0070C0"/>
                </a:solidFill>
              </a:rPr>
              <a:t>4</a:t>
            </a:r>
            <a:r>
              <a:rPr lang="fr-FR" sz="2200" dirty="0">
                <a:solidFill>
                  <a:srgbClr val="0070C0"/>
                </a:solidFill>
              </a:rPr>
              <a:t> est pair, sinon </a:t>
            </a:r>
            <a:r>
              <a:rPr lang="fr-FR" sz="2200" i="1" dirty="0">
                <a:solidFill>
                  <a:srgbClr val="0070C0"/>
                </a:solidFill>
              </a:rPr>
              <a:t>p</a:t>
            </a:r>
            <a:r>
              <a:rPr lang="fr-FR" sz="2200" i="1" baseline="-25000" dirty="0">
                <a:solidFill>
                  <a:srgbClr val="0070C0"/>
                </a:solidFill>
              </a:rPr>
              <a:t>3</a:t>
            </a:r>
            <a:r>
              <a:rPr lang="fr-FR" sz="2200" dirty="0">
                <a:solidFill>
                  <a:srgbClr val="0070C0"/>
                </a:solidFill>
              </a:rPr>
              <a:t> vaut </a:t>
            </a:r>
            <a:r>
              <a:rPr lang="fr-FR" sz="2200" i="1" dirty="0">
                <a:solidFill>
                  <a:srgbClr val="0070C0"/>
                </a:solidFill>
              </a:rPr>
              <a:t>1</a:t>
            </a:r>
            <a:r>
              <a:rPr lang="fr-FR" sz="2200" dirty="0">
                <a:solidFill>
                  <a:srgbClr val="0070C0"/>
                </a:solidFill>
              </a:rPr>
              <a:t>.</a:t>
            </a:r>
          </a:p>
          <a:p>
            <a:pPr algn="just">
              <a:buFont typeface="Wingdings" pitchFamily="2" charset="2"/>
              <a:buChar char="q"/>
            </a:pPr>
            <a:endParaRPr lang="fr-FR" sz="2200" dirty="0"/>
          </a:p>
          <a:p>
            <a:pPr algn="just"/>
            <a:r>
              <a:rPr lang="fr-FR" sz="2200" b="1" u="sng" dirty="0">
                <a:solidFill>
                  <a:srgbClr val="7030A0"/>
                </a:solidFill>
              </a:rPr>
              <a:t>Exemple:</a:t>
            </a:r>
            <a:r>
              <a:rPr lang="fr-FR" sz="2200" dirty="0"/>
              <a:t> </a:t>
            </a:r>
            <a:r>
              <a:rPr lang="fr-FR" sz="2400" b="1" dirty="0">
                <a:solidFill>
                  <a:srgbClr val="FF0000"/>
                </a:solidFill>
              </a:rPr>
              <a:t>C</a:t>
            </a:r>
            <a:r>
              <a:rPr lang="fr-FR" sz="2400" b="1" baseline="-25000" dirty="0">
                <a:solidFill>
                  <a:srgbClr val="FF0000"/>
                </a:solidFill>
              </a:rPr>
              <a:t>D</a:t>
            </a:r>
            <a:r>
              <a:rPr lang="fr-FR" sz="2200" dirty="0">
                <a:solidFill>
                  <a:srgbClr val="C00000"/>
                </a:solidFill>
                <a:latin typeface="Times New Roman" pitchFamily="18" charset="0"/>
                <a:cs typeface="Times New Roman" pitchFamily="18" charset="0"/>
              </a:rPr>
              <a:t> = {</a:t>
            </a:r>
            <a:r>
              <a:rPr lang="fr-FR" sz="2200" b="1" u="sng" dirty="0">
                <a:latin typeface="Times New Roman" pitchFamily="18" charset="0"/>
                <a:cs typeface="Times New Roman" pitchFamily="18" charset="0"/>
              </a:rPr>
              <a:t>0000</a:t>
            </a:r>
            <a:r>
              <a:rPr lang="fr-FR" sz="2200" dirty="0">
                <a:solidFill>
                  <a:srgbClr val="C00000"/>
                </a:solidFill>
                <a:latin typeface="Times New Roman" pitchFamily="18" charset="0"/>
                <a:cs typeface="Times New Roman" pitchFamily="18" charset="0"/>
              </a:rPr>
              <a:t>000, </a:t>
            </a:r>
            <a:r>
              <a:rPr lang="fr-FR" sz="2200" dirty="0">
                <a:latin typeface="Times New Roman" pitchFamily="18" charset="0"/>
                <a:cs typeface="Times New Roman" pitchFamily="18" charset="0"/>
              </a:rPr>
              <a:t>1101</a:t>
            </a:r>
            <a:r>
              <a:rPr lang="fr-FR" sz="2200" dirty="0">
                <a:solidFill>
                  <a:srgbClr val="C00000"/>
                </a:solidFill>
                <a:latin typeface="Times New Roman" pitchFamily="18" charset="0"/>
                <a:cs typeface="Times New Roman" pitchFamily="18" charset="0"/>
              </a:rPr>
              <a:t>000, </a:t>
            </a:r>
            <a:r>
              <a:rPr lang="fr-FR" sz="2200" dirty="0">
                <a:latin typeface="Times New Roman" pitchFamily="18" charset="0"/>
                <a:cs typeface="Times New Roman" pitchFamily="18" charset="0"/>
              </a:rPr>
              <a:t>0110</a:t>
            </a:r>
            <a:r>
              <a:rPr lang="fr-FR" sz="2200" dirty="0">
                <a:solidFill>
                  <a:srgbClr val="C00000"/>
                </a:solidFill>
                <a:latin typeface="Times New Roman" pitchFamily="18" charset="0"/>
                <a:cs typeface="Times New Roman" pitchFamily="18" charset="0"/>
              </a:rPr>
              <a:t>100, </a:t>
            </a:r>
            <a:r>
              <a:rPr lang="fr-FR" sz="2200" dirty="0">
                <a:latin typeface="Times New Roman" pitchFamily="18" charset="0"/>
                <a:cs typeface="Times New Roman" pitchFamily="18" charset="0"/>
              </a:rPr>
              <a:t>0011</a:t>
            </a:r>
            <a:r>
              <a:rPr lang="fr-FR" sz="2200" dirty="0">
                <a:solidFill>
                  <a:srgbClr val="C00000"/>
                </a:solidFill>
                <a:latin typeface="Times New Roman" pitchFamily="18" charset="0"/>
                <a:cs typeface="Times New Roman" pitchFamily="18" charset="0"/>
              </a:rPr>
              <a:t>010, </a:t>
            </a:r>
            <a:r>
              <a:rPr lang="fr-FR" sz="2200" dirty="0">
                <a:latin typeface="Times New Roman" pitchFamily="18" charset="0"/>
                <a:cs typeface="Times New Roman" pitchFamily="18" charset="0"/>
              </a:rPr>
              <a:t>0001</a:t>
            </a:r>
            <a:r>
              <a:rPr lang="fr-FR" sz="2200" dirty="0">
                <a:solidFill>
                  <a:srgbClr val="C00000"/>
                </a:solidFill>
                <a:latin typeface="Times New Roman" pitchFamily="18" charset="0"/>
                <a:cs typeface="Times New Roman" pitchFamily="18" charset="0"/>
              </a:rPr>
              <a:t>101, </a:t>
            </a:r>
            <a:r>
              <a:rPr lang="fr-FR" sz="3200" dirty="0">
                <a:latin typeface="Times New Roman" pitchFamily="18" charset="0"/>
                <a:cs typeface="Times New Roman" pitchFamily="18" charset="0"/>
              </a:rPr>
              <a:t>1000</a:t>
            </a:r>
            <a:r>
              <a:rPr lang="fr-FR" sz="3200" u="sng" dirty="0">
                <a:solidFill>
                  <a:srgbClr val="C00000"/>
                </a:solidFill>
                <a:latin typeface="Times New Roman" pitchFamily="18" charset="0"/>
                <a:cs typeface="Times New Roman" pitchFamily="18" charset="0"/>
              </a:rPr>
              <a:t>1</a:t>
            </a:r>
            <a:r>
              <a:rPr lang="fr-FR" sz="3200" b="1" u="sng" dirty="0">
                <a:solidFill>
                  <a:srgbClr val="C00000"/>
                </a:solidFill>
                <a:latin typeface="Times New Roman" pitchFamily="18" charset="0"/>
                <a:cs typeface="Times New Roman" pitchFamily="18" charset="0"/>
              </a:rPr>
              <a:t>1</a:t>
            </a:r>
            <a:r>
              <a:rPr lang="fr-FR" sz="3200" dirty="0">
                <a:solidFill>
                  <a:srgbClr val="C00000"/>
                </a:solidFill>
                <a:latin typeface="Times New Roman" pitchFamily="18" charset="0"/>
                <a:cs typeface="Times New Roman" pitchFamily="18" charset="0"/>
              </a:rPr>
              <a:t>0</a:t>
            </a:r>
            <a:r>
              <a:rPr lang="fr-FR" sz="2200" dirty="0">
                <a:solidFill>
                  <a:srgbClr val="C00000"/>
                </a:solidFill>
                <a:latin typeface="Times New Roman" pitchFamily="18" charset="0"/>
                <a:cs typeface="Times New Roman" pitchFamily="18" charset="0"/>
              </a:rPr>
              <a:t>, </a:t>
            </a:r>
            <a:r>
              <a:rPr lang="fr-FR" sz="2200" dirty="0">
                <a:latin typeface="Times New Roman" pitchFamily="18" charset="0"/>
                <a:cs typeface="Times New Roman" pitchFamily="18" charset="0"/>
              </a:rPr>
              <a:t>0100</a:t>
            </a:r>
            <a:r>
              <a:rPr lang="fr-FR" sz="2200" dirty="0">
                <a:solidFill>
                  <a:srgbClr val="C00000"/>
                </a:solidFill>
                <a:latin typeface="Times New Roman" pitchFamily="18" charset="0"/>
                <a:cs typeface="Times New Roman" pitchFamily="18" charset="0"/>
              </a:rPr>
              <a:t>011, </a:t>
            </a:r>
            <a:r>
              <a:rPr lang="fr-FR" sz="2200" dirty="0">
                <a:latin typeface="Times New Roman" pitchFamily="18" charset="0"/>
                <a:cs typeface="Times New Roman" pitchFamily="18" charset="0"/>
              </a:rPr>
              <a:t>1010</a:t>
            </a:r>
            <a:r>
              <a:rPr lang="fr-FR" sz="2200" dirty="0">
                <a:solidFill>
                  <a:srgbClr val="C00000"/>
                </a:solidFill>
                <a:latin typeface="Times New Roman" pitchFamily="18" charset="0"/>
                <a:cs typeface="Times New Roman" pitchFamily="18" charset="0"/>
              </a:rPr>
              <a:t>001, </a:t>
            </a:r>
            <a:r>
              <a:rPr lang="fr-FR" sz="2200" dirty="0">
                <a:latin typeface="Times New Roman" pitchFamily="18" charset="0"/>
                <a:cs typeface="Times New Roman" pitchFamily="18" charset="0"/>
              </a:rPr>
              <a:t>1111</a:t>
            </a:r>
            <a:r>
              <a:rPr lang="fr-FR" sz="2200" dirty="0">
                <a:solidFill>
                  <a:srgbClr val="C00000"/>
                </a:solidFill>
                <a:latin typeface="Times New Roman" pitchFamily="18" charset="0"/>
                <a:cs typeface="Times New Roman" pitchFamily="18" charset="0"/>
              </a:rPr>
              <a:t>111, </a:t>
            </a:r>
            <a:r>
              <a:rPr lang="fr-FR" sz="2200" dirty="0">
                <a:latin typeface="Times New Roman" pitchFamily="18" charset="0"/>
                <a:cs typeface="Times New Roman" pitchFamily="18" charset="0"/>
              </a:rPr>
              <a:t>0010</a:t>
            </a:r>
            <a:r>
              <a:rPr lang="fr-FR" sz="2200" dirty="0">
                <a:solidFill>
                  <a:srgbClr val="C00000"/>
                </a:solidFill>
                <a:latin typeface="Times New Roman" pitchFamily="18" charset="0"/>
                <a:cs typeface="Times New Roman" pitchFamily="18" charset="0"/>
              </a:rPr>
              <a:t>111, </a:t>
            </a:r>
            <a:r>
              <a:rPr lang="fr-FR" sz="2200" dirty="0">
                <a:latin typeface="Times New Roman" pitchFamily="18" charset="0"/>
                <a:cs typeface="Times New Roman" pitchFamily="18" charset="0"/>
              </a:rPr>
              <a:t>1001</a:t>
            </a:r>
            <a:r>
              <a:rPr lang="fr-FR" sz="2200" dirty="0">
                <a:solidFill>
                  <a:srgbClr val="C00000"/>
                </a:solidFill>
                <a:latin typeface="Times New Roman" pitchFamily="18" charset="0"/>
                <a:cs typeface="Times New Roman" pitchFamily="18" charset="0"/>
              </a:rPr>
              <a:t>011, </a:t>
            </a:r>
            <a:r>
              <a:rPr lang="fr-FR" sz="2200" dirty="0">
                <a:latin typeface="Times New Roman" pitchFamily="18" charset="0"/>
                <a:cs typeface="Times New Roman" pitchFamily="18" charset="0"/>
              </a:rPr>
              <a:t>1100</a:t>
            </a:r>
            <a:r>
              <a:rPr lang="fr-FR" sz="2200" dirty="0">
                <a:solidFill>
                  <a:srgbClr val="C00000"/>
                </a:solidFill>
                <a:latin typeface="Times New Roman" pitchFamily="18" charset="0"/>
                <a:cs typeface="Times New Roman" pitchFamily="18" charset="0"/>
              </a:rPr>
              <a:t>101, </a:t>
            </a:r>
            <a:r>
              <a:rPr lang="fr-FR" sz="2200" dirty="0">
                <a:latin typeface="Times New Roman" pitchFamily="18" charset="0"/>
                <a:cs typeface="Times New Roman" pitchFamily="18" charset="0"/>
              </a:rPr>
              <a:t>1110</a:t>
            </a:r>
            <a:r>
              <a:rPr lang="fr-FR" sz="2200" dirty="0">
                <a:solidFill>
                  <a:srgbClr val="C00000"/>
                </a:solidFill>
                <a:latin typeface="Times New Roman" pitchFamily="18" charset="0"/>
                <a:cs typeface="Times New Roman" pitchFamily="18" charset="0"/>
              </a:rPr>
              <a:t>010, </a:t>
            </a:r>
            <a:r>
              <a:rPr lang="fr-FR" sz="2200" dirty="0">
                <a:latin typeface="Times New Roman" pitchFamily="18" charset="0"/>
                <a:cs typeface="Times New Roman" pitchFamily="18" charset="0"/>
              </a:rPr>
              <a:t>0111</a:t>
            </a:r>
            <a:r>
              <a:rPr lang="fr-FR" sz="2200" dirty="0">
                <a:solidFill>
                  <a:srgbClr val="C00000"/>
                </a:solidFill>
                <a:latin typeface="Times New Roman" pitchFamily="18" charset="0"/>
                <a:cs typeface="Times New Roman" pitchFamily="18" charset="0"/>
              </a:rPr>
              <a:t>001, </a:t>
            </a:r>
            <a:r>
              <a:rPr lang="fr-FR" sz="2200" dirty="0">
                <a:latin typeface="Times New Roman" pitchFamily="18" charset="0"/>
                <a:cs typeface="Times New Roman" pitchFamily="18" charset="0"/>
              </a:rPr>
              <a:t>1011</a:t>
            </a:r>
            <a:r>
              <a:rPr lang="fr-FR" sz="2200" dirty="0">
                <a:solidFill>
                  <a:srgbClr val="C00000"/>
                </a:solidFill>
                <a:latin typeface="Times New Roman" pitchFamily="18" charset="0"/>
                <a:cs typeface="Times New Roman" pitchFamily="18" charset="0"/>
              </a:rPr>
              <a:t>100, </a:t>
            </a:r>
            <a:r>
              <a:rPr lang="fr-FR" sz="2200" dirty="0">
                <a:latin typeface="Times New Roman" pitchFamily="18" charset="0"/>
                <a:cs typeface="Times New Roman" pitchFamily="18" charset="0"/>
              </a:rPr>
              <a:t>0101</a:t>
            </a:r>
            <a:r>
              <a:rPr lang="fr-FR" sz="2200" dirty="0">
                <a:solidFill>
                  <a:srgbClr val="C00000"/>
                </a:solidFill>
                <a:latin typeface="Times New Roman" pitchFamily="18" charset="0"/>
                <a:cs typeface="Times New Roman" pitchFamily="18" charset="0"/>
              </a:rPr>
              <a:t>110}</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17</a:t>
            </a:fld>
            <a:endParaRPr lang="fr-FR" dirty="0"/>
          </a:p>
        </p:txBody>
      </p:sp>
      <p:sp>
        <p:nvSpPr>
          <p:cNvPr id="11" name="ZoneTexte 10"/>
          <p:cNvSpPr txBox="1"/>
          <p:nvPr/>
        </p:nvSpPr>
        <p:spPr>
          <a:xfrm>
            <a:off x="0" y="1285860"/>
            <a:ext cx="9144000" cy="1538883"/>
          </a:xfrm>
          <a:prstGeom prst="rect">
            <a:avLst/>
          </a:prstGeom>
          <a:noFill/>
        </p:spPr>
        <p:txBody>
          <a:bodyPr wrap="square" rtlCol="0">
            <a:spAutoFit/>
          </a:bodyPr>
          <a:lstStyle/>
          <a:p>
            <a:pPr marL="457200" indent="-457200" algn="just"/>
            <a:r>
              <a:rPr lang="fr-FR" sz="2800" dirty="0">
                <a:solidFill>
                  <a:srgbClr val="C00000"/>
                </a:solidFill>
                <a:latin typeface="Times New Roman" pitchFamily="18" charset="0"/>
                <a:cs typeface="Times New Roman" pitchFamily="18" charset="0"/>
              </a:rPr>
              <a:t>Code de </a:t>
            </a:r>
            <a:r>
              <a:rPr lang="fr-FR" sz="2800" dirty="0" err="1">
                <a:solidFill>
                  <a:srgbClr val="C00000"/>
                </a:solidFill>
                <a:latin typeface="Times New Roman" pitchFamily="18" charset="0"/>
                <a:cs typeface="Times New Roman" pitchFamily="18" charset="0"/>
              </a:rPr>
              <a:t>Hamming</a:t>
            </a:r>
            <a:r>
              <a:rPr lang="fr-FR" sz="2800" dirty="0">
                <a:solidFill>
                  <a:srgbClr val="C00000"/>
                </a:solidFill>
                <a:latin typeface="Times New Roman" pitchFamily="18" charset="0"/>
                <a:cs typeface="Times New Roman" pitchFamily="18" charset="0"/>
              </a:rPr>
              <a:t> (7,4): </a:t>
            </a:r>
            <a:r>
              <a:rPr lang="fr-FR" sz="2800" dirty="0">
                <a:solidFill>
                  <a:srgbClr val="002060"/>
                </a:solidFill>
                <a:latin typeface="Times New Roman" pitchFamily="18" charset="0"/>
                <a:cs typeface="Times New Roman" pitchFamily="18" charset="0"/>
              </a:rPr>
              <a:t>C’est un exemple de code(</a:t>
            </a:r>
            <a:r>
              <a:rPr lang="fr-FR" sz="2800" dirty="0" err="1">
                <a:solidFill>
                  <a:srgbClr val="002060"/>
                </a:solidFill>
                <a:latin typeface="Times New Roman" pitchFamily="18" charset="0"/>
                <a:cs typeface="Times New Roman" pitchFamily="18" charset="0"/>
              </a:rPr>
              <a:t>n,k</a:t>
            </a:r>
            <a:r>
              <a:rPr lang="fr-FR" sz="2800" dirty="0">
                <a:solidFill>
                  <a:srgbClr val="002060"/>
                </a:solidFill>
                <a:latin typeface="Times New Roman" pitchFamily="18" charset="0"/>
                <a:cs typeface="Times New Roman" pitchFamily="18" charset="0"/>
              </a:rPr>
              <a:t>)</a:t>
            </a:r>
          </a:p>
          <a:p>
            <a:pPr algn="just"/>
            <a:r>
              <a:rPr lang="fr-FR" sz="2400" i="1" dirty="0">
                <a:solidFill>
                  <a:srgbClr val="0070C0"/>
                </a:solidFill>
                <a:latin typeface="Times New Roman" pitchFamily="18" charset="0"/>
                <a:cs typeface="Times New Roman" pitchFamily="18" charset="0"/>
              </a:rPr>
              <a:t>Il s’agit d’un code qui associe à une suite de k bits d’information une suite (ou mot de code) de n bits.   </a:t>
            </a:r>
            <a:r>
              <a:rPr lang="fr-FR" sz="2400" i="1" dirty="0" smtClean="0">
                <a:solidFill>
                  <a:srgbClr val="0070C0"/>
                </a:solidFill>
                <a:latin typeface="Times New Roman" pitchFamily="18" charset="0"/>
                <a:cs typeface="Times New Roman" pitchFamily="18" charset="0"/>
              </a:rPr>
              <a:t>n-k </a:t>
            </a:r>
            <a:r>
              <a:rPr lang="fr-FR" sz="2400" i="1" dirty="0">
                <a:solidFill>
                  <a:srgbClr val="0070C0"/>
                </a:solidFill>
                <a:latin typeface="Times New Roman" pitchFamily="18" charset="0"/>
                <a:cs typeface="Times New Roman" pitchFamily="18" charset="0"/>
              </a:rPr>
              <a:t>formés par p1, p2 et p3</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Exemples </a:t>
            </a:r>
            <a:r>
              <a:rPr lang="fr-FR" sz="2800" b="1" dirty="0" smtClean="0">
                <a:solidFill>
                  <a:srgbClr val="0070C0"/>
                </a:solidFill>
              </a:rPr>
              <a:t>classiques de </a:t>
            </a:r>
            <a:r>
              <a:rPr lang="fr-FR" sz="2800" b="1" dirty="0">
                <a:solidFill>
                  <a:srgbClr val="0070C0"/>
                </a:solidFill>
              </a:rPr>
              <a:t>Code</a:t>
            </a:r>
          </a:p>
          <a:p>
            <a:pPr algn="ctr"/>
            <a:endParaRPr lang="fr-FR" dirty="0"/>
          </a:p>
        </p:txBody>
      </p:sp>
    </p:spTree>
  </p:cSld>
  <p:clrMapOvr>
    <a:masterClrMapping/>
  </p:clrMapOvr>
  <p:transition advTm="15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071678"/>
            <a:ext cx="9144000" cy="4154984"/>
          </a:xfrm>
          <a:prstGeom prst="rect">
            <a:avLst/>
          </a:prstGeom>
          <a:noFill/>
        </p:spPr>
        <p:txBody>
          <a:bodyPr wrap="square" rtlCol="0">
            <a:spAutoFit/>
          </a:bodyPr>
          <a:lstStyle/>
          <a:p>
            <a:pPr algn="just"/>
            <a:r>
              <a:rPr lang="fr-FR" sz="2400" dirty="0">
                <a:solidFill>
                  <a:srgbClr val="002060"/>
                </a:solidFill>
                <a:latin typeface="Times New Roman" pitchFamily="18" charset="0"/>
                <a:cs typeface="Times New Roman" pitchFamily="18" charset="0"/>
              </a:rPr>
              <a:t>Soit X = {x</a:t>
            </a:r>
            <a:r>
              <a:rPr lang="fr-FR" sz="2400" baseline="-25000" dirty="0">
                <a:solidFill>
                  <a:srgbClr val="002060"/>
                </a:solidFill>
                <a:latin typeface="Times New Roman" pitchFamily="18" charset="0"/>
                <a:cs typeface="Times New Roman" pitchFamily="18" charset="0"/>
              </a:rPr>
              <a:t>1</a:t>
            </a:r>
            <a:r>
              <a:rPr lang="fr-FR" sz="2400" dirty="0">
                <a:solidFill>
                  <a:srgbClr val="002060"/>
                </a:solidFill>
                <a:latin typeface="Times New Roman" pitchFamily="18" charset="0"/>
                <a:cs typeface="Times New Roman" pitchFamily="18" charset="0"/>
              </a:rPr>
              <a:t>x</a:t>
            </a:r>
            <a:r>
              <a:rPr lang="fr-FR" sz="2400" baseline="-25000" dirty="0">
                <a:solidFill>
                  <a:srgbClr val="002060"/>
                </a:solidFill>
                <a:latin typeface="Times New Roman" pitchFamily="18" charset="0"/>
                <a:cs typeface="Times New Roman" pitchFamily="18" charset="0"/>
              </a:rPr>
              <a:t>2</a:t>
            </a:r>
            <a:r>
              <a:rPr lang="fr-FR" sz="2400" dirty="0">
                <a:solidFill>
                  <a:srgbClr val="002060"/>
                </a:solidFill>
                <a:latin typeface="Times New Roman" pitchFamily="18" charset="0"/>
                <a:cs typeface="Times New Roman" pitchFamily="18" charset="0"/>
              </a:rPr>
              <a:t> . . . </a:t>
            </a:r>
            <a:r>
              <a:rPr lang="fr-FR" sz="2400" dirty="0" err="1">
                <a:solidFill>
                  <a:srgbClr val="002060"/>
                </a:solidFill>
                <a:latin typeface="Times New Roman" pitchFamily="18" charset="0"/>
                <a:cs typeface="Times New Roman" pitchFamily="18" charset="0"/>
              </a:rPr>
              <a:t>x</a:t>
            </a:r>
            <a:r>
              <a:rPr lang="fr-FR" sz="2400" baseline="-25000" dirty="0" err="1">
                <a:solidFill>
                  <a:srgbClr val="002060"/>
                </a:solidFill>
                <a:latin typeface="Times New Roman" pitchFamily="18" charset="0"/>
                <a:cs typeface="Times New Roman" pitchFamily="18" charset="0"/>
              </a:rPr>
              <a:t>n</a:t>
            </a:r>
            <a:r>
              <a:rPr lang="fr-FR" sz="2400" dirty="0">
                <a:solidFill>
                  <a:srgbClr val="002060"/>
                </a:solidFill>
                <a:latin typeface="Times New Roman" pitchFamily="18" charset="0"/>
                <a:cs typeface="Times New Roman" pitchFamily="18" charset="0"/>
              </a:rPr>
              <a:t>} et Y = {y</a:t>
            </a:r>
            <a:r>
              <a:rPr lang="fr-FR" sz="2400" baseline="-25000" dirty="0">
                <a:solidFill>
                  <a:srgbClr val="002060"/>
                </a:solidFill>
                <a:latin typeface="Times New Roman" pitchFamily="18" charset="0"/>
                <a:cs typeface="Times New Roman" pitchFamily="18" charset="0"/>
              </a:rPr>
              <a:t>1</a:t>
            </a:r>
            <a:r>
              <a:rPr lang="fr-FR" sz="2400" dirty="0">
                <a:solidFill>
                  <a:srgbClr val="002060"/>
                </a:solidFill>
                <a:latin typeface="Times New Roman" pitchFamily="18" charset="0"/>
                <a:cs typeface="Times New Roman" pitchFamily="18" charset="0"/>
              </a:rPr>
              <a:t>y</a:t>
            </a:r>
            <a:r>
              <a:rPr lang="fr-FR" sz="2400" baseline="-25000" dirty="0">
                <a:solidFill>
                  <a:srgbClr val="002060"/>
                </a:solidFill>
                <a:latin typeface="Times New Roman" pitchFamily="18" charset="0"/>
                <a:cs typeface="Times New Roman" pitchFamily="18" charset="0"/>
              </a:rPr>
              <a:t>2</a:t>
            </a:r>
            <a:r>
              <a:rPr lang="fr-FR" sz="2400" dirty="0">
                <a:solidFill>
                  <a:srgbClr val="002060"/>
                </a:solidFill>
                <a:latin typeface="Times New Roman" pitchFamily="18" charset="0"/>
                <a:cs typeface="Times New Roman" pitchFamily="18" charset="0"/>
              </a:rPr>
              <a:t> . . . </a:t>
            </a:r>
            <a:r>
              <a:rPr lang="fr-FR" sz="2400" dirty="0" err="1">
                <a:solidFill>
                  <a:srgbClr val="002060"/>
                </a:solidFill>
                <a:latin typeface="Times New Roman" pitchFamily="18" charset="0"/>
                <a:cs typeface="Times New Roman" pitchFamily="18" charset="0"/>
              </a:rPr>
              <a:t>y</a:t>
            </a:r>
            <a:r>
              <a:rPr lang="fr-FR" sz="2400" baseline="-25000" dirty="0" err="1">
                <a:solidFill>
                  <a:srgbClr val="002060"/>
                </a:solidFill>
                <a:latin typeface="Times New Roman" pitchFamily="18" charset="0"/>
                <a:cs typeface="Times New Roman" pitchFamily="18" charset="0"/>
              </a:rPr>
              <a:t>n</a:t>
            </a:r>
            <a:r>
              <a:rPr lang="fr-FR" sz="2400" dirty="0">
                <a:solidFill>
                  <a:srgbClr val="002060"/>
                </a:solidFill>
                <a:latin typeface="Times New Roman" pitchFamily="18" charset="0"/>
                <a:cs typeface="Times New Roman" pitchFamily="18" charset="0"/>
              </a:rPr>
              <a:t>} deux alphabets de longueur n</a:t>
            </a:r>
          </a:p>
          <a:p>
            <a:pPr algn="just"/>
            <a:endParaRPr lang="fr-FR" sz="2400" dirty="0">
              <a:latin typeface="Times New Roman" pitchFamily="18" charset="0"/>
              <a:cs typeface="Times New Roman" pitchFamily="18" charset="0"/>
            </a:endParaRPr>
          </a:p>
          <a:p>
            <a:pPr algn="just"/>
            <a:r>
              <a:rPr lang="fr-FR" sz="2400" dirty="0">
                <a:solidFill>
                  <a:srgbClr val="00B050"/>
                </a:solidFill>
                <a:latin typeface="Times New Roman" pitchFamily="18" charset="0"/>
                <a:cs typeface="Times New Roman" pitchFamily="18" charset="0"/>
              </a:rPr>
              <a:t>La distance de </a:t>
            </a:r>
            <a:r>
              <a:rPr lang="fr-FR" sz="2400" dirty="0" err="1">
                <a:solidFill>
                  <a:srgbClr val="00B050"/>
                </a:solidFill>
                <a:latin typeface="Times New Roman" pitchFamily="18" charset="0"/>
                <a:cs typeface="Times New Roman" pitchFamily="18" charset="0"/>
              </a:rPr>
              <a:t>Hamming</a:t>
            </a:r>
            <a:r>
              <a:rPr lang="fr-FR" sz="2400" dirty="0">
                <a:solidFill>
                  <a:srgbClr val="00B050"/>
                </a:solidFill>
                <a:latin typeface="Times New Roman" pitchFamily="18" charset="0"/>
                <a:cs typeface="Times New Roman" pitchFamily="18" charset="0"/>
              </a:rPr>
              <a:t> entre x et y est le nombre d(</a:t>
            </a:r>
            <a:r>
              <a:rPr lang="fr-FR" sz="2400" dirty="0" err="1">
                <a:solidFill>
                  <a:srgbClr val="00B050"/>
                </a:solidFill>
                <a:latin typeface="Times New Roman" pitchFamily="18" charset="0"/>
                <a:cs typeface="Times New Roman" pitchFamily="18" charset="0"/>
              </a:rPr>
              <a:t>x,y</a:t>
            </a:r>
            <a:r>
              <a:rPr lang="fr-FR" sz="2400" dirty="0">
                <a:solidFill>
                  <a:srgbClr val="00B050"/>
                </a:solidFill>
                <a:latin typeface="Times New Roman" pitchFamily="18" charset="0"/>
                <a:cs typeface="Times New Roman" pitchFamily="18" charset="0"/>
              </a:rPr>
              <a:t>) de composantes où x et y diffèrent. </a:t>
            </a:r>
          </a:p>
          <a:p>
            <a:pPr algn="just"/>
            <a:endParaRPr lang="fr-FR" sz="2400" dirty="0">
              <a:latin typeface="Times New Roman" pitchFamily="18" charset="0"/>
              <a:cs typeface="Times New Roman" pitchFamily="18" charset="0"/>
            </a:endParaRPr>
          </a:p>
          <a:p>
            <a:pPr algn="just"/>
            <a:endParaRPr lang="fr-FR" sz="2400" dirty="0">
              <a:solidFill>
                <a:srgbClr val="7030A0"/>
              </a:solidFill>
              <a:latin typeface="Times New Roman" pitchFamily="18" charset="0"/>
              <a:cs typeface="Times New Roman" pitchFamily="18" charset="0"/>
            </a:endParaRPr>
          </a:p>
          <a:p>
            <a:pPr algn="just"/>
            <a:r>
              <a:rPr lang="fr-FR" sz="2400" dirty="0">
                <a:solidFill>
                  <a:srgbClr val="7030A0"/>
                </a:solidFill>
                <a:latin typeface="Times New Roman" pitchFamily="18" charset="0"/>
                <a:cs typeface="Times New Roman" pitchFamily="18" charset="0"/>
              </a:rPr>
              <a:t>Le poids de </a:t>
            </a:r>
            <a:r>
              <a:rPr lang="fr-FR" sz="2400" dirty="0" err="1">
                <a:solidFill>
                  <a:srgbClr val="7030A0"/>
                </a:solidFill>
                <a:latin typeface="Times New Roman" pitchFamily="18" charset="0"/>
                <a:cs typeface="Times New Roman" pitchFamily="18" charset="0"/>
              </a:rPr>
              <a:t>Hamming</a:t>
            </a:r>
            <a:r>
              <a:rPr lang="fr-FR" sz="2400" dirty="0">
                <a:solidFill>
                  <a:srgbClr val="7030A0"/>
                </a:solidFill>
                <a:latin typeface="Times New Roman" pitchFamily="18" charset="0"/>
                <a:cs typeface="Times New Roman" pitchFamily="18" charset="0"/>
              </a:rPr>
              <a:t> de x est le nombre w(x) de composantes non nulles de x.</a:t>
            </a:r>
          </a:p>
          <a:p>
            <a:pPr algn="just"/>
            <a:endParaRPr lang="fr-FR" sz="2400" dirty="0">
              <a:solidFill>
                <a:srgbClr val="7030A0"/>
              </a:solidFill>
              <a:latin typeface="Times New Roman" pitchFamily="18" charset="0"/>
              <a:cs typeface="Times New Roman" pitchFamily="18" charset="0"/>
            </a:endParaRPr>
          </a:p>
          <a:p>
            <a:pPr algn="just"/>
            <a:r>
              <a:rPr lang="fr-FR" sz="2400" b="1" u="sng" dirty="0">
                <a:solidFill>
                  <a:srgbClr val="C00000"/>
                </a:solidFill>
                <a:latin typeface="Times New Roman" pitchFamily="18" charset="0"/>
                <a:cs typeface="Times New Roman" pitchFamily="18" charset="0"/>
              </a:rPr>
              <a:t>Exemple: </a:t>
            </a:r>
            <a:r>
              <a:rPr lang="fr-FR" sz="2400" dirty="0">
                <a:solidFill>
                  <a:srgbClr val="0070C0"/>
                </a:solidFill>
                <a:latin typeface="Times New Roman" pitchFamily="18" charset="0"/>
                <a:cs typeface="Times New Roman" pitchFamily="18" charset="0"/>
              </a:rPr>
              <a:t>Si x = 10110 et y = 00101, alors :</a:t>
            </a:r>
          </a:p>
          <a:p>
            <a:pPr algn="just"/>
            <a:r>
              <a:rPr lang="fr-FR" sz="2400" dirty="0">
                <a:solidFill>
                  <a:schemeClr val="accent2">
                    <a:lumMod val="50000"/>
                  </a:schemeClr>
                </a:solidFill>
                <a:latin typeface="Times New Roman" pitchFamily="18" charset="0"/>
                <a:cs typeface="Times New Roman" pitchFamily="18" charset="0"/>
              </a:rPr>
              <a:t>d(x, y) = 3 et w(x) = 3 et w(y) = 2.</a:t>
            </a:r>
            <a:endParaRPr lang="fr-FR" sz="2200" dirty="0">
              <a:solidFill>
                <a:schemeClr val="accent2">
                  <a:lumMod val="50000"/>
                </a:schemeClr>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18</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Distance et poids de </a:t>
            </a:r>
            <a:r>
              <a:rPr lang="fr-FR" sz="2800" b="1" dirty="0" err="1">
                <a:solidFill>
                  <a:srgbClr val="0070C0"/>
                </a:solidFill>
              </a:rPr>
              <a:t>Hamming</a:t>
            </a:r>
            <a:endParaRPr lang="fr-FR" sz="2800" b="1" dirty="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Rectangle 7"/>
          <p:cNvSpPr/>
          <p:nvPr/>
        </p:nvSpPr>
        <p:spPr>
          <a:xfrm>
            <a:off x="3714744" y="3753153"/>
            <a:ext cx="3429024" cy="492443"/>
          </a:xfrm>
          <a:prstGeom prst="rect">
            <a:avLst/>
          </a:prstGeom>
        </p:spPr>
        <p:txBody>
          <a:bodyPr wrap="square">
            <a:spAutoFit/>
          </a:bodyPr>
          <a:lstStyle/>
          <a:p>
            <a:r>
              <a:rPr lang="es-ES" sz="2600" b="1" dirty="0">
                <a:solidFill>
                  <a:srgbClr val="FF0000"/>
                </a:solidFill>
                <a:latin typeface="Times New Roman" pitchFamily="18" charset="0"/>
                <a:cs typeface="Times New Roman" pitchFamily="18" charset="0"/>
              </a:rPr>
              <a:t>d(x, y) = |{i; x</a:t>
            </a:r>
            <a:r>
              <a:rPr lang="es-ES" sz="2600" b="1" baseline="-25000" dirty="0">
                <a:solidFill>
                  <a:srgbClr val="FF0000"/>
                </a:solidFill>
                <a:latin typeface="Times New Roman" pitchFamily="18" charset="0"/>
                <a:cs typeface="Times New Roman" pitchFamily="18" charset="0"/>
              </a:rPr>
              <a:t>i</a:t>
            </a:r>
            <a:r>
              <a:rPr lang="es-ES" sz="2600" b="1" dirty="0">
                <a:solidFill>
                  <a:srgbClr val="FF0000"/>
                </a:solidFill>
                <a:latin typeface="Times New Roman" pitchFamily="18" charset="0"/>
                <a:cs typeface="Times New Roman" pitchFamily="18" charset="0"/>
              </a:rPr>
              <a:t> ≠ </a:t>
            </a:r>
            <a:r>
              <a:rPr lang="es-ES" sz="2600" b="1" dirty="0" err="1">
                <a:solidFill>
                  <a:srgbClr val="FF0000"/>
                </a:solidFill>
                <a:latin typeface="Times New Roman" pitchFamily="18" charset="0"/>
                <a:cs typeface="Times New Roman" pitchFamily="18" charset="0"/>
              </a:rPr>
              <a:t>y</a:t>
            </a:r>
            <a:r>
              <a:rPr lang="es-ES" sz="2600" b="1" baseline="-25000" dirty="0" err="1">
                <a:solidFill>
                  <a:srgbClr val="FF0000"/>
                </a:solidFill>
                <a:latin typeface="Times New Roman" pitchFamily="18" charset="0"/>
                <a:cs typeface="Times New Roman" pitchFamily="18" charset="0"/>
              </a:rPr>
              <a:t>i</a:t>
            </a:r>
            <a:r>
              <a:rPr lang="es-ES" sz="2600" b="1" dirty="0">
                <a:solidFill>
                  <a:srgbClr val="FF0000"/>
                </a:solidFill>
                <a:latin typeface="Times New Roman" pitchFamily="18" charset="0"/>
                <a:cs typeface="Times New Roman" pitchFamily="18" charset="0"/>
              </a:rPr>
              <a:t>}|</a:t>
            </a:r>
            <a:endParaRPr lang="fr-FR" sz="2600" b="1" dirty="0">
              <a:solidFill>
                <a:srgbClr val="FF0000"/>
              </a:solidFill>
              <a:latin typeface="Times New Roman" pitchFamily="18" charset="0"/>
              <a:cs typeface="Times New Roman" pitchFamily="18" charset="0"/>
            </a:endParaRPr>
          </a:p>
        </p:txBody>
      </p:sp>
    </p:spTree>
  </p:cSld>
  <p:clrMapOvr>
    <a:masterClrMapping/>
  </p:clrMapOvr>
  <p:transition advTm="15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071678"/>
            <a:ext cx="9144000" cy="3785652"/>
          </a:xfrm>
          <a:prstGeom prst="rect">
            <a:avLst/>
          </a:prstGeom>
          <a:noFill/>
        </p:spPr>
        <p:txBody>
          <a:bodyPr wrap="square" rtlCol="0">
            <a:spAutoFit/>
          </a:bodyPr>
          <a:lstStyle/>
          <a:p>
            <a:pPr algn="just"/>
            <a:r>
              <a:rPr lang="fr-FR" sz="2400" dirty="0">
                <a:solidFill>
                  <a:srgbClr val="002060"/>
                </a:solidFill>
                <a:latin typeface="Times New Roman" pitchFamily="18" charset="0"/>
                <a:cs typeface="Times New Roman" pitchFamily="18" charset="0"/>
              </a:rPr>
              <a:t>Le poids </a:t>
            </a:r>
            <a:r>
              <a:rPr lang="fr-FR" sz="2400" dirty="0">
                <a:solidFill>
                  <a:srgbClr val="C00000"/>
                </a:solidFill>
                <a:latin typeface="Times New Roman" pitchFamily="18" charset="0"/>
                <a:cs typeface="Times New Roman" pitchFamily="18" charset="0"/>
              </a:rPr>
              <a:t>W</a:t>
            </a:r>
            <a:r>
              <a:rPr lang="fr-FR" sz="2400" baseline="-25000" dirty="0">
                <a:solidFill>
                  <a:srgbClr val="C00000"/>
                </a:solidFill>
                <a:latin typeface="Times New Roman" pitchFamily="18" charset="0"/>
                <a:cs typeface="Times New Roman" pitchFamily="18" charset="0"/>
              </a:rPr>
              <a:t>i</a:t>
            </a:r>
            <a:r>
              <a:rPr lang="fr-FR" sz="2400" dirty="0">
                <a:latin typeface="Times New Roman" pitchFamily="18" charset="0"/>
                <a:cs typeface="Times New Roman" pitchFamily="18" charset="0"/>
              </a:rPr>
              <a:t> </a:t>
            </a:r>
            <a:r>
              <a:rPr lang="fr-FR" sz="2400" dirty="0">
                <a:solidFill>
                  <a:srgbClr val="002060"/>
                </a:solidFill>
                <a:latin typeface="Times New Roman" pitchFamily="18" charset="0"/>
                <a:cs typeface="Times New Roman" pitchFamily="18" charset="0"/>
              </a:rPr>
              <a:t>d’un mot de code </a:t>
            </a:r>
            <a:r>
              <a:rPr lang="fr-FR" sz="2400" dirty="0">
                <a:solidFill>
                  <a:srgbClr val="C00000"/>
                </a:solidFill>
                <a:latin typeface="Times New Roman" pitchFamily="18" charset="0"/>
                <a:cs typeface="Times New Roman" pitchFamily="18" charset="0"/>
              </a:rPr>
              <a:t>C</a:t>
            </a:r>
            <a:r>
              <a:rPr lang="fr-FR" sz="2400" baseline="-25000" dirty="0">
                <a:solidFill>
                  <a:srgbClr val="C00000"/>
                </a:solidFill>
                <a:latin typeface="Times New Roman" pitchFamily="18" charset="0"/>
                <a:cs typeface="Times New Roman" pitchFamily="18" charset="0"/>
              </a:rPr>
              <a:t>i</a:t>
            </a:r>
            <a:r>
              <a:rPr lang="fr-FR" sz="2400" dirty="0">
                <a:latin typeface="Times New Roman" pitchFamily="18" charset="0"/>
                <a:cs typeface="Times New Roman" pitchFamily="18" charset="0"/>
              </a:rPr>
              <a:t> </a:t>
            </a:r>
            <a:r>
              <a:rPr lang="fr-FR" sz="2400" dirty="0">
                <a:solidFill>
                  <a:srgbClr val="002060"/>
                </a:solidFill>
                <a:latin typeface="Times New Roman" pitchFamily="18" charset="0"/>
                <a:cs typeface="Times New Roman" pitchFamily="18" charset="0"/>
              </a:rPr>
              <a:t>est par définition le nombre de caractères non nuls que contient ce mot. </a:t>
            </a:r>
          </a:p>
          <a:p>
            <a:pPr algn="just"/>
            <a:endParaRPr lang="fr-FR" sz="2400" dirty="0">
              <a:latin typeface="Times New Roman" pitchFamily="18" charset="0"/>
              <a:cs typeface="Times New Roman" pitchFamily="18" charset="0"/>
            </a:endParaRPr>
          </a:p>
          <a:p>
            <a:pPr algn="just"/>
            <a:r>
              <a:rPr lang="fr-FR" sz="2400" b="1" u="sng" dirty="0">
                <a:solidFill>
                  <a:srgbClr val="834D80"/>
                </a:solidFill>
                <a:latin typeface="Times New Roman" pitchFamily="18" charset="0"/>
                <a:cs typeface="Times New Roman" pitchFamily="18" charset="0"/>
              </a:rPr>
              <a:t>Exemples :</a:t>
            </a:r>
            <a:r>
              <a:rPr lang="fr-FR" sz="2400" dirty="0">
                <a:latin typeface="Times New Roman" pitchFamily="18" charset="0"/>
                <a:cs typeface="Times New Roman" pitchFamily="18" charset="0"/>
              </a:rPr>
              <a:t> </a:t>
            </a:r>
          </a:p>
          <a:p>
            <a:pPr algn="just"/>
            <a:endParaRPr lang="fr-FR" sz="2400" dirty="0">
              <a:latin typeface="Times New Roman" pitchFamily="18" charset="0"/>
              <a:cs typeface="Times New Roman" pitchFamily="18" charset="0"/>
            </a:endParaRPr>
          </a:p>
          <a:p>
            <a:pPr algn="just">
              <a:buFont typeface="Wingdings" pitchFamily="2" charset="2"/>
              <a:buChar char="Ø"/>
            </a:pPr>
            <a:r>
              <a:rPr lang="fr-FR" sz="2400" dirty="0">
                <a:latin typeface="Times New Roman" pitchFamily="18" charset="0"/>
                <a:cs typeface="Times New Roman" pitchFamily="18" charset="0"/>
              </a:rPr>
              <a:t> </a:t>
            </a:r>
            <a:r>
              <a:rPr lang="fr-FR" sz="2400" dirty="0">
                <a:solidFill>
                  <a:schemeClr val="accent3">
                    <a:lumMod val="50000"/>
                  </a:schemeClr>
                </a:solidFill>
                <a:latin typeface="Times New Roman" pitchFamily="18" charset="0"/>
                <a:cs typeface="Times New Roman" pitchFamily="18" charset="0"/>
              </a:rPr>
              <a:t>11001000 est de poids W=3 </a:t>
            </a:r>
          </a:p>
          <a:p>
            <a:pPr algn="just">
              <a:buFont typeface="Wingdings" pitchFamily="2" charset="2"/>
              <a:buChar char="Ø"/>
            </a:pPr>
            <a:endParaRPr lang="fr-FR" sz="2400" dirty="0">
              <a:latin typeface="Times New Roman" pitchFamily="18" charset="0"/>
              <a:cs typeface="Times New Roman" pitchFamily="18" charset="0"/>
            </a:endParaRPr>
          </a:p>
          <a:p>
            <a:pPr algn="just">
              <a:buFont typeface="Wingdings" pitchFamily="2" charset="2"/>
              <a:buChar char="Ø"/>
            </a:pPr>
            <a:r>
              <a:rPr lang="fr-FR" sz="2400" dirty="0">
                <a:solidFill>
                  <a:srgbClr val="0070C0"/>
                </a:solidFill>
                <a:latin typeface="Times New Roman" pitchFamily="18" charset="0"/>
                <a:cs typeface="Times New Roman" pitchFamily="18" charset="0"/>
              </a:rPr>
              <a:t>10011010 est de poids W=4 </a:t>
            </a:r>
          </a:p>
          <a:p>
            <a:pPr algn="just">
              <a:buFont typeface="Wingdings" pitchFamily="2" charset="2"/>
              <a:buChar char="Ø"/>
            </a:pPr>
            <a:endParaRPr lang="fr-FR" sz="2400" dirty="0">
              <a:latin typeface="Times New Roman" pitchFamily="18" charset="0"/>
              <a:cs typeface="Times New Roman" pitchFamily="18" charset="0"/>
            </a:endParaRPr>
          </a:p>
          <a:p>
            <a:pPr algn="just">
              <a:buFont typeface="Wingdings" pitchFamily="2" charset="2"/>
              <a:buChar char="Ø"/>
            </a:pPr>
            <a:r>
              <a:rPr lang="fr-FR" sz="2400" dirty="0">
                <a:solidFill>
                  <a:schemeClr val="accent6">
                    <a:lumMod val="50000"/>
                  </a:schemeClr>
                </a:solidFill>
                <a:latin typeface="Times New Roman" pitchFamily="18" charset="0"/>
                <a:cs typeface="Times New Roman" pitchFamily="18" charset="0"/>
              </a:rPr>
              <a:t>00000000 est de poids 0</a:t>
            </a:r>
            <a:endParaRPr lang="fr-FR" sz="2200" dirty="0">
              <a:solidFill>
                <a:schemeClr val="accent6">
                  <a:lumMod val="50000"/>
                </a:schemeClr>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19</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Poids d’un code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MC" sz="3600" b="1" dirty="0" smtClean="0">
                <a:solidFill>
                  <a:srgbClr val="C00000"/>
                </a:solidFill>
              </a:rPr>
              <a:t>INTRODUCTION</a:t>
            </a:r>
            <a:endParaRPr lang="fr-FR" sz="3600" b="1" dirty="0">
              <a:solidFill>
                <a:srgbClr val="C00000"/>
              </a:solidFill>
            </a:endParaRPr>
          </a:p>
        </p:txBody>
      </p:sp>
      <p:sp>
        <p:nvSpPr>
          <p:cNvPr id="3" name="ZoneTexte 2"/>
          <p:cNvSpPr txBox="1"/>
          <p:nvPr/>
        </p:nvSpPr>
        <p:spPr>
          <a:xfrm>
            <a:off x="0" y="1414051"/>
            <a:ext cx="9144000" cy="2800767"/>
          </a:xfrm>
          <a:prstGeom prst="rect">
            <a:avLst/>
          </a:prstGeom>
          <a:noFill/>
        </p:spPr>
        <p:txBody>
          <a:bodyPr wrap="square" rtlCol="0">
            <a:spAutoFit/>
          </a:bodyPr>
          <a:lstStyle/>
          <a:p>
            <a:pPr algn="just">
              <a:buFont typeface="Wingdings" pitchFamily="2" charset="2"/>
              <a:buChar char="q"/>
            </a:pPr>
            <a:r>
              <a:rPr lang="fr-MC" sz="2200" dirty="0" smtClean="0">
                <a:solidFill>
                  <a:srgbClr val="7030A0"/>
                </a:solidFill>
                <a:latin typeface="Times New Roman" pitchFamily="18" charset="0"/>
                <a:cs typeface="Times New Roman" pitchFamily="18" charset="0"/>
              </a:rPr>
              <a:t> Dans la partie précédente de ce chapitre 3, nous avons vu comment on peut modéliser un canal discret  de type stochastique. Nous avons également, compris que la capacité de ce canal nous limite la quantité d’information à transmettre.</a:t>
            </a:r>
          </a:p>
          <a:p>
            <a:pPr algn="just"/>
            <a:endParaRPr lang="fr-MC" sz="2200" dirty="0">
              <a:latin typeface="Times New Roman" pitchFamily="18" charset="0"/>
              <a:cs typeface="Times New Roman" pitchFamily="18" charset="0"/>
            </a:endParaRPr>
          </a:p>
          <a:p>
            <a:pPr algn="just">
              <a:buFont typeface="Wingdings" pitchFamily="2" charset="2"/>
              <a:buChar char="q"/>
            </a:pPr>
            <a:r>
              <a:rPr lang="fr-MC" sz="2200" dirty="0" smtClean="0">
                <a:solidFill>
                  <a:srgbClr val="0070C0"/>
                </a:solidFill>
                <a:latin typeface="Times New Roman" pitchFamily="18" charset="0"/>
                <a:cs typeface="Times New Roman" pitchFamily="18" charset="0"/>
              </a:rPr>
              <a:t> L’idée maintenant est de pouvoir proposer des codes correcteurs  nous permettant d’atteindre </a:t>
            </a:r>
            <a:r>
              <a:rPr lang="fr-FR" sz="2200" dirty="0" smtClean="0">
                <a:solidFill>
                  <a:srgbClr val="0070C0"/>
                </a:solidFill>
                <a:latin typeface="Times New Roman" pitchFamily="18" charset="0"/>
                <a:cs typeface="Times New Roman" pitchFamily="18" charset="0"/>
              </a:rPr>
              <a:t>la borne supérieure théorique de performance pour les systèmes de télécommunication</a:t>
            </a:r>
            <a:endParaRPr lang="fr-FR" sz="2200" dirty="0">
              <a:solidFill>
                <a:srgbClr val="0070C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928802"/>
            <a:ext cx="9144000" cy="4585871"/>
          </a:xfrm>
          <a:prstGeom prst="rect">
            <a:avLst/>
          </a:prstGeom>
          <a:noFill/>
        </p:spPr>
        <p:txBody>
          <a:bodyPr wrap="square" rtlCol="0">
            <a:spAutoFit/>
          </a:bodyPr>
          <a:lstStyle/>
          <a:p>
            <a:pPr algn="just">
              <a:buFont typeface="Wingdings" pitchFamily="2" charset="2"/>
              <a:buChar char="q"/>
            </a:pPr>
            <a:r>
              <a:rPr lang="fr-FR" sz="2400" dirty="0">
                <a:latin typeface="Times New Roman" pitchFamily="18" charset="0"/>
                <a:cs typeface="Times New Roman" pitchFamily="18" charset="0"/>
              </a:rPr>
              <a:t> </a:t>
            </a:r>
            <a:r>
              <a:rPr lang="fr-FR" sz="2400" dirty="0">
                <a:solidFill>
                  <a:srgbClr val="002060"/>
                </a:solidFill>
                <a:latin typeface="Times New Roman" pitchFamily="18" charset="0"/>
                <a:cs typeface="Times New Roman" pitchFamily="18" charset="0"/>
              </a:rPr>
              <a:t>La distance de </a:t>
            </a:r>
            <a:r>
              <a:rPr lang="fr-FR" sz="2400" dirty="0" err="1">
                <a:solidFill>
                  <a:srgbClr val="002060"/>
                </a:solidFill>
                <a:latin typeface="Times New Roman" pitchFamily="18" charset="0"/>
                <a:cs typeface="Times New Roman" pitchFamily="18" charset="0"/>
              </a:rPr>
              <a:t>Hamming</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d</a:t>
            </a:r>
            <a:r>
              <a:rPr lang="fr-FR" sz="2400" baseline="-25000" dirty="0" err="1">
                <a:solidFill>
                  <a:srgbClr val="002060"/>
                </a:solidFill>
                <a:latin typeface="Times New Roman" pitchFamily="18" charset="0"/>
                <a:cs typeface="Times New Roman" pitchFamily="18" charset="0"/>
              </a:rPr>
              <a:t>ij</a:t>
            </a:r>
            <a:r>
              <a:rPr lang="fr-FR" sz="2400" dirty="0">
                <a:solidFill>
                  <a:srgbClr val="002060"/>
                </a:solidFill>
                <a:latin typeface="Times New Roman" pitchFamily="18" charset="0"/>
                <a:cs typeface="Times New Roman" pitchFamily="18" charset="0"/>
              </a:rPr>
              <a:t> entre deux mots de code est le nombre de bits dont ils diffèrent. </a:t>
            </a:r>
          </a:p>
          <a:p>
            <a:pPr algn="just"/>
            <a:endParaRPr lang="fr-FR" sz="2400" dirty="0">
              <a:latin typeface="Times New Roman" pitchFamily="18" charset="0"/>
              <a:cs typeface="Times New Roman" pitchFamily="18" charset="0"/>
            </a:endParaRPr>
          </a:p>
          <a:p>
            <a:pPr algn="just"/>
            <a:r>
              <a:rPr lang="fr-FR" sz="2400" dirty="0">
                <a:solidFill>
                  <a:srgbClr val="00B050"/>
                </a:solidFill>
                <a:latin typeface="Times New Roman" pitchFamily="18" charset="0"/>
                <a:cs typeface="Times New Roman" pitchFamily="18" charset="0"/>
              </a:rPr>
              <a:t>Exemple:</a:t>
            </a:r>
          </a:p>
          <a:p>
            <a:pPr algn="just"/>
            <a:endParaRPr lang="fr-FR"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 </a:t>
            </a:r>
            <a:r>
              <a:rPr lang="fr-FR" sz="2400" dirty="0">
                <a:solidFill>
                  <a:srgbClr val="7030A0"/>
                </a:solidFill>
                <a:latin typeface="Times New Roman" pitchFamily="18" charset="0"/>
                <a:cs typeface="Times New Roman" pitchFamily="18" charset="0"/>
              </a:rPr>
              <a:t>11001000 et 10011010 ont une distance de 3. </a:t>
            </a:r>
          </a:p>
          <a:p>
            <a:pPr algn="just"/>
            <a:endParaRPr lang="fr-FR" sz="2400" dirty="0">
              <a:latin typeface="Times New Roman" pitchFamily="18" charset="0"/>
              <a:cs typeface="Times New Roman" pitchFamily="18" charset="0"/>
            </a:endParaRPr>
          </a:p>
          <a:p>
            <a:pPr algn="just"/>
            <a:endParaRPr lang="fr-FR" sz="2400" dirty="0">
              <a:latin typeface="Times New Roman" pitchFamily="18" charset="0"/>
              <a:cs typeface="Times New Roman" pitchFamily="18" charset="0"/>
            </a:endParaRPr>
          </a:p>
          <a:p>
            <a:pPr algn="just">
              <a:buFont typeface="Wingdings" pitchFamily="2" charset="2"/>
              <a:buChar char="q"/>
            </a:pPr>
            <a:r>
              <a:rPr lang="fr-FR" sz="2400" dirty="0">
                <a:latin typeface="Times New Roman" pitchFamily="18" charset="0"/>
                <a:cs typeface="Times New Roman" pitchFamily="18" charset="0"/>
              </a:rPr>
              <a:t> </a:t>
            </a:r>
            <a:r>
              <a:rPr lang="fr-FR" sz="2400" dirty="0">
                <a:solidFill>
                  <a:schemeClr val="accent2">
                    <a:lumMod val="50000"/>
                  </a:schemeClr>
                </a:solidFill>
                <a:latin typeface="Times New Roman" pitchFamily="18" charset="0"/>
                <a:cs typeface="Times New Roman" pitchFamily="18" charset="0"/>
              </a:rPr>
              <a:t>La distance minimale du code est le minimum de l’ensemble des distances entre codes : </a:t>
            </a:r>
          </a:p>
          <a:p>
            <a:pPr algn="ctr"/>
            <a:r>
              <a:rPr lang="fr-FR" sz="2800" b="1" dirty="0" err="1">
                <a:solidFill>
                  <a:srgbClr val="FF0000"/>
                </a:solidFill>
                <a:latin typeface="Times New Roman" pitchFamily="18" charset="0"/>
                <a:cs typeface="Times New Roman" pitchFamily="18" charset="0"/>
              </a:rPr>
              <a:t>d</a:t>
            </a:r>
            <a:r>
              <a:rPr lang="fr-FR" sz="2800" b="1" baseline="-25000" dirty="0" err="1">
                <a:solidFill>
                  <a:srgbClr val="FF0000"/>
                </a:solidFill>
                <a:latin typeface="Times New Roman" pitchFamily="18" charset="0"/>
                <a:cs typeface="Times New Roman" pitchFamily="18" charset="0"/>
              </a:rPr>
              <a:t>min</a:t>
            </a:r>
            <a:r>
              <a:rPr lang="fr-FR" sz="2800" b="1" dirty="0">
                <a:solidFill>
                  <a:srgbClr val="FF0000"/>
                </a:solidFill>
                <a:latin typeface="Times New Roman" pitchFamily="18" charset="0"/>
                <a:cs typeface="Times New Roman" pitchFamily="18" charset="0"/>
              </a:rPr>
              <a:t> = min{</a:t>
            </a:r>
            <a:r>
              <a:rPr lang="fr-FR" sz="2800" b="1" dirty="0" err="1">
                <a:solidFill>
                  <a:srgbClr val="FF0000"/>
                </a:solidFill>
                <a:latin typeface="Times New Roman" pitchFamily="18" charset="0"/>
                <a:cs typeface="Times New Roman" pitchFamily="18" charset="0"/>
              </a:rPr>
              <a:t>d</a:t>
            </a:r>
            <a:r>
              <a:rPr lang="fr-FR" sz="2800" b="1" baseline="-25000" dirty="0" err="1">
                <a:solidFill>
                  <a:srgbClr val="FF0000"/>
                </a:solidFill>
                <a:latin typeface="Times New Roman" pitchFamily="18" charset="0"/>
                <a:cs typeface="Times New Roman" pitchFamily="18" charset="0"/>
              </a:rPr>
              <a:t>ij</a:t>
            </a:r>
            <a:r>
              <a:rPr lang="fr-FR" sz="2800" b="1" dirty="0">
                <a:solidFill>
                  <a:srgbClr val="FF0000"/>
                </a:solidFill>
                <a:latin typeface="Times New Roman" pitchFamily="18" charset="0"/>
                <a:cs typeface="Times New Roman" pitchFamily="18" charset="0"/>
              </a:rPr>
              <a:t>} </a:t>
            </a:r>
          </a:p>
          <a:p>
            <a:pPr algn="just"/>
            <a:endParaRPr lang="fr-FR" sz="2400" dirty="0">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20</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Distance de </a:t>
            </a:r>
            <a:r>
              <a:rPr lang="fr-FR" sz="2800" b="1" dirty="0" err="1">
                <a:solidFill>
                  <a:srgbClr val="0070C0"/>
                </a:solidFill>
              </a:rPr>
              <a:t>Hamming</a:t>
            </a:r>
            <a:endParaRPr lang="fr-FR" sz="2800" b="1" dirty="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357298"/>
            <a:ext cx="9144000" cy="5509200"/>
          </a:xfrm>
          <a:prstGeom prst="rect">
            <a:avLst/>
          </a:prstGeom>
          <a:noFill/>
        </p:spPr>
        <p:txBody>
          <a:bodyPr wrap="square" rtlCol="0">
            <a:spAutoFit/>
          </a:bodyPr>
          <a:lstStyle/>
          <a:p>
            <a:pPr algn="just">
              <a:buFont typeface="Wingdings" pitchFamily="2" charset="2"/>
              <a:buChar char="q"/>
            </a:pPr>
            <a:r>
              <a:rPr lang="fr-FR" sz="2400" dirty="0">
                <a:latin typeface="Times New Roman" pitchFamily="18" charset="0"/>
                <a:cs typeface="Times New Roman" pitchFamily="18" charset="0"/>
              </a:rPr>
              <a:t> </a:t>
            </a:r>
            <a:r>
              <a:rPr lang="fr-FR" sz="2400" dirty="0">
                <a:solidFill>
                  <a:srgbClr val="0070C0"/>
                </a:solidFill>
                <a:latin typeface="Times New Roman" pitchFamily="18" charset="0"/>
                <a:cs typeface="Times New Roman" pitchFamily="18" charset="0"/>
              </a:rPr>
              <a:t>la distance de </a:t>
            </a:r>
            <a:r>
              <a:rPr lang="fr-FR" sz="2400" dirty="0" err="1">
                <a:solidFill>
                  <a:srgbClr val="0070C0"/>
                </a:solidFill>
                <a:latin typeface="Times New Roman" pitchFamily="18" charset="0"/>
                <a:cs typeface="Times New Roman" pitchFamily="18" charset="0"/>
              </a:rPr>
              <a:t>Hamming</a:t>
            </a:r>
            <a:r>
              <a:rPr lang="fr-FR" sz="2400" dirty="0">
                <a:solidFill>
                  <a:srgbClr val="0070C0"/>
                </a:solidFill>
                <a:latin typeface="Times New Roman" pitchFamily="18" charset="0"/>
                <a:cs typeface="Times New Roman" pitchFamily="18" charset="0"/>
              </a:rPr>
              <a:t> entre un mot de code valide et erroné de e erreurs est e </a:t>
            </a:r>
          </a:p>
          <a:p>
            <a:pPr algn="just"/>
            <a:endParaRPr lang="fr-FR" sz="2400" dirty="0">
              <a:latin typeface="Times New Roman" pitchFamily="18" charset="0"/>
              <a:cs typeface="Times New Roman" pitchFamily="18" charset="0"/>
            </a:endParaRPr>
          </a:p>
          <a:p>
            <a:pPr algn="just">
              <a:buFont typeface="Wingdings" pitchFamily="2" charset="2"/>
              <a:buChar char="q"/>
            </a:pPr>
            <a:r>
              <a:rPr lang="fr-FR" sz="2400" dirty="0">
                <a:latin typeface="Times New Roman" pitchFamily="18" charset="0"/>
                <a:cs typeface="Times New Roman" pitchFamily="18" charset="0"/>
              </a:rPr>
              <a:t> </a:t>
            </a:r>
            <a:r>
              <a:rPr lang="fr-FR" sz="2400" dirty="0">
                <a:solidFill>
                  <a:schemeClr val="accent6">
                    <a:lumMod val="50000"/>
                  </a:schemeClr>
                </a:solidFill>
                <a:latin typeface="Times New Roman" pitchFamily="18" charset="0"/>
                <a:cs typeface="Times New Roman" pitchFamily="18" charset="0"/>
              </a:rPr>
              <a:t>si on n’a pas de codage : les deux mots de codes "0" et "1" ont une distance égale à 1. donc une erreur change un code valide à un autre code valide ! </a:t>
            </a:r>
          </a:p>
          <a:p>
            <a:pPr algn="just"/>
            <a:endParaRPr lang="fr-FR" sz="2400" dirty="0">
              <a:latin typeface="Times New Roman" pitchFamily="18" charset="0"/>
              <a:cs typeface="Times New Roman" pitchFamily="18" charset="0"/>
            </a:endParaRPr>
          </a:p>
          <a:p>
            <a:pPr algn="just">
              <a:buFont typeface="Wingdings" pitchFamily="2" charset="2"/>
              <a:buChar char="q"/>
            </a:pPr>
            <a:r>
              <a:rPr lang="fr-FR" sz="2400" dirty="0">
                <a:latin typeface="Times New Roman" pitchFamily="18" charset="0"/>
                <a:cs typeface="Times New Roman" pitchFamily="18" charset="0"/>
              </a:rPr>
              <a:t> </a:t>
            </a:r>
            <a:r>
              <a:rPr lang="fr-FR" sz="2400" dirty="0">
                <a:solidFill>
                  <a:srgbClr val="00B050"/>
                </a:solidFill>
                <a:latin typeface="Times New Roman" pitchFamily="18" charset="0"/>
                <a:cs typeface="Times New Roman" pitchFamily="18" charset="0"/>
              </a:rPr>
              <a:t>On peut montrer que :</a:t>
            </a:r>
          </a:p>
          <a:p>
            <a:pPr algn="just"/>
            <a:r>
              <a:rPr lang="fr-FR" sz="2400" dirty="0">
                <a:latin typeface="Times New Roman" pitchFamily="18" charset="0"/>
                <a:cs typeface="Times New Roman" pitchFamily="18" charset="0"/>
              </a:rPr>
              <a:t>                                               </a:t>
            </a:r>
            <a:r>
              <a:rPr lang="fr-FR" sz="2800" b="1" dirty="0" err="1">
                <a:solidFill>
                  <a:srgbClr val="7030A0"/>
                </a:solidFill>
                <a:latin typeface="Times New Roman" pitchFamily="18" charset="0"/>
                <a:cs typeface="Times New Roman" pitchFamily="18" charset="0"/>
              </a:rPr>
              <a:t>d</a:t>
            </a:r>
            <a:r>
              <a:rPr lang="fr-FR" sz="2800" b="1" baseline="-25000" dirty="0" err="1">
                <a:solidFill>
                  <a:srgbClr val="7030A0"/>
                </a:solidFill>
                <a:latin typeface="Times New Roman" pitchFamily="18" charset="0"/>
                <a:cs typeface="Times New Roman" pitchFamily="18" charset="0"/>
              </a:rPr>
              <a:t>min</a:t>
            </a:r>
            <a:r>
              <a:rPr lang="fr-FR" sz="2800" b="1" dirty="0">
                <a:solidFill>
                  <a:srgbClr val="7030A0"/>
                </a:solidFill>
                <a:latin typeface="Times New Roman" pitchFamily="18" charset="0"/>
                <a:cs typeface="Times New Roman" pitchFamily="18" charset="0"/>
              </a:rPr>
              <a:t> = min{W</a:t>
            </a:r>
            <a:r>
              <a:rPr lang="fr-FR" sz="2800" b="1" baseline="-25000" dirty="0">
                <a:solidFill>
                  <a:srgbClr val="7030A0"/>
                </a:solidFill>
                <a:latin typeface="Times New Roman" pitchFamily="18" charset="0"/>
                <a:cs typeface="Times New Roman" pitchFamily="18" charset="0"/>
              </a:rPr>
              <a:t>i</a:t>
            </a:r>
            <a:r>
              <a:rPr lang="fr-FR" sz="2800" b="1" dirty="0">
                <a:solidFill>
                  <a:srgbClr val="7030A0"/>
                </a:solidFill>
                <a:latin typeface="Times New Roman" pitchFamily="18" charset="0"/>
                <a:cs typeface="Times New Roman" pitchFamily="18" charset="0"/>
              </a:rPr>
              <a:t>}</a:t>
            </a:r>
          </a:p>
          <a:p>
            <a:pPr algn="just"/>
            <a:r>
              <a:rPr lang="fr-FR" sz="2200" b="1" u="sng" dirty="0">
                <a:solidFill>
                  <a:srgbClr val="FF0000"/>
                </a:solidFill>
                <a:latin typeface="Times New Roman" pitchFamily="18" charset="0"/>
                <a:cs typeface="Times New Roman" pitchFamily="18" charset="0"/>
              </a:rPr>
              <a:t>Théorème de </a:t>
            </a:r>
            <a:r>
              <a:rPr lang="fr-FR" sz="2200" b="1" u="sng" dirty="0" err="1">
                <a:solidFill>
                  <a:srgbClr val="FF0000"/>
                </a:solidFill>
                <a:latin typeface="Times New Roman" pitchFamily="18" charset="0"/>
                <a:cs typeface="Times New Roman" pitchFamily="18" charset="0"/>
              </a:rPr>
              <a:t>Hamming</a:t>
            </a:r>
            <a:r>
              <a:rPr lang="fr-FR" sz="2200" dirty="0">
                <a:latin typeface="Times New Roman" pitchFamily="18" charset="0"/>
                <a:cs typeface="Times New Roman" pitchFamily="18" charset="0"/>
              </a:rPr>
              <a:t>.</a:t>
            </a:r>
          </a:p>
          <a:p>
            <a:pPr marL="457200" indent="-457200" algn="just">
              <a:buFont typeface="Wingdings" pitchFamily="2" charset="2"/>
              <a:buChar char="Ø"/>
            </a:pPr>
            <a:r>
              <a:rPr lang="fr-FR" sz="2200" dirty="0">
                <a:solidFill>
                  <a:srgbClr val="002060"/>
                </a:solidFill>
                <a:latin typeface="Times New Roman" pitchFamily="18" charset="0"/>
                <a:cs typeface="Times New Roman" pitchFamily="18" charset="0"/>
              </a:rPr>
              <a:t>pour que le codage détecte tous les messages faux dont le nombre d’erreurs est compris entre 1 et N, il faut et il suffit que la distance minimale </a:t>
            </a:r>
            <a:r>
              <a:rPr lang="fr-FR" sz="2200" b="1" dirty="0" err="1">
                <a:solidFill>
                  <a:srgbClr val="FF0000"/>
                </a:solidFill>
                <a:latin typeface="Times New Roman" pitchFamily="18" charset="0"/>
                <a:cs typeface="Times New Roman" pitchFamily="18" charset="0"/>
              </a:rPr>
              <a:t>d</a:t>
            </a:r>
            <a:r>
              <a:rPr lang="fr-FR" sz="2200" b="1" baseline="-25000" dirty="0" err="1">
                <a:solidFill>
                  <a:srgbClr val="FF0000"/>
                </a:solidFill>
                <a:latin typeface="Times New Roman" pitchFamily="18" charset="0"/>
                <a:cs typeface="Times New Roman" pitchFamily="18" charset="0"/>
              </a:rPr>
              <a:t>min</a:t>
            </a:r>
            <a:r>
              <a:rPr lang="fr-FR" sz="2200" dirty="0">
                <a:solidFill>
                  <a:srgbClr val="002060"/>
                </a:solidFill>
                <a:latin typeface="Times New Roman" pitchFamily="18" charset="0"/>
                <a:cs typeface="Times New Roman" pitchFamily="18" charset="0"/>
              </a:rPr>
              <a:t> soit strictement supérieure à N.</a:t>
            </a:r>
          </a:p>
          <a:p>
            <a:pPr marL="457200" indent="-457200" algn="just">
              <a:buFont typeface="Wingdings" pitchFamily="2" charset="2"/>
              <a:buChar char="Ø"/>
            </a:pPr>
            <a:r>
              <a:rPr lang="fr-FR" sz="2200" dirty="0">
                <a:solidFill>
                  <a:schemeClr val="accent2">
                    <a:lumMod val="50000"/>
                  </a:schemeClr>
                </a:solidFill>
                <a:latin typeface="Times New Roman" pitchFamily="18" charset="0"/>
                <a:cs typeface="Times New Roman" pitchFamily="18" charset="0"/>
              </a:rPr>
              <a:t>pour que tout message ayant N erreurs ou moins soit correctement corrigée, il faut et il suffit que </a:t>
            </a:r>
            <a:r>
              <a:rPr lang="fr-FR" sz="2200" b="1" dirty="0" err="1">
                <a:solidFill>
                  <a:srgbClr val="FF0000"/>
                </a:solidFill>
                <a:latin typeface="Times New Roman" pitchFamily="18" charset="0"/>
                <a:cs typeface="Times New Roman" pitchFamily="18" charset="0"/>
              </a:rPr>
              <a:t>d</a:t>
            </a:r>
            <a:r>
              <a:rPr lang="fr-FR" sz="2200" b="1" baseline="-25000" dirty="0" err="1">
                <a:solidFill>
                  <a:srgbClr val="FF0000"/>
                </a:solidFill>
                <a:latin typeface="Times New Roman" pitchFamily="18" charset="0"/>
                <a:cs typeface="Times New Roman" pitchFamily="18" charset="0"/>
              </a:rPr>
              <a:t>min</a:t>
            </a:r>
            <a:r>
              <a:rPr lang="fr-FR" sz="2200" dirty="0">
                <a:solidFill>
                  <a:schemeClr val="accent2">
                    <a:lumMod val="50000"/>
                  </a:schemeClr>
                </a:solidFill>
                <a:latin typeface="Times New Roman" pitchFamily="18" charset="0"/>
                <a:cs typeface="Times New Roman" pitchFamily="18" charset="0"/>
              </a:rPr>
              <a:t> soit strictement supérieure à N</a:t>
            </a:r>
            <a:endParaRPr lang="fr-FR" sz="2200" b="1" dirty="0">
              <a:solidFill>
                <a:schemeClr val="accent2">
                  <a:lumMod val="50000"/>
                </a:schemeClr>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21</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Distance de </a:t>
            </a:r>
            <a:r>
              <a:rPr lang="fr-FR" sz="2800" b="1" dirty="0" err="1">
                <a:solidFill>
                  <a:srgbClr val="0070C0"/>
                </a:solidFill>
              </a:rPr>
              <a:t>Hamming</a:t>
            </a:r>
            <a:endParaRPr lang="fr-FR" sz="2800" b="1" dirty="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928802"/>
            <a:ext cx="9144000" cy="5755422"/>
          </a:xfrm>
          <a:prstGeom prst="rect">
            <a:avLst/>
          </a:prstGeom>
          <a:noFill/>
        </p:spPr>
        <p:txBody>
          <a:bodyPr wrap="square" rtlCol="0">
            <a:spAutoFit/>
          </a:bodyPr>
          <a:lstStyle/>
          <a:p>
            <a:pPr algn="just"/>
            <a:r>
              <a:rPr lang="fr-FR" sz="2400" b="1" dirty="0">
                <a:solidFill>
                  <a:srgbClr val="7030A0"/>
                </a:solidFill>
                <a:latin typeface="Times New Roman" pitchFamily="18" charset="0"/>
                <a:cs typeface="Times New Roman" pitchFamily="18" charset="0"/>
              </a:rPr>
              <a:t>Soit les données d’informations suivantes </a:t>
            </a:r>
            <a:r>
              <a:rPr lang="fr-FR" sz="2400" dirty="0">
                <a:solidFill>
                  <a:srgbClr val="7030A0"/>
                </a:solidFill>
                <a:latin typeface="Times New Roman" pitchFamily="18" charset="0"/>
                <a:cs typeface="Times New Roman" pitchFamily="18" charset="0"/>
              </a:rPr>
              <a:t>(messages de 4 bits donc 16 possibilités différentes en tout)</a:t>
            </a:r>
          </a:p>
          <a:p>
            <a:pPr algn="just"/>
            <a:endParaRPr lang="fr-FR" sz="2800" b="1" dirty="0">
              <a:solidFill>
                <a:srgbClr val="7030A0"/>
              </a:solidFill>
              <a:latin typeface="Times New Roman" pitchFamily="18" charset="0"/>
              <a:cs typeface="Times New Roman" pitchFamily="18" charset="0"/>
            </a:endParaRPr>
          </a:p>
          <a:p>
            <a:pPr algn="just"/>
            <a:r>
              <a:rPr lang="fr-FR" sz="2400" dirty="0">
                <a:solidFill>
                  <a:srgbClr val="002060"/>
                </a:solidFill>
                <a:latin typeface="Times New Roman" pitchFamily="18" charset="0"/>
                <a:cs typeface="Times New Roman" pitchFamily="18" charset="0"/>
              </a:rPr>
              <a:t>Données = {0000, 1101, 0110, 0011, 0001, </a:t>
            </a:r>
            <a:r>
              <a:rPr lang="fr-FR" sz="2400" b="1" u="sng" dirty="0">
                <a:solidFill>
                  <a:srgbClr val="002060"/>
                </a:solidFill>
                <a:latin typeface="Times New Roman" pitchFamily="18" charset="0"/>
                <a:cs typeface="Times New Roman" pitchFamily="18" charset="0"/>
              </a:rPr>
              <a:t>1000</a:t>
            </a:r>
            <a:r>
              <a:rPr lang="fr-FR" sz="2400" dirty="0">
                <a:solidFill>
                  <a:srgbClr val="002060"/>
                </a:solidFill>
                <a:latin typeface="Times New Roman" pitchFamily="18" charset="0"/>
                <a:cs typeface="Times New Roman" pitchFamily="18" charset="0"/>
              </a:rPr>
              <a:t>, 0100, 1010, 1111, 0010, 1001, 1100, 1110, 0111, 1011, 0101}</a:t>
            </a:r>
          </a:p>
          <a:p>
            <a:pPr algn="just"/>
            <a:endParaRPr lang="fr-FR" sz="2800" b="1" dirty="0">
              <a:latin typeface="Times New Roman" pitchFamily="18" charset="0"/>
              <a:cs typeface="Times New Roman" pitchFamily="18" charset="0"/>
            </a:endParaRPr>
          </a:p>
          <a:p>
            <a:pPr algn="just"/>
            <a:r>
              <a:rPr lang="fr-FR" sz="2400" dirty="0">
                <a:solidFill>
                  <a:srgbClr val="0070C0"/>
                </a:solidFill>
                <a:latin typeface="Times New Roman" pitchFamily="18" charset="0"/>
                <a:cs typeface="Times New Roman" pitchFamily="18" charset="0"/>
              </a:rPr>
              <a:t>Supposons qu’elles ont </a:t>
            </a:r>
            <a:r>
              <a:rPr lang="fr-FR" sz="2400" dirty="0" smtClean="0">
                <a:solidFill>
                  <a:srgbClr val="0070C0"/>
                </a:solidFill>
                <a:latin typeface="Times New Roman" pitchFamily="18" charset="0"/>
                <a:cs typeface="Times New Roman" pitchFamily="18" charset="0"/>
              </a:rPr>
              <a:t>été envoyées </a:t>
            </a:r>
            <a:r>
              <a:rPr lang="fr-FR" sz="2400" dirty="0">
                <a:solidFill>
                  <a:srgbClr val="0070C0"/>
                </a:solidFill>
                <a:latin typeface="Times New Roman" pitchFamily="18" charset="0"/>
                <a:cs typeface="Times New Roman" pitchFamily="18" charset="0"/>
              </a:rPr>
              <a:t>à travers un canal sans codage. A la réception un seul bit d’un seul mot est erroné.</a:t>
            </a:r>
          </a:p>
          <a:p>
            <a:pPr algn="just"/>
            <a:endParaRPr lang="fr-FR" sz="2800" b="1" dirty="0">
              <a:latin typeface="Times New Roman" pitchFamily="18" charset="0"/>
              <a:cs typeface="Times New Roman" pitchFamily="18" charset="0"/>
            </a:endParaRPr>
          </a:p>
          <a:p>
            <a:pPr algn="just"/>
            <a:r>
              <a:rPr lang="fr-FR" sz="2400" dirty="0">
                <a:solidFill>
                  <a:schemeClr val="accent2">
                    <a:lumMod val="50000"/>
                  </a:schemeClr>
                </a:solidFill>
                <a:latin typeface="Times New Roman" pitchFamily="18" charset="0"/>
                <a:cs typeface="Times New Roman" pitchFamily="18" charset="0"/>
              </a:rPr>
              <a:t>Données reçues= {0000, 1101, 0110, 0011, 0001, </a:t>
            </a:r>
            <a:r>
              <a:rPr lang="fr-FR" sz="2400" b="1" u="sng" dirty="0">
                <a:solidFill>
                  <a:schemeClr val="accent2">
                    <a:lumMod val="50000"/>
                  </a:schemeClr>
                </a:solidFill>
                <a:latin typeface="Times New Roman" pitchFamily="18" charset="0"/>
                <a:cs typeface="Times New Roman" pitchFamily="18" charset="0"/>
              </a:rPr>
              <a:t>100</a:t>
            </a:r>
            <a:r>
              <a:rPr lang="fr-FR" sz="2400" b="1" u="sng" dirty="0">
                <a:solidFill>
                  <a:srgbClr val="FF0000"/>
                </a:solidFill>
                <a:latin typeface="Times New Roman" pitchFamily="18" charset="0"/>
                <a:cs typeface="Times New Roman" pitchFamily="18" charset="0"/>
              </a:rPr>
              <a:t>1</a:t>
            </a:r>
            <a:r>
              <a:rPr lang="fr-FR" sz="2400" dirty="0">
                <a:solidFill>
                  <a:schemeClr val="accent2">
                    <a:lumMod val="50000"/>
                  </a:schemeClr>
                </a:solidFill>
                <a:latin typeface="Times New Roman" pitchFamily="18" charset="0"/>
                <a:cs typeface="Times New Roman" pitchFamily="18" charset="0"/>
              </a:rPr>
              <a:t>, 0100, 1010, 1111, 0010, 1001, 1100, 1110, 0111, 1011, 0101}</a:t>
            </a:r>
          </a:p>
          <a:p>
            <a:pPr algn="just"/>
            <a:endParaRPr lang="fr-FR" sz="2800" b="1" dirty="0">
              <a:latin typeface="Times New Roman" pitchFamily="18" charset="0"/>
              <a:cs typeface="Times New Roman" pitchFamily="18" charset="0"/>
            </a:endParaRPr>
          </a:p>
          <a:p>
            <a:pPr algn="just"/>
            <a:endParaRPr lang="fr-FR" sz="2800" b="1" dirty="0">
              <a:latin typeface="Times New Roman" pitchFamily="18" charset="0"/>
              <a:cs typeface="Times New Roman" pitchFamily="18" charset="0"/>
            </a:endParaRPr>
          </a:p>
          <a:p>
            <a:pPr algn="just"/>
            <a:endParaRPr lang="fr-FR" sz="2800" b="1" dirty="0">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22</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calcul de la distance de </a:t>
            </a:r>
            <a:r>
              <a:rPr lang="fr-FR" sz="2800" b="1" dirty="0" err="1">
                <a:solidFill>
                  <a:srgbClr val="0070C0"/>
                </a:solidFill>
              </a:rPr>
              <a:t>Hamming</a:t>
            </a:r>
            <a:endParaRPr lang="fr-FR" sz="2800" b="1" dirty="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928802"/>
            <a:ext cx="9144000" cy="5078313"/>
          </a:xfrm>
          <a:prstGeom prst="rect">
            <a:avLst/>
          </a:prstGeom>
          <a:noFill/>
        </p:spPr>
        <p:txBody>
          <a:bodyPr wrap="square" rtlCol="0">
            <a:spAutoFit/>
          </a:bodyPr>
          <a:lstStyle/>
          <a:p>
            <a:pPr algn="just"/>
            <a:r>
              <a:rPr lang="fr-FR" sz="2400" dirty="0">
                <a:solidFill>
                  <a:srgbClr val="002060"/>
                </a:solidFill>
                <a:latin typeface="Times New Roman" pitchFamily="18" charset="0"/>
                <a:cs typeface="Times New Roman" pitchFamily="18" charset="0"/>
              </a:rPr>
              <a:t>Données = {0000, 1101, 0110, 0011, 0001, </a:t>
            </a:r>
            <a:r>
              <a:rPr lang="fr-FR" sz="2400" b="1" u="sng" dirty="0">
                <a:solidFill>
                  <a:srgbClr val="002060"/>
                </a:solidFill>
                <a:latin typeface="Times New Roman" pitchFamily="18" charset="0"/>
                <a:cs typeface="Times New Roman" pitchFamily="18" charset="0"/>
              </a:rPr>
              <a:t>1000</a:t>
            </a:r>
            <a:r>
              <a:rPr lang="fr-FR" sz="2400" dirty="0">
                <a:solidFill>
                  <a:srgbClr val="002060"/>
                </a:solidFill>
                <a:latin typeface="Times New Roman" pitchFamily="18" charset="0"/>
                <a:cs typeface="Times New Roman" pitchFamily="18" charset="0"/>
              </a:rPr>
              <a:t>, 0100, 1010, </a:t>
            </a:r>
            <a:r>
              <a:rPr lang="fr-FR" sz="2400" b="1" u="sng" dirty="0">
                <a:solidFill>
                  <a:srgbClr val="002060"/>
                </a:solidFill>
                <a:latin typeface="Times New Roman" pitchFamily="18" charset="0"/>
                <a:cs typeface="Times New Roman" pitchFamily="18" charset="0"/>
              </a:rPr>
              <a:t>1111</a:t>
            </a:r>
            <a:r>
              <a:rPr lang="fr-FR" sz="2400" dirty="0">
                <a:solidFill>
                  <a:srgbClr val="002060"/>
                </a:solidFill>
                <a:latin typeface="Times New Roman" pitchFamily="18" charset="0"/>
                <a:cs typeface="Times New Roman" pitchFamily="18" charset="0"/>
              </a:rPr>
              <a:t>, 0010, 1001, 1100, </a:t>
            </a:r>
            <a:r>
              <a:rPr lang="fr-FR" sz="2400" b="1" u="sng" dirty="0">
                <a:solidFill>
                  <a:srgbClr val="002060"/>
                </a:solidFill>
                <a:latin typeface="Times New Roman" pitchFamily="18" charset="0"/>
                <a:cs typeface="Times New Roman" pitchFamily="18" charset="0"/>
              </a:rPr>
              <a:t>1110</a:t>
            </a:r>
            <a:r>
              <a:rPr lang="fr-FR" sz="2400" dirty="0">
                <a:solidFill>
                  <a:srgbClr val="002060"/>
                </a:solidFill>
                <a:latin typeface="Times New Roman" pitchFamily="18" charset="0"/>
                <a:cs typeface="Times New Roman" pitchFamily="18" charset="0"/>
              </a:rPr>
              <a:t>, 0111, 1011, 0101}</a:t>
            </a:r>
          </a:p>
          <a:p>
            <a:pPr algn="just"/>
            <a:endParaRPr lang="fr-FR" sz="2400" b="1" dirty="0">
              <a:latin typeface="Times New Roman" pitchFamily="18" charset="0"/>
              <a:cs typeface="Times New Roman" pitchFamily="18" charset="0"/>
            </a:endParaRPr>
          </a:p>
          <a:p>
            <a:pPr algn="just"/>
            <a:r>
              <a:rPr lang="fr-FR" sz="2400" dirty="0">
                <a:solidFill>
                  <a:srgbClr val="00B050"/>
                </a:solidFill>
                <a:latin typeface="Times New Roman" pitchFamily="18" charset="0"/>
                <a:cs typeface="Times New Roman" pitchFamily="18" charset="0"/>
              </a:rPr>
              <a:t>Données (sans codage) reçues= {0000, 1101, 0110, 0011, 0001, </a:t>
            </a:r>
            <a:r>
              <a:rPr lang="fr-FR" sz="2400" b="1" u="sng" dirty="0">
                <a:solidFill>
                  <a:srgbClr val="00B050"/>
                </a:solidFill>
                <a:latin typeface="Times New Roman" pitchFamily="18" charset="0"/>
                <a:cs typeface="Times New Roman" pitchFamily="18" charset="0"/>
              </a:rPr>
              <a:t>100</a:t>
            </a:r>
            <a:r>
              <a:rPr lang="fr-FR" sz="2400" b="1" u="sng" dirty="0">
                <a:solidFill>
                  <a:srgbClr val="FF0000"/>
                </a:solidFill>
                <a:latin typeface="Times New Roman" pitchFamily="18" charset="0"/>
                <a:cs typeface="Times New Roman" pitchFamily="18" charset="0"/>
              </a:rPr>
              <a:t>1</a:t>
            </a:r>
            <a:r>
              <a:rPr lang="fr-FR" sz="2400" dirty="0">
                <a:solidFill>
                  <a:srgbClr val="00B050"/>
                </a:solidFill>
                <a:latin typeface="Times New Roman" pitchFamily="18" charset="0"/>
                <a:cs typeface="Times New Roman" pitchFamily="18" charset="0"/>
              </a:rPr>
              <a:t>, 0100, 1010, 1111, 0010, 1001, 1100, 1110, 0111, 1011, 0101}</a:t>
            </a:r>
          </a:p>
          <a:p>
            <a:pPr algn="just"/>
            <a:endParaRPr lang="fr-FR" sz="2800" dirty="0">
              <a:latin typeface="Times New Roman" pitchFamily="18" charset="0"/>
              <a:cs typeface="Times New Roman" pitchFamily="18" charset="0"/>
            </a:endParaRPr>
          </a:p>
          <a:p>
            <a:pPr algn="just"/>
            <a:endParaRPr lang="fr-FR" sz="2800" dirty="0">
              <a:latin typeface="Times New Roman" pitchFamily="18" charset="0"/>
              <a:cs typeface="Times New Roman" pitchFamily="18" charset="0"/>
            </a:endParaRPr>
          </a:p>
          <a:p>
            <a:pPr algn="just">
              <a:buFont typeface="Wingdings" pitchFamily="2" charset="2"/>
              <a:buChar char="ü"/>
            </a:pPr>
            <a:r>
              <a:rPr lang="fr-FR" sz="2400" dirty="0">
                <a:latin typeface="Times New Roman" pitchFamily="18" charset="0"/>
                <a:cs typeface="Times New Roman" pitchFamily="18" charset="0"/>
              </a:rPr>
              <a:t> </a:t>
            </a:r>
            <a:r>
              <a:rPr lang="fr-FR" sz="2400" dirty="0">
                <a:solidFill>
                  <a:srgbClr val="7030A0"/>
                </a:solidFill>
                <a:latin typeface="Times New Roman" pitchFamily="18" charset="0"/>
                <a:cs typeface="Times New Roman" pitchFamily="18" charset="0"/>
              </a:rPr>
              <a:t>Messages de 4 bits : 16 messages possibles</a:t>
            </a:r>
          </a:p>
          <a:p>
            <a:pPr algn="just">
              <a:buFont typeface="Wingdings" pitchFamily="2" charset="2"/>
              <a:buChar char="ü"/>
            </a:pPr>
            <a:r>
              <a:rPr lang="fr-FR" sz="2400" dirty="0">
                <a:latin typeface="Times New Roman" pitchFamily="18" charset="0"/>
                <a:cs typeface="Times New Roman" pitchFamily="18" charset="0"/>
              </a:rPr>
              <a:t> </a:t>
            </a:r>
            <a:r>
              <a:rPr lang="fr-FR" sz="2400" dirty="0">
                <a:solidFill>
                  <a:srgbClr val="002060"/>
                </a:solidFill>
                <a:latin typeface="Times New Roman" pitchFamily="18" charset="0"/>
                <a:cs typeface="Times New Roman" pitchFamily="18" charset="0"/>
              </a:rPr>
              <a:t>La distance de </a:t>
            </a:r>
            <a:r>
              <a:rPr lang="fr-FR" sz="2400" dirty="0" err="1">
                <a:solidFill>
                  <a:srgbClr val="002060"/>
                </a:solidFill>
                <a:latin typeface="Times New Roman" pitchFamily="18" charset="0"/>
                <a:cs typeface="Times New Roman" pitchFamily="18" charset="0"/>
              </a:rPr>
              <a:t>Hamming</a:t>
            </a:r>
            <a:r>
              <a:rPr lang="fr-FR" sz="2400" dirty="0">
                <a:solidFill>
                  <a:srgbClr val="002060"/>
                </a:solidFill>
                <a:latin typeface="Times New Roman" pitchFamily="18" charset="0"/>
                <a:cs typeface="Times New Roman" pitchFamily="18" charset="0"/>
              </a:rPr>
              <a:t> minimale </a:t>
            </a:r>
            <a:r>
              <a:rPr lang="fr-FR" sz="2400" dirty="0" err="1">
                <a:solidFill>
                  <a:srgbClr val="002060"/>
                </a:solidFill>
                <a:latin typeface="Times New Roman" pitchFamily="18" charset="0"/>
                <a:cs typeface="Times New Roman" pitchFamily="18" charset="0"/>
              </a:rPr>
              <a:t>d</a:t>
            </a:r>
            <a:r>
              <a:rPr lang="fr-FR" sz="2400" baseline="-25000" dirty="0" err="1">
                <a:solidFill>
                  <a:srgbClr val="002060"/>
                </a:solidFill>
                <a:latin typeface="Times New Roman" pitchFamily="18" charset="0"/>
                <a:cs typeface="Times New Roman" pitchFamily="18" charset="0"/>
              </a:rPr>
              <a:t>min</a:t>
            </a:r>
            <a:r>
              <a:rPr lang="fr-FR" sz="2400" dirty="0">
                <a:solidFill>
                  <a:srgbClr val="002060"/>
                </a:solidFill>
                <a:latin typeface="Times New Roman" pitchFamily="18" charset="0"/>
                <a:cs typeface="Times New Roman" pitchFamily="18" charset="0"/>
              </a:rPr>
              <a:t> = 1 </a:t>
            </a:r>
          </a:p>
          <a:p>
            <a:pPr algn="just">
              <a:buFont typeface="Wingdings" pitchFamily="2" charset="2"/>
              <a:buChar char="ü"/>
            </a:pPr>
            <a:r>
              <a:rPr lang="fr-FR" sz="2400" dirty="0">
                <a:latin typeface="Times New Roman" pitchFamily="18" charset="0"/>
                <a:cs typeface="Times New Roman" pitchFamily="18" charset="0"/>
              </a:rPr>
              <a:t> </a:t>
            </a:r>
            <a:r>
              <a:rPr lang="fr-FR" sz="2400" dirty="0">
                <a:solidFill>
                  <a:srgbClr val="0070C0"/>
                </a:solidFill>
                <a:latin typeface="Times New Roman" pitchFamily="18" charset="0"/>
                <a:cs typeface="Times New Roman" pitchFamily="18" charset="0"/>
              </a:rPr>
              <a:t>Aucune erreur ne peut être détectée ou corrigée</a:t>
            </a:r>
          </a:p>
          <a:p>
            <a:pPr algn="just">
              <a:buFont typeface="Wingdings" pitchFamily="2" charset="2"/>
              <a:buChar char="ü"/>
            </a:pPr>
            <a:r>
              <a:rPr lang="fr-FR" sz="2400" dirty="0">
                <a:latin typeface="Times New Roman" pitchFamily="18" charset="0"/>
                <a:cs typeface="Times New Roman" pitchFamily="18" charset="0"/>
              </a:rPr>
              <a:t> </a:t>
            </a:r>
            <a:r>
              <a:rPr lang="fr-FR" sz="2400" dirty="0">
                <a:solidFill>
                  <a:schemeClr val="accent2">
                    <a:lumMod val="50000"/>
                  </a:schemeClr>
                </a:solidFill>
                <a:latin typeface="Times New Roman" pitchFamily="18" charset="0"/>
                <a:cs typeface="Times New Roman" pitchFamily="18" charset="0"/>
              </a:rPr>
              <a:t>Nombre max des erreurs détectables : </a:t>
            </a:r>
            <a:r>
              <a:rPr lang="fr-FR" sz="2400" b="1" u="sng" dirty="0" err="1">
                <a:solidFill>
                  <a:srgbClr val="7030A0"/>
                </a:solidFill>
                <a:latin typeface="Times New Roman" pitchFamily="18" charset="0"/>
                <a:cs typeface="Times New Roman" pitchFamily="18" charset="0"/>
              </a:rPr>
              <a:t>e</a:t>
            </a:r>
            <a:r>
              <a:rPr lang="fr-FR" sz="2400" b="1" u="sng" baseline="-25000" dirty="0" err="1">
                <a:solidFill>
                  <a:srgbClr val="7030A0"/>
                </a:solidFill>
                <a:latin typeface="Times New Roman" pitchFamily="18" charset="0"/>
                <a:cs typeface="Times New Roman" pitchFamily="18" charset="0"/>
              </a:rPr>
              <a:t>D</a:t>
            </a:r>
            <a:r>
              <a:rPr lang="fr-FR" sz="2400" b="1" u="sng" dirty="0">
                <a:solidFill>
                  <a:srgbClr val="7030A0"/>
                </a:solidFill>
                <a:latin typeface="Times New Roman" pitchFamily="18" charset="0"/>
                <a:cs typeface="Times New Roman" pitchFamily="18" charset="0"/>
              </a:rPr>
              <a:t> = </a:t>
            </a:r>
            <a:r>
              <a:rPr lang="fr-FR" sz="2400" b="1" u="sng" dirty="0" err="1">
                <a:solidFill>
                  <a:srgbClr val="7030A0"/>
                </a:solidFill>
                <a:latin typeface="Times New Roman" pitchFamily="18" charset="0"/>
                <a:cs typeface="Times New Roman" pitchFamily="18" charset="0"/>
              </a:rPr>
              <a:t>d</a:t>
            </a:r>
            <a:r>
              <a:rPr lang="fr-FR" sz="2400" b="1" u="sng" baseline="-25000" dirty="0" err="1">
                <a:solidFill>
                  <a:srgbClr val="7030A0"/>
                </a:solidFill>
                <a:latin typeface="Times New Roman" pitchFamily="18" charset="0"/>
                <a:cs typeface="Times New Roman" pitchFamily="18" charset="0"/>
              </a:rPr>
              <a:t>min</a:t>
            </a:r>
            <a:r>
              <a:rPr lang="fr-FR" sz="2400" b="1" u="sng" dirty="0">
                <a:solidFill>
                  <a:srgbClr val="7030A0"/>
                </a:solidFill>
                <a:latin typeface="Times New Roman" pitchFamily="18" charset="0"/>
                <a:cs typeface="Times New Roman" pitchFamily="18" charset="0"/>
              </a:rPr>
              <a:t> − 1 = 0</a:t>
            </a:r>
          </a:p>
          <a:p>
            <a:pPr algn="just">
              <a:buFont typeface="Wingdings" pitchFamily="2" charset="2"/>
              <a:buChar char="ü"/>
            </a:pPr>
            <a:r>
              <a:rPr lang="fr-FR" sz="2400" dirty="0">
                <a:latin typeface="Times New Roman" pitchFamily="18" charset="0"/>
                <a:cs typeface="Times New Roman" pitchFamily="18" charset="0"/>
              </a:rPr>
              <a:t> </a:t>
            </a:r>
            <a:r>
              <a:rPr lang="fr-FR" sz="2400" dirty="0">
                <a:solidFill>
                  <a:schemeClr val="accent4">
                    <a:lumMod val="75000"/>
                  </a:schemeClr>
                </a:solidFill>
                <a:latin typeface="Times New Roman" pitchFamily="18" charset="0"/>
                <a:cs typeface="Times New Roman" pitchFamily="18" charset="0"/>
              </a:rPr>
              <a:t>On ne peut pas remarquer si une erreur s’est passée</a:t>
            </a:r>
          </a:p>
          <a:p>
            <a:pPr algn="just"/>
            <a:endParaRPr lang="fr-FR" sz="2800" b="1" dirty="0">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23</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calcul de la distance de </a:t>
            </a:r>
            <a:r>
              <a:rPr lang="fr-FR" sz="2800" b="1" dirty="0" err="1">
                <a:solidFill>
                  <a:srgbClr val="0070C0"/>
                </a:solidFill>
              </a:rPr>
              <a:t>Hamming</a:t>
            </a:r>
            <a:endParaRPr lang="fr-FR" sz="2800" b="1" dirty="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928802"/>
            <a:ext cx="9144000" cy="4832092"/>
          </a:xfrm>
          <a:prstGeom prst="rect">
            <a:avLst/>
          </a:prstGeom>
          <a:noFill/>
        </p:spPr>
        <p:txBody>
          <a:bodyPr wrap="square" rtlCol="0">
            <a:spAutoFit/>
          </a:bodyPr>
          <a:lstStyle/>
          <a:p>
            <a:pPr algn="just"/>
            <a:r>
              <a:rPr lang="fr-FR" sz="2400" dirty="0">
                <a:latin typeface="Times New Roman" pitchFamily="18" charset="0"/>
                <a:cs typeface="Times New Roman" pitchFamily="18" charset="0"/>
              </a:rPr>
              <a:t>Données codées (</a:t>
            </a:r>
            <a:r>
              <a:rPr lang="fr-FR" sz="2400" b="1" u="sng" dirty="0">
                <a:solidFill>
                  <a:srgbClr val="7030A0"/>
                </a:solidFill>
                <a:latin typeface="Times New Roman" pitchFamily="18" charset="0"/>
                <a:cs typeface="Times New Roman" pitchFamily="18" charset="0"/>
              </a:rPr>
              <a:t>Codage de Parité</a:t>
            </a:r>
            <a:r>
              <a:rPr lang="fr-FR" sz="2400" dirty="0">
                <a:latin typeface="Times New Roman" pitchFamily="18" charset="0"/>
                <a:cs typeface="Times New Roman" pitchFamily="18" charset="0"/>
              </a:rPr>
              <a:t>) = {0000</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1101</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0110</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0011</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0001</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a:t>
            </a:r>
            <a:r>
              <a:rPr lang="fr-FR" sz="2400" b="1" u="sng" dirty="0">
                <a:latin typeface="Times New Roman" pitchFamily="18" charset="0"/>
                <a:cs typeface="Times New Roman" pitchFamily="18" charset="0"/>
              </a:rPr>
              <a:t>1000</a:t>
            </a:r>
            <a:r>
              <a:rPr lang="fr-FR" sz="2400" b="1" u="sng"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0100</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1010</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a:t>
            </a:r>
            <a:r>
              <a:rPr lang="fr-FR" sz="2400" b="1" u="sng" dirty="0">
                <a:latin typeface="Times New Roman" pitchFamily="18" charset="0"/>
                <a:cs typeface="Times New Roman" pitchFamily="18" charset="0"/>
              </a:rPr>
              <a:t>1111</a:t>
            </a:r>
            <a:r>
              <a:rPr lang="fr-FR" sz="2400" b="1" u="sng"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0010</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1001</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1100</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1110</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a:t>
            </a:r>
            <a:r>
              <a:rPr lang="fr-FR" sz="2400" b="1" u="sng" dirty="0">
                <a:latin typeface="Times New Roman" pitchFamily="18" charset="0"/>
                <a:cs typeface="Times New Roman" pitchFamily="18" charset="0"/>
              </a:rPr>
              <a:t>0111</a:t>
            </a:r>
            <a:r>
              <a:rPr lang="fr-FR" sz="2400" b="1" u="sng"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1011</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0101</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a:t>
            </a:r>
          </a:p>
          <a:p>
            <a:pPr algn="just"/>
            <a:endParaRPr lang="fr-FR" sz="2400" b="1"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Données codées (</a:t>
            </a:r>
            <a:r>
              <a:rPr lang="fr-FR" sz="2400" b="1" u="sng" dirty="0">
                <a:solidFill>
                  <a:srgbClr val="7030A0"/>
                </a:solidFill>
                <a:latin typeface="Times New Roman" pitchFamily="18" charset="0"/>
                <a:cs typeface="Times New Roman" pitchFamily="18" charset="0"/>
              </a:rPr>
              <a:t>avec codage de parité</a:t>
            </a:r>
            <a:r>
              <a:rPr lang="fr-FR" sz="2400" dirty="0">
                <a:latin typeface="Times New Roman" pitchFamily="18" charset="0"/>
                <a:cs typeface="Times New Roman" pitchFamily="18" charset="0"/>
              </a:rPr>
              <a:t>) reçues= {0000</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1101</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0110</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0011</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0001</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a:t>
            </a:r>
            <a:r>
              <a:rPr lang="fr-FR" sz="2400" b="1" u="sng" dirty="0">
                <a:latin typeface="Times New Roman" pitchFamily="18" charset="0"/>
                <a:cs typeface="Times New Roman" pitchFamily="18" charset="0"/>
              </a:rPr>
              <a:t>100</a:t>
            </a:r>
            <a:r>
              <a:rPr lang="fr-FR" sz="2400" b="1" u="sng" dirty="0">
                <a:solidFill>
                  <a:srgbClr val="00B050"/>
                </a:solidFill>
                <a:latin typeface="Times New Roman" pitchFamily="18" charset="0"/>
                <a:cs typeface="Times New Roman" pitchFamily="18" charset="0"/>
              </a:rPr>
              <a:t>1</a:t>
            </a:r>
            <a:r>
              <a:rPr lang="fr-FR" sz="2400" b="1" u="sng"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0100</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1010</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1111</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0010</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1001</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1100</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 1110</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0111</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1011</a:t>
            </a:r>
            <a:r>
              <a:rPr lang="fr-FR" sz="2400" dirty="0">
                <a:solidFill>
                  <a:srgbClr val="FF0000"/>
                </a:solidFill>
                <a:latin typeface="Times New Roman" pitchFamily="18" charset="0"/>
                <a:cs typeface="Times New Roman" pitchFamily="18" charset="0"/>
              </a:rPr>
              <a:t>1</a:t>
            </a:r>
            <a:r>
              <a:rPr lang="fr-FR" sz="2400" dirty="0">
                <a:latin typeface="Times New Roman" pitchFamily="18" charset="0"/>
                <a:cs typeface="Times New Roman" pitchFamily="18" charset="0"/>
              </a:rPr>
              <a:t>, 0101</a:t>
            </a:r>
            <a:r>
              <a:rPr lang="fr-FR" sz="2400" dirty="0">
                <a:solidFill>
                  <a:srgbClr val="FF0000"/>
                </a:solidFill>
                <a:latin typeface="Times New Roman" pitchFamily="18" charset="0"/>
                <a:cs typeface="Times New Roman" pitchFamily="18" charset="0"/>
              </a:rPr>
              <a:t>0</a:t>
            </a:r>
            <a:r>
              <a:rPr lang="fr-FR" sz="2400" dirty="0">
                <a:latin typeface="Times New Roman" pitchFamily="18" charset="0"/>
                <a:cs typeface="Times New Roman" pitchFamily="18" charset="0"/>
              </a:rPr>
              <a:t>}</a:t>
            </a:r>
          </a:p>
          <a:p>
            <a:pPr algn="just"/>
            <a:endParaRPr lang="fr-FR" sz="2800" dirty="0">
              <a:latin typeface="Times New Roman" pitchFamily="18" charset="0"/>
              <a:cs typeface="Times New Roman" pitchFamily="18" charset="0"/>
            </a:endParaRPr>
          </a:p>
          <a:p>
            <a:pPr algn="just">
              <a:buFont typeface="Wingdings" pitchFamily="2" charset="2"/>
              <a:buChar char="ü"/>
            </a:pPr>
            <a:r>
              <a:rPr lang="fr-FR" sz="2400" dirty="0">
                <a:latin typeface="Times New Roman" pitchFamily="18" charset="0"/>
                <a:cs typeface="Times New Roman" pitchFamily="18" charset="0"/>
              </a:rPr>
              <a:t> </a:t>
            </a:r>
            <a:r>
              <a:rPr lang="fr-FR" sz="2200" dirty="0">
                <a:latin typeface="Times New Roman" pitchFamily="18" charset="0"/>
                <a:cs typeface="Times New Roman" pitchFamily="18" charset="0"/>
              </a:rPr>
              <a:t>Messages de 5 bits : 16 messages possibles</a:t>
            </a:r>
          </a:p>
          <a:p>
            <a:pPr algn="just">
              <a:buFont typeface="Wingdings" pitchFamily="2" charset="2"/>
              <a:buChar char="ü"/>
            </a:pPr>
            <a:r>
              <a:rPr lang="fr-FR" sz="2200" dirty="0">
                <a:latin typeface="Times New Roman" pitchFamily="18" charset="0"/>
                <a:cs typeface="Times New Roman" pitchFamily="18" charset="0"/>
              </a:rPr>
              <a:t> La distance de </a:t>
            </a:r>
            <a:r>
              <a:rPr lang="fr-FR" sz="2200" dirty="0" err="1">
                <a:latin typeface="Times New Roman" pitchFamily="18" charset="0"/>
                <a:cs typeface="Times New Roman" pitchFamily="18" charset="0"/>
              </a:rPr>
              <a:t>Hamming</a:t>
            </a:r>
            <a:r>
              <a:rPr lang="fr-FR" sz="2200" dirty="0">
                <a:latin typeface="Times New Roman" pitchFamily="18" charset="0"/>
                <a:cs typeface="Times New Roman" pitchFamily="18" charset="0"/>
              </a:rPr>
              <a:t> minimale </a:t>
            </a:r>
            <a:r>
              <a:rPr lang="fr-FR" sz="2200" dirty="0" err="1">
                <a:latin typeface="Times New Roman" pitchFamily="18" charset="0"/>
                <a:cs typeface="Times New Roman" pitchFamily="18" charset="0"/>
              </a:rPr>
              <a:t>d</a:t>
            </a:r>
            <a:r>
              <a:rPr lang="fr-FR" sz="2200" baseline="-25000" dirty="0" err="1">
                <a:latin typeface="Times New Roman" pitchFamily="18" charset="0"/>
                <a:cs typeface="Times New Roman" pitchFamily="18" charset="0"/>
              </a:rPr>
              <a:t>min</a:t>
            </a:r>
            <a:r>
              <a:rPr lang="fr-FR" sz="2200" dirty="0">
                <a:latin typeface="Times New Roman" pitchFamily="18" charset="0"/>
                <a:cs typeface="Times New Roman" pitchFamily="18" charset="0"/>
              </a:rPr>
              <a:t> = 2 </a:t>
            </a:r>
          </a:p>
          <a:p>
            <a:pPr algn="just">
              <a:buFont typeface="Wingdings" pitchFamily="2" charset="2"/>
              <a:buChar char="ü"/>
            </a:pPr>
            <a:r>
              <a:rPr lang="fr-FR" sz="2200" dirty="0">
                <a:latin typeface="Times New Roman" pitchFamily="18" charset="0"/>
                <a:cs typeface="Times New Roman" pitchFamily="18" charset="0"/>
              </a:rPr>
              <a:t> Une seule erreur peut être détectée </a:t>
            </a:r>
          </a:p>
          <a:p>
            <a:pPr algn="just">
              <a:buFont typeface="Wingdings" pitchFamily="2" charset="2"/>
              <a:buChar char="ü"/>
            </a:pPr>
            <a:r>
              <a:rPr lang="fr-FR" sz="2200" dirty="0">
                <a:latin typeface="Times New Roman" pitchFamily="18" charset="0"/>
                <a:cs typeface="Times New Roman" pitchFamily="18" charset="0"/>
              </a:rPr>
              <a:t>Nombre max des erreurs détectables : </a:t>
            </a:r>
            <a:r>
              <a:rPr lang="fr-FR" sz="2200" b="1" dirty="0" err="1">
                <a:solidFill>
                  <a:srgbClr val="7030A0"/>
                </a:solidFill>
                <a:latin typeface="Times New Roman" pitchFamily="18" charset="0"/>
                <a:cs typeface="Times New Roman" pitchFamily="18" charset="0"/>
              </a:rPr>
              <a:t>e</a:t>
            </a:r>
            <a:r>
              <a:rPr lang="fr-FR" sz="2200" b="1" baseline="-25000" dirty="0" err="1">
                <a:solidFill>
                  <a:srgbClr val="7030A0"/>
                </a:solidFill>
                <a:latin typeface="Times New Roman" pitchFamily="18" charset="0"/>
                <a:cs typeface="Times New Roman" pitchFamily="18" charset="0"/>
              </a:rPr>
              <a:t>D</a:t>
            </a:r>
            <a:r>
              <a:rPr lang="fr-FR" sz="2200" b="1" dirty="0">
                <a:solidFill>
                  <a:srgbClr val="7030A0"/>
                </a:solidFill>
                <a:latin typeface="Times New Roman" pitchFamily="18" charset="0"/>
                <a:cs typeface="Times New Roman" pitchFamily="18" charset="0"/>
              </a:rPr>
              <a:t> = </a:t>
            </a:r>
            <a:r>
              <a:rPr lang="fr-FR" sz="2200" b="1" dirty="0" err="1">
                <a:solidFill>
                  <a:srgbClr val="7030A0"/>
                </a:solidFill>
                <a:latin typeface="Times New Roman" pitchFamily="18" charset="0"/>
                <a:cs typeface="Times New Roman" pitchFamily="18" charset="0"/>
              </a:rPr>
              <a:t>d</a:t>
            </a:r>
            <a:r>
              <a:rPr lang="fr-FR" sz="2200" b="1" baseline="-25000" dirty="0" err="1">
                <a:solidFill>
                  <a:srgbClr val="7030A0"/>
                </a:solidFill>
                <a:latin typeface="Times New Roman" pitchFamily="18" charset="0"/>
                <a:cs typeface="Times New Roman" pitchFamily="18" charset="0"/>
              </a:rPr>
              <a:t>min</a:t>
            </a:r>
            <a:r>
              <a:rPr lang="fr-FR" sz="2200" b="1" dirty="0">
                <a:solidFill>
                  <a:srgbClr val="7030A0"/>
                </a:solidFill>
                <a:latin typeface="Times New Roman" pitchFamily="18" charset="0"/>
                <a:cs typeface="Times New Roman" pitchFamily="18" charset="0"/>
              </a:rPr>
              <a:t> − 1 = 1</a:t>
            </a:r>
          </a:p>
          <a:p>
            <a:pPr algn="just">
              <a:buFont typeface="Wingdings" pitchFamily="2" charset="2"/>
              <a:buChar char="ü"/>
            </a:pPr>
            <a:r>
              <a:rPr lang="fr-FR" sz="2200" dirty="0">
                <a:latin typeface="Times New Roman" pitchFamily="18" charset="0"/>
                <a:cs typeface="Times New Roman" pitchFamily="18" charset="0"/>
              </a:rPr>
              <a:t> </a:t>
            </a:r>
            <a:r>
              <a:rPr lang="fr-FR" sz="2200" b="1" dirty="0">
                <a:latin typeface="Times New Roman" pitchFamily="18" charset="0"/>
                <a:cs typeface="Times New Roman" pitchFamily="18" charset="0"/>
              </a:rPr>
              <a:t>Aucune erreur ne peut être corrigée</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24</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calcul de la distance de </a:t>
            </a:r>
            <a:r>
              <a:rPr lang="fr-FR" sz="2800" b="1" dirty="0" err="1">
                <a:solidFill>
                  <a:srgbClr val="0070C0"/>
                </a:solidFill>
              </a:rPr>
              <a:t>Hamming</a:t>
            </a:r>
            <a:endParaRPr lang="fr-FR" sz="2800" b="1" dirty="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25</a:t>
            </a:fld>
            <a:endParaRPr lang="fr-FR"/>
          </a:p>
        </p:txBody>
      </p:sp>
      <p:sp>
        <p:nvSpPr>
          <p:cNvPr id="3" name="ZoneTexte 2"/>
          <p:cNvSpPr txBox="1"/>
          <p:nvPr/>
        </p:nvSpPr>
        <p:spPr>
          <a:xfrm>
            <a:off x="0" y="2214554"/>
            <a:ext cx="9144000" cy="4154984"/>
          </a:xfrm>
          <a:prstGeom prst="rect">
            <a:avLst/>
          </a:prstGeom>
          <a:noFill/>
        </p:spPr>
        <p:txBody>
          <a:bodyPr wrap="square" rtlCol="0">
            <a:spAutoFit/>
          </a:bodyPr>
          <a:lstStyle/>
          <a:p>
            <a:pPr algn="just"/>
            <a:r>
              <a:rPr lang="fr-FR" sz="2400" dirty="0">
                <a:solidFill>
                  <a:srgbClr val="002060"/>
                </a:solidFill>
                <a:latin typeface="Times New Roman" pitchFamily="18" charset="0"/>
                <a:cs typeface="Times New Roman" pitchFamily="18" charset="0"/>
              </a:rPr>
              <a:t>Codage de Parité ou codage par contrôle de parité, </a:t>
            </a:r>
            <a:r>
              <a:rPr lang="fr-FR" sz="2400" b="1" dirty="0">
                <a:solidFill>
                  <a:srgbClr val="FF0000"/>
                </a:solidFill>
                <a:latin typeface="Times New Roman" pitchFamily="18" charset="0"/>
                <a:cs typeface="Times New Roman" pitchFamily="18" charset="0"/>
              </a:rPr>
              <a:t>(en anglais  VRC – Vertical </a:t>
            </a:r>
            <a:r>
              <a:rPr lang="fr-FR" sz="2400" b="1" dirty="0" err="1">
                <a:solidFill>
                  <a:srgbClr val="FF0000"/>
                </a:solidFill>
                <a:latin typeface="Times New Roman" pitchFamily="18" charset="0"/>
                <a:cs typeface="Times New Roman" pitchFamily="18" charset="0"/>
              </a:rPr>
              <a:t>Redundancy</a:t>
            </a:r>
            <a:r>
              <a:rPr lang="fr-FR" sz="2400" b="1" dirty="0">
                <a:solidFill>
                  <a:srgbClr val="FF0000"/>
                </a:solidFill>
                <a:latin typeface="Times New Roman" pitchFamily="18" charset="0"/>
                <a:cs typeface="Times New Roman" pitchFamily="18" charset="0"/>
              </a:rPr>
              <a:t> Check) </a:t>
            </a:r>
            <a:r>
              <a:rPr lang="fr-FR" sz="2400" dirty="0">
                <a:solidFill>
                  <a:srgbClr val="002060"/>
                </a:solidFill>
                <a:latin typeface="Times New Roman" pitchFamily="18" charset="0"/>
                <a:cs typeface="Times New Roman" pitchFamily="18" charset="0"/>
              </a:rPr>
              <a:t>est le système de contrôle le plus simple. Il consiste à ajouter un bit de parité à un ensemble de bits. </a:t>
            </a:r>
          </a:p>
          <a:p>
            <a:pPr algn="just"/>
            <a:r>
              <a:rPr lang="fr-FR" sz="2400" dirty="0">
                <a:solidFill>
                  <a:srgbClr val="002060"/>
                </a:solidFill>
                <a:latin typeface="Times New Roman" pitchFamily="18" charset="0"/>
                <a:cs typeface="Times New Roman" pitchFamily="18" charset="0"/>
              </a:rPr>
              <a:t>Il s’agit de compter le nombre de bits à 1 dans le mot code (par exemple un mot formé de 7 bits). Selon le type de parité souhaité (paire ou impaire), on positionne le 8</a:t>
            </a:r>
            <a:r>
              <a:rPr lang="fr-FR" sz="2400" baseline="30000" dirty="0">
                <a:solidFill>
                  <a:srgbClr val="002060"/>
                </a:solidFill>
                <a:latin typeface="Times New Roman" pitchFamily="18" charset="0"/>
                <a:cs typeface="Times New Roman" pitchFamily="18" charset="0"/>
              </a:rPr>
              <a:t>ème</a:t>
            </a:r>
            <a:r>
              <a:rPr lang="fr-FR" sz="2400" dirty="0">
                <a:solidFill>
                  <a:srgbClr val="002060"/>
                </a:solidFill>
                <a:latin typeface="Times New Roman" pitchFamily="18" charset="0"/>
                <a:cs typeface="Times New Roman" pitchFamily="18" charset="0"/>
              </a:rPr>
              <a:t>.</a:t>
            </a:r>
          </a:p>
          <a:p>
            <a:endParaRPr lang="fr-FR" sz="2400" dirty="0"/>
          </a:p>
          <a:p>
            <a:endParaRPr lang="fr-FR" sz="2400" dirty="0"/>
          </a:p>
          <a:p>
            <a:pPr algn="just"/>
            <a:r>
              <a:rPr lang="fr-FR" sz="2400" dirty="0">
                <a:solidFill>
                  <a:srgbClr val="7030A0"/>
                </a:solidFill>
                <a:latin typeface="Times New Roman" pitchFamily="18" charset="0"/>
                <a:cs typeface="Times New Roman" pitchFamily="18" charset="0"/>
              </a:rPr>
              <a:t>Le bit de parité n’est pas précis : il ne dit pas où est située l’erreur. De plus, il n’est pas fiable non plus. Si il y a deux erreurs dans le même mot, le bit de parité reste valide, mais l’information est fausse.</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Codage de Parité</a:t>
            </a:r>
          </a:p>
          <a:p>
            <a:pPr algn="ctr"/>
            <a:endParaRPr lang="fr-FR" dirty="0"/>
          </a:p>
        </p:txBody>
      </p:sp>
    </p:spTree>
  </p:cSld>
  <p:clrMapOvr>
    <a:masterClrMapping/>
  </p:clrMapOvr>
  <p:transition advTm="1500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26</a:t>
            </a:fld>
            <a:endParaRPr lang="fr-FR"/>
          </a:p>
        </p:txBody>
      </p:sp>
      <p:sp>
        <p:nvSpPr>
          <p:cNvPr id="3" name="ZoneTexte 2"/>
          <p:cNvSpPr txBox="1"/>
          <p:nvPr/>
        </p:nvSpPr>
        <p:spPr>
          <a:xfrm>
            <a:off x="0" y="1785926"/>
            <a:ext cx="9144000" cy="2308324"/>
          </a:xfrm>
          <a:prstGeom prst="rect">
            <a:avLst/>
          </a:prstGeom>
          <a:noFill/>
        </p:spPr>
        <p:txBody>
          <a:bodyPr wrap="square" rtlCol="0">
            <a:spAutoFit/>
          </a:bodyPr>
          <a:lstStyle/>
          <a:p>
            <a:pPr algn="just"/>
            <a:r>
              <a:rPr lang="fr-FR" sz="2400" dirty="0">
                <a:solidFill>
                  <a:srgbClr val="7030A0"/>
                </a:solidFill>
                <a:latin typeface="Times New Roman" pitchFamily="18" charset="0"/>
                <a:cs typeface="Times New Roman" pitchFamily="18" charset="0"/>
              </a:rPr>
              <a:t>Le contrôle de parité croisé (</a:t>
            </a:r>
            <a:r>
              <a:rPr lang="fr-FR" sz="2400" dirty="0">
                <a:solidFill>
                  <a:srgbClr val="FF0000"/>
                </a:solidFill>
                <a:latin typeface="Times New Roman" pitchFamily="18" charset="0"/>
                <a:cs typeface="Times New Roman" pitchFamily="18" charset="0"/>
              </a:rPr>
              <a:t>Longitudinal </a:t>
            </a:r>
            <a:r>
              <a:rPr lang="fr-FR" sz="2400" dirty="0" err="1">
                <a:solidFill>
                  <a:srgbClr val="FF0000"/>
                </a:solidFill>
                <a:latin typeface="Times New Roman" pitchFamily="18" charset="0"/>
                <a:cs typeface="Times New Roman" pitchFamily="18" charset="0"/>
              </a:rPr>
              <a:t>Redundancy</a:t>
            </a:r>
            <a:r>
              <a:rPr lang="fr-FR" sz="2400" dirty="0">
                <a:solidFill>
                  <a:srgbClr val="FF0000"/>
                </a:solidFill>
                <a:latin typeface="Times New Roman" pitchFamily="18" charset="0"/>
                <a:cs typeface="Times New Roman" pitchFamily="18" charset="0"/>
              </a:rPr>
              <a:t> Check – LRC</a:t>
            </a:r>
            <a:r>
              <a:rPr lang="fr-FR" sz="2400" dirty="0">
                <a:solidFill>
                  <a:srgbClr val="7030A0"/>
                </a:solidFill>
                <a:latin typeface="Times New Roman" pitchFamily="18" charset="0"/>
                <a:cs typeface="Times New Roman" pitchFamily="18" charset="0"/>
              </a:rPr>
              <a:t>) permet de pallier aux limites du VRC. </a:t>
            </a:r>
          </a:p>
          <a:p>
            <a:pPr algn="just"/>
            <a:endParaRPr lang="fr-FR" sz="2400" dirty="0">
              <a:solidFill>
                <a:srgbClr val="7030A0"/>
              </a:solidFill>
              <a:latin typeface="Times New Roman" pitchFamily="18" charset="0"/>
              <a:cs typeface="Times New Roman" pitchFamily="18" charset="0"/>
            </a:endParaRPr>
          </a:p>
          <a:p>
            <a:pPr algn="just"/>
            <a:r>
              <a:rPr lang="fr-FR" sz="2400" dirty="0">
                <a:solidFill>
                  <a:srgbClr val="00B050"/>
                </a:solidFill>
                <a:latin typeface="Times New Roman" pitchFamily="18" charset="0"/>
                <a:cs typeface="Times New Roman" pitchFamily="18" charset="0"/>
              </a:rPr>
              <a:t>Le </a:t>
            </a:r>
            <a:r>
              <a:rPr lang="fr-FR" sz="2400" dirty="0">
                <a:solidFill>
                  <a:srgbClr val="FF0000"/>
                </a:solidFill>
                <a:latin typeface="Times New Roman" pitchFamily="18" charset="0"/>
                <a:cs typeface="Times New Roman" pitchFamily="18" charset="0"/>
              </a:rPr>
              <a:t>LRC</a:t>
            </a:r>
            <a:r>
              <a:rPr lang="fr-FR" sz="2400" dirty="0">
                <a:solidFill>
                  <a:srgbClr val="00B050"/>
                </a:solidFill>
                <a:latin typeface="Times New Roman" pitchFamily="18" charset="0"/>
                <a:cs typeface="Times New Roman" pitchFamily="18" charset="0"/>
              </a:rPr>
              <a:t> consiste </a:t>
            </a:r>
            <a:r>
              <a:rPr lang="vi-VN" sz="2400" dirty="0">
                <a:solidFill>
                  <a:srgbClr val="00B050"/>
                </a:solidFill>
                <a:latin typeface="Times New Roman" pitchFamily="18" charset="0"/>
                <a:cs typeface="Times New Roman" pitchFamily="18" charset="0"/>
              </a:rPr>
              <a:t>non pas </a:t>
            </a:r>
            <a:r>
              <a:rPr lang="fr-FR" sz="2400" dirty="0">
                <a:solidFill>
                  <a:srgbClr val="00B050"/>
                </a:solidFill>
                <a:latin typeface="Times New Roman" pitchFamily="18" charset="0"/>
                <a:cs typeface="Times New Roman" pitchFamily="18" charset="0"/>
              </a:rPr>
              <a:t>à</a:t>
            </a:r>
            <a:r>
              <a:rPr lang="vi-VN" sz="2400" dirty="0">
                <a:solidFill>
                  <a:srgbClr val="00B050"/>
                </a:solidFill>
                <a:latin typeface="Times New Roman" pitchFamily="18" charset="0"/>
                <a:cs typeface="Times New Roman" pitchFamily="18" charset="0"/>
              </a:rPr>
              <a:t> contr</a:t>
            </a:r>
            <a:r>
              <a:rPr lang="fr-FR" sz="2400" dirty="0">
                <a:solidFill>
                  <a:srgbClr val="00B050"/>
                </a:solidFill>
                <a:latin typeface="Times New Roman" pitchFamily="18" charset="0"/>
                <a:cs typeface="Times New Roman" pitchFamily="18" charset="0"/>
              </a:rPr>
              <a:t>ô</a:t>
            </a:r>
            <a:r>
              <a:rPr lang="vi-VN" sz="2400" dirty="0">
                <a:solidFill>
                  <a:srgbClr val="00B050"/>
                </a:solidFill>
                <a:latin typeface="Times New Roman" pitchFamily="18" charset="0"/>
                <a:cs typeface="Times New Roman" pitchFamily="18" charset="0"/>
              </a:rPr>
              <a:t>ler </a:t>
            </a:r>
            <a:r>
              <a:rPr lang="fr-FR" sz="2400" dirty="0">
                <a:solidFill>
                  <a:srgbClr val="00B050"/>
                </a:solidFill>
                <a:latin typeface="Times New Roman" pitchFamily="18" charset="0"/>
                <a:cs typeface="Times New Roman" pitchFamily="18" charset="0"/>
              </a:rPr>
              <a:t>uniquement </a:t>
            </a:r>
            <a:r>
              <a:rPr lang="vi-VN" sz="2400" dirty="0">
                <a:solidFill>
                  <a:srgbClr val="00B050"/>
                </a:solidFill>
                <a:latin typeface="Times New Roman" pitchFamily="18" charset="0"/>
                <a:cs typeface="Times New Roman" pitchFamily="18" charset="0"/>
              </a:rPr>
              <a:t>l’int</a:t>
            </a:r>
            <a:r>
              <a:rPr lang="fr-FR" sz="2400" dirty="0">
                <a:solidFill>
                  <a:srgbClr val="00B050"/>
                </a:solidFill>
                <a:latin typeface="Times New Roman" pitchFamily="18" charset="0"/>
                <a:cs typeface="Times New Roman" pitchFamily="18" charset="0"/>
              </a:rPr>
              <a:t>é</a:t>
            </a:r>
            <a:r>
              <a:rPr lang="vi-VN" sz="2400" dirty="0">
                <a:solidFill>
                  <a:srgbClr val="00B050"/>
                </a:solidFill>
                <a:latin typeface="Times New Roman" pitchFamily="18" charset="0"/>
                <a:cs typeface="Times New Roman" pitchFamily="18" charset="0"/>
              </a:rPr>
              <a:t>grit</a:t>
            </a:r>
            <a:r>
              <a:rPr lang="fr-FR" sz="2400" dirty="0">
                <a:solidFill>
                  <a:srgbClr val="00B050"/>
                </a:solidFill>
                <a:latin typeface="Times New Roman" pitchFamily="18" charset="0"/>
                <a:cs typeface="Times New Roman" pitchFamily="18" charset="0"/>
              </a:rPr>
              <a:t>é</a:t>
            </a:r>
            <a:r>
              <a:rPr lang="vi-VN" sz="2400" dirty="0">
                <a:solidFill>
                  <a:srgbClr val="00B050"/>
                </a:solidFill>
                <a:latin typeface="Times New Roman" pitchFamily="18" charset="0"/>
                <a:cs typeface="Times New Roman" pitchFamily="18" charset="0"/>
              </a:rPr>
              <a:t> des donn</a:t>
            </a:r>
            <a:r>
              <a:rPr lang="fr-FR" sz="2400" dirty="0">
                <a:solidFill>
                  <a:srgbClr val="00B050"/>
                </a:solidFill>
                <a:latin typeface="Times New Roman" pitchFamily="18" charset="0"/>
                <a:cs typeface="Times New Roman" pitchFamily="18" charset="0"/>
              </a:rPr>
              <a:t>é</a:t>
            </a:r>
            <a:r>
              <a:rPr lang="vi-VN" sz="2400" dirty="0">
                <a:solidFill>
                  <a:srgbClr val="00B050"/>
                </a:solidFill>
                <a:latin typeface="Times New Roman" pitchFamily="18" charset="0"/>
                <a:cs typeface="Times New Roman" pitchFamily="18" charset="0"/>
              </a:rPr>
              <a:t>es d’un caract</a:t>
            </a:r>
            <a:r>
              <a:rPr lang="fr-FR" sz="2400" dirty="0">
                <a:solidFill>
                  <a:srgbClr val="00B050"/>
                </a:solidFill>
                <a:latin typeface="Times New Roman" pitchFamily="18" charset="0"/>
                <a:cs typeface="Times New Roman" pitchFamily="18" charset="0"/>
              </a:rPr>
              <a:t>è</a:t>
            </a:r>
            <a:r>
              <a:rPr lang="vi-VN" sz="2400" dirty="0">
                <a:solidFill>
                  <a:srgbClr val="00B050"/>
                </a:solidFill>
                <a:latin typeface="Times New Roman" pitchFamily="18" charset="0"/>
                <a:cs typeface="Times New Roman" pitchFamily="18" charset="0"/>
              </a:rPr>
              <a:t>re, mais</a:t>
            </a:r>
            <a:r>
              <a:rPr lang="fr-FR" sz="2400" dirty="0">
                <a:solidFill>
                  <a:srgbClr val="00B050"/>
                </a:solidFill>
                <a:latin typeface="Times New Roman" pitchFamily="18" charset="0"/>
                <a:cs typeface="Times New Roman" pitchFamily="18" charset="0"/>
              </a:rPr>
              <a:t> aussi</a:t>
            </a:r>
            <a:r>
              <a:rPr lang="vi-VN" sz="2400" dirty="0">
                <a:solidFill>
                  <a:srgbClr val="00B050"/>
                </a:solidFill>
                <a:latin typeface="Times New Roman" pitchFamily="18" charset="0"/>
                <a:cs typeface="Times New Roman" pitchFamily="18" charset="0"/>
              </a:rPr>
              <a:t> </a:t>
            </a:r>
            <a:r>
              <a:rPr lang="fr-FR" sz="2400" dirty="0">
                <a:solidFill>
                  <a:srgbClr val="00B050"/>
                </a:solidFill>
                <a:latin typeface="Times New Roman" pitchFamily="18" charset="0"/>
                <a:cs typeface="Times New Roman" pitchFamily="18" charset="0"/>
              </a:rPr>
              <a:t>à </a:t>
            </a:r>
            <a:r>
              <a:rPr lang="vi-VN" sz="2400" dirty="0">
                <a:solidFill>
                  <a:srgbClr val="00B050"/>
                </a:solidFill>
                <a:latin typeface="Times New Roman" pitchFamily="18" charset="0"/>
                <a:cs typeface="Times New Roman" pitchFamily="18" charset="0"/>
              </a:rPr>
              <a:t>contr</a:t>
            </a:r>
            <a:r>
              <a:rPr lang="fr-FR" sz="2400" dirty="0">
                <a:solidFill>
                  <a:srgbClr val="00B050"/>
                </a:solidFill>
                <a:latin typeface="Times New Roman" pitchFamily="18" charset="0"/>
                <a:cs typeface="Times New Roman" pitchFamily="18" charset="0"/>
              </a:rPr>
              <a:t>ô</a:t>
            </a:r>
            <a:r>
              <a:rPr lang="vi-VN" sz="2400" dirty="0">
                <a:solidFill>
                  <a:srgbClr val="00B050"/>
                </a:solidFill>
                <a:latin typeface="Times New Roman" pitchFamily="18" charset="0"/>
                <a:cs typeface="Times New Roman" pitchFamily="18" charset="0"/>
              </a:rPr>
              <a:t>ler l’int</a:t>
            </a:r>
            <a:r>
              <a:rPr lang="fr-FR" sz="2400" dirty="0">
                <a:solidFill>
                  <a:srgbClr val="00B050"/>
                </a:solidFill>
                <a:latin typeface="Times New Roman" pitchFamily="18" charset="0"/>
                <a:cs typeface="Times New Roman" pitchFamily="18" charset="0"/>
              </a:rPr>
              <a:t>é</a:t>
            </a:r>
            <a:r>
              <a:rPr lang="vi-VN" sz="2400" dirty="0">
                <a:solidFill>
                  <a:srgbClr val="00B050"/>
                </a:solidFill>
                <a:latin typeface="Times New Roman" pitchFamily="18" charset="0"/>
                <a:cs typeface="Times New Roman" pitchFamily="18" charset="0"/>
              </a:rPr>
              <a:t>grit</a:t>
            </a:r>
            <a:r>
              <a:rPr lang="fr-FR" sz="2400" dirty="0">
                <a:solidFill>
                  <a:srgbClr val="00B050"/>
                </a:solidFill>
                <a:latin typeface="Times New Roman" pitchFamily="18" charset="0"/>
                <a:cs typeface="Times New Roman" pitchFamily="18" charset="0"/>
              </a:rPr>
              <a:t>é</a:t>
            </a:r>
            <a:r>
              <a:rPr lang="vi-VN" sz="2400" dirty="0">
                <a:solidFill>
                  <a:srgbClr val="00B050"/>
                </a:solidFill>
                <a:latin typeface="Times New Roman" pitchFamily="18" charset="0"/>
                <a:cs typeface="Times New Roman" pitchFamily="18" charset="0"/>
              </a:rPr>
              <a:t> des bits de parit</a:t>
            </a:r>
            <a:r>
              <a:rPr lang="fr-FR" sz="2400" dirty="0">
                <a:solidFill>
                  <a:srgbClr val="00B050"/>
                </a:solidFill>
                <a:latin typeface="Times New Roman" pitchFamily="18" charset="0"/>
                <a:cs typeface="Times New Roman" pitchFamily="18" charset="0"/>
              </a:rPr>
              <a:t>é</a:t>
            </a:r>
            <a:r>
              <a:rPr lang="vi-VN" sz="2400" dirty="0">
                <a:solidFill>
                  <a:srgbClr val="00B050"/>
                </a:solidFill>
                <a:latin typeface="Times New Roman" pitchFamily="18" charset="0"/>
                <a:cs typeface="Times New Roman" pitchFamily="18" charset="0"/>
              </a:rPr>
              <a:t> d’un bloc de caract</a:t>
            </a:r>
            <a:r>
              <a:rPr lang="fr-FR" sz="2400" dirty="0">
                <a:solidFill>
                  <a:srgbClr val="00B050"/>
                </a:solidFill>
                <a:latin typeface="Times New Roman" pitchFamily="18" charset="0"/>
                <a:cs typeface="Times New Roman" pitchFamily="18" charset="0"/>
              </a:rPr>
              <a:t>è</a:t>
            </a:r>
            <a:r>
              <a:rPr lang="vi-VN" sz="2400" dirty="0">
                <a:solidFill>
                  <a:srgbClr val="00B050"/>
                </a:solidFill>
                <a:latin typeface="Times New Roman" pitchFamily="18" charset="0"/>
                <a:cs typeface="Times New Roman" pitchFamily="18" charset="0"/>
              </a:rPr>
              <a:t>res.</a:t>
            </a:r>
            <a:endParaRPr lang="fr-FR" sz="2400" dirty="0">
              <a:solidFill>
                <a:srgbClr val="00B050"/>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B0F0"/>
                </a:solidFill>
              </a:rPr>
              <a:t>Codage par contrôle de parité croisé</a:t>
            </a:r>
          </a:p>
          <a:p>
            <a:pPr algn="ctr"/>
            <a:endParaRPr lang="fr-FR" dirty="0"/>
          </a:p>
        </p:txBody>
      </p:sp>
      <p:pic>
        <p:nvPicPr>
          <p:cNvPr id="198658" name="Picture 2"/>
          <p:cNvPicPr>
            <a:picLocks noChangeAspect="1" noChangeArrowheads="1"/>
          </p:cNvPicPr>
          <p:nvPr/>
        </p:nvPicPr>
        <p:blipFill>
          <a:blip r:embed="rId2"/>
          <a:srcRect/>
          <a:stretch>
            <a:fillRect/>
          </a:stretch>
        </p:blipFill>
        <p:spPr bwMode="auto">
          <a:xfrm>
            <a:off x="4909788" y="4136815"/>
            <a:ext cx="3162674" cy="2683999"/>
          </a:xfrm>
          <a:prstGeom prst="rect">
            <a:avLst/>
          </a:prstGeom>
          <a:noFill/>
          <a:ln w="9525">
            <a:noFill/>
            <a:miter lim="800000"/>
            <a:headEnd/>
            <a:tailEnd/>
          </a:ln>
          <a:effectLst/>
        </p:spPr>
      </p:pic>
      <p:sp>
        <p:nvSpPr>
          <p:cNvPr id="9" name="ZoneTexte 8"/>
          <p:cNvSpPr txBox="1"/>
          <p:nvPr/>
        </p:nvSpPr>
        <p:spPr>
          <a:xfrm>
            <a:off x="0" y="4286256"/>
            <a:ext cx="5000628" cy="461665"/>
          </a:xfrm>
          <a:prstGeom prst="rect">
            <a:avLst/>
          </a:prstGeom>
          <a:noFill/>
        </p:spPr>
        <p:txBody>
          <a:bodyPr wrap="square" rtlCol="0">
            <a:spAutoFit/>
          </a:bodyPr>
          <a:lstStyle/>
          <a:p>
            <a:r>
              <a:rPr lang="fr-FR" sz="2400" b="1" u="sng" dirty="0">
                <a:solidFill>
                  <a:schemeClr val="accent6">
                    <a:lumMod val="50000"/>
                  </a:schemeClr>
                </a:solidFill>
                <a:latin typeface="Times New Roman" pitchFamily="18" charset="0"/>
                <a:cs typeface="Times New Roman" pitchFamily="18" charset="0"/>
              </a:rPr>
              <a:t>Exemple de contrôle de parité croisé</a:t>
            </a:r>
          </a:p>
        </p:txBody>
      </p:sp>
    </p:spTree>
  </p:cSld>
  <p:clrMapOvr>
    <a:masterClrMapping/>
  </p:clrMapOvr>
  <p:transition advTm="1500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285860"/>
            <a:ext cx="9144000" cy="5509200"/>
          </a:xfrm>
          <a:prstGeom prst="rect">
            <a:avLst/>
          </a:prstGeom>
          <a:noFill/>
        </p:spPr>
        <p:txBody>
          <a:bodyPr wrap="square" rtlCol="0">
            <a:spAutoFit/>
          </a:bodyPr>
          <a:lstStyle/>
          <a:p>
            <a:pPr algn="just"/>
            <a:r>
              <a:rPr lang="fr-FR" sz="2400" dirty="0">
                <a:latin typeface="Times New Roman" pitchFamily="18" charset="0"/>
                <a:cs typeface="Times New Roman" pitchFamily="18" charset="0"/>
              </a:rPr>
              <a:t>Données codées (</a:t>
            </a:r>
            <a:r>
              <a:rPr lang="fr-FR" sz="2400" b="1" u="sng" dirty="0">
                <a:solidFill>
                  <a:srgbClr val="7030A0"/>
                </a:solidFill>
                <a:latin typeface="Times New Roman" pitchFamily="18" charset="0"/>
                <a:cs typeface="Times New Roman" pitchFamily="18" charset="0"/>
              </a:rPr>
              <a:t>Codage de </a:t>
            </a:r>
            <a:r>
              <a:rPr lang="fr-FR" sz="2400" b="1" u="sng" dirty="0" err="1">
                <a:solidFill>
                  <a:srgbClr val="7030A0"/>
                </a:solidFill>
                <a:latin typeface="Times New Roman" pitchFamily="18" charset="0"/>
                <a:cs typeface="Times New Roman" pitchFamily="18" charset="0"/>
              </a:rPr>
              <a:t>Hamming</a:t>
            </a:r>
            <a:r>
              <a:rPr lang="fr-FR" sz="2400" b="1" u="sng" dirty="0">
                <a:solidFill>
                  <a:srgbClr val="7030A0"/>
                </a:solidFill>
                <a:latin typeface="Times New Roman" pitchFamily="18" charset="0"/>
                <a:cs typeface="Times New Roman" pitchFamily="18" charset="0"/>
              </a:rPr>
              <a:t> (7,4)</a:t>
            </a:r>
            <a:r>
              <a:rPr lang="fr-FR" sz="2400" dirty="0">
                <a:latin typeface="Times New Roman" pitchFamily="18" charset="0"/>
                <a:cs typeface="Times New Roman" pitchFamily="18" charset="0"/>
              </a:rPr>
              <a:t>) = {0000</a:t>
            </a:r>
            <a:r>
              <a:rPr lang="fr-FR" sz="2400" dirty="0">
                <a:solidFill>
                  <a:srgbClr val="C00000"/>
                </a:solidFill>
                <a:latin typeface="Times New Roman" pitchFamily="18" charset="0"/>
                <a:cs typeface="Times New Roman" pitchFamily="18" charset="0"/>
              </a:rPr>
              <a:t>000, </a:t>
            </a:r>
            <a:r>
              <a:rPr lang="fr-FR" sz="2400" dirty="0">
                <a:latin typeface="Times New Roman" pitchFamily="18" charset="0"/>
                <a:cs typeface="Times New Roman" pitchFamily="18" charset="0"/>
              </a:rPr>
              <a:t>1101</a:t>
            </a:r>
            <a:r>
              <a:rPr lang="fr-FR" sz="2400" dirty="0">
                <a:solidFill>
                  <a:srgbClr val="C00000"/>
                </a:solidFill>
                <a:latin typeface="Times New Roman" pitchFamily="18" charset="0"/>
                <a:cs typeface="Times New Roman" pitchFamily="18" charset="0"/>
              </a:rPr>
              <a:t>000, </a:t>
            </a:r>
            <a:r>
              <a:rPr lang="fr-FR" sz="2400" dirty="0">
                <a:latin typeface="Times New Roman" pitchFamily="18" charset="0"/>
                <a:cs typeface="Times New Roman" pitchFamily="18" charset="0"/>
              </a:rPr>
              <a:t>0110</a:t>
            </a:r>
            <a:r>
              <a:rPr lang="fr-FR" sz="2400" dirty="0">
                <a:solidFill>
                  <a:srgbClr val="C00000"/>
                </a:solidFill>
                <a:latin typeface="Times New Roman" pitchFamily="18" charset="0"/>
                <a:cs typeface="Times New Roman" pitchFamily="18" charset="0"/>
              </a:rPr>
              <a:t>100, </a:t>
            </a:r>
            <a:r>
              <a:rPr lang="fr-FR" sz="2400" dirty="0">
                <a:latin typeface="Times New Roman" pitchFamily="18" charset="0"/>
                <a:cs typeface="Times New Roman" pitchFamily="18" charset="0"/>
              </a:rPr>
              <a:t>0011</a:t>
            </a:r>
            <a:r>
              <a:rPr lang="fr-FR" sz="2400" dirty="0">
                <a:solidFill>
                  <a:srgbClr val="C00000"/>
                </a:solidFill>
                <a:latin typeface="Times New Roman" pitchFamily="18" charset="0"/>
                <a:cs typeface="Times New Roman" pitchFamily="18" charset="0"/>
              </a:rPr>
              <a:t>010, </a:t>
            </a:r>
            <a:r>
              <a:rPr lang="fr-FR" sz="2400" dirty="0">
                <a:latin typeface="Times New Roman" pitchFamily="18" charset="0"/>
                <a:cs typeface="Times New Roman" pitchFamily="18" charset="0"/>
              </a:rPr>
              <a:t>0001</a:t>
            </a:r>
            <a:r>
              <a:rPr lang="fr-FR" sz="2400" dirty="0">
                <a:solidFill>
                  <a:srgbClr val="C00000"/>
                </a:solidFill>
                <a:latin typeface="Times New Roman" pitchFamily="18" charset="0"/>
                <a:cs typeface="Times New Roman" pitchFamily="18" charset="0"/>
              </a:rPr>
              <a:t>101, </a:t>
            </a:r>
            <a:r>
              <a:rPr lang="fr-FR" sz="2400" b="1" u="sng" dirty="0">
                <a:latin typeface="Times New Roman" pitchFamily="18" charset="0"/>
                <a:cs typeface="Times New Roman" pitchFamily="18" charset="0"/>
              </a:rPr>
              <a:t>1000</a:t>
            </a:r>
            <a:r>
              <a:rPr lang="fr-FR" sz="2400" b="1" u="sng" dirty="0">
                <a:solidFill>
                  <a:srgbClr val="C00000"/>
                </a:solidFill>
                <a:latin typeface="Times New Roman" pitchFamily="18" charset="0"/>
                <a:cs typeface="Times New Roman" pitchFamily="18" charset="0"/>
              </a:rPr>
              <a:t>110</a:t>
            </a:r>
            <a:r>
              <a:rPr lang="fr-FR" sz="2400" dirty="0">
                <a:solidFill>
                  <a:srgbClr val="C00000"/>
                </a:solidFill>
                <a:latin typeface="Times New Roman" pitchFamily="18" charset="0"/>
                <a:cs typeface="Times New Roman" pitchFamily="18" charset="0"/>
              </a:rPr>
              <a:t>, </a:t>
            </a:r>
            <a:r>
              <a:rPr lang="fr-FR" sz="2400" dirty="0">
                <a:latin typeface="Times New Roman" pitchFamily="18" charset="0"/>
                <a:cs typeface="Times New Roman" pitchFamily="18" charset="0"/>
              </a:rPr>
              <a:t>0100</a:t>
            </a:r>
            <a:r>
              <a:rPr lang="fr-FR" sz="2400" dirty="0">
                <a:solidFill>
                  <a:srgbClr val="C00000"/>
                </a:solidFill>
                <a:latin typeface="Times New Roman" pitchFamily="18" charset="0"/>
                <a:cs typeface="Times New Roman" pitchFamily="18" charset="0"/>
              </a:rPr>
              <a:t>011, </a:t>
            </a:r>
            <a:r>
              <a:rPr lang="fr-FR" sz="2400" dirty="0">
                <a:latin typeface="Times New Roman" pitchFamily="18" charset="0"/>
                <a:cs typeface="Times New Roman" pitchFamily="18" charset="0"/>
              </a:rPr>
              <a:t>1010</a:t>
            </a:r>
            <a:r>
              <a:rPr lang="fr-FR" sz="2400" dirty="0">
                <a:solidFill>
                  <a:srgbClr val="C00000"/>
                </a:solidFill>
                <a:latin typeface="Times New Roman" pitchFamily="18" charset="0"/>
                <a:cs typeface="Times New Roman" pitchFamily="18" charset="0"/>
              </a:rPr>
              <a:t>001, </a:t>
            </a:r>
            <a:r>
              <a:rPr lang="fr-FR" sz="2400" dirty="0">
                <a:latin typeface="Times New Roman" pitchFamily="18" charset="0"/>
                <a:cs typeface="Times New Roman" pitchFamily="18" charset="0"/>
              </a:rPr>
              <a:t>1111</a:t>
            </a:r>
            <a:r>
              <a:rPr lang="fr-FR" sz="2400" dirty="0">
                <a:solidFill>
                  <a:srgbClr val="C00000"/>
                </a:solidFill>
                <a:latin typeface="Times New Roman" pitchFamily="18" charset="0"/>
                <a:cs typeface="Times New Roman" pitchFamily="18" charset="0"/>
              </a:rPr>
              <a:t>111, </a:t>
            </a:r>
            <a:r>
              <a:rPr lang="fr-FR" sz="2400" dirty="0">
                <a:latin typeface="Times New Roman" pitchFamily="18" charset="0"/>
                <a:cs typeface="Times New Roman" pitchFamily="18" charset="0"/>
              </a:rPr>
              <a:t>0010</a:t>
            </a:r>
            <a:r>
              <a:rPr lang="fr-FR" sz="2400" dirty="0">
                <a:solidFill>
                  <a:srgbClr val="C00000"/>
                </a:solidFill>
                <a:latin typeface="Times New Roman" pitchFamily="18" charset="0"/>
                <a:cs typeface="Times New Roman" pitchFamily="18" charset="0"/>
              </a:rPr>
              <a:t>111, </a:t>
            </a:r>
            <a:r>
              <a:rPr lang="fr-FR" sz="2400" dirty="0">
                <a:latin typeface="Times New Roman" pitchFamily="18" charset="0"/>
                <a:cs typeface="Times New Roman" pitchFamily="18" charset="0"/>
              </a:rPr>
              <a:t>1001</a:t>
            </a:r>
            <a:r>
              <a:rPr lang="fr-FR" sz="2400" dirty="0">
                <a:solidFill>
                  <a:srgbClr val="C00000"/>
                </a:solidFill>
                <a:latin typeface="Times New Roman" pitchFamily="18" charset="0"/>
                <a:cs typeface="Times New Roman" pitchFamily="18" charset="0"/>
              </a:rPr>
              <a:t>011, </a:t>
            </a:r>
            <a:r>
              <a:rPr lang="fr-FR" sz="2400" dirty="0">
                <a:latin typeface="Times New Roman" pitchFamily="18" charset="0"/>
                <a:cs typeface="Times New Roman" pitchFamily="18" charset="0"/>
              </a:rPr>
              <a:t>1100</a:t>
            </a:r>
            <a:r>
              <a:rPr lang="fr-FR" sz="2400" dirty="0">
                <a:solidFill>
                  <a:srgbClr val="C00000"/>
                </a:solidFill>
                <a:latin typeface="Times New Roman" pitchFamily="18" charset="0"/>
                <a:cs typeface="Times New Roman" pitchFamily="18" charset="0"/>
              </a:rPr>
              <a:t>101, </a:t>
            </a:r>
            <a:r>
              <a:rPr lang="fr-FR" sz="2400" dirty="0">
                <a:latin typeface="Times New Roman" pitchFamily="18" charset="0"/>
                <a:cs typeface="Times New Roman" pitchFamily="18" charset="0"/>
              </a:rPr>
              <a:t>1110</a:t>
            </a:r>
            <a:r>
              <a:rPr lang="fr-FR" sz="2400" dirty="0">
                <a:solidFill>
                  <a:srgbClr val="C00000"/>
                </a:solidFill>
                <a:latin typeface="Times New Roman" pitchFamily="18" charset="0"/>
                <a:cs typeface="Times New Roman" pitchFamily="18" charset="0"/>
              </a:rPr>
              <a:t>010, </a:t>
            </a:r>
            <a:r>
              <a:rPr lang="fr-FR" sz="2400" dirty="0">
                <a:latin typeface="Times New Roman" pitchFamily="18" charset="0"/>
                <a:cs typeface="Times New Roman" pitchFamily="18" charset="0"/>
              </a:rPr>
              <a:t>0111</a:t>
            </a:r>
            <a:r>
              <a:rPr lang="fr-FR" sz="2400" dirty="0">
                <a:solidFill>
                  <a:srgbClr val="C00000"/>
                </a:solidFill>
                <a:latin typeface="Times New Roman" pitchFamily="18" charset="0"/>
                <a:cs typeface="Times New Roman" pitchFamily="18" charset="0"/>
              </a:rPr>
              <a:t>001, </a:t>
            </a:r>
            <a:r>
              <a:rPr lang="fr-FR" sz="2400" dirty="0">
                <a:latin typeface="Times New Roman" pitchFamily="18" charset="0"/>
                <a:cs typeface="Times New Roman" pitchFamily="18" charset="0"/>
              </a:rPr>
              <a:t>1011</a:t>
            </a:r>
            <a:r>
              <a:rPr lang="fr-FR" sz="2400" dirty="0">
                <a:solidFill>
                  <a:srgbClr val="C00000"/>
                </a:solidFill>
                <a:latin typeface="Times New Roman" pitchFamily="18" charset="0"/>
                <a:cs typeface="Times New Roman" pitchFamily="18" charset="0"/>
              </a:rPr>
              <a:t>100, </a:t>
            </a:r>
            <a:r>
              <a:rPr lang="fr-FR" sz="2400" dirty="0">
                <a:latin typeface="Times New Roman" pitchFamily="18" charset="0"/>
                <a:cs typeface="Times New Roman" pitchFamily="18" charset="0"/>
              </a:rPr>
              <a:t>0101</a:t>
            </a:r>
            <a:r>
              <a:rPr lang="fr-FR" sz="2400" dirty="0">
                <a:solidFill>
                  <a:srgbClr val="C00000"/>
                </a:solidFill>
                <a:latin typeface="Times New Roman" pitchFamily="18" charset="0"/>
                <a:cs typeface="Times New Roman" pitchFamily="18" charset="0"/>
              </a:rPr>
              <a:t>110</a:t>
            </a:r>
            <a:r>
              <a:rPr lang="fr-FR" sz="2400" dirty="0">
                <a:latin typeface="Times New Roman" pitchFamily="18" charset="0"/>
                <a:cs typeface="Times New Roman" pitchFamily="18" charset="0"/>
              </a:rPr>
              <a:t>}</a:t>
            </a:r>
          </a:p>
          <a:p>
            <a:pPr algn="just"/>
            <a:endParaRPr lang="fr-FR" sz="2400" b="1"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Données codées (</a:t>
            </a:r>
            <a:r>
              <a:rPr lang="fr-FR" sz="2400" b="1" u="sng" dirty="0">
                <a:solidFill>
                  <a:srgbClr val="7030A0"/>
                </a:solidFill>
                <a:latin typeface="Times New Roman" pitchFamily="18" charset="0"/>
                <a:cs typeface="Times New Roman" pitchFamily="18" charset="0"/>
              </a:rPr>
              <a:t>avec codage de </a:t>
            </a:r>
            <a:r>
              <a:rPr lang="fr-FR" sz="2400" b="1" u="sng" dirty="0" err="1">
                <a:solidFill>
                  <a:srgbClr val="7030A0"/>
                </a:solidFill>
                <a:latin typeface="Times New Roman" pitchFamily="18" charset="0"/>
                <a:cs typeface="Times New Roman" pitchFamily="18" charset="0"/>
              </a:rPr>
              <a:t>Hamming</a:t>
            </a:r>
            <a:r>
              <a:rPr lang="fr-FR" sz="2400" b="1" u="sng" dirty="0">
                <a:solidFill>
                  <a:srgbClr val="7030A0"/>
                </a:solidFill>
                <a:latin typeface="Times New Roman" pitchFamily="18" charset="0"/>
                <a:cs typeface="Times New Roman" pitchFamily="18" charset="0"/>
              </a:rPr>
              <a:t> (7,4)</a:t>
            </a:r>
            <a:r>
              <a:rPr lang="fr-FR" sz="2400" dirty="0">
                <a:latin typeface="Times New Roman" pitchFamily="18" charset="0"/>
                <a:cs typeface="Times New Roman" pitchFamily="18" charset="0"/>
              </a:rPr>
              <a:t>) reçues= {0000</a:t>
            </a:r>
            <a:r>
              <a:rPr lang="fr-FR" sz="2400" dirty="0">
                <a:solidFill>
                  <a:srgbClr val="C00000"/>
                </a:solidFill>
                <a:latin typeface="Times New Roman" pitchFamily="18" charset="0"/>
                <a:cs typeface="Times New Roman" pitchFamily="18" charset="0"/>
              </a:rPr>
              <a:t>000, </a:t>
            </a:r>
            <a:r>
              <a:rPr lang="fr-FR" sz="2400" dirty="0">
                <a:latin typeface="Times New Roman" pitchFamily="18" charset="0"/>
                <a:cs typeface="Times New Roman" pitchFamily="18" charset="0"/>
              </a:rPr>
              <a:t>1101</a:t>
            </a:r>
            <a:r>
              <a:rPr lang="fr-FR" sz="2400" dirty="0">
                <a:solidFill>
                  <a:srgbClr val="C00000"/>
                </a:solidFill>
                <a:latin typeface="Times New Roman" pitchFamily="18" charset="0"/>
                <a:cs typeface="Times New Roman" pitchFamily="18" charset="0"/>
              </a:rPr>
              <a:t>000, </a:t>
            </a:r>
            <a:r>
              <a:rPr lang="fr-FR" sz="2400" dirty="0">
                <a:latin typeface="Times New Roman" pitchFamily="18" charset="0"/>
                <a:cs typeface="Times New Roman" pitchFamily="18" charset="0"/>
              </a:rPr>
              <a:t>0110</a:t>
            </a:r>
            <a:r>
              <a:rPr lang="fr-FR" sz="2400" dirty="0">
                <a:solidFill>
                  <a:srgbClr val="C00000"/>
                </a:solidFill>
                <a:latin typeface="Times New Roman" pitchFamily="18" charset="0"/>
                <a:cs typeface="Times New Roman" pitchFamily="18" charset="0"/>
              </a:rPr>
              <a:t>100, </a:t>
            </a:r>
            <a:r>
              <a:rPr lang="fr-FR" sz="2400" dirty="0">
                <a:latin typeface="Times New Roman" pitchFamily="18" charset="0"/>
                <a:cs typeface="Times New Roman" pitchFamily="18" charset="0"/>
              </a:rPr>
              <a:t>0011</a:t>
            </a:r>
            <a:r>
              <a:rPr lang="fr-FR" sz="2400" dirty="0">
                <a:solidFill>
                  <a:srgbClr val="C00000"/>
                </a:solidFill>
                <a:latin typeface="Times New Roman" pitchFamily="18" charset="0"/>
                <a:cs typeface="Times New Roman" pitchFamily="18" charset="0"/>
              </a:rPr>
              <a:t>010, </a:t>
            </a:r>
            <a:r>
              <a:rPr lang="fr-FR" sz="2400" dirty="0">
                <a:latin typeface="Times New Roman" pitchFamily="18" charset="0"/>
                <a:cs typeface="Times New Roman" pitchFamily="18" charset="0"/>
              </a:rPr>
              <a:t>0001</a:t>
            </a:r>
            <a:r>
              <a:rPr lang="fr-FR" sz="2400" dirty="0">
                <a:solidFill>
                  <a:srgbClr val="C00000"/>
                </a:solidFill>
                <a:latin typeface="Times New Roman" pitchFamily="18" charset="0"/>
                <a:cs typeface="Times New Roman" pitchFamily="18" charset="0"/>
              </a:rPr>
              <a:t>101, </a:t>
            </a:r>
            <a:r>
              <a:rPr lang="fr-FR" sz="2400" b="1" u="sng" dirty="0">
                <a:latin typeface="Times New Roman" pitchFamily="18" charset="0"/>
                <a:cs typeface="Times New Roman" pitchFamily="18" charset="0"/>
              </a:rPr>
              <a:t>100</a:t>
            </a:r>
            <a:r>
              <a:rPr lang="fr-FR" sz="2400" b="1" u="sng" dirty="0">
                <a:solidFill>
                  <a:srgbClr val="00B050"/>
                </a:solidFill>
                <a:latin typeface="Times New Roman" pitchFamily="18" charset="0"/>
                <a:cs typeface="Times New Roman" pitchFamily="18" charset="0"/>
              </a:rPr>
              <a:t>1</a:t>
            </a:r>
            <a:r>
              <a:rPr lang="fr-FR" sz="2400" b="1" u="sng" dirty="0">
                <a:solidFill>
                  <a:srgbClr val="C00000"/>
                </a:solidFill>
                <a:latin typeface="Times New Roman" pitchFamily="18" charset="0"/>
                <a:cs typeface="Times New Roman" pitchFamily="18" charset="0"/>
              </a:rPr>
              <a:t>110</a:t>
            </a:r>
            <a:r>
              <a:rPr lang="fr-FR" sz="2400" dirty="0">
                <a:solidFill>
                  <a:srgbClr val="C00000"/>
                </a:solidFill>
                <a:latin typeface="Times New Roman" pitchFamily="18" charset="0"/>
                <a:cs typeface="Times New Roman" pitchFamily="18" charset="0"/>
              </a:rPr>
              <a:t>, </a:t>
            </a:r>
            <a:r>
              <a:rPr lang="fr-FR" sz="2400" dirty="0">
                <a:latin typeface="Times New Roman" pitchFamily="18" charset="0"/>
                <a:cs typeface="Times New Roman" pitchFamily="18" charset="0"/>
              </a:rPr>
              <a:t>0100</a:t>
            </a:r>
            <a:r>
              <a:rPr lang="fr-FR" sz="2400" dirty="0">
                <a:solidFill>
                  <a:srgbClr val="C00000"/>
                </a:solidFill>
                <a:latin typeface="Times New Roman" pitchFamily="18" charset="0"/>
                <a:cs typeface="Times New Roman" pitchFamily="18" charset="0"/>
              </a:rPr>
              <a:t>011, </a:t>
            </a:r>
            <a:r>
              <a:rPr lang="fr-FR" sz="2400" dirty="0">
                <a:latin typeface="Times New Roman" pitchFamily="18" charset="0"/>
                <a:cs typeface="Times New Roman" pitchFamily="18" charset="0"/>
              </a:rPr>
              <a:t>1010</a:t>
            </a:r>
            <a:r>
              <a:rPr lang="fr-FR" sz="2400" dirty="0">
                <a:solidFill>
                  <a:srgbClr val="C00000"/>
                </a:solidFill>
                <a:latin typeface="Times New Roman" pitchFamily="18" charset="0"/>
                <a:cs typeface="Times New Roman" pitchFamily="18" charset="0"/>
              </a:rPr>
              <a:t>001, </a:t>
            </a:r>
            <a:r>
              <a:rPr lang="fr-FR" sz="2400" dirty="0">
                <a:latin typeface="Times New Roman" pitchFamily="18" charset="0"/>
                <a:cs typeface="Times New Roman" pitchFamily="18" charset="0"/>
              </a:rPr>
              <a:t>1111</a:t>
            </a:r>
            <a:r>
              <a:rPr lang="fr-FR" sz="2400" dirty="0">
                <a:solidFill>
                  <a:srgbClr val="C00000"/>
                </a:solidFill>
                <a:latin typeface="Times New Roman" pitchFamily="18" charset="0"/>
                <a:cs typeface="Times New Roman" pitchFamily="18" charset="0"/>
              </a:rPr>
              <a:t>111, </a:t>
            </a:r>
            <a:r>
              <a:rPr lang="fr-FR" sz="2400" dirty="0">
                <a:latin typeface="Times New Roman" pitchFamily="18" charset="0"/>
                <a:cs typeface="Times New Roman" pitchFamily="18" charset="0"/>
              </a:rPr>
              <a:t>0010</a:t>
            </a:r>
            <a:r>
              <a:rPr lang="fr-FR" sz="2400" dirty="0">
                <a:solidFill>
                  <a:srgbClr val="C00000"/>
                </a:solidFill>
                <a:latin typeface="Times New Roman" pitchFamily="18" charset="0"/>
                <a:cs typeface="Times New Roman" pitchFamily="18" charset="0"/>
              </a:rPr>
              <a:t>111, </a:t>
            </a:r>
            <a:r>
              <a:rPr lang="fr-FR" sz="2400" dirty="0">
                <a:latin typeface="Times New Roman" pitchFamily="18" charset="0"/>
                <a:cs typeface="Times New Roman" pitchFamily="18" charset="0"/>
              </a:rPr>
              <a:t>1001</a:t>
            </a:r>
            <a:r>
              <a:rPr lang="fr-FR" sz="2400" dirty="0">
                <a:solidFill>
                  <a:srgbClr val="C00000"/>
                </a:solidFill>
                <a:latin typeface="Times New Roman" pitchFamily="18" charset="0"/>
                <a:cs typeface="Times New Roman" pitchFamily="18" charset="0"/>
              </a:rPr>
              <a:t>011, </a:t>
            </a:r>
            <a:r>
              <a:rPr lang="fr-FR" sz="2400" dirty="0">
                <a:latin typeface="Times New Roman" pitchFamily="18" charset="0"/>
                <a:cs typeface="Times New Roman" pitchFamily="18" charset="0"/>
              </a:rPr>
              <a:t>1100</a:t>
            </a:r>
            <a:r>
              <a:rPr lang="fr-FR" sz="2400" dirty="0">
                <a:solidFill>
                  <a:srgbClr val="C00000"/>
                </a:solidFill>
                <a:latin typeface="Times New Roman" pitchFamily="18" charset="0"/>
                <a:cs typeface="Times New Roman" pitchFamily="18" charset="0"/>
              </a:rPr>
              <a:t>101, </a:t>
            </a:r>
            <a:r>
              <a:rPr lang="fr-FR" sz="2400" dirty="0">
                <a:latin typeface="Times New Roman" pitchFamily="18" charset="0"/>
                <a:cs typeface="Times New Roman" pitchFamily="18" charset="0"/>
              </a:rPr>
              <a:t>1110</a:t>
            </a:r>
            <a:r>
              <a:rPr lang="fr-FR" sz="2400" dirty="0">
                <a:solidFill>
                  <a:srgbClr val="C00000"/>
                </a:solidFill>
                <a:latin typeface="Times New Roman" pitchFamily="18" charset="0"/>
                <a:cs typeface="Times New Roman" pitchFamily="18" charset="0"/>
              </a:rPr>
              <a:t>010, </a:t>
            </a:r>
            <a:r>
              <a:rPr lang="fr-FR" sz="2400" dirty="0">
                <a:latin typeface="Times New Roman" pitchFamily="18" charset="0"/>
                <a:cs typeface="Times New Roman" pitchFamily="18" charset="0"/>
              </a:rPr>
              <a:t>0111</a:t>
            </a:r>
            <a:r>
              <a:rPr lang="fr-FR" sz="2400" dirty="0">
                <a:solidFill>
                  <a:srgbClr val="C00000"/>
                </a:solidFill>
                <a:latin typeface="Times New Roman" pitchFamily="18" charset="0"/>
                <a:cs typeface="Times New Roman" pitchFamily="18" charset="0"/>
              </a:rPr>
              <a:t>001, </a:t>
            </a:r>
            <a:r>
              <a:rPr lang="fr-FR" sz="2400" dirty="0">
                <a:latin typeface="Times New Roman" pitchFamily="18" charset="0"/>
                <a:cs typeface="Times New Roman" pitchFamily="18" charset="0"/>
              </a:rPr>
              <a:t>1011</a:t>
            </a:r>
            <a:r>
              <a:rPr lang="fr-FR" sz="2400" dirty="0">
                <a:solidFill>
                  <a:srgbClr val="C00000"/>
                </a:solidFill>
                <a:latin typeface="Times New Roman" pitchFamily="18" charset="0"/>
                <a:cs typeface="Times New Roman" pitchFamily="18" charset="0"/>
              </a:rPr>
              <a:t>100, </a:t>
            </a:r>
            <a:r>
              <a:rPr lang="fr-FR" sz="2400" dirty="0">
                <a:latin typeface="Times New Roman" pitchFamily="18" charset="0"/>
                <a:cs typeface="Times New Roman" pitchFamily="18" charset="0"/>
              </a:rPr>
              <a:t>0101</a:t>
            </a:r>
            <a:r>
              <a:rPr lang="fr-FR" sz="2400" dirty="0">
                <a:solidFill>
                  <a:srgbClr val="C00000"/>
                </a:solidFill>
                <a:latin typeface="Times New Roman" pitchFamily="18" charset="0"/>
                <a:cs typeface="Times New Roman" pitchFamily="18" charset="0"/>
              </a:rPr>
              <a:t>110</a:t>
            </a:r>
            <a:r>
              <a:rPr lang="fr-FR" sz="2400" dirty="0">
                <a:latin typeface="Times New Roman" pitchFamily="18" charset="0"/>
                <a:cs typeface="Times New Roman" pitchFamily="18" charset="0"/>
              </a:rPr>
              <a:t>}</a:t>
            </a:r>
          </a:p>
          <a:p>
            <a:pPr algn="just"/>
            <a:endParaRPr lang="fr-FR" sz="2000" dirty="0">
              <a:latin typeface="Times New Roman" pitchFamily="18" charset="0"/>
              <a:cs typeface="Times New Roman" pitchFamily="18" charset="0"/>
            </a:endParaRPr>
          </a:p>
          <a:p>
            <a:pPr algn="just">
              <a:buFont typeface="Wingdings" pitchFamily="2" charset="2"/>
              <a:buChar char="ü"/>
            </a:pPr>
            <a:r>
              <a:rPr lang="fr-FR" sz="2000" dirty="0">
                <a:latin typeface="Times New Roman" pitchFamily="18" charset="0"/>
                <a:cs typeface="Times New Roman" pitchFamily="18" charset="0"/>
              </a:rPr>
              <a:t> Messages de 7 bits : 16 messages possibles</a:t>
            </a:r>
          </a:p>
          <a:p>
            <a:pPr algn="just">
              <a:buFont typeface="Wingdings" pitchFamily="2" charset="2"/>
              <a:buChar char="ü"/>
            </a:pPr>
            <a:r>
              <a:rPr lang="fr-FR" sz="2000" dirty="0">
                <a:latin typeface="Times New Roman" pitchFamily="18" charset="0"/>
                <a:cs typeface="Times New Roman" pitchFamily="18" charset="0"/>
              </a:rPr>
              <a:t> La distance de </a:t>
            </a:r>
            <a:r>
              <a:rPr lang="fr-FR" sz="2000" dirty="0" err="1">
                <a:latin typeface="Times New Roman" pitchFamily="18" charset="0"/>
                <a:cs typeface="Times New Roman" pitchFamily="18" charset="0"/>
              </a:rPr>
              <a:t>Hamming</a:t>
            </a:r>
            <a:r>
              <a:rPr lang="fr-FR" sz="2000" dirty="0">
                <a:latin typeface="Times New Roman" pitchFamily="18" charset="0"/>
                <a:cs typeface="Times New Roman" pitchFamily="18" charset="0"/>
              </a:rPr>
              <a:t> minimale </a:t>
            </a:r>
            <a:r>
              <a:rPr lang="fr-FR" sz="2000" b="1" dirty="0" err="1">
                <a:latin typeface="Times New Roman" pitchFamily="18" charset="0"/>
                <a:cs typeface="Times New Roman" pitchFamily="18" charset="0"/>
              </a:rPr>
              <a:t>d</a:t>
            </a:r>
            <a:r>
              <a:rPr lang="fr-FR" sz="2000" b="1" baseline="-25000" dirty="0" err="1">
                <a:latin typeface="Times New Roman" pitchFamily="18" charset="0"/>
                <a:cs typeface="Times New Roman" pitchFamily="18" charset="0"/>
              </a:rPr>
              <a:t>min</a:t>
            </a:r>
            <a:r>
              <a:rPr lang="fr-FR" sz="2000" b="1" dirty="0">
                <a:latin typeface="Times New Roman" pitchFamily="18" charset="0"/>
                <a:cs typeface="Times New Roman" pitchFamily="18" charset="0"/>
              </a:rPr>
              <a:t> = 3 </a:t>
            </a:r>
          </a:p>
          <a:p>
            <a:pPr algn="just">
              <a:buFont typeface="Wingdings" pitchFamily="2" charset="2"/>
              <a:buChar char="ü"/>
            </a:pPr>
            <a:r>
              <a:rPr lang="fr-FR" sz="2000" dirty="0">
                <a:latin typeface="Times New Roman" pitchFamily="18" charset="0"/>
                <a:cs typeface="Times New Roman" pitchFamily="18" charset="0"/>
              </a:rPr>
              <a:t> Une seule erreur peut être détectée et corrigée </a:t>
            </a:r>
          </a:p>
          <a:p>
            <a:pPr algn="just">
              <a:buFont typeface="Wingdings" pitchFamily="2" charset="2"/>
              <a:buChar char="ü"/>
            </a:pPr>
            <a:r>
              <a:rPr lang="fr-FR" sz="2000" dirty="0">
                <a:latin typeface="Times New Roman" pitchFamily="18" charset="0"/>
                <a:cs typeface="Times New Roman" pitchFamily="18" charset="0"/>
              </a:rPr>
              <a:t> les erreurs doubles sont confondu avec les erreurs simples : on peut détecter 2 erreurs mais on ne </a:t>
            </a:r>
            <a:r>
              <a:rPr lang="fr-FR" sz="2000" b="1" dirty="0">
                <a:latin typeface="Times New Roman" pitchFamily="18" charset="0"/>
                <a:cs typeface="Times New Roman" pitchFamily="18" charset="0"/>
              </a:rPr>
              <a:t>corrige qu’une. </a:t>
            </a:r>
          </a:p>
          <a:p>
            <a:pPr algn="just">
              <a:buFont typeface="Wingdings" pitchFamily="2" charset="2"/>
              <a:buChar char="ü"/>
            </a:pPr>
            <a:r>
              <a:rPr lang="fr-FR" sz="2000" dirty="0">
                <a:latin typeface="Times New Roman" pitchFamily="18" charset="0"/>
                <a:cs typeface="Times New Roman" pitchFamily="18" charset="0"/>
              </a:rPr>
              <a:t>Nombre max des erreurs détectables : </a:t>
            </a:r>
            <a:r>
              <a:rPr lang="fr-FR" sz="2000" b="1" dirty="0" err="1">
                <a:solidFill>
                  <a:srgbClr val="7030A0"/>
                </a:solidFill>
                <a:latin typeface="Times New Roman" pitchFamily="18" charset="0"/>
                <a:cs typeface="Times New Roman" pitchFamily="18" charset="0"/>
              </a:rPr>
              <a:t>e</a:t>
            </a:r>
            <a:r>
              <a:rPr lang="fr-FR" sz="2000" b="1" baseline="-25000" dirty="0" err="1">
                <a:solidFill>
                  <a:srgbClr val="7030A0"/>
                </a:solidFill>
                <a:latin typeface="Times New Roman" pitchFamily="18" charset="0"/>
                <a:cs typeface="Times New Roman" pitchFamily="18" charset="0"/>
              </a:rPr>
              <a:t>D</a:t>
            </a:r>
            <a:r>
              <a:rPr lang="fr-FR" sz="2000" b="1" dirty="0">
                <a:solidFill>
                  <a:srgbClr val="7030A0"/>
                </a:solidFill>
                <a:latin typeface="Times New Roman" pitchFamily="18" charset="0"/>
                <a:cs typeface="Times New Roman" pitchFamily="18" charset="0"/>
              </a:rPr>
              <a:t> = </a:t>
            </a:r>
            <a:r>
              <a:rPr lang="fr-FR" sz="2000" b="1" dirty="0" err="1">
                <a:solidFill>
                  <a:srgbClr val="7030A0"/>
                </a:solidFill>
                <a:latin typeface="Times New Roman" pitchFamily="18" charset="0"/>
                <a:cs typeface="Times New Roman" pitchFamily="18" charset="0"/>
              </a:rPr>
              <a:t>d</a:t>
            </a:r>
            <a:r>
              <a:rPr lang="fr-FR" sz="2000" b="1" baseline="-25000" dirty="0" err="1">
                <a:solidFill>
                  <a:srgbClr val="7030A0"/>
                </a:solidFill>
                <a:latin typeface="Times New Roman" pitchFamily="18" charset="0"/>
                <a:cs typeface="Times New Roman" pitchFamily="18" charset="0"/>
              </a:rPr>
              <a:t>min</a:t>
            </a:r>
            <a:r>
              <a:rPr lang="fr-FR" sz="2000" b="1" dirty="0">
                <a:solidFill>
                  <a:srgbClr val="7030A0"/>
                </a:solidFill>
                <a:latin typeface="Times New Roman" pitchFamily="18" charset="0"/>
                <a:cs typeface="Times New Roman" pitchFamily="18" charset="0"/>
              </a:rPr>
              <a:t> − 1 = 2</a:t>
            </a:r>
          </a:p>
          <a:p>
            <a:pPr algn="just">
              <a:buFont typeface="Wingdings" pitchFamily="2" charset="2"/>
              <a:buChar char="ü"/>
            </a:pPr>
            <a:r>
              <a:rPr lang="fr-FR" sz="2000" dirty="0">
                <a:latin typeface="Times New Roman" pitchFamily="18" charset="0"/>
                <a:cs typeface="Times New Roman" pitchFamily="18" charset="0"/>
              </a:rPr>
              <a:t>Donc les boules de rayon 1 centrées sur les mots de code ne s’</a:t>
            </a:r>
            <a:r>
              <a:rPr lang="fr-FR" sz="2000" dirty="0" err="1">
                <a:latin typeface="Times New Roman" pitchFamily="18" charset="0"/>
                <a:cs typeface="Times New Roman" pitchFamily="18" charset="0"/>
              </a:rPr>
              <a:t>intersectent</a:t>
            </a:r>
            <a:r>
              <a:rPr lang="fr-FR" sz="2000" dirty="0">
                <a:latin typeface="Times New Roman" pitchFamily="18" charset="0"/>
                <a:cs typeface="Times New Roman" pitchFamily="18" charset="0"/>
              </a:rPr>
              <a:t> pas.</a:t>
            </a:r>
            <a:endParaRPr lang="fr-FR" sz="2000" b="1" dirty="0">
              <a:solidFill>
                <a:srgbClr val="7030A0"/>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27</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calcul de la distance de </a:t>
            </a:r>
            <a:r>
              <a:rPr lang="fr-FR" sz="2800" b="1" dirty="0" err="1">
                <a:solidFill>
                  <a:srgbClr val="0070C0"/>
                </a:solidFill>
              </a:rPr>
              <a:t>Hamming</a:t>
            </a:r>
            <a:endParaRPr lang="fr-FR" sz="2800" b="1" dirty="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621588"/>
            <a:ext cx="9144000" cy="4093428"/>
          </a:xfrm>
          <a:prstGeom prst="rect">
            <a:avLst/>
          </a:prstGeom>
          <a:noFill/>
        </p:spPr>
        <p:txBody>
          <a:bodyPr wrap="square" rtlCol="0">
            <a:spAutoFit/>
          </a:bodyPr>
          <a:lstStyle/>
          <a:p>
            <a:pPr algn="just"/>
            <a:r>
              <a:rPr lang="fr-FR" sz="2400" dirty="0">
                <a:solidFill>
                  <a:srgbClr val="002060"/>
                </a:solidFill>
                <a:latin typeface="Times New Roman" pitchFamily="18" charset="0"/>
                <a:cs typeface="Times New Roman" pitchFamily="18" charset="0"/>
              </a:rPr>
              <a:t>La distance de </a:t>
            </a:r>
            <a:r>
              <a:rPr lang="fr-FR" sz="2400" dirty="0" err="1">
                <a:solidFill>
                  <a:srgbClr val="002060"/>
                </a:solidFill>
                <a:latin typeface="Times New Roman" pitchFamily="18" charset="0"/>
                <a:cs typeface="Times New Roman" pitchFamily="18" charset="0"/>
              </a:rPr>
              <a:t>Hamming</a:t>
            </a:r>
            <a:r>
              <a:rPr lang="fr-FR" sz="2400" dirty="0">
                <a:solidFill>
                  <a:srgbClr val="002060"/>
                </a:solidFill>
                <a:latin typeface="Times New Roman" pitchFamily="18" charset="0"/>
                <a:cs typeface="Times New Roman" pitchFamily="18" charset="0"/>
              </a:rPr>
              <a:t> vérifie bien toutes les conditions d’une distance. En effet, </a:t>
            </a:r>
            <a:r>
              <a:rPr lang="fr-FR" sz="2400" dirty="0">
                <a:solidFill>
                  <a:srgbClr val="002060"/>
                </a:solidFill>
                <a:latin typeface="Times New Roman" pitchFamily="18" charset="0"/>
                <a:cs typeface="Times New Roman" pitchFamily="18" charset="0"/>
                <a:sym typeface="Symbol"/>
              </a:rPr>
              <a:t> x, y et z  A</a:t>
            </a:r>
            <a:r>
              <a:rPr lang="fr-FR" sz="2400" baseline="30000" dirty="0">
                <a:solidFill>
                  <a:srgbClr val="002060"/>
                </a:solidFill>
                <a:latin typeface="Times New Roman" pitchFamily="18" charset="0"/>
                <a:cs typeface="Times New Roman" pitchFamily="18" charset="0"/>
                <a:sym typeface="Symbol"/>
              </a:rPr>
              <a:t>n </a:t>
            </a:r>
            <a:r>
              <a:rPr lang="fr-FR" sz="2400" dirty="0">
                <a:solidFill>
                  <a:srgbClr val="002060"/>
                </a:solidFill>
                <a:latin typeface="Times New Roman" pitchFamily="18" charset="0"/>
                <a:cs typeface="Times New Roman" pitchFamily="18" charset="0"/>
                <a:sym typeface="Symbol"/>
              </a:rPr>
              <a:t>on a:</a:t>
            </a:r>
          </a:p>
          <a:p>
            <a:pPr algn="just"/>
            <a:endParaRPr lang="fr-FR" sz="2400" dirty="0">
              <a:latin typeface="Times New Roman" pitchFamily="18" charset="0"/>
              <a:cs typeface="Times New Roman" pitchFamily="18" charset="0"/>
              <a:sym typeface="Symbol"/>
            </a:endParaRPr>
          </a:p>
          <a:p>
            <a:pPr algn="just">
              <a:buFont typeface="Wingdings" pitchFamily="2" charset="2"/>
              <a:buChar char="q"/>
            </a:pPr>
            <a:r>
              <a:rPr lang="fr-FR" sz="2400" b="1" dirty="0">
                <a:solidFill>
                  <a:srgbClr val="7030A0"/>
                </a:solidFill>
                <a:latin typeface="Times New Roman" pitchFamily="18" charset="0"/>
                <a:cs typeface="Times New Roman" pitchFamily="18" charset="0"/>
                <a:sym typeface="Symbol"/>
              </a:rPr>
              <a:t> d(</a:t>
            </a:r>
            <a:r>
              <a:rPr lang="fr-FR" sz="2400" b="1" dirty="0" err="1">
                <a:solidFill>
                  <a:srgbClr val="7030A0"/>
                </a:solidFill>
                <a:latin typeface="Times New Roman" pitchFamily="18" charset="0"/>
                <a:cs typeface="Times New Roman" pitchFamily="18" charset="0"/>
                <a:sym typeface="Symbol"/>
              </a:rPr>
              <a:t>x,y</a:t>
            </a:r>
            <a:r>
              <a:rPr lang="fr-FR" sz="2400" b="1" dirty="0">
                <a:solidFill>
                  <a:srgbClr val="7030A0"/>
                </a:solidFill>
                <a:latin typeface="Times New Roman" pitchFamily="18" charset="0"/>
                <a:cs typeface="Times New Roman" pitchFamily="18" charset="0"/>
                <a:sym typeface="Symbol"/>
              </a:rPr>
              <a:t>) </a:t>
            </a:r>
            <a:r>
              <a:rPr lang="fr-FR" sz="2400" b="1" baseline="30000" dirty="0">
                <a:solidFill>
                  <a:srgbClr val="7030A0"/>
                </a:solidFill>
                <a:latin typeface="Times New Roman" pitchFamily="18" charset="0"/>
                <a:cs typeface="Times New Roman" pitchFamily="18" charset="0"/>
                <a:sym typeface="Symbol"/>
              </a:rPr>
              <a:t>+</a:t>
            </a:r>
            <a:endParaRPr lang="fr-FR" sz="2400" b="1" dirty="0">
              <a:solidFill>
                <a:srgbClr val="7030A0"/>
              </a:solidFill>
              <a:latin typeface="Times New Roman" pitchFamily="18" charset="0"/>
              <a:cs typeface="Times New Roman" pitchFamily="18" charset="0"/>
              <a:sym typeface="Symbol"/>
            </a:endParaRPr>
          </a:p>
          <a:p>
            <a:pPr algn="just">
              <a:buFont typeface="Wingdings" pitchFamily="2" charset="2"/>
              <a:buChar char="q"/>
            </a:pPr>
            <a:r>
              <a:rPr lang="fr-FR" sz="2400" b="1" dirty="0">
                <a:solidFill>
                  <a:srgbClr val="7030A0"/>
                </a:solidFill>
                <a:latin typeface="Times New Roman" pitchFamily="18" charset="0"/>
                <a:cs typeface="Times New Roman" pitchFamily="18" charset="0"/>
                <a:sym typeface="Symbol"/>
              </a:rPr>
              <a:t> d(</a:t>
            </a:r>
            <a:r>
              <a:rPr lang="fr-FR" sz="2400" b="1" dirty="0" err="1">
                <a:solidFill>
                  <a:srgbClr val="7030A0"/>
                </a:solidFill>
                <a:latin typeface="Times New Roman" pitchFamily="18" charset="0"/>
                <a:cs typeface="Times New Roman" pitchFamily="18" charset="0"/>
                <a:sym typeface="Symbol"/>
              </a:rPr>
              <a:t>x,y</a:t>
            </a:r>
            <a:r>
              <a:rPr lang="fr-FR" sz="2400" b="1" dirty="0">
                <a:solidFill>
                  <a:srgbClr val="7030A0"/>
                </a:solidFill>
                <a:latin typeface="Times New Roman" pitchFamily="18" charset="0"/>
                <a:cs typeface="Times New Roman" pitchFamily="18" charset="0"/>
                <a:sym typeface="Symbol"/>
              </a:rPr>
              <a:t>) = 0  x = y</a:t>
            </a:r>
          </a:p>
          <a:p>
            <a:pPr algn="just">
              <a:buFont typeface="Wingdings" pitchFamily="2" charset="2"/>
              <a:buChar char="q"/>
            </a:pPr>
            <a:r>
              <a:rPr lang="fr-FR" sz="2400" b="1" dirty="0">
                <a:solidFill>
                  <a:srgbClr val="7030A0"/>
                </a:solidFill>
                <a:latin typeface="Times New Roman" pitchFamily="18" charset="0"/>
                <a:cs typeface="Times New Roman" pitchFamily="18" charset="0"/>
                <a:sym typeface="Symbol"/>
              </a:rPr>
              <a:t> d(</a:t>
            </a:r>
            <a:r>
              <a:rPr lang="fr-FR" sz="2400" b="1" dirty="0" err="1">
                <a:solidFill>
                  <a:srgbClr val="7030A0"/>
                </a:solidFill>
                <a:latin typeface="Times New Roman" pitchFamily="18" charset="0"/>
                <a:cs typeface="Times New Roman" pitchFamily="18" charset="0"/>
                <a:sym typeface="Symbol"/>
              </a:rPr>
              <a:t>x,y</a:t>
            </a:r>
            <a:r>
              <a:rPr lang="fr-FR" sz="2400" b="1" dirty="0">
                <a:solidFill>
                  <a:srgbClr val="7030A0"/>
                </a:solidFill>
                <a:latin typeface="Times New Roman" pitchFamily="18" charset="0"/>
                <a:cs typeface="Times New Roman" pitchFamily="18" charset="0"/>
                <a:sym typeface="Symbol"/>
              </a:rPr>
              <a:t>) = d(</a:t>
            </a:r>
            <a:r>
              <a:rPr lang="fr-FR" sz="2400" b="1" dirty="0" err="1">
                <a:solidFill>
                  <a:srgbClr val="7030A0"/>
                </a:solidFill>
                <a:latin typeface="Times New Roman" pitchFamily="18" charset="0"/>
                <a:cs typeface="Times New Roman" pitchFamily="18" charset="0"/>
                <a:sym typeface="Symbol"/>
              </a:rPr>
              <a:t>y,x</a:t>
            </a:r>
            <a:r>
              <a:rPr lang="fr-FR" sz="2400" b="1" dirty="0">
                <a:solidFill>
                  <a:srgbClr val="7030A0"/>
                </a:solidFill>
                <a:latin typeface="Times New Roman" pitchFamily="18" charset="0"/>
                <a:cs typeface="Times New Roman" pitchFamily="18" charset="0"/>
                <a:sym typeface="Symbol"/>
              </a:rPr>
              <a:t>)</a:t>
            </a:r>
          </a:p>
          <a:p>
            <a:pPr algn="just">
              <a:buFont typeface="Wingdings" pitchFamily="2" charset="2"/>
              <a:buChar char="q"/>
            </a:pPr>
            <a:r>
              <a:rPr lang="fr-FR" sz="2400" b="1" dirty="0">
                <a:solidFill>
                  <a:srgbClr val="7030A0"/>
                </a:solidFill>
                <a:latin typeface="Times New Roman" pitchFamily="18" charset="0"/>
                <a:cs typeface="Times New Roman" pitchFamily="18" charset="0"/>
                <a:sym typeface="Symbol"/>
              </a:rPr>
              <a:t> d(</a:t>
            </a:r>
            <a:r>
              <a:rPr lang="fr-FR" sz="2400" b="1" dirty="0" err="1">
                <a:solidFill>
                  <a:srgbClr val="7030A0"/>
                </a:solidFill>
                <a:latin typeface="Times New Roman" pitchFamily="18" charset="0"/>
                <a:cs typeface="Times New Roman" pitchFamily="18" charset="0"/>
                <a:sym typeface="Symbol"/>
              </a:rPr>
              <a:t>x,y</a:t>
            </a:r>
            <a:r>
              <a:rPr lang="fr-FR" sz="2400" b="1" dirty="0">
                <a:solidFill>
                  <a:srgbClr val="7030A0"/>
                </a:solidFill>
                <a:latin typeface="Times New Roman" pitchFamily="18" charset="0"/>
                <a:cs typeface="Times New Roman" pitchFamily="18" charset="0"/>
                <a:sym typeface="Symbol"/>
              </a:rPr>
              <a:t>) ≤ d(</a:t>
            </a:r>
            <a:r>
              <a:rPr lang="fr-FR" sz="2400" b="1" dirty="0" err="1">
                <a:solidFill>
                  <a:srgbClr val="7030A0"/>
                </a:solidFill>
                <a:latin typeface="Times New Roman" pitchFamily="18" charset="0"/>
                <a:cs typeface="Times New Roman" pitchFamily="18" charset="0"/>
                <a:sym typeface="Symbol"/>
              </a:rPr>
              <a:t>x,z</a:t>
            </a:r>
            <a:r>
              <a:rPr lang="fr-FR" sz="2400" b="1" dirty="0">
                <a:solidFill>
                  <a:srgbClr val="7030A0"/>
                </a:solidFill>
                <a:latin typeface="Times New Roman" pitchFamily="18" charset="0"/>
                <a:cs typeface="Times New Roman" pitchFamily="18" charset="0"/>
                <a:sym typeface="Symbol"/>
              </a:rPr>
              <a:t>) + d(</a:t>
            </a:r>
            <a:r>
              <a:rPr lang="fr-FR" sz="2400" b="1" dirty="0" err="1">
                <a:solidFill>
                  <a:srgbClr val="7030A0"/>
                </a:solidFill>
                <a:latin typeface="Times New Roman" pitchFamily="18" charset="0"/>
                <a:cs typeface="Times New Roman" pitchFamily="18" charset="0"/>
                <a:sym typeface="Symbol"/>
              </a:rPr>
              <a:t>z,y</a:t>
            </a:r>
            <a:r>
              <a:rPr lang="fr-FR" sz="2400" b="1" dirty="0">
                <a:solidFill>
                  <a:srgbClr val="7030A0"/>
                </a:solidFill>
                <a:latin typeface="Times New Roman" pitchFamily="18" charset="0"/>
                <a:cs typeface="Times New Roman" pitchFamily="18" charset="0"/>
                <a:sym typeface="Symbol"/>
              </a:rPr>
              <a:t>)</a:t>
            </a:r>
          </a:p>
          <a:p>
            <a:pPr algn="just"/>
            <a:endParaRPr lang="fr-FR" sz="2400" dirty="0">
              <a:latin typeface="Times New Roman" pitchFamily="18" charset="0"/>
              <a:cs typeface="Times New Roman" pitchFamily="18" charset="0"/>
              <a:sym typeface="Symbol"/>
            </a:endParaRPr>
          </a:p>
          <a:p>
            <a:pPr algn="just"/>
            <a:endParaRPr lang="fr-FR" sz="2400" dirty="0">
              <a:latin typeface="Times New Roman" pitchFamily="18" charset="0"/>
              <a:cs typeface="Times New Roman" pitchFamily="18" charset="0"/>
            </a:endParaRPr>
          </a:p>
          <a:p>
            <a:pPr algn="just"/>
            <a:endParaRPr lang="fr-FR" sz="2400" b="1" dirty="0">
              <a:solidFill>
                <a:srgbClr val="7030A0"/>
              </a:solidFill>
              <a:latin typeface="Times New Roman" pitchFamily="18" charset="0"/>
              <a:cs typeface="Times New Roman" pitchFamily="18" charset="0"/>
            </a:endParaRPr>
          </a:p>
          <a:p>
            <a:pPr algn="just"/>
            <a:endParaRPr lang="fr-FR" sz="2000" b="1" dirty="0">
              <a:solidFill>
                <a:srgbClr val="7030A0"/>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28</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La distance de </a:t>
            </a:r>
            <a:r>
              <a:rPr lang="fr-FR" sz="2800" b="1" dirty="0" err="1">
                <a:solidFill>
                  <a:srgbClr val="0070C0"/>
                </a:solidFill>
              </a:rPr>
              <a:t>Hamming</a:t>
            </a:r>
            <a:endParaRPr lang="fr-FR" sz="2800" b="1" dirty="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CONCLUSION</a:t>
            </a:r>
            <a:endParaRPr lang="fr-FR" sz="3600" b="1" dirty="0">
              <a:solidFill>
                <a:srgbClr val="C00000"/>
              </a:solidFill>
            </a:endParaRPr>
          </a:p>
        </p:txBody>
      </p:sp>
      <p:sp>
        <p:nvSpPr>
          <p:cNvPr id="3" name="ZoneTexte 2"/>
          <p:cNvSpPr txBox="1"/>
          <p:nvPr/>
        </p:nvSpPr>
        <p:spPr>
          <a:xfrm>
            <a:off x="0" y="1285860"/>
            <a:ext cx="9144000" cy="5509200"/>
          </a:xfrm>
          <a:prstGeom prst="rect">
            <a:avLst/>
          </a:prstGeom>
          <a:noFill/>
        </p:spPr>
        <p:txBody>
          <a:bodyPr wrap="square" rtlCol="0">
            <a:spAutoFit/>
          </a:bodyPr>
          <a:lstStyle/>
          <a:p>
            <a:pPr algn="just">
              <a:buFont typeface="Wingdings" pitchFamily="2" charset="2"/>
              <a:buChar char="q"/>
            </a:pPr>
            <a:r>
              <a:rPr lang="fr-MC" sz="2200" dirty="0" smtClean="0">
                <a:latin typeface="Times New Roman" pitchFamily="18" charset="0"/>
                <a:cs typeface="Times New Roman" pitchFamily="18" charset="0"/>
              </a:rPr>
              <a:t> </a:t>
            </a:r>
            <a:r>
              <a:rPr lang="fr-MC" sz="2200" dirty="0" smtClean="0">
                <a:solidFill>
                  <a:srgbClr val="7030A0"/>
                </a:solidFill>
                <a:latin typeface="Times New Roman" pitchFamily="18" charset="0"/>
                <a:cs typeface="Times New Roman" pitchFamily="18" charset="0"/>
              </a:rPr>
              <a:t>Cette partie du chapitre 3 est une sorte d’introduction aux codes correcteurs d’erreurs utilisés notamment dans les systèmes de télécommunications numériques</a:t>
            </a:r>
          </a:p>
          <a:p>
            <a:pPr algn="just">
              <a:buFont typeface="Wingdings" pitchFamily="2" charset="2"/>
              <a:buChar char="q"/>
            </a:pPr>
            <a:endParaRPr lang="fr-MC" sz="2200" dirty="0" smtClean="0">
              <a:latin typeface="Times New Roman" pitchFamily="18" charset="0"/>
              <a:cs typeface="Times New Roman" pitchFamily="18" charset="0"/>
            </a:endParaRPr>
          </a:p>
          <a:p>
            <a:pPr algn="just">
              <a:buFont typeface="Wingdings" pitchFamily="2" charset="2"/>
              <a:buChar char="q"/>
            </a:pPr>
            <a:r>
              <a:rPr lang="fr-MC" sz="2200" dirty="0" smtClean="0">
                <a:latin typeface="Times New Roman" pitchFamily="18" charset="0"/>
                <a:cs typeface="Times New Roman" pitchFamily="18" charset="0"/>
              </a:rPr>
              <a:t> </a:t>
            </a:r>
            <a:r>
              <a:rPr lang="fr-MC" sz="2200" dirty="0" smtClean="0">
                <a:solidFill>
                  <a:srgbClr val="002060"/>
                </a:solidFill>
                <a:latin typeface="Times New Roman" pitchFamily="18" charset="0"/>
                <a:cs typeface="Times New Roman" pitchFamily="18" charset="0"/>
              </a:rPr>
              <a:t>Ceci, nous a permis de définir ce que c’est un code canal et comment représente sa longueur n, la longueur k des données originales, la redondance n-k introduite par le code et bien sûr comment calculer  le </a:t>
            </a:r>
            <a:r>
              <a:rPr lang="vi-VN" sz="2200" dirty="0" smtClean="0">
                <a:solidFill>
                  <a:srgbClr val="002060"/>
                </a:solidFill>
                <a:latin typeface="Times New Roman" pitchFamily="18" charset="0"/>
                <a:cs typeface="Times New Roman" pitchFamily="18" charset="0"/>
              </a:rPr>
              <a:t>taux de</a:t>
            </a:r>
            <a:r>
              <a:rPr lang="fr-FR" sz="2200" dirty="0" smtClean="0">
                <a:solidFill>
                  <a:srgbClr val="002060"/>
                </a:solidFill>
                <a:latin typeface="Times New Roman" pitchFamily="18" charset="0"/>
                <a:cs typeface="Times New Roman" pitchFamily="18" charset="0"/>
              </a:rPr>
              <a:t> </a:t>
            </a:r>
            <a:r>
              <a:rPr lang="vi-VN" sz="2200" dirty="0" smtClean="0">
                <a:solidFill>
                  <a:srgbClr val="002060"/>
                </a:solidFill>
                <a:latin typeface="Times New Roman" pitchFamily="18" charset="0"/>
                <a:cs typeface="Times New Roman" pitchFamily="18" charset="0"/>
              </a:rPr>
              <a:t>transmission</a:t>
            </a:r>
            <a:r>
              <a:rPr lang="fr-FR" sz="2200" dirty="0" smtClean="0">
                <a:solidFill>
                  <a:srgbClr val="002060"/>
                </a:solidFill>
                <a:latin typeface="Times New Roman" pitchFamily="18" charset="0"/>
                <a:cs typeface="Times New Roman" pitchFamily="18" charset="0"/>
              </a:rPr>
              <a:t> </a:t>
            </a:r>
            <a:r>
              <a:rPr lang="vi-VN" sz="2200" dirty="0" smtClean="0">
                <a:solidFill>
                  <a:srgbClr val="002060"/>
                </a:solidFill>
                <a:latin typeface="Times New Roman" pitchFamily="18" charset="0"/>
                <a:cs typeface="Times New Roman" pitchFamily="18" charset="0"/>
              </a:rPr>
              <a:t>d</a:t>
            </a:r>
            <a:r>
              <a:rPr lang="fr-MC" sz="2200" dirty="0" smtClean="0">
                <a:solidFill>
                  <a:srgbClr val="002060"/>
                </a:solidFill>
                <a:latin typeface="Times New Roman" pitchFamily="18" charset="0"/>
                <a:cs typeface="Times New Roman" pitchFamily="18" charset="0"/>
              </a:rPr>
              <a:t>e ce</a:t>
            </a:r>
            <a:r>
              <a:rPr lang="vi-VN" sz="2200" dirty="0" smtClean="0">
                <a:solidFill>
                  <a:srgbClr val="002060"/>
                </a:solidFill>
                <a:latin typeface="Times New Roman" pitchFamily="18" charset="0"/>
                <a:cs typeface="Times New Roman" pitchFamily="18" charset="0"/>
              </a:rPr>
              <a:t> code</a:t>
            </a:r>
            <a:endParaRPr lang="fr-MC" sz="2200" dirty="0" smtClean="0">
              <a:solidFill>
                <a:srgbClr val="002060"/>
              </a:solidFill>
              <a:latin typeface="Times New Roman" pitchFamily="18" charset="0"/>
              <a:cs typeface="Times New Roman" pitchFamily="18" charset="0"/>
            </a:endParaRPr>
          </a:p>
          <a:p>
            <a:pPr algn="just">
              <a:buFont typeface="Wingdings" pitchFamily="2" charset="2"/>
              <a:buChar char="q"/>
            </a:pPr>
            <a:endParaRPr lang="fr-MC" sz="2200" dirty="0" smtClean="0">
              <a:solidFill>
                <a:srgbClr val="C00000"/>
              </a:solidFill>
              <a:latin typeface="Times New Roman" pitchFamily="18" charset="0"/>
              <a:cs typeface="Times New Roman" pitchFamily="18" charset="0"/>
            </a:endParaRPr>
          </a:p>
          <a:p>
            <a:pPr algn="just">
              <a:buFont typeface="Wingdings" pitchFamily="2" charset="2"/>
              <a:buChar char="q"/>
            </a:pPr>
            <a:r>
              <a:rPr lang="fr-MC"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 </a:t>
            </a:r>
            <a:r>
              <a:rPr lang="fr-MC" sz="2200" dirty="0" smtClean="0">
                <a:solidFill>
                  <a:srgbClr val="00B050"/>
                </a:solidFill>
                <a:latin typeface="Times New Roman" pitchFamily="18" charset="0"/>
                <a:cs typeface="Times New Roman" pitchFamily="18" charset="0"/>
              </a:rPr>
              <a:t>Parmi les paramètres utilisés pour évaluer un code nous avons vu la notion de distance de </a:t>
            </a:r>
            <a:r>
              <a:rPr lang="fr-MC" sz="2200" dirty="0" err="1" smtClean="0">
                <a:solidFill>
                  <a:srgbClr val="00B050"/>
                </a:solidFill>
                <a:latin typeface="Times New Roman" pitchFamily="18" charset="0"/>
                <a:cs typeface="Times New Roman" pitchFamily="18" charset="0"/>
              </a:rPr>
              <a:t>Hamming</a:t>
            </a:r>
            <a:r>
              <a:rPr lang="fr-MC" sz="2200" dirty="0" smtClean="0">
                <a:solidFill>
                  <a:srgbClr val="00B050"/>
                </a:solidFill>
                <a:latin typeface="Times New Roman" pitchFamily="18" charset="0"/>
                <a:cs typeface="Times New Roman" pitchFamily="18" charset="0"/>
              </a:rPr>
              <a:t> et aussi de pois de code. La distance minimale, égale à son poids minimal, est très sollicitée pour évaluer un code canal et savoir son degré de détection d’erreurs et aussi de correction</a:t>
            </a:r>
          </a:p>
          <a:p>
            <a:pPr algn="just">
              <a:buFont typeface="Wingdings" pitchFamily="2" charset="2"/>
              <a:buChar char="q"/>
            </a:pPr>
            <a:endParaRPr lang="fr-MC" sz="2200" dirty="0" smtClean="0">
              <a:solidFill>
                <a:srgbClr val="C00000"/>
              </a:solidFill>
              <a:latin typeface="Times New Roman" pitchFamily="18" charset="0"/>
              <a:cs typeface="Times New Roman" pitchFamily="18" charset="0"/>
            </a:endParaRPr>
          </a:p>
          <a:p>
            <a:pPr algn="just">
              <a:buFont typeface="Wingdings" pitchFamily="2" charset="2"/>
              <a:buChar char="q"/>
            </a:pPr>
            <a:r>
              <a:rPr lang="fr-MC" sz="2200" dirty="0" smtClean="0">
                <a:solidFill>
                  <a:srgbClr val="00B0F0"/>
                </a:solidFill>
                <a:latin typeface="Times New Roman" pitchFamily="18" charset="0"/>
                <a:cs typeface="Times New Roman" pitchFamily="18" charset="0"/>
              </a:rPr>
              <a:t> Enfin, dans ce chapitre nous avons rappeler un certain nombre de code correcteurs classiques. </a:t>
            </a:r>
            <a:endParaRPr lang="fr-FR" sz="2200" dirty="0">
              <a:solidFill>
                <a:srgbClr val="00B0F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39E19B8-B707-45A9-818F-56E77DE860CA}" type="slidenum">
              <a:rPr lang="fr-FR" smtClean="0"/>
              <a:pPr/>
              <a:t>3</a:t>
            </a:fld>
            <a:endParaRPr lang="fr-FR" dirty="0"/>
          </a:p>
        </p:txBody>
      </p:sp>
      <p:sp>
        <p:nvSpPr>
          <p:cNvPr id="5" name="ZoneTexte 4"/>
          <p:cNvSpPr txBox="1"/>
          <p:nvPr/>
        </p:nvSpPr>
        <p:spPr>
          <a:xfrm>
            <a:off x="0" y="1723803"/>
            <a:ext cx="9144000" cy="4062651"/>
          </a:xfrm>
          <a:prstGeom prst="rect">
            <a:avLst/>
          </a:prstGeom>
          <a:noFill/>
        </p:spPr>
        <p:txBody>
          <a:bodyPr wrap="square" rtlCol="0">
            <a:spAutoFit/>
          </a:bodyPr>
          <a:lstStyle/>
          <a:p>
            <a:pPr algn="just" fontAlgn="base"/>
            <a:r>
              <a:rPr lang="fr-FR" sz="2400" dirty="0">
                <a:solidFill>
                  <a:srgbClr val="00B0F0"/>
                </a:solidFill>
              </a:rPr>
              <a:t>Shannon a démontré que si la </a:t>
            </a:r>
            <a:r>
              <a:rPr lang="fr-FR" sz="2400" b="1" dirty="0">
                <a:solidFill>
                  <a:srgbClr val="00B0F0"/>
                </a:solidFill>
              </a:rPr>
              <a:t>quantité d’information</a:t>
            </a:r>
            <a:r>
              <a:rPr lang="fr-FR" sz="2400" dirty="0">
                <a:solidFill>
                  <a:srgbClr val="00B0F0"/>
                </a:solidFill>
              </a:rPr>
              <a:t> reste inférieure à la </a:t>
            </a:r>
            <a:r>
              <a:rPr lang="fr-FR" sz="2400" b="1" dirty="0">
                <a:solidFill>
                  <a:srgbClr val="00B0F0"/>
                </a:solidFill>
              </a:rPr>
              <a:t>capacité du canal</a:t>
            </a:r>
            <a:r>
              <a:rPr lang="fr-FR" sz="2400" dirty="0">
                <a:solidFill>
                  <a:srgbClr val="00B0F0"/>
                </a:solidFill>
              </a:rPr>
              <a:t>, alors les pertes tendent vers zéro en l’absence de bruit (car on peut alors </a:t>
            </a:r>
            <a:r>
              <a:rPr lang="fr-FR" sz="2400" u="sng" dirty="0">
                <a:solidFill>
                  <a:srgbClr val="00B0F0"/>
                </a:solidFill>
              </a:rPr>
              <a:t>trouver un code</a:t>
            </a:r>
            <a:r>
              <a:rPr lang="fr-FR" sz="2400" dirty="0">
                <a:solidFill>
                  <a:srgbClr val="00B0F0"/>
                </a:solidFill>
              </a:rPr>
              <a:t> tel que la probabilité d’erreur lors de la transmission soit aussi faible que l’on veut). </a:t>
            </a:r>
          </a:p>
          <a:p>
            <a:pPr algn="just" fontAlgn="base"/>
            <a:endParaRPr lang="fr-FR" sz="2400" dirty="0"/>
          </a:p>
          <a:p>
            <a:pPr algn="just" fontAlgn="base"/>
            <a:r>
              <a:rPr lang="fr-FR" sz="2400" dirty="0">
                <a:solidFill>
                  <a:srgbClr val="002060"/>
                </a:solidFill>
              </a:rPr>
              <a:t>Pour le codage d’un alphabet par exemple, la stratégie intuitive de base consiste à attribuer des codes courts aux lettres fréquentes, et des codes longs aux lettres moins fréquentes : dès 1830, dans le codage du Morse pour la télégraphie, le E était un “point”, le T était un « trait”, mais le Y était “trait-point-trait-trait”.</a:t>
            </a:r>
          </a:p>
          <a:p>
            <a:endParaRPr lang="fr-FR" dirty="0"/>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PROBLEMATIQUE</a:t>
            </a:r>
            <a:endParaRPr lang="fr-FR" sz="3600" b="1" dirty="0">
              <a:solidFill>
                <a:srgbClr val="C00000"/>
              </a:solidFill>
            </a:endParaRPr>
          </a:p>
        </p:txBody>
      </p:sp>
      <p:sp>
        <p:nvSpPr>
          <p:cNvPr id="8" name="ZoneTexte 7"/>
          <p:cNvSpPr txBox="1"/>
          <p:nvPr/>
        </p:nvSpPr>
        <p:spPr>
          <a:xfrm>
            <a:off x="1785918" y="925281"/>
            <a:ext cx="5715040" cy="800219"/>
          </a:xfrm>
          <a:prstGeom prst="rect">
            <a:avLst/>
          </a:prstGeom>
          <a:noFill/>
        </p:spPr>
        <p:txBody>
          <a:bodyPr wrap="square" rtlCol="0">
            <a:spAutoFit/>
          </a:bodyPr>
          <a:lstStyle/>
          <a:p>
            <a:pPr algn="ctr"/>
            <a:r>
              <a:rPr lang="fr-FR" sz="2800" b="1" dirty="0">
                <a:solidFill>
                  <a:srgbClr val="7030A0"/>
                </a:solidFill>
              </a:rPr>
              <a:t>La capacité limitée des canaux</a:t>
            </a:r>
          </a:p>
          <a:p>
            <a:endParaRPr lang="fr-FR" dirty="0"/>
          </a:p>
        </p:txBody>
      </p:sp>
    </p:spTree>
  </p:cSld>
  <p:clrMapOvr>
    <a:masterClrMapping/>
  </p:clrMapOvr>
  <p:transition advTm="1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23" name="ZoneTexte 22"/>
          <p:cNvSpPr txBox="1"/>
          <p:nvPr/>
        </p:nvSpPr>
        <p:spPr>
          <a:xfrm>
            <a:off x="0" y="1655755"/>
            <a:ext cx="9144000" cy="4154984"/>
          </a:xfrm>
          <a:prstGeom prst="rect">
            <a:avLst/>
          </a:prstGeom>
          <a:noFill/>
        </p:spPr>
        <p:txBody>
          <a:bodyPr wrap="square" rtlCol="0">
            <a:spAutoFit/>
          </a:bodyPr>
          <a:lstStyle/>
          <a:p>
            <a:pPr algn="just"/>
            <a:r>
              <a:rPr lang="fr-FR" sz="2400" dirty="0">
                <a:solidFill>
                  <a:srgbClr val="C00000"/>
                </a:solidFill>
              </a:rPr>
              <a:t>Mais l’intérêt de cette caractéristique nous vient essentiellement du théorème sur le codage des canaux bruités : </a:t>
            </a:r>
          </a:p>
          <a:p>
            <a:pPr algn="just"/>
            <a:endParaRPr lang="fr-FR" sz="2400" dirty="0">
              <a:solidFill>
                <a:srgbClr val="C00000"/>
              </a:solidFill>
            </a:endParaRPr>
          </a:p>
          <a:p>
            <a:pPr algn="just"/>
            <a:r>
              <a:rPr lang="fr-FR" sz="2400" b="1" u="sng" dirty="0">
                <a:solidFill>
                  <a:srgbClr val="C00000"/>
                </a:solidFill>
              </a:rPr>
              <a:t>Théorème:</a:t>
            </a:r>
            <a:r>
              <a:rPr lang="fr-FR" sz="2400" dirty="0">
                <a:solidFill>
                  <a:srgbClr val="C00000"/>
                </a:solidFill>
              </a:rPr>
              <a:t> </a:t>
            </a:r>
            <a:r>
              <a:rPr lang="fr-FR" sz="2400" dirty="0">
                <a:solidFill>
                  <a:srgbClr val="7030A0"/>
                </a:solidFill>
              </a:rPr>
              <a:t>Soient </a:t>
            </a:r>
          </a:p>
          <a:p>
            <a:pPr algn="just"/>
            <a:endParaRPr lang="fr-FR" sz="2400" dirty="0">
              <a:solidFill>
                <a:srgbClr val="7030A0"/>
              </a:solidFill>
            </a:endParaRPr>
          </a:p>
          <a:p>
            <a:pPr algn="just">
              <a:buFont typeface="Wingdings" pitchFamily="2" charset="2"/>
              <a:buChar char="q"/>
            </a:pPr>
            <a:r>
              <a:rPr lang="fr-FR" sz="2400" dirty="0">
                <a:solidFill>
                  <a:srgbClr val="7030A0"/>
                </a:solidFill>
              </a:rPr>
              <a:t> </a:t>
            </a:r>
            <a:r>
              <a:rPr lang="fr-FR" sz="2400" i="1" dirty="0" smtClean="0">
                <a:solidFill>
                  <a:srgbClr val="7030A0"/>
                </a:solidFill>
              </a:rPr>
              <a:t>C</a:t>
            </a:r>
            <a:r>
              <a:rPr lang="fr-FR" sz="2400" i="1" baseline="-25000" dirty="0" smtClean="0">
                <a:solidFill>
                  <a:srgbClr val="7030A0"/>
                </a:solidFill>
              </a:rPr>
              <a:t>p</a:t>
            </a:r>
            <a:r>
              <a:rPr lang="fr-FR" sz="2400" i="1" dirty="0" smtClean="0">
                <a:solidFill>
                  <a:srgbClr val="7030A0"/>
                </a:solidFill>
              </a:rPr>
              <a:t> </a:t>
            </a:r>
            <a:r>
              <a:rPr lang="fr-FR" sz="2400" i="1" dirty="0">
                <a:solidFill>
                  <a:srgbClr val="7030A0"/>
                </a:solidFill>
              </a:rPr>
              <a:t>la capacité d’un canal de transmission, </a:t>
            </a:r>
          </a:p>
          <a:p>
            <a:pPr algn="just">
              <a:buFont typeface="Wingdings" pitchFamily="2" charset="2"/>
              <a:buChar char="q"/>
            </a:pPr>
            <a:r>
              <a:rPr lang="fr-FR" sz="2400" i="1" dirty="0">
                <a:solidFill>
                  <a:srgbClr val="7030A0"/>
                </a:solidFill>
              </a:rPr>
              <a:t> deux valeurs arbitraires δ &gt; 0 et R &lt; </a:t>
            </a:r>
            <a:r>
              <a:rPr lang="fr-FR" sz="2400" i="1" dirty="0" smtClean="0">
                <a:solidFill>
                  <a:srgbClr val="7030A0"/>
                </a:solidFill>
              </a:rPr>
              <a:t>C</a:t>
            </a:r>
            <a:r>
              <a:rPr lang="fr-FR" sz="2400" i="1" baseline="-25000" dirty="0" smtClean="0">
                <a:solidFill>
                  <a:srgbClr val="7030A0"/>
                </a:solidFill>
              </a:rPr>
              <a:t>p</a:t>
            </a:r>
            <a:r>
              <a:rPr lang="fr-FR" sz="2400" i="1" dirty="0" smtClean="0">
                <a:solidFill>
                  <a:srgbClr val="7030A0"/>
                </a:solidFill>
              </a:rPr>
              <a:t> </a:t>
            </a:r>
            <a:r>
              <a:rPr lang="fr-FR" sz="2400" i="1" dirty="0">
                <a:solidFill>
                  <a:srgbClr val="7030A0"/>
                </a:solidFill>
              </a:rPr>
              <a:t>, </a:t>
            </a:r>
          </a:p>
          <a:p>
            <a:pPr algn="just">
              <a:buFont typeface="Wingdings" pitchFamily="2" charset="2"/>
              <a:buChar char="q"/>
            </a:pPr>
            <a:r>
              <a:rPr lang="fr-FR" sz="2400" i="1" dirty="0">
                <a:solidFill>
                  <a:srgbClr val="7030A0"/>
                </a:solidFill>
              </a:rPr>
              <a:t> k le nombre de symboles du message à transmettre </a:t>
            </a:r>
          </a:p>
          <a:p>
            <a:pPr algn="just">
              <a:buFont typeface="Wingdings" pitchFamily="2" charset="2"/>
              <a:buChar char="q"/>
            </a:pPr>
            <a:r>
              <a:rPr lang="fr-FR" sz="2400" i="1" dirty="0">
                <a:solidFill>
                  <a:srgbClr val="7030A0"/>
                </a:solidFill>
              </a:rPr>
              <a:t> P la probabilité de décoder incorrectement un mot reçu </a:t>
            </a:r>
          </a:p>
          <a:p>
            <a:pPr algn="just"/>
            <a:endParaRPr lang="fr-FR" sz="2400" dirty="0">
              <a:solidFill>
                <a:srgbClr val="7030A0"/>
              </a:solidFill>
            </a:endParaRPr>
          </a:p>
          <a:p>
            <a:pPr algn="just"/>
            <a:r>
              <a:rPr lang="fr-FR" sz="2400" dirty="0">
                <a:solidFill>
                  <a:srgbClr val="7030A0"/>
                </a:solidFill>
              </a:rPr>
              <a:t>Il existe un code de longueur n suffisamment grande tel que :</a:t>
            </a:r>
          </a:p>
        </p:txBody>
      </p:sp>
      <p:sp>
        <p:nvSpPr>
          <p:cNvPr id="29" name="ZoneTexte 28"/>
          <p:cNvSpPr txBox="1"/>
          <p:nvPr/>
        </p:nvSpPr>
        <p:spPr>
          <a:xfrm>
            <a:off x="0" y="0"/>
            <a:ext cx="9144000" cy="646331"/>
          </a:xfrm>
          <a:prstGeom prst="rect">
            <a:avLst/>
          </a:prstGeom>
          <a:noFill/>
        </p:spPr>
        <p:txBody>
          <a:bodyPr wrap="square" rtlCol="0">
            <a:spAutoFit/>
          </a:bodyPr>
          <a:lstStyle/>
          <a:p>
            <a:pPr algn="ctr"/>
            <a:r>
              <a:rPr lang="fr-MC" sz="3600" b="1" dirty="0" smtClean="0">
                <a:solidFill>
                  <a:srgbClr val="C00000"/>
                </a:solidFill>
              </a:rPr>
              <a:t>THEOREME DE SHANNON</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a:t>
            </a:fld>
            <a:endParaRPr lang="fr-FR" dirty="0"/>
          </a:p>
        </p:txBody>
      </p:sp>
      <p:graphicFrame>
        <p:nvGraphicFramePr>
          <p:cNvPr id="110594" name="Object 2"/>
          <p:cNvGraphicFramePr>
            <a:graphicFrameLocks noChangeAspect="1"/>
          </p:cNvGraphicFramePr>
          <p:nvPr/>
        </p:nvGraphicFramePr>
        <p:xfrm>
          <a:off x="2857500" y="5715023"/>
          <a:ext cx="785813" cy="1071563"/>
        </p:xfrm>
        <a:graphic>
          <a:graphicData uri="http://schemas.openxmlformats.org/presentationml/2006/ole">
            <p:oleObj spid="_x0000_s1026" name="Équation" r:id="rId3" imgW="9753600" imgH="9448800" progId="Equation.3">
              <p:embed/>
            </p:oleObj>
          </a:graphicData>
        </a:graphic>
      </p:graphicFrame>
      <p:graphicFrame>
        <p:nvGraphicFramePr>
          <p:cNvPr id="110595" name="Object 3"/>
          <p:cNvGraphicFramePr>
            <a:graphicFrameLocks noChangeAspect="1"/>
          </p:cNvGraphicFramePr>
          <p:nvPr/>
        </p:nvGraphicFramePr>
        <p:xfrm>
          <a:off x="5102225" y="5965848"/>
          <a:ext cx="1184275" cy="534988"/>
        </p:xfrm>
        <a:graphic>
          <a:graphicData uri="http://schemas.openxmlformats.org/presentationml/2006/ole">
            <p:oleObj spid="_x0000_s1027" name="Équation" r:id="rId4" imgW="9448800" imgH="4267200" progId="Equation.3">
              <p:embed/>
            </p:oleObj>
          </a:graphicData>
        </a:graphic>
      </p:graphicFrame>
      <p:sp>
        <p:nvSpPr>
          <p:cNvPr id="10" name="ZoneTexte 9"/>
          <p:cNvSpPr txBox="1"/>
          <p:nvPr/>
        </p:nvSpPr>
        <p:spPr>
          <a:xfrm>
            <a:off x="4143372" y="5977614"/>
            <a:ext cx="714380" cy="523220"/>
          </a:xfrm>
          <a:prstGeom prst="rect">
            <a:avLst/>
          </a:prstGeom>
          <a:noFill/>
        </p:spPr>
        <p:txBody>
          <a:bodyPr wrap="square" rtlCol="0">
            <a:spAutoFit/>
          </a:bodyPr>
          <a:lstStyle/>
          <a:p>
            <a:r>
              <a:rPr lang="fr-FR" sz="2800" dirty="0"/>
              <a:t>et</a:t>
            </a:r>
          </a:p>
        </p:txBody>
      </p:sp>
    </p:spTree>
  </p:cSld>
  <p:clrMapOvr>
    <a:masterClrMapping/>
  </p:clrMapOvr>
  <p:transition advTm="15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23" name="ZoneTexte 22"/>
          <p:cNvSpPr txBox="1"/>
          <p:nvPr/>
        </p:nvSpPr>
        <p:spPr>
          <a:xfrm>
            <a:off x="0" y="1655754"/>
            <a:ext cx="9144000" cy="2308324"/>
          </a:xfrm>
          <a:prstGeom prst="rect">
            <a:avLst/>
          </a:prstGeom>
          <a:noFill/>
        </p:spPr>
        <p:txBody>
          <a:bodyPr wrap="square" rtlCol="0">
            <a:spAutoFit/>
          </a:bodyPr>
          <a:lstStyle/>
          <a:p>
            <a:pPr algn="just"/>
            <a:r>
              <a:rPr lang="fr-FR" sz="2400" b="1" dirty="0">
                <a:solidFill>
                  <a:srgbClr val="002060"/>
                </a:solidFill>
              </a:rPr>
              <a:t>D’une manière simplifié, ce théorème dit que dans un canal de capacité </a:t>
            </a:r>
            <a:r>
              <a:rPr lang="fr-FR" sz="2400" b="1" dirty="0" smtClean="0">
                <a:solidFill>
                  <a:srgbClr val="002060"/>
                </a:solidFill>
              </a:rPr>
              <a:t>C</a:t>
            </a:r>
            <a:r>
              <a:rPr lang="fr-FR" sz="2400" b="1" baseline="-25000" dirty="0" smtClean="0">
                <a:solidFill>
                  <a:srgbClr val="002060"/>
                </a:solidFill>
              </a:rPr>
              <a:t>p</a:t>
            </a:r>
            <a:r>
              <a:rPr lang="fr-FR" sz="2400" b="1" dirty="0" smtClean="0">
                <a:solidFill>
                  <a:srgbClr val="002060"/>
                </a:solidFill>
              </a:rPr>
              <a:t> </a:t>
            </a:r>
            <a:r>
              <a:rPr lang="fr-FR" sz="2400" b="1" dirty="0">
                <a:solidFill>
                  <a:srgbClr val="002060"/>
                </a:solidFill>
              </a:rPr>
              <a:t>bits/s, si l'on veut faire transiter une quantité d'information à un taux utile de R bits/s, tel que R &lt; </a:t>
            </a:r>
            <a:r>
              <a:rPr lang="fr-FR" sz="2400" b="1" dirty="0" smtClean="0">
                <a:solidFill>
                  <a:srgbClr val="002060"/>
                </a:solidFill>
              </a:rPr>
              <a:t>C</a:t>
            </a:r>
            <a:r>
              <a:rPr lang="fr-FR" sz="2400" b="1" baseline="-25000" dirty="0" smtClean="0">
                <a:solidFill>
                  <a:srgbClr val="002060"/>
                </a:solidFill>
              </a:rPr>
              <a:t>p</a:t>
            </a:r>
            <a:r>
              <a:rPr lang="fr-FR" sz="2400" b="1" dirty="0" smtClean="0">
                <a:solidFill>
                  <a:srgbClr val="002060"/>
                </a:solidFill>
              </a:rPr>
              <a:t>, </a:t>
            </a:r>
            <a:r>
              <a:rPr lang="fr-FR" sz="2400" b="1" dirty="0">
                <a:solidFill>
                  <a:srgbClr val="002060"/>
                </a:solidFill>
              </a:rPr>
              <a:t>alors il existe une procédure de codage et une procédure de décodage telles que le taux d'erreur résiduels soit arbitrairement faible.</a:t>
            </a:r>
          </a:p>
          <a:p>
            <a:pPr algn="just"/>
            <a:endParaRPr lang="fr-FR" sz="2400" dirty="0"/>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5</a:t>
            </a:fld>
            <a:endParaRPr lang="fr-FR"/>
          </a:p>
        </p:txBody>
      </p:sp>
      <p:sp>
        <p:nvSpPr>
          <p:cNvPr id="7" name="ZoneTexte 6"/>
          <p:cNvSpPr txBox="1"/>
          <p:nvPr/>
        </p:nvSpPr>
        <p:spPr>
          <a:xfrm>
            <a:off x="0" y="4133214"/>
            <a:ext cx="9144000" cy="1938992"/>
          </a:xfrm>
          <a:prstGeom prst="rect">
            <a:avLst/>
          </a:prstGeom>
          <a:noFill/>
        </p:spPr>
        <p:txBody>
          <a:bodyPr wrap="square" rtlCol="0">
            <a:spAutoFit/>
          </a:bodyPr>
          <a:lstStyle/>
          <a:p>
            <a:pPr algn="just"/>
            <a:endParaRPr lang="fr-FR" sz="2400" dirty="0"/>
          </a:p>
          <a:p>
            <a:pPr algn="just"/>
            <a:r>
              <a:rPr lang="fr-FR" sz="2400" b="1" dirty="0">
                <a:solidFill>
                  <a:srgbClr val="C00000"/>
                </a:solidFill>
              </a:rPr>
              <a:t>La réciproque de ce théorème nous dit par contre que si R &gt; </a:t>
            </a:r>
            <a:r>
              <a:rPr lang="fr-FR" sz="2400" b="1" dirty="0" smtClean="0">
                <a:solidFill>
                  <a:srgbClr val="C00000"/>
                </a:solidFill>
              </a:rPr>
              <a:t>C</a:t>
            </a:r>
            <a:r>
              <a:rPr lang="fr-FR" sz="2400" b="1" baseline="-25000" dirty="0" smtClean="0">
                <a:solidFill>
                  <a:srgbClr val="C00000"/>
                </a:solidFill>
              </a:rPr>
              <a:t>p</a:t>
            </a:r>
            <a:r>
              <a:rPr lang="fr-FR" sz="2400" b="1" dirty="0" smtClean="0">
                <a:solidFill>
                  <a:srgbClr val="C00000"/>
                </a:solidFill>
              </a:rPr>
              <a:t> </a:t>
            </a:r>
            <a:r>
              <a:rPr lang="fr-FR" sz="2400" b="1" dirty="0">
                <a:solidFill>
                  <a:srgbClr val="C00000"/>
                </a:solidFill>
              </a:rPr>
              <a:t>alors pour toute procédure de codage et de décodage, le taux d'erreur résiduel est supérieur à une constante strictement positive qui dépend de R et </a:t>
            </a:r>
            <a:r>
              <a:rPr lang="fr-FR" sz="2400" b="1" dirty="0" smtClean="0">
                <a:solidFill>
                  <a:srgbClr val="C00000"/>
                </a:solidFill>
              </a:rPr>
              <a:t>C</a:t>
            </a:r>
            <a:r>
              <a:rPr lang="fr-FR" sz="2400" b="1" baseline="-25000" dirty="0" smtClean="0">
                <a:solidFill>
                  <a:srgbClr val="C00000"/>
                </a:solidFill>
              </a:rPr>
              <a:t>p</a:t>
            </a:r>
            <a:endParaRPr lang="fr-FR" sz="2400" b="1" baseline="-25000" dirty="0">
              <a:solidFill>
                <a:srgbClr val="C00000"/>
              </a:solidFill>
            </a:endParaRPr>
          </a:p>
        </p:txBody>
      </p:sp>
      <p:sp>
        <p:nvSpPr>
          <p:cNvPr id="8" name="ZoneTexte 7"/>
          <p:cNvSpPr txBox="1"/>
          <p:nvPr/>
        </p:nvSpPr>
        <p:spPr>
          <a:xfrm>
            <a:off x="0" y="0"/>
            <a:ext cx="9144000" cy="646331"/>
          </a:xfrm>
          <a:prstGeom prst="rect">
            <a:avLst/>
          </a:prstGeom>
          <a:noFill/>
        </p:spPr>
        <p:txBody>
          <a:bodyPr wrap="square" rtlCol="0">
            <a:spAutoFit/>
          </a:bodyPr>
          <a:lstStyle/>
          <a:p>
            <a:pPr algn="ctr"/>
            <a:r>
              <a:rPr lang="fr-MC" sz="3600" b="1" dirty="0" smtClean="0">
                <a:solidFill>
                  <a:srgbClr val="C00000"/>
                </a:solidFill>
              </a:rPr>
              <a:t>THEOREME DE SHANNON</a:t>
            </a:r>
            <a:endParaRPr lang="fr-FR" sz="3600" b="1" dirty="0">
              <a:solidFill>
                <a:srgbClr val="C00000"/>
              </a:solidFill>
            </a:endParaRPr>
          </a:p>
        </p:txBody>
      </p:sp>
    </p:spTree>
  </p:cSld>
  <p:clrMapOvr>
    <a:masterClrMapping/>
  </p:clrMapOvr>
  <p:transition advTm="1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037228"/>
            <a:ext cx="9144000" cy="3046988"/>
          </a:xfrm>
          <a:prstGeom prst="rect">
            <a:avLst/>
          </a:prstGeom>
          <a:noFill/>
        </p:spPr>
        <p:txBody>
          <a:bodyPr wrap="square" rtlCol="0">
            <a:spAutoFit/>
          </a:bodyPr>
          <a:lstStyle/>
          <a:p>
            <a:pPr algn="just">
              <a:buFont typeface="Wingdings" pitchFamily="2" charset="2"/>
              <a:buChar char="q"/>
            </a:pPr>
            <a:r>
              <a:rPr lang="fr-FR" sz="2400" dirty="0" smtClean="0">
                <a:solidFill>
                  <a:srgbClr val="002060"/>
                </a:solidFill>
                <a:latin typeface="Times New Roman" pitchFamily="18" charset="0"/>
                <a:cs typeface="Times New Roman" pitchFamily="18" charset="0"/>
              </a:rPr>
              <a:t> Claude </a:t>
            </a:r>
            <a:r>
              <a:rPr lang="fr-FR" sz="2400" dirty="0">
                <a:solidFill>
                  <a:srgbClr val="002060"/>
                </a:solidFill>
                <a:latin typeface="Times New Roman" pitchFamily="18" charset="0"/>
                <a:cs typeface="Times New Roman" pitchFamily="18" charset="0"/>
              </a:rPr>
              <a:t>Shannon en 1948,. établit la </a:t>
            </a:r>
            <a:r>
              <a:rPr lang="fr-FR" sz="2400" dirty="0" smtClean="0">
                <a:solidFill>
                  <a:srgbClr val="002060"/>
                </a:solidFill>
                <a:latin typeface="Times New Roman" pitchFamily="18" charset="0"/>
                <a:cs typeface="Times New Roman" pitchFamily="18" charset="0"/>
              </a:rPr>
              <a:t>borne supérieure </a:t>
            </a:r>
            <a:r>
              <a:rPr lang="fr-FR" sz="2400" dirty="0">
                <a:solidFill>
                  <a:srgbClr val="002060"/>
                </a:solidFill>
                <a:latin typeface="Times New Roman" pitchFamily="18" charset="0"/>
                <a:cs typeface="Times New Roman" pitchFamily="18" charset="0"/>
              </a:rPr>
              <a:t>théorique de performance pour les systèmes de télécommunication. </a:t>
            </a:r>
            <a:endParaRPr lang="fr-FR" sz="2400" dirty="0" smtClean="0">
              <a:solidFill>
                <a:srgbClr val="002060"/>
              </a:solidFill>
              <a:latin typeface="Times New Roman" pitchFamily="18" charset="0"/>
              <a:cs typeface="Times New Roman" pitchFamily="18" charset="0"/>
            </a:endParaRPr>
          </a:p>
          <a:p>
            <a:pPr algn="just"/>
            <a:endParaRPr lang="fr-FR" sz="2400" dirty="0" smtClean="0"/>
          </a:p>
          <a:p>
            <a:pPr algn="just">
              <a:buFont typeface="Wingdings" pitchFamily="2" charset="2"/>
              <a:buChar char="q"/>
            </a:pPr>
            <a:r>
              <a:rPr lang="fr-FR" sz="2400" dirty="0" smtClean="0">
                <a:solidFill>
                  <a:srgbClr val="00B050"/>
                </a:solidFill>
                <a:latin typeface="Times New Roman" pitchFamily="18" charset="0"/>
                <a:cs typeface="Times New Roman" pitchFamily="18" charset="0"/>
              </a:rPr>
              <a:t> Il </a:t>
            </a:r>
            <a:r>
              <a:rPr lang="fr-FR" sz="2400" dirty="0">
                <a:solidFill>
                  <a:srgbClr val="00B050"/>
                </a:solidFill>
                <a:latin typeface="Times New Roman" pitchFamily="18" charset="0"/>
                <a:cs typeface="Times New Roman" pitchFamily="18" charset="0"/>
              </a:rPr>
              <a:t>démontre qu'on peut atteindre cette limite </a:t>
            </a:r>
            <a:r>
              <a:rPr lang="fr-FR" sz="2400" dirty="0" smtClean="0">
                <a:solidFill>
                  <a:srgbClr val="00B050"/>
                </a:solidFill>
                <a:latin typeface="Times New Roman" pitchFamily="18" charset="0"/>
                <a:cs typeface="Times New Roman" pitchFamily="18" charset="0"/>
              </a:rPr>
              <a:t>utilisant </a:t>
            </a:r>
            <a:r>
              <a:rPr lang="fr-FR" sz="2400" dirty="0">
                <a:solidFill>
                  <a:srgbClr val="00B050"/>
                </a:solidFill>
                <a:latin typeface="Times New Roman" pitchFamily="18" charset="0"/>
                <a:cs typeface="Times New Roman" pitchFamily="18" charset="0"/>
              </a:rPr>
              <a:t>des codes correcteurs d'erreur performants. </a:t>
            </a:r>
            <a:endParaRPr lang="fr-FR" sz="2400" dirty="0" smtClean="0">
              <a:solidFill>
                <a:srgbClr val="00B050"/>
              </a:solidFill>
              <a:latin typeface="Times New Roman" pitchFamily="18" charset="0"/>
              <a:cs typeface="Times New Roman" pitchFamily="18" charset="0"/>
            </a:endParaRPr>
          </a:p>
          <a:p>
            <a:pPr algn="just"/>
            <a:endParaRPr lang="fr-FR" sz="2400" dirty="0" smtClean="0"/>
          </a:p>
          <a:p>
            <a:pPr algn="just">
              <a:buFont typeface="Wingdings" pitchFamily="2" charset="2"/>
              <a:buChar char="q"/>
            </a:pPr>
            <a:r>
              <a:rPr lang="fr-FR" sz="2400" dirty="0" smtClean="0">
                <a:solidFill>
                  <a:srgbClr val="00B0F0"/>
                </a:solidFill>
                <a:latin typeface="Times New Roman" pitchFamily="18" charset="0"/>
                <a:cs typeface="Times New Roman" pitchFamily="18" charset="0"/>
              </a:rPr>
              <a:t> Presque un demi-siècle plus tard, en 1993, grâce notamment aux turbo-codes, que cette limite a pu être approchée.</a:t>
            </a:r>
            <a:endParaRPr lang="fr-FR" sz="2400" dirty="0">
              <a:solidFill>
                <a:srgbClr val="00B0F0"/>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6</a:t>
            </a:fld>
            <a:endParaRPr lang="fr-FR"/>
          </a:p>
        </p:txBody>
      </p:sp>
      <p:sp>
        <p:nvSpPr>
          <p:cNvPr id="7" name="ZoneTexte 6"/>
          <p:cNvSpPr txBox="1"/>
          <p:nvPr/>
        </p:nvSpPr>
        <p:spPr>
          <a:xfrm>
            <a:off x="0" y="0"/>
            <a:ext cx="9144000" cy="646331"/>
          </a:xfrm>
          <a:prstGeom prst="rect">
            <a:avLst/>
          </a:prstGeom>
          <a:noFill/>
        </p:spPr>
        <p:txBody>
          <a:bodyPr wrap="square" rtlCol="0">
            <a:spAutoFit/>
          </a:bodyPr>
          <a:lstStyle/>
          <a:p>
            <a:pPr algn="ctr"/>
            <a:r>
              <a:rPr lang="fr-MC" sz="3600" b="1" dirty="0" smtClean="0">
                <a:solidFill>
                  <a:srgbClr val="C00000"/>
                </a:solidFill>
              </a:rPr>
              <a:t>THEOREME DE SHANNON</a:t>
            </a:r>
            <a:endParaRPr lang="fr-FR" sz="3600" b="1" dirty="0">
              <a:solidFill>
                <a:srgbClr val="C00000"/>
              </a:solidFill>
            </a:endParaRPr>
          </a:p>
        </p:txBody>
      </p:sp>
    </p:spTree>
  </p:cSld>
  <p:clrMapOvr>
    <a:masterClrMapping/>
  </p:clrMapOvr>
  <p:transition advTm="15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F39E19B8-B707-45A9-818F-56E77DE860CA}" type="slidenum">
              <a:rPr lang="fr-FR" smtClean="0"/>
              <a:pPr/>
              <a:t>7</a:t>
            </a:fld>
            <a:endParaRPr lang="fr-F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7" name="ZoneTexte 6"/>
          <p:cNvSpPr txBox="1"/>
          <p:nvPr/>
        </p:nvSpPr>
        <p:spPr>
          <a:xfrm>
            <a:off x="1785918" y="925281"/>
            <a:ext cx="5715040" cy="800219"/>
          </a:xfrm>
          <a:prstGeom prst="rect">
            <a:avLst/>
          </a:prstGeom>
          <a:noFill/>
        </p:spPr>
        <p:txBody>
          <a:bodyPr wrap="square" rtlCol="0">
            <a:spAutoFit/>
          </a:bodyPr>
          <a:lstStyle/>
          <a:p>
            <a:pPr algn="ctr"/>
            <a:r>
              <a:rPr lang="fr-FR" sz="2800" b="1" dirty="0">
                <a:solidFill>
                  <a:srgbClr val="7030A0"/>
                </a:solidFill>
              </a:rPr>
              <a:t>Qu’est ce qu’un Code?</a:t>
            </a:r>
          </a:p>
          <a:p>
            <a:endParaRPr lang="fr-FR" dirty="0"/>
          </a:p>
        </p:txBody>
      </p:sp>
      <p:sp>
        <p:nvSpPr>
          <p:cNvPr id="8" name="ZoneTexte 7"/>
          <p:cNvSpPr txBox="1"/>
          <p:nvPr/>
        </p:nvSpPr>
        <p:spPr>
          <a:xfrm>
            <a:off x="0" y="1643050"/>
            <a:ext cx="9144000" cy="1446550"/>
          </a:xfrm>
          <a:prstGeom prst="rect">
            <a:avLst/>
          </a:prstGeom>
          <a:noFill/>
        </p:spPr>
        <p:txBody>
          <a:bodyPr wrap="square" rtlCol="0">
            <a:spAutoFit/>
          </a:bodyPr>
          <a:lstStyle/>
          <a:p>
            <a:pPr marL="457200" indent="-457200">
              <a:buFont typeface="+mj-lt"/>
              <a:buAutoNum type="arabicPeriod"/>
            </a:pPr>
            <a:r>
              <a:rPr lang="fr-FR" sz="2200" dirty="0">
                <a:solidFill>
                  <a:srgbClr val="002060"/>
                </a:solidFill>
              </a:rPr>
              <a:t>Un code de longueur n est un sous-ensemble de A</a:t>
            </a:r>
            <a:r>
              <a:rPr lang="fr-FR" sz="2200" baseline="30000" dirty="0">
                <a:solidFill>
                  <a:srgbClr val="002060"/>
                </a:solidFill>
              </a:rPr>
              <a:t>n</a:t>
            </a:r>
            <a:r>
              <a:rPr lang="fr-FR" sz="2200" dirty="0">
                <a:solidFill>
                  <a:srgbClr val="002060"/>
                </a:solidFill>
              </a:rPr>
              <a:t> où A est l’alphabet des symboles. C’est donc une collection de mots à n composantes dans A .</a:t>
            </a:r>
            <a:r>
              <a:rPr lang="fr-FR" sz="2200" dirty="0"/>
              <a:t> </a:t>
            </a:r>
          </a:p>
          <a:p>
            <a:pPr marL="457200" indent="-457200"/>
            <a:endParaRPr lang="fr-FR" sz="2200" dirty="0">
              <a:solidFill>
                <a:srgbClr val="7030A0"/>
              </a:solidFill>
            </a:endParaRPr>
          </a:p>
          <a:p>
            <a:pPr marL="457200" indent="-457200"/>
            <a:r>
              <a:rPr lang="fr-FR" sz="2200" dirty="0" smtClean="0">
                <a:solidFill>
                  <a:srgbClr val="7030A0"/>
                </a:solidFill>
              </a:rPr>
              <a:t>2.    Le </a:t>
            </a:r>
            <a:r>
              <a:rPr lang="fr-FR" sz="2200" dirty="0">
                <a:solidFill>
                  <a:srgbClr val="7030A0"/>
                </a:solidFill>
              </a:rPr>
              <a:t>codeur étiquette les mots de code avec les données.</a:t>
            </a:r>
          </a:p>
        </p:txBody>
      </p:sp>
      <p:sp>
        <p:nvSpPr>
          <p:cNvPr id="9" name="Rectangle 8"/>
          <p:cNvSpPr/>
          <p:nvPr/>
        </p:nvSpPr>
        <p:spPr>
          <a:xfrm>
            <a:off x="3357554" y="3286124"/>
            <a:ext cx="2071702" cy="11430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avec flèche 10"/>
          <p:cNvCxnSpPr>
            <a:endCxn id="9" idx="1"/>
          </p:cNvCxnSpPr>
          <p:nvPr/>
        </p:nvCxnSpPr>
        <p:spPr>
          <a:xfrm>
            <a:off x="1714480" y="3857628"/>
            <a:ext cx="164307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5429256" y="3856040"/>
            <a:ext cx="164307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3357554" y="3631172"/>
            <a:ext cx="2071702" cy="461665"/>
          </a:xfrm>
          <a:prstGeom prst="rect">
            <a:avLst/>
          </a:prstGeom>
          <a:noFill/>
        </p:spPr>
        <p:txBody>
          <a:bodyPr wrap="square" rtlCol="0">
            <a:spAutoFit/>
          </a:bodyPr>
          <a:lstStyle/>
          <a:p>
            <a:pPr algn="ctr"/>
            <a:r>
              <a:rPr lang="fr-FR" sz="2400" b="1" dirty="0">
                <a:solidFill>
                  <a:srgbClr val="FF0000"/>
                </a:solidFill>
              </a:rPr>
              <a:t>CODEUR</a:t>
            </a:r>
          </a:p>
        </p:txBody>
      </p:sp>
      <p:sp>
        <p:nvSpPr>
          <p:cNvPr id="15" name="ZoneTexte 14"/>
          <p:cNvSpPr txBox="1"/>
          <p:nvPr/>
        </p:nvSpPr>
        <p:spPr>
          <a:xfrm>
            <a:off x="428596" y="3429000"/>
            <a:ext cx="3143272" cy="400110"/>
          </a:xfrm>
          <a:prstGeom prst="rect">
            <a:avLst/>
          </a:prstGeom>
          <a:noFill/>
        </p:spPr>
        <p:txBody>
          <a:bodyPr wrap="square" rtlCol="0">
            <a:spAutoFit/>
          </a:bodyPr>
          <a:lstStyle/>
          <a:p>
            <a:pPr algn="ctr"/>
            <a:r>
              <a:rPr lang="fr-FR" sz="2000" b="1" dirty="0">
                <a:solidFill>
                  <a:srgbClr val="0070C0"/>
                </a:solidFill>
              </a:rPr>
              <a:t>K Bits d’information</a:t>
            </a:r>
          </a:p>
        </p:txBody>
      </p:sp>
      <p:sp>
        <p:nvSpPr>
          <p:cNvPr id="16" name="ZoneTexte 15"/>
          <p:cNvSpPr txBox="1"/>
          <p:nvPr/>
        </p:nvSpPr>
        <p:spPr>
          <a:xfrm>
            <a:off x="5286380" y="3429000"/>
            <a:ext cx="3071834" cy="707886"/>
          </a:xfrm>
          <a:prstGeom prst="rect">
            <a:avLst/>
          </a:prstGeom>
          <a:noFill/>
        </p:spPr>
        <p:txBody>
          <a:bodyPr wrap="square" rtlCol="0">
            <a:spAutoFit/>
          </a:bodyPr>
          <a:lstStyle/>
          <a:p>
            <a:pPr algn="ctr"/>
            <a:r>
              <a:rPr lang="fr-FR" sz="2000" b="1" dirty="0">
                <a:solidFill>
                  <a:srgbClr val="7030A0"/>
                </a:solidFill>
              </a:rPr>
              <a:t>Mot du Code C : n bits</a:t>
            </a:r>
          </a:p>
          <a:p>
            <a:pPr algn="ctr"/>
            <a:r>
              <a:rPr lang="fr-FR" sz="2000" b="1" dirty="0">
                <a:solidFill>
                  <a:srgbClr val="7030A0"/>
                </a:solidFill>
              </a:rPr>
              <a:t>X</a:t>
            </a:r>
          </a:p>
        </p:txBody>
      </p:sp>
      <p:sp>
        <p:nvSpPr>
          <p:cNvPr id="17" name="ZoneTexte 16"/>
          <p:cNvSpPr txBox="1"/>
          <p:nvPr/>
        </p:nvSpPr>
        <p:spPr>
          <a:xfrm>
            <a:off x="2857488" y="4500570"/>
            <a:ext cx="3071834" cy="461665"/>
          </a:xfrm>
          <a:prstGeom prst="rect">
            <a:avLst/>
          </a:prstGeom>
          <a:noFill/>
        </p:spPr>
        <p:txBody>
          <a:bodyPr wrap="square" rtlCol="0">
            <a:spAutoFit/>
          </a:bodyPr>
          <a:lstStyle/>
          <a:p>
            <a:pPr algn="ctr"/>
            <a:r>
              <a:rPr lang="fr-FR" sz="2400" b="1" dirty="0">
                <a:solidFill>
                  <a:srgbClr val="002060"/>
                </a:solidFill>
              </a:rPr>
              <a:t>Principe du Codeur</a:t>
            </a:r>
          </a:p>
        </p:txBody>
      </p:sp>
      <p:graphicFrame>
        <p:nvGraphicFramePr>
          <p:cNvPr id="19" name="Tableau 18"/>
          <p:cNvGraphicFramePr>
            <a:graphicFrameLocks noGrp="1"/>
          </p:cNvGraphicFramePr>
          <p:nvPr/>
        </p:nvGraphicFramePr>
        <p:xfrm>
          <a:off x="2357422" y="5286388"/>
          <a:ext cx="4143404" cy="1097280"/>
        </p:xfrm>
        <a:graphic>
          <a:graphicData uri="http://schemas.openxmlformats.org/drawingml/2006/table">
            <a:tbl>
              <a:tblPr firstRow="1" bandRow="1">
                <a:tableStyleId>{5C22544A-7EE6-4342-B048-85BDC9FD1C3A}</a:tableStyleId>
              </a:tblPr>
              <a:tblGrid>
                <a:gridCol w="2071702">
                  <a:extLst>
                    <a:ext uri="{9D8B030D-6E8A-4147-A177-3AD203B41FA5}">
                      <a16:colId xmlns:a16="http://schemas.microsoft.com/office/drawing/2014/main" xmlns="" val="20000"/>
                    </a:ext>
                  </a:extLst>
                </a:gridCol>
                <a:gridCol w="2071702">
                  <a:extLst>
                    <a:ext uri="{9D8B030D-6E8A-4147-A177-3AD203B41FA5}">
                      <a16:colId xmlns:a16="http://schemas.microsoft.com/office/drawing/2014/main" xmlns="" val="20001"/>
                    </a:ext>
                  </a:extLst>
                </a:gridCol>
              </a:tblGrid>
              <a:tr h="323215">
                <a:tc>
                  <a:txBody>
                    <a:bodyPr/>
                    <a:lstStyle/>
                    <a:p>
                      <a:pPr algn="ctr"/>
                      <a:r>
                        <a:rPr lang="fr-FR" dirty="0">
                          <a:solidFill>
                            <a:srgbClr val="002060"/>
                          </a:solidFill>
                        </a:rPr>
                        <a:t>Données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rgbClr val="002060"/>
                          </a:solidFill>
                        </a:rPr>
                        <a:t>Mots de 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23215">
                <a:tc>
                  <a:txBody>
                    <a:bodyPr/>
                    <a:lstStyle/>
                    <a:p>
                      <a:pPr algn="ctr"/>
                      <a:r>
                        <a:rPr lang="fr-FR"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23215">
                <a:tc>
                  <a:txBody>
                    <a:bodyPr/>
                    <a:lstStyle/>
                    <a:p>
                      <a:pPr algn="ctr"/>
                      <a:r>
                        <a:rPr lang="fr-FR"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t>111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
        <p:nvSpPr>
          <p:cNvPr id="20" name="ZoneTexte 19"/>
          <p:cNvSpPr txBox="1"/>
          <p:nvPr/>
        </p:nvSpPr>
        <p:spPr>
          <a:xfrm>
            <a:off x="714348" y="5143512"/>
            <a:ext cx="1500198" cy="461665"/>
          </a:xfrm>
          <a:prstGeom prst="rect">
            <a:avLst/>
          </a:prstGeom>
          <a:noFill/>
        </p:spPr>
        <p:txBody>
          <a:bodyPr wrap="square" rtlCol="0">
            <a:spAutoFit/>
          </a:bodyPr>
          <a:lstStyle/>
          <a:p>
            <a:r>
              <a:rPr lang="fr-FR" sz="2400" b="1" u="sng" dirty="0">
                <a:solidFill>
                  <a:schemeClr val="accent3">
                    <a:lumMod val="50000"/>
                  </a:schemeClr>
                </a:solidFill>
              </a:rPr>
              <a:t>Exemple</a:t>
            </a:r>
          </a:p>
        </p:txBody>
      </p:sp>
      <p:sp>
        <p:nvSpPr>
          <p:cNvPr id="21" name="ZoneTexte 20"/>
          <p:cNvSpPr txBox="1"/>
          <p:nvPr/>
        </p:nvSpPr>
        <p:spPr>
          <a:xfrm>
            <a:off x="2000232" y="6457914"/>
            <a:ext cx="5000660" cy="400110"/>
          </a:xfrm>
          <a:prstGeom prst="rect">
            <a:avLst/>
          </a:prstGeom>
          <a:noFill/>
        </p:spPr>
        <p:txBody>
          <a:bodyPr wrap="square" rtlCol="0">
            <a:spAutoFit/>
          </a:bodyPr>
          <a:lstStyle/>
          <a:p>
            <a:pPr algn="ctr"/>
            <a:r>
              <a:rPr lang="fr-FR" sz="2000" b="1" dirty="0">
                <a:solidFill>
                  <a:schemeClr val="accent3">
                    <a:lumMod val="50000"/>
                  </a:schemeClr>
                </a:solidFill>
              </a:rPr>
              <a:t>Code de répétition de longueur 3</a:t>
            </a:r>
          </a:p>
        </p:txBody>
      </p:sp>
      <p:sp>
        <p:nvSpPr>
          <p:cNvPr id="18" name="ZoneTexte 17"/>
          <p:cNvSpPr txBox="1"/>
          <p:nvPr/>
        </p:nvSpPr>
        <p:spPr>
          <a:xfrm>
            <a:off x="7358082" y="5000636"/>
            <a:ext cx="1357322" cy="369332"/>
          </a:xfrm>
          <a:prstGeom prst="rect">
            <a:avLst/>
          </a:prstGeom>
          <a:noFill/>
        </p:spPr>
        <p:txBody>
          <a:bodyPr wrap="square" rtlCol="0">
            <a:spAutoFit/>
          </a:bodyPr>
          <a:lstStyle/>
          <a:p>
            <a:r>
              <a:rPr lang="fr-FR" dirty="0"/>
              <a:t>(3,1)</a:t>
            </a:r>
          </a:p>
        </p:txBody>
      </p:sp>
    </p:spTree>
  </p:cSld>
  <p:clrMapOvr>
    <a:masterClrMapping/>
  </p:clrMapOvr>
  <p:transition advTm="15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F39E19B8-B707-45A9-818F-56E77DE860CA}" type="slidenum">
              <a:rPr lang="fr-FR" smtClean="0"/>
              <a:pPr/>
              <a:t>8</a:t>
            </a:fld>
            <a:endParaRPr lang="fr-F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7" name="ZoneTexte 6"/>
          <p:cNvSpPr txBox="1"/>
          <p:nvPr/>
        </p:nvSpPr>
        <p:spPr>
          <a:xfrm>
            <a:off x="1785918" y="925281"/>
            <a:ext cx="5715040" cy="800219"/>
          </a:xfrm>
          <a:prstGeom prst="rect">
            <a:avLst/>
          </a:prstGeom>
          <a:noFill/>
        </p:spPr>
        <p:txBody>
          <a:bodyPr wrap="square" rtlCol="0">
            <a:spAutoFit/>
          </a:bodyPr>
          <a:lstStyle/>
          <a:p>
            <a:pPr algn="ctr"/>
            <a:r>
              <a:rPr lang="fr-FR" sz="2800" b="1" dirty="0">
                <a:solidFill>
                  <a:srgbClr val="7030A0"/>
                </a:solidFill>
              </a:rPr>
              <a:t>Qu’est ce qu’un Code?</a:t>
            </a:r>
          </a:p>
          <a:p>
            <a:endParaRPr lang="fr-FR" dirty="0"/>
          </a:p>
        </p:txBody>
      </p:sp>
      <p:sp>
        <p:nvSpPr>
          <p:cNvPr id="8" name="ZoneTexte 7"/>
          <p:cNvSpPr txBox="1"/>
          <p:nvPr/>
        </p:nvSpPr>
        <p:spPr>
          <a:xfrm>
            <a:off x="0" y="1643050"/>
            <a:ext cx="9144000" cy="769441"/>
          </a:xfrm>
          <a:prstGeom prst="rect">
            <a:avLst/>
          </a:prstGeom>
          <a:noFill/>
        </p:spPr>
        <p:txBody>
          <a:bodyPr wrap="square" rtlCol="0">
            <a:spAutoFit/>
          </a:bodyPr>
          <a:lstStyle/>
          <a:p>
            <a:pPr algn="just"/>
            <a:r>
              <a:rPr lang="fr-FR" sz="2200" dirty="0">
                <a:solidFill>
                  <a:srgbClr val="C00000"/>
                </a:solidFill>
              </a:rPr>
              <a:t>Le codage est effectué au niveau de l’émetteur. Au niveau du récepteur, l’opération inverse doit être réalisée, c’est le décodage</a:t>
            </a:r>
          </a:p>
        </p:txBody>
      </p:sp>
      <p:sp>
        <p:nvSpPr>
          <p:cNvPr id="9" name="Rectangle 8"/>
          <p:cNvSpPr/>
          <p:nvPr/>
        </p:nvSpPr>
        <p:spPr>
          <a:xfrm>
            <a:off x="928662" y="3456194"/>
            <a:ext cx="1214446" cy="9286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3" name="Connecteur droit avec flèche 12"/>
          <p:cNvCxnSpPr/>
          <p:nvPr/>
        </p:nvCxnSpPr>
        <p:spPr>
          <a:xfrm>
            <a:off x="2143108" y="3927478"/>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500034" y="3658366"/>
            <a:ext cx="2071702" cy="400110"/>
          </a:xfrm>
          <a:prstGeom prst="rect">
            <a:avLst/>
          </a:prstGeom>
          <a:noFill/>
        </p:spPr>
        <p:txBody>
          <a:bodyPr wrap="square" rtlCol="0">
            <a:spAutoFit/>
          </a:bodyPr>
          <a:lstStyle/>
          <a:p>
            <a:pPr algn="ctr"/>
            <a:r>
              <a:rPr lang="fr-FR" sz="2000" b="1" dirty="0">
                <a:solidFill>
                  <a:srgbClr val="FF0000"/>
                </a:solidFill>
              </a:rPr>
              <a:t>CODEUR</a:t>
            </a:r>
          </a:p>
        </p:txBody>
      </p:sp>
      <p:sp>
        <p:nvSpPr>
          <p:cNvPr id="15" name="ZoneTexte 14"/>
          <p:cNvSpPr txBox="1"/>
          <p:nvPr/>
        </p:nvSpPr>
        <p:spPr>
          <a:xfrm>
            <a:off x="-71470" y="3286124"/>
            <a:ext cx="1071570" cy="523220"/>
          </a:xfrm>
          <a:prstGeom prst="rect">
            <a:avLst/>
          </a:prstGeom>
          <a:noFill/>
        </p:spPr>
        <p:txBody>
          <a:bodyPr wrap="square" rtlCol="0">
            <a:spAutoFit/>
          </a:bodyPr>
          <a:lstStyle/>
          <a:p>
            <a:pPr algn="ctr"/>
            <a:r>
              <a:rPr lang="fr-FR" sz="1400" b="1" dirty="0">
                <a:solidFill>
                  <a:srgbClr val="0070C0"/>
                </a:solidFill>
              </a:rPr>
              <a:t>Bits </a:t>
            </a:r>
          </a:p>
          <a:p>
            <a:pPr algn="ctr"/>
            <a:r>
              <a:rPr lang="fr-FR" sz="1400" b="1" dirty="0">
                <a:solidFill>
                  <a:srgbClr val="0070C0"/>
                </a:solidFill>
              </a:rPr>
              <a:t>information</a:t>
            </a:r>
          </a:p>
        </p:txBody>
      </p:sp>
      <p:sp>
        <p:nvSpPr>
          <p:cNvPr id="16" name="ZoneTexte 15"/>
          <p:cNvSpPr txBox="1"/>
          <p:nvPr/>
        </p:nvSpPr>
        <p:spPr>
          <a:xfrm>
            <a:off x="1571604" y="3519074"/>
            <a:ext cx="2500330" cy="338554"/>
          </a:xfrm>
          <a:prstGeom prst="rect">
            <a:avLst/>
          </a:prstGeom>
          <a:noFill/>
        </p:spPr>
        <p:txBody>
          <a:bodyPr wrap="square" rtlCol="0">
            <a:spAutoFit/>
          </a:bodyPr>
          <a:lstStyle/>
          <a:p>
            <a:pPr algn="ctr"/>
            <a:r>
              <a:rPr lang="fr-FR" sz="1600" b="1" dirty="0">
                <a:solidFill>
                  <a:srgbClr val="7030A0"/>
                </a:solidFill>
              </a:rPr>
              <a:t>Mot du Code C</a:t>
            </a:r>
            <a:r>
              <a:rPr lang="fr-FR" sz="1600" b="1" baseline="-25000" dirty="0">
                <a:solidFill>
                  <a:srgbClr val="7030A0"/>
                </a:solidFill>
              </a:rPr>
              <a:t>D</a:t>
            </a:r>
            <a:endParaRPr lang="fr-FR" sz="1600" b="1" dirty="0">
              <a:solidFill>
                <a:srgbClr val="7030A0"/>
              </a:solidFill>
            </a:endParaRPr>
          </a:p>
        </p:txBody>
      </p:sp>
      <p:sp>
        <p:nvSpPr>
          <p:cNvPr id="17" name="ZoneTexte 16"/>
          <p:cNvSpPr txBox="1"/>
          <p:nvPr/>
        </p:nvSpPr>
        <p:spPr>
          <a:xfrm>
            <a:off x="-32" y="4500570"/>
            <a:ext cx="3071834" cy="400110"/>
          </a:xfrm>
          <a:prstGeom prst="rect">
            <a:avLst/>
          </a:prstGeom>
          <a:noFill/>
        </p:spPr>
        <p:txBody>
          <a:bodyPr wrap="square" rtlCol="0">
            <a:spAutoFit/>
          </a:bodyPr>
          <a:lstStyle/>
          <a:p>
            <a:pPr algn="ctr"/>
            <a:r>
              <a:rPr lang="fr-FR" sz="2000" b="1" dirty="0">
                <a:solidFill>
                  <a:srgbClr val="002060"/>
                </a:solidFill>
              </a:rPr>
              <a:t>Principe du Codeur</a:t>
            </a:r>
          </a:p>
        </p:txBody>
      </p:sp>
      <p:graphicFrame>
        <p:nvGraphicFramePr>
          <p:cNvPr id="19" name="Tableau 18"/>
          <p:cNvGraphicFramePr>
            <a:graphicFrameLocks noGrp="1"/>
          </p:cNvGraphicFramePr>
          <p:nvPr/>
        </p:nvGraphicFramePr>
        <p:xfrm>
          <a:off x="142844" y="5286388"/>
          <a:ext cx="3429024" cy="1097280"/>
        </p:xfrm>
        <a:graphic>
          <a:graphicData uri="http://schemas.openxmlformats.org/drawingml/2006/table">
            <a:tbl>
              <a:tblPr firstRow="1" bandRow="1">
                <a:tableStyleId>{5C22544A-7EE6-4342-B048-85BDC9FD1C3A}</a:tableStyleId>
              </a:tblPr>
              <a:tblGrid>
                <a:gridCol w="1714512">
                  <a:extLst>
                    <a:ext uri="{9D8B030D-6E8A-4147-A177-3AD203B41FA5}">
                      <a16:colId xmlns:a16="http://schemas.microsoft.com/office/drawing/2014/main" xmlns="" val="20000"/>
                    </a:ext>
                  </a:extLst>
                </a:gridCol>
                <a:gridCol w="1714512">
                  <a:extLst>
                    <a:ext uri="{9D8B030D-6E8A-4147-A177-3AD203B41FA5}">
                      <a16:colId xmlns:a16="http://schemas.microsoft.com/office/drawing/2014/main" xmlns="" val="20001"/>
                    </a:ext>
                  </a:extLst>
                </a:gridCol>
              </a:tblGrid>
              <a:tr h="323215">
                <a:tc>
                  <a:txBody>
                    <a:bodyPr/>
                    <a:lstStyle/>
                    <a:p>
                      <a:pPr algn="ctr"/>
                      <a:r>
                        <a:rPr lang="fr-FR" dirty="0">
                          <a:solidFill>
                            <a:srgbClr val="002060"/>
                          </a:solidFill>
                        </a:rPr>
                        <a:t>Données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rgbClr val="002060"/>
                          </a:solidFill>
                        </a:rPr>
                        <a:t>Mots de 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23215">
                <a:tc>
                  <a:txBody>
                    <a:bodyPr/>
                    <a:lstStyle/>
                    <a:p>
                      <a:pPr algn="ctr"/>
                      <a:r>
                        <a:rPr lang="fr-FR"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23215">
                <a:tc>
                  <a:txBody>
                    <a:bodyPr/>
                    <a:lstStyle/>
                    <a:p>
                      <a:pPr algn="ctr"/>
                      <a:r>
                        <a:rPr lang="fr-FR"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t>111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
        <p:nvSpPr>
          <p:cNvPr id="21" name="ZoneTexte 20"/>
          <p:cNvSpPr txBox="1"/>
          <p:nvPr/>
        </p:nvSpPr>
        <p:spPr>
          <a:xfrm>
            <a:off x="-428660" y="6457914"/>
            <a:ext cx="5000660" cy="400110"/>
          </a:xfrm>
          <a:prstGeom prst="rect">
            <a:avLst/>
          </a:prstGeom>
          <a:noFill/>
        </p:spPr>
        <p:txBody>
          <a:bodyPr wrap="square" rtlCol="0">
            <a:spAutoFit/>
          </a:bodyPr>
          <a:lstStyle/>
          <a:p>
            <a:pPr algn="ctr"/>
            <a:r>
              <a:rPr lang="fr-FR" sz="2000" b="1" dirty="0">
                <a:solidFill>
                  <a:schemeClr val="accent3">
                    <a:lumMod val="50000"/>
                  </a:schemeClr>
                </a:solidFill>
              </a:rPr>
              <a:t>Code de répétition de longueur 3</a:t>
            </a:r>
          </a:p>
        </p:txBody>
      </p:sp>
      <p:sp>
        <p:nvSpPr>
          <p:cNvPr id="26" name="ZoneTexte 25"/>
          <p:cNvSpPr txBox="1"/>
          <p:nvPr/>
        </p:nvSpPr>
        <p:spPr>
          <a:xfrm>
            <a:off x="2071670" y="3929066"/>
            <a:ext cx="1785950" cy="369332"/>
          </a:xfrm>
          <a:prstGeom prst="rect">
            <a:avLst/>
          </a:prstGeom>
          <a:noFill/>
        </p:spPr>
        <p:txBody>
          <a:bodyPr wrap="square" rtlCol="0">
            <a:spAutoFit/>
          </a:bodyPr>
          <a:lstStyle/>
          <a:p>
            <a:r>
              <a:rPr lang="fr-FR" b="1" dirty="0">
                <a:solidFill>
                  <a:srgbClr val="834D80"/>
                </a:solidFill>
              </a:rPr>
              <a:t>Alphabet X</a:t>
            </a:r>
          </a:p>
        </p:txBody>
      </p:sp>
      <p:sp>
        <p:nvSpPr>
          <p:cNvPr id="27" name="Rectangle 26"/>
          <p:cNvSpPr/>
          <p:nvPr/>
        </p:nvSpPr>
        <p:spPr>
          <a:xfrm>
            <a:off x="6929454" y="3286124"/>
            <a:ext cx="1143008" cy="1000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8" name="Connecteur droit avec flèche 27"/>
          <p:cNvCxnSpPr>
            <a:endCxn id="27" idx="1"/>
          </p:cNvCxnSpPr>
          <p:nvPr/>
        </p:nvCxnSpPr>
        <p:spPr>
          <a:xfrm>
            <a:off x="6000760" y="3786190"/>
            <a:ext cx="92869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8072462" y="3856040"/>
            <a:ext cx="92869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6456582" y="3631172"/>
            <a:ext cx="2071702" cy="353943"/>
          </a:xfrm>
          <a:prstGeom prst="rect">
            <a:avLst/>
          </a:prstGeom>
          <a:noFill/>
        </p:spPr>
        <p:txBody>
          <a:bodyPr wrap="square" rtlCol="0">
            <a:spAutoFit/>
          </a:bodyPr>
          <a:lstStyle/>
          <a:p>
            <a:pPr algn="ctr"/>
            <a:r>
              <a:rPr lang="fr-FR" sz="1700" b="1" dirty="0">
                <a:solidFill>
                  <a:srgbClr val="FF0000"/>
                </a:solidFill>
              </a:rPr>
              <a:t>DECODEUR</a:t>
            </a:r>
          </a:p>
        </p:txBody>
      </p:sp>
      <p:sp>
        <p:nvSpPr>
          <p:cNvPr id="31" name="ZoneTexte 30"/>
          <p:cNvSpPr txBox="1"/>
          <p:nvPr/>
        </p:nvSpPr>
        <p:spPr>
          <a:xfrm>
            <a:off x="6000760" y="4429132"/>
            <a:ext cx="3071834" cy="400110"/>
          </a:xfrm>
          <a:prstGeom prst="rect">
            <a:avLst/>
          </a:prstGeom>
          <a:noFill/>
        </p:spPr>
        <p:txBody>
          <a:bodyPr wrap="square" rtlCol="0">
            <a:spAutoFit/>
          </a:bodyPr>
          <a:lstStyle/>
          <a:p>
            <a:pPr algn="ctr"/>
            <a:r>
              <a:rPr lang="fr-FR" sz="2000" b="1" dirty="0">
                <a:solidFill>
                  <a:srgbClr val="002060"/>
                </a:solidFill>
              </a:rPr>
              <a:t>Principe du Décodeur</a:t>
            </a:r>
          </a:p>
        </p:txBody>
      </p:sp>
      <p:sp>
        <p:nvSpPr>
          <p:cNvPr id="32" name="ZoneTexte 31"/>
          <p:cNvSpPr txBox="1"/>
          <p:nvPr/>
        </p:nvSpPr>
        <p:spPr>
          <a:xfrm>
            <a:off x="5715008" y="3929066"/>
            <a:ext cx="1785950" cy="369332"/>
          </a:xfrm>
          <a:prstGeom prst="rect">
            <a:avLst/>
          </a:prstGeom>
          <a:noFill/>
        </p:spPr>
        <p:txBody>
          <a:bodyPr wrap="square" rtlCol="0">
            <a:spAutoFit/>
          </a:bodyPr>
          <a:lstStyle/>
          <a:p>
            <a:r>
              <a:rPr lang="fr-FR" b="1" dirty="0">
                <a:solidFill>
                  <a:srgbClr val="00B050"/>
                </a:solidFill>
              </a:rPr>
              <a:t>Alphabet Y</a:t>
            </a:r>
          </a:p>
        </p:txBody>
      </p:sp>
      <p:sp>
        <p:nvSpPr>
          <p:cNvPr id="43" name="ZoneTexte 42"/>
          <p:cNvSpPr txBox="1"/>
          <p:nvPr/>
        </p:nvSpPr>
        <p:spPr>
          <a:xfrm>
            <a:off x="5043930" y="3260328"/>
            <a:ext cx="2500330" cy="569387"/>
          </a:xfrm>
          <a:prstGeom prst="rect">
            <a:avLst/>
          </a:prstGeom>
          <a:noFill/>
        </p:spPr>
        <p:txBody>
          <a:bodyPr wrap="square" rtlCol="0">
            <a:spAutoFit/>
          </a:bodyPr>
          <a:lstStyle/>
          <a:p>
            <a:pPr algn="ctr"/>
            <a:r>
              <a:rPr lang="fr-FR" sz="1500" b="1" dirty="0">
                <a:solidFill>
                  <a:srgbClr val="00B050"/>
                </a:solidFill>
              </a:rPr>
              <a:t>Mot du Code </a:t>
            </a:r>
            <a:r>
              <a:rPr lang="fr-FR" sz="1400" b="1" dirty="0">
                <a:solidFill>
                  <a:srgbClr val="00B050"/>
                </a:solidFill>
              </a:rPr>
              <a:t>C</a:t>
            </a:r>
            <a:r>
              <a:rPr lang="fr-FR" sz="1400" b="1" baseline="-25000" dirty="0">
                <a:solidFill>
                  <a:srgbClr val="00B050"/>
                </a:solidFill>
              </a:rPr>
              <a:t>D</a:t>
            </a:r>
            <a:endParaRPr lang="fr-FR" sz="1500" b="1" dirty="0">
              <a:solidFill>
                <a:srgbClr val="00B050"/>
              </a:solidFill>
            </a:endParaRPr>
          </a:p>
          <a:p>
            <a:pPr algn="ctr"/>
            <a:r>
              <a:rPr lang="fr-FR" sz="1500" b="1" dirty="0">
                <a:solidFill>
                  <a:srgbClr val="00B050"/>
                </a:solidFill>
              </a:rPr>
              <a:t>bruité</a:t>
            </a:r>
          </a:p>
        </p:txBody>
      </p:sp>
      <p:sp>
        <p:nvSpPr>
          <p:cNvPr id="44" name="ZoneTexte 43"/>
          <p:cNvSpPr txBox="1"/>
          <p:nvPr/>
        </p:nvSpPr>
        <p:spPr>
          <a:xfrm>
            <a:off x="8001056" y="3047526"/>
            <a:ext cx="1214414" cy="738664"/>
          </a:xfrm>
          <a:prstGeom prst="rect">
            <a:avLst/>
          </a:prstGeom>
          <a:noFill/>
        </p:spPr>
        <p:txBody>
          <a:bodyPr wrap="square" rtlCol="0">
            <a:spAutoFit/>
          </a:bodyPr>
          <a:lstStyle/>
          <a:p>
            <a:pPr algn="ctr"/>
            <a:r>
              <a:rPr lang="fr-FR" sz="1400" b="1" dirty="0">
                <a:solidFill>
                  <a:srgbClr val="002060"/>
                </a:solidFill>
              </a:rPr>
              <a:t>Bits information</a:t>
            </a:r>
          </a:p>
          <a:p>
            <a:pPr algn="ctr"/>
            <a:r>
              <a:rPr lang="fr-FR" sz="1400" b="1" dirty="0">
                <a:solidFill>
                  <a:srgbClr val="002060"/>
                </a:solidFill>
              </a:rPr>
              <a:t>corrigés</a:t>
            </a:r>
          </a:p>
        </p:txBody>
      </p:sp>
      <p:pic>
        <p:nvPicPr>
          <p:cNvPr id="46" name="Picture 3"/>
          <p:cNvPicPr>
            <a:picLocks noChangeAspect="1" noChangeArrowheads="1"/>
          </p:cNvPicPr>
          <p:nvPr/>
        </p:nvPicPr>
        <p:blipFill>
          <a:blip r:embed="rId2"/>
          <a:srcRect/>
          <a:stretch>
            <a:fillRect/>
          </a:stretch>
        </p:blipFill>
        <p:spPr bwMode="auto">
          <a:xfrm>
            <a:off x="3472294" y="2714620"/>
            <a:ext cx="2214578" cy="2208779"/>
          </a:xfrm>
          <a:prstGeom prst="rect">
            <a:avLst/>
          </a:prstGeom>
          <a:noFill/>
          <a:ln w="9525">
            <a:noFill/>
            <a:miter lim="800000"/>
            <a:headEnd/>
            <a:tailEnd/>
          </a:ln>
          <a:effectLst/>
        </p:spPr>
      </p:pic>
      <p:cxnSp>
        <p:nvCxnSpPr>
          <p:cNvPr id="49" name="Connecteur droit avec flèche 48"/>
          <p:cNvCxnSpPr/>
          <p:nvPr/>
        </p:nvCxnSpPr>
        <p:spPr>
          <a:xfrm>
            <a:off x="214282" y="3927478"/>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ZoneTexte 49"/>
          <p:cNvSpPr txBox="1"/>
          <p:nvPr/>
        </p:nvSpPr>
        <p:spPr>
          <a:xfrm>
            <a:off x="3214678" y="4857760"/>
            <a:ext cx="2500330" cy="400110"/>
          </a:xfrm>
          <a:prstGeom prst="rect">
            <a:avLst/>
          </a:prstGeom>
          <a:noFill/>
        </p:spPr>
        <p:txBody>
          <a:bodyPr wrap="square" rtlCol="0">
            <a:spAutoFit/>
          </a:bodyPr>
          <a:lstStyle/>
          <a:p>
            <a:pPr algn="ctr"/>
            <a:r>
              <a:rPr lang="fr-FR" sz="2000" b="1" dirty="0">
                <a:solidFill>
                  <a:srgbClr val="002060"/>
                </a:solidFill>
              </a:rPr>
              <a:t>Canal Discret</a:t>
            </a:r>
          </a:p>
        </p:txBody>
      </p:sp>
      <p:graphicFrame>
        <p:nvGraphicFramePr>
          <p:cNvPr id="51" name="Tableau 50"/>
          <p:cNvGraphicFramePr>
            <a:graphicFrameLocks noGrp="1"/>
          </p:cNvGraphicFramePr>
          <p:nvPr/>
        </p:nvGraphicFramePr>
        <p:xfrm>
          <a:off x="5572132" y="5143512"/>
          <a:ext cx="3429024" cy="1249680"/>
        </p:xfrm>
        <a:graphic>
          <a:graphicData uri="http://schemas.openxmlformats.org/drawingml/2006/table">
            <a:tbl>
              <a:tblPr firstRow="1" bandRow="1">
                <a:tableStyleId>{5C22544A-7EE6-4342-B048-85BDC9FD1C3A}</a:tableStyleId>
              </a:tblPr>
              <a:tblGrid>
                <a:gridCol w="1714512">
                  <a:extLst>
                    <a:ext uri="{9D8B030D-6E8A-4147-A177-3AD203B41FA5}">
                      <a16:colId xmlns:a16="http://schemas.microsoft.com/office/drawing/2014/main" xmlns="" val="20000"/>
                    </a:ext>
                  </a:extLst>
                </a:gridCol>
                <a:gridCol w="1714512">
                  <a:extLst>
                    <a:ext uri="{9D8B030D-6E8A-4147-A177-3AD203B41FA5}">
                      <a16:colId xmlns:a16="http://schemas.microsoft.com/office/drawing/2014/main" xmlns="" val="20001"/>
                    </a:ext>
                  </a:extLst>
                </a:gridCol>
              </a:tblGrid>
              <a:tr h="323215">
                <a:tc>
                  <a:txBody>
                    <a:bodyPr/>
                    <a:lstStyle/>
                    <a:p>
                      <a:pPr algn="ctr"/>
                      <a:r>
                        <a:rPr lang="fr-FR" sz="1400" dirty="0">
                          <a:solidFill>
                            <a:srgbClr val="002060"/>
                          </a:solidFill>
                        </a:rPr>
                        <a:t>Mots de code bruités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400" dirty="0">
                          <a:solidFill>
                            <a:srgbClr val="002060"/>
                          </a:solidFill>
                        </a:rPr>
                        <a:t>Données décodées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23215">
                <a:tc>
                  <a:txBody>
                    <a:bodyPr/>
                    <a:lstStyle/>
                    <a:p>
                      <a:pPr algn="ctr"/>
                      <a:r>
                        <a:rPr lang="fr-FR"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23215">
                <a:tc>
                  <a:txBody>
                    <a:bodyPr/>
                    <a:lstStyle/>
                    <a:p>
                      <a:pPr algn="ctr"/>
                      <a:r>
                        <a:rPr lang="fr-FR" dirty="0"/>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cSld>
  <p:clrMapOvr>
    <a:masterClrMapping/>
  </p:clrMapOvr>
  <p:transition advTm="15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23" name="ZoneTexte 22"/>
          <p:cNvSpPr txBox="1"/>
          <p:nvPr/>
        </p:nvSpPr>
        <p:spPr>
          <a:xfrm>
            <a:off x="0" y="1225713"/>
            <a:ext cx="9144000" cy="6001643"/>
          </a:xfrm>
          <a:prstGeom prst="rect">
            <a:avLst/>
          </a:prstGeom>
          <a:noFill/>
        </p:spPr>
        <p:txBody>
          <a:bodyPr wrap="square" rtlCol="0">
            <a:spAutoFit/>
          </a:bodyPr>
          <a:lstStyle/>
          <a:p>
            <a:pPr algn="just"/>
            <a:r>
              <a:rPr lang="fr-FR" sz="2400" dirty="0"/>
              <a:t>Soit un </a:t>
            </a:r>
            <a:r>
              <a:rPr lang="vi-VN" sz="2400" dirty="0"/>
              <a:t>canal discret</a:t>
            </a:r>
            <a:r>
              <a:rPr lang="fr-FR" sz="2400" dirty="0"/>
              <a:t> défini par</a:t>
            </a:r>
            <a:r>
              <a:rPr lang="vi-VN" sz="2400" dirty="0"/>
              <a:t> (X,Y,</a:t>
            </a:r>
            <a:r>
              <a:rPr lang="el-GR" sz="2400" dirty="0"/>
              <a:t>Π)</a:t>
            </a:r>
            <a:endParaRPr lang="fr-FR" sz="2400" dirty="0"/>
          </a:p>
          <a:p>
            <a:pPr algn="just"/>
            <a:endParaRPr lang="fr-FR" sz="2400" dirty="0">
              <a:latin typeface="+mj-lt"/>
            </a:endParaRPr>
          </a:p>
          <a:p>
            <a:pPr algn="just"/>
            <a:r>
              <a:rPr lang="vi-VN" sz="2400" b="1" dirty="0">
                <a:solidFill>
                  <a:srgbClr val="00B050"/>
                </a:solidFill>
                <a:latin typeface="Calibri" pitchFamily="34" charset="0"/>
                <a:cs typeface="Calibri" pitchFamily="34" charset="0"/>
              </a:rPr>
              <a:t>Un</a:t>
            </a:r>
            <a:r>
              <a:rPr lang="fr-FR" sz="2400" b="1" dirty="0">
                <a:solidFill>
                  <a:srgbClr val="00B050"/>
                </a:solidFill>
                <a:latin typeface="Calibri" pitchFamily="34" charset="0"/>
                <a:cs typeface="Calibri" pitchFamily="34" charset="0"/>
              </a:rPr>
              <a:t> </a:t>
            </a:r>
            <a:r>
              <a:rPr lang="vi-VN" sz="2400" b="1" dirty="0">
                <a:solidFill>
                  <a:srgbClr val="00B050"/>
                </a:solidFill>
                <a:latin typeface="Calibri" pitchFamily="34" charset="0"/>
                <a:cs typeface="Calibri" pitchFamily="34" charset="0"/>
              </a:rPr>
              <a:t>codeur</a:t>
            </a:r>
            <a:r>
              <a:rPr lang="fr-FR" sz="2400" b="1" dirty="0">
                <a:solidFill>
                  <a:srgbClr val="00B050"/>
                </a:solidFill>
                <a:latin typeface="Calibri" pitchFamily="34" charset="0"/>
                <a:cs typeface="Calibri" pitchFamily="34" charset="0"/>
              </a:rPr>
              <a:t> </a:t>
            </a:r>
            <a:r>
              <a:rPr lang="vi-VN" sz="2400" b="1" dirty="0">
                <a:solidFill>
                  <a:srgbClr val="00B050"/>
                </a:solidFill>
                <a:latin typeface="Calibri" pitchFamily="34" charset="0"/>
                <a:cs typeface="Calibri" pitchFamily="34" charset="0"/>
              </a:rPr>
              <a:t>est </a:t>
            </a:r>
            <a:r>
              <a:rPr lang="fr-FR" sz="2400" b="1" dirty="0">
                <a:solidFill>
                  <a:srgbClr val="00B050"/>
                </a:solidFill>
                <a:latin typeface="Calibri" pitchFamily="34" charset="0"/>
                <a:cs typeface="Calibri" pitchFamily="34" charset="0"/>
              </a:rPr>
              <a:t>donc </a:t>
            </a:r>
            <a:r>
              <a:rPr lang="vi-VN" sz="2400" b="1" dirty="0">
                <a:solidFill>
                  <a:srgbClr val="00B050"/>
                </a:solidFill>
                <a:latin typeface="Calibri" pitchFamily="34" charset="0"/>
                <a:cs typeface="Calibri" pitchFamily="34" charset="0"/>
              </a:rPr>
              <a:t>une proc</a:t>
            </a:r>
            <a:r>
              <a:rPr lang="fr-FR" sz="2400" b="1" dirty="0">
                <a:solidFill>
                  <a:srgbClr val="00B050"/>
                </a:solidFill>
                <a:latin typeface="Calibri" pitchFamily="34" charset="0"/>
                <a:cs typeface="Calibri" pitchFamily="34" charset="0"/>
              </a:rPr>
              <a:t>é</a:t>
            </a:r>
            <a:r>
              <a:rPr lang="vi-VN" sz="2400" b="1" dirty="0">
                <a:solidFill>
                  <a:srgbClr val="00B050"/>
                </a:solidFill>
                <a:latin typeface="Calibri" pitchFamily="34" charset="0"/>
                <a:cs typeface="Calibri" pitchFamily="34" charset="0"/>
              </a:rPr>
              <a:t>dure qui </a:t>
            </a:r>
            <a:r>
              <a:rPr lang="fr-FR" sz="2400" b="1" dirty="0">
                <a:solidFill>
                  <a:srgbClr val="00B050"/>
                </a:solidFill>
                <a:latin typeface="Calibri" pitchFamily="34" charset="0"/>
                <a:cs typeface="Calibri" pitchFamily="34" charset="0"/>
              </a:rPr>
              <a:t>a</a:t>
            </a:r>
            <a:r>
              <a:rPr lang="vi-VN" sz="2400" b="1" dirty="0">
                <a:solidFill>
                  <a:srgbClr val="00B050"/>
                </a:solidFill>
                <a:latin typeface="Calibri" pitchFamily="34" charset="0"/>
                <a:cs typeface="Calibri" pitchFamily="34" charset="0"/>
              </a:rPr>
              <a:t>ssocie </a:t>
            </a:r>
            <a:r>
              <a:rPr lang="fr-FR" sz="2400" b="1" dirty="0">
                <a:solidFill>
                  <a:srgbClr val="00B050"/>
                </a:solidFill>
                <a:latin typeface="Calibri" pitchFamily="34" charset="0"/>
                <a:cs typeface="Calibri" pitchFamily="34" charset="0"/>
              </a:rPr>
              <a:t>à</a:t>
            </a:r>
            <a:r>
              <a:rPr lang="vi-VN" sz="2400" b="1" dirty="0">
                <a:solidFill>
                  <a:srgbClr val="00B050"/>
                </a:solidFill>
                <a:latin typeface="Calibri" pitchFamily="34" charset="0"/>
                <a:cs typeface="Calibri" pitchFamily="34" charset="0"/>
              </a:rPr>
              <a:t> toute s</a:t>
            </a:r>
            <a:r>
              <a:rPr lang="fr-FR" sz="2400" b="1" dirty="0">
                <a:solidFill>
                  <a:srgbClr val="00B050"/>
                </a:solidFill>
                <a:latin typeface="Calibri" pitchFamily="34" charset="0"/>
                <a:cs typeface="Calibri" pitchFamily="34" charset="0"/>
              </a:rPr>
              <a:t>é</a:t>
            </a:r>
            <a:r>
              <a:rPr lang="vi-VN" sz="2400" b="1" dirty="0">
                <a:solidFill>
                  <a:srgbClr val="00B050"/>
                </a:solidFill>
                <a:latin typeface="Calibri" pitchFamily="34" charset="0"/>
                <a:cs typeface="Calibri" pitchFamily="34" charset="0"/>
              </a:rPr>
              <a:t>quence binaire finie</a:t>
            </a:r>
            <a:r>
              <a:rPr lang="fr-FR" sz="2400" b="1" dirty="0">
                <a:solidFill>
                  <a:srgbClr val="00B050"/>
                </a:solidFill>
                <a:latin typeface="Calibri" pitchFamily="34" charset="0"/>
                <a:cs typeface="Calibri" pitchFamily="34" charset="0"/>
              </a:rPr>
              <a:t> (bits d’information) </a:t>
            </a:r>
            <a:r>
              <a:rPr lang="vi-VN" sz="2400" b="1" dirty="0">
                <a:solidFill>
                  <a:srgbClr val="00B050"/>
                </a:solidFill>
                <a:latin typeface="Calibri" pitchFamily="34" charset="0"/>
                <a:cs typeface="Calibri" pitchFamily="34" charset="0"/>
              </a:rPr>
              <a:t>une s</a:t>
            </a:r>
            <a:r>
              <a:rPr lang="fr-FR" sz="2400" b="1" dirty="0">
                <a:solidFill>
                  <a:srgbClr val="00B050"/>
                </a:solidFill>
                <a:latin typeface="Calibri" pitchFamily="34" charset="0"/>
                <a:cs typeface="Calibri" pitchFamily="34" charset="0"/>
              </a:rPr>
              <a:t>é</a:t>
            </a:r>
            <a:r>
              <a:rPr lang="vi-VN" sz="2400" b="1" dirty="0">
                <a:solidFill>
                  <a:srgbClr val="00B050"/>
                </a:solidFill>
                <a:latin typeface="Calibri" pitchFamily="34" charset="0"/>
                <a:cs typeface="Calibri" pitchFamily="34" charset="0"/>
              </a:rPr>
              <a:t>quence finie de lettres de</a:t>
            </a:r>
            <a:r>
              <a:rPr lang="fr-FR" sz="2400" b="1" dirty="0">
                <a:solidFill>
                  <a:srgbClr val="00B050"/>
                </a:solidFill>
                <a:latin typeface="Calibri" pitchFamily="34" charset="0"/>
                <a:cs typeface="Calibri" pitchFamily="34" charset="0"/>
              </a:rPr>
              <a:t> </a:t>
            </a:r>
            <a:r>
              <a:rPr lang="vi-VN" sz="2400" b="1" dirty="0">
                <a:solidFill>
                  <a:srgbClr val="00B050"/>
                </a:solidFill>
                <a:latin typeface="Calibri" pitchFamily="34" charset="0"/>
                <a:cs typeface="Calibri" pitchFamily="34" charset="0"/>
              </a:rPr>
              <a:t>X</a:t>
            </a:r>
            <a:r>
              <a:rPr lang="fr-FR" sz="2400" b="1" dirty="0">
                <a:solidFill>
                  <a:srgbClr val="00B050"/>
                </a:solidFill>
                <a:latin typeface="Calibri" pitchFamily="34" charset="0"/>
                <a:cs typeface="Calibri" pitchFamily="34" charset="0"/>
              </a:rPr>
              <a:t> (Mot du code)</a:t>
            </a:r>
            <a:r>
              <a:rPr lang="vi-VN" sz="2400" b="1" dirty="0">
                <a:solidFill>
                  <a:srgbClr val="00B050"/>
                </a:solidFill>
                <a:latin typeface="Calibri" pitchFamily="34" charset="0"/>
                <a:cs typeface="Calibri" pitchFamily="34" charset="0"/>
              </a:rPr>
              <a:t>.</a:t>
            </a:r>
            <a:endParaRPr lang="fr-FR" sz="2400" b="1" dirty="0">
              <a:solidFill>
                <a:srgbClr val="00B050"/>
              </a:solidFill>
              <a:latin typeface="Calibri" pitchFamily="34" charset="0"/>
              <a:cs typeface="Calibri" pitchFamily="34" charset="0"/>
            </a:endParaRPr>
          </a:p>
          <a:p>
            <a:pPr algn="just"/>
            <a:endParaRPr lang="fr-FR" sz="2400" b="1" dirty="0">
              <a:solidFill>
                <a:srgbClr val="C00000"/>
              </a:solidFill>
              <a:latin typeface="+mj-lt"/>
            </a:endParaRPr>
          </a:p>
          <a:p>
            <a:pPr algn="just"/>
            <a:r>
              <a:rPr lang="vi-VN" sz="2400" b="1" dirty="0">
                <a:solidFill>
                  <a:srgbClr val="C00000"/>
                </a:solidFill>
                <a:latin typeface="+mj-lt"/>
              </a:rPr>
              <a:t>D</a:t>
            </a:r>
            <a:r>
              <a:rPr lang="fr-FR" sz="2400" b="1" dirty="0">
                <a:solidFill>
                  <a:srgbClr val="C00000"/>
                </a:solidFill>
                <a:latin typeface="+mj-lt"/>
              </a:rPr>
              <a:t>é</a:t>
            </a:r>
            <a:r>
              <a:rPr lang="vi-VN" sz="2400" b="1" dirty="0">
                <a:solidFill>
                  <a:srgbClr val="C00000"/>
                </a:solidFill>
                <a:latin typeface="+mj-lt"/>
              </a:rPr>
              <a:t>finition</a:t>
            </a:r>
            <a:r>
              <a:rPr lang="fr-FR" sz="2400" b="1" dirty="0">
                <a:solidFill>
                  <a:srgbClr val="C00000"/>
                </a:solidFill>
                <a:latin typeface="+mj-lt"/>
              </a:rPr>
              <a:t> : </a:t>
            </a:r>
            <a:r>
              <a:rPr lang="vi-VN" sz="2400" b="1" dirty="0">
                <a:solidFill>
                  <a:srgbClr val="C00000"/>
                </a:solidFill>
                <a:latin typeface="+mj-lt"/>
              </a:rPr>
              <a:t>Un</a:t>
            </a:r>
            <a:r>
              <a:rPr lang="fr-FR" sz="2400" b="1" dirty="0">
                <a:solidFill>
                  <a:srgbClr val="C00000"/>
                </a:solidFill>
                <a:latin typeface="+mj-lt"/>
              </a:rPr>
              <a:t> </a:t>
            </a:r>
            <a:r>
              <a:rPr lang="vi-VN" sz="2400" b="1" dirty="0">
                <a:solidFill>
                  <a:srgbClr val="C00000"/>
                </a:solidFill>
                <a:latin typeface="+mj-lt"/>
              </a:rPr>
              <a:t>code en bloc</a:t>
            </a:r>
            <a:r>
              <a:rPr lang="fr-FR" sz="2400" b="1" dirty="0">
                <a:solidFill>
                  <a:srgbClr val="C00000"/>
                </a:solidFill>
                <a:latin typeface="+mj-lt"/>
              </a:rPr>
              <a:t> </a:t>
            </a:r>
            <a:r>
              <a:rPr lang="vi-VN" sz="2400" b="1" dirty="0">
                <a:solidFill>
                  <a:srgbClr val="C00000"/>
                </a:solidFill>
                <a:latin typeface="+mj-lt"/>
              </a:rPr>
              <a:t>de</a:t>
            </a:r>
            <a:r>
              <a:rPr lang="fr-FR" sz="2400" b="1" dirty="0">
                <a:solidFill>
                  <a:srgbClr val="C00000"/>
                </a:solidFill>
                <a:latin typeface="+mj-lt"/>
              </a:rPr>
              <a:t> </a:t>
            </a:r>
            <a:r>
              <a:rPr lang="vi-VN" sz="2400" b="1" dirty="0">
                <a:solidFill>
                  <a:srgbClr val="C00000"/>
                </a:solidFill>
                <a:latin typeface="+mj-lt"/>
              </a:rPr>
              <a:t>longueur</a:t>
            </a:r>
            <a:r>
              <a:rPr lang="fr-FR" sz="2400" b="1" dirty="0">
                <a:solidFill>
                  <a:srgbClr val="C00000"/>
                </a:solidFill>
                <a:latin typeface="+mj-lt"/>
              </a:rPr>
              <a:t> </a:t>
            </a:r>
            <a:r>
              <a:rPr lang="vi-VN" sz="2400" b="1" dirty="0">
                <a:solidFill>
                  <a:srgbClr val="C00000"/>
                </a:solidFill>
                <a:latin typeface="+mj-lt"/>
              </a:rPr>
              <a:t>n</a:t>
            </a:r>
            <a:r>
              <a:rPr lang="fr-FR" sz="2400" b="1" dirty="0">
                <a:solidFill>
                  <a:srgbClr val="C00000"/>
                </a:solidFill>
                <a:latin typeface="+mj-lt"/>
              </a:rPr>
              <a:t> </a:t>
            </a:r>
            <a:r>
              <a:rPr lang="vi-VN" sz="2400" b="1" dirty="0">
                <a:solidFill>
                  <a:srgbClr val="C00000"/>
                </a:solidFill>
                <a:latin typeface="+mj-lt"/>
              </a:rPr>
              <a:t>et de</a:t>
            </a:r>
            <a:r>
              <a:rPr lang="fr-FR" sz="2400" b="1" dirty="0">
                <a:solidFill>
                  <a:srgbClr val="C00000"/>
                </a:solidFill>
                <a:latin typeface="+mj-lt"/>
              </a:rPr>
              <a:t> </a:t>
            </a:r>
            <a:r>
              <a:rPr lang="vi-VN" sz="2400" b="1" dirty="0">
                <a:solidFill>
                  <a:srgbClr val="C00000"/>
                </a:solidFill>
                <a:latin typeface="+mj-lt"/>
              </a:rPr>
              <a:t>cardinal</a:t>
            </a:r>
            <a:r>
              <a:rPr lang="fr-FR" sz="2400" b="1" dirty="0">
                <a:solidFill>
                  <a:srgbClr val="C00000"/>
                </a:solidFill>
                <a:latin typeface="+mj-lt"/>
              </a:rPr>
              <a:t> k (</a:t>
            </a:r>
            <a:r>
              <a:rPr lang="fr-FR" sz="2400" b="1" i="1" dirty="0">
                <a:solidFill>
                  <a:srgbClr val="00B0F0"/>
                </a:solidFill>
                <a:latin typeface="+mj-lt"/>
              </a:rPr>
              <a:t>Taille de l’ensemble de départ</a:t>
            </a:r>
            <a:r>
              <a:rPr lang="fr-FR" sz="2400" b="1" dirty="0">
                <a:solidFill>
                  <a:srgbClr val="C00000"/>
                </a:solidFill>
                <a:latin typeface="+mj-lt"/>
              </a:rPr>
              <a:t>)</a:t>
            </a:r>
            <a:r>
              <a:rPr lang="vi-VN" sz="2400" b="1" dirty="0">
                <a:solidFill>
                  <a:srgbClr val="C00000"/>
                </a:solidFill>
                <a:latin typeface="+mj-lt"/>
              </a:rPr>
              <a:t>. Nous parlerons de code</a:t>
            </a:r>
            <a:r>
              <a:rPr lang="fr-FR" sz="2400" b="1" dirty="0">
                <a:solidFill>
                  <a:srgbClr val="C00000"/>
                </a:solidFill>
                <a:latin typeface="+mj-lt"/>
              </a:rPr>
              <a:t> </a:t>
            </a:r>
            <a:r>
              <a:rPr lang="vi-VN" sz="2400" b="1" dirty="0">
                <a:solidFill>
                  <a:srgbClr val="C00000"/>
                </a:solidFill>
                <a:latin typeface="+mj-lt"/>
              </a:rPr>
              <a:t>(</a:t>
            </a:r>
            <a:r>
              <a:rPr lang="fr-FR" sz="2400" b="1" dirty="0">
                <a:solidFill>
                  <a:srgbClr val="C00000"/>
                </a:solidFill>
                <a:latin typeface="+mj-lt"/>
              </a:rPr>
              <a:t>k</a:t>
            </a:r>
            <a:r>
              <a:rPr lang="vi-VN" sz="2400" b="1" dirty="0">
                <a:solidFill>
                  <a:srgbClr val="C00000"/>
                </a:solidFill>
                <a:latin typeface="+mj-lt"/>
              </a:rPr>
              <a:t>,n). Le</a:t>
            </a:r>
            <a:r>
              <a:rPr lang="fr-FR" sz="2400" b="1" dirty="0">
                <a:solidFill>
                  <a:srgbClr val="C00000"/>
                </a:solidFill>
                <a:latin typeface="+mj-lt"/>
              </a:rPr>
              <a:t> </a:t>
            </a:r>
            <a:r>
              <a:rPr lang="vi-VN" sz="2400" b="1" dirty="0">
                <a:solidFill>
                  <a:srgbClr val="C00000"/>
                </a:solidFill>
                <a:latin typeface="+mj-lt"/>
              </a:rPr>
              <a:t>taux de</a:t>
            </a:r>
            <a:r>
              <a:rPr lang="fr-FR" sz="2400" b="1" dirty="0">
                <a:solidFill>
                  <a:srgbClr val="C00000"/>
                </a:solidFill>
                <a:latin typeface="+mj-lt"/>
              </a:rPr>
              <a:t> </a:t>
            </a:r>
            <a:r>
              <a:rPr lang="vi-VN" sz="2400" b="1" dirty="0">
                <a:solidFill>
                  <a:srgbClr val="C00000"/>
                </a:solidFill>
                <a:latin typeface="+mj-lt"/>
              </a:rPr>
              <a:t>transmission</a:t>
            </a:r>
            <a:r>
              <a:rPr lang="fr-FR" sz="2400" b="1" dirty="0">
                <a:solidFill>
                  <a:srgbClr val="C00000"/>
                </a:solidFill>
                <a:latin typeface="+mj-lt"/>
              </a:rPr>
              <a:t> </a:t>
            </a:r>
            <a:r>
              <a:rPr lang="vi-VN" sz="2400" b="1" dirty="0">
                <a:solidFill>
                  <a:srgbClr val="C00000"/>
                </a:solidFill>
                <a:latin typeface="+mj-lt"/>
              </a:rPr>
              <a:t>d’un code est </a:t>
            </a:r>
            <a:r>
              <a:rPr lang="fr-FR" sz="2400" b="1" dirty="0">
                <a:solidFill>
                  <a:srgbClr val="C00000"/>
                </a:solidFill>
                <a:latin typeface="+mj-lt"/>
              </a:rPr>
              <a:t>é</a:t>
            </a:r>
            <a:r>
              <a:rPr lang="vi-VN" sz="2400" b="1" dirty="0">
                <a:solidFill>
                  <a:srgbClr val="C00000"/>
                </a:solidFill>
                <a:latin typeface="+mj-lt"/>
              </a:rPr>
              <a:t>gal </a:t>
            </a:r>
            <a:r>
              <a:rPr lang="fr-FR" sz="2400" b="1" dirty="0">
                <a:solidFill>
                  <a:srgbClr val="C00000"/>
                </a:solidFill>
                <a:latin typeface="+mj-lt"/>
              </a:rPr>
              <a:t>à </a:t>
            </a:r>
          </a:p>
          <a:p>
            <a:pPr algn="just"/>
            <a:endParaRPr lang="fr-FR" sz="2400" dirty="0">
              <a:latin typeface="+mj-lt"/>
            </a:endParaRPr>
          </a:p>
          <a:p>
            <a:pPr algn="just"/>
            <a:endParaRPr lang="fr-FR" sz="2400" dirty="0">
              <a:latin typeface="+mj-lt"/>
            </a:endParaRPr>
          </a:p>
          <a:p>
            <a:pPr algn="just"/>
            <a:endParaRPr lang="fr-FR" sz="2400" dirty="0">
              <a:latin typeface="+mj-lt"/>
            </a:endParaRPr>
          </a:p>
          <a:p>
            <a:pPr algn="just"/>
            <a:r>
              <a:rPr lang="fr-FR" sz="2400" b="1" dirty="0">
                <a:solidFill>
                  <a:srgbClr val="7030A0"/>
                </a:solidFill>
                <a:latin typeface="+mj-lt"/>
              </a:rPr>
              <a:t>U</a:t>
            </a:r>
            <a:r>
              <a:rPr lang="vi-VN" sz="2400" b="1" dirty="0">
                <a:solidFill>
                  <a:srgbClr val="7030A0"/>
                </a:solidFill>
                <a:latin typeface="+mj-lt"/>
              </a:rPr>
              <a:t>n code va permettre de</a:t>
            </a:r>
            <a:r>
              <a:rPr lang="fr-FR" sz="2400" b="1" dirty="0">
                <a:solidFill>
                  <a:srgbClr val="7030A0"/>
                </a:solidFill>
                <a:latin typeface="+mj-lt"/>
              </a:rPr>
              <a:t> </a:t>
            </a:r>
            <a:r>
              <a:rPr lang="vi-VN" sz="2400" b="1" dirty="0">
                <a:solidFill>
                  <a:srgbClr val="7030A0"/>
                </a:solidFill>
                <a:latin typeface="+mj-lt"/>
              </a:rPr>
              <a:t>coder</a:t>
            </a:r>
            <a:r>
              <a:rPr lang="fr-FR" sz="2400" b="1" dirty="0">
                <a:solidFill>
                  <a:srgbClr val="7030A0"/>
                </a:solidFill>
                <a:latin typeface="+mj-lt"/>
              </a:rPr>
              <a:t> </a:t>
            </a:r>
            <a:r>
              <a:rPr lang="vi-VN" sz="2400" b="1" dirty="0">
                <a:solidFill>
                  <a:srgbClr val="7030A0"/>
                </a:solidFill>
                <a:latin typeface="+mj-lt"/>
              </a:rPr>
              <a:t>une quantit</a:t>
            </a:r>
            <a:r>
              <a:rPr lang="fr-FR" sz="2400" b="1" dirty="0">
                <a:solidFill>
                  <a:srgbClr val="7030A0"/>
                </a:solidFill>
                <a:latin typeface="+mj-lt"/>
              </a:rPr>
              <a:t>é</a:t>
            </a:r>
            <a:r>
              <a:rPr lang="vi-VN" sz="2400" b="1" dirty="0">
                <a:solidFill>
                  <a:srgbClr val="7030A0"/>
                </a:solidFill>
                <a:latin typeface="+mj-lt"/>
              </a:rPr>
              <a:t> d’information </a:t>
            </a:r>
            <a:r>
              <a:rPr lang="fr-FR" sz="2400" b="1" dirty="0">
                <a:solidFill>
                  <a:srgbClr val="7030A0"/>
                </a:solidFill>
                <a:latin typeface="+mj-lt"/>
              </a:rPr>
              <a:t>é</a:t>
            </a:r>
            <a:r>
              <a:rPr lang="vi-VN" sz="2400" b="1" dirty="0">
                <a:solidFill>
                  <a:srgbClr val="7030A0"/>
                </a:solidFill>
                <a:latin typeface="+mj-lt"/>
              </a:rPr>
              <a:t>gale </a:t>
            </a:r>
            <a:r>
              <a:rPr lang="fr-FR" sz="2400" b="1" dirty="0">
                <a:solidFill>
                  <a:srgbClr val="7030A0"/>
                </a:solidFill>
                <a:latin typeface="+mj-lt"/>
              </a:rPr>
              <a:t>à </a:t>
            </a:r>
            <a:r>
              <a:rPr lang="vi-VN" sz="2400" b="1" dirty="0">
                <a:solidFill>
                  <a:srgbClr val="7030A0"/>
                </a:solidFill>
                <a:latin typeface="+mj-lt"/>
              </a:rPr>
              <a:t>log</a:t>
            </a:r>
            <a:r>
              <a:rPr lang="vi-VN" sz="2400" b="1" baseline="-25000" dirty="0">
                <a:solidFill>
                  <a:srgbClr val="7030A0"/>
                </a:solidFill>
                <a:latin typeface="+mj-lt"/>
              </a:rPr>
              <a:t>2</a:t>
            </a:r>
            <a:r>
              <a:rPr lang="fr-FR" sz="2400" b="1" dirty="0">
                <a:solidFill>
                  <a:srgbClr val="7030A0"/>
                </a:solidFill>
                <a:latin typeface="+mj-lt"/>
              </a:rPr>
              <a:t>k </a:t>
            </a:r>
            <a:r>
              <a:rPr lang="vi-VN" sz="2400" b="1" dirty="0">
                <a:solidFill>
                  <a:srgbClr val="7030A0"/>
                </a:solidFill>
                <a:latin typeface="+mj-lt"/>
              </a:rPr>
              <a:t>bits, par unit</a:t>
            </a:r>
            <a:r>
              <a:rPr lang="fr-FR" sz="2400" b="1" dirty="0">
                <a:solidFill>
                  <a:srgbClr val="7030A0"/>
                </a:solidFill>
                <a:latin typeface="+mj-lt"/>
              </a:rPr>
              <a:t>é</a:t>
            </a:r>
            <a:r>
              <a:rPr lang="vi-VN" sz="2400" b="1" dirty="0">
                <a:solidFill>
                  <a:srgbClr val="7030A0"/>
                </a:solidFill>
                <a:latin typeface="+mj-lt"/>
              </a:rPr>
              <a:t> de temps.</a:t>
            </a:r>
            <a:r>
              <a:rPr lang="fr-FR" sz="2400" b="1" dirty="0">
                <a:solidFill>
                  <a:srgbClr val="7030A0"/>
                </a:solidFill>
                <a:latin typeface="+mj-lt"/>
              </a:rPr>
              <a:t> </a:t>
            </a:r>
            <a:r>
              <a:rPr lang="vi-VN" sz="2400" b="1" dirty="0">
                <a:solidFill>
                  <a:srgbClr val="7030A0"/>
                </a:solidFill>
                <a:latin typeface="+mj-lt"/>
              </a:rPr>
              <a:t>R</a:t>
            </a:r>
            <a:r>
              <a:rPr lang="fr-FR" sz="2400" b="1" dirty="0">
                <a:solidFill>
                  <a:srgbClr val="7030A0"/>
                </a:solidFill>
                <a:latin typeface="+mj-lt"/>
              </a:rPr>
              <a:t> </a:t>
            </a:r>
            <a:r>
              <a:rPr lang="vi-VN" sz="2400" b="1" dirty="0">
                <a:solidFill>
                  <a:srgbClr val="7030A0"/>
                </a:solidFill>
                <a:latin typeface="+mj-lt"/>
              </a:rPr>
              <a:t>est aussi le nombre de bits transmis par usage du canal.</a:t>
            </a:r>
            <a:r>
              <a:rPr lang="fr-FR" sz="2400" b="1" dirty="0">
                <a:solidFill>
                  <a:srgbClr val="7030A0"/>
                </a:solidFill>
                <a:latin typeface="+mj-lt"/>
              </a:rPr>
              <a:t> </a:t>
            </a:r>
          </a:p>
          <a:p>
            <a:pPr algn="just"/>
            <a:endParaRPr lang="fr-FR" sz="2400" dirty="0">
              <a:latin typeface="+mj-lt"/>
            </a:endParaRPr>
          </a:p>
        </p:txBody>
      </p:sp>
      <p:graphicFrame>
        <p:nvGraphicFramePr>
          <p:cNvPr id="5" name="Objet 4"/>
          <p:cNvGraphicFramePr>
            <a:graphicFrameLocks noChangeAspect="1"/>
          </p:cNvGraphicFramePr>
          <p:nvPr/>
        </p:nvGraphicFramePr>
        <p:xfrm>
          <a:off x="4229100" y="4614863"/>
          <a:ext cx="1543050" cy="885825"/>
        </p:xfrm>
        <a:graphic>
          <a:graphicData uri="http://schemas.openxmlformats.org/presentationml/2006/ole">
            <p:oleObj spid="_x0000_s2050" name="Équation" r:id="rId3" imgW="16459200" imgH="9448800" progId="Equation.3">
              <p:embed/>
            </p:oleObj>
          </a:graphicData>
        </a:graphic>
      </p:graphicFrame>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CORRECTEURS</a:t>
            </a: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9</a:t>
            </a:fld>
            <a:endParaRPr lang="fr-FR"/>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TAUX DE CODAGE</a:t>
            </a:r>
          </a:p>
          <a:p>
            <a:pPr algn="ctr"/>
            <a:endParaRPr lang="fr-FR" dirty="0"/>
          </a:p>
        </p:txBody>
      </p:sp>
    </p:spTree>
  </p:cSld>
  <p:clrMapOvr>
    <a:masterClrMapping/>
  </p:clrMapOvr>
  <p:transition advTm="15000"/>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5501</TotalTime>
  <Words>2778</Words>
  <Application>Microsoft Office PowerPoint</Application>
  <PresentationFormat>Affichage à l'écran (4:3)</PresentationFormat>
  <Paragraphs>320</Paragraphs>
  <Slides>29</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29</vt:i4>
      </vt:variant>
    </vt:vector>
  </HeadingPairs>
  <TitlesOfParts>
    <vt:vector size="31" baseType="lpstr">
      <vt:lpstr>Thème Office</vt:lpstr>
      <vt:lpstr>Équation</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STS</cp:lastModifiedBy>
  <cp:revision>8</cp:revision>
  <dcterms:created xsi:type="dcterms:W3CDTF">2021-04-23T08:49:06Z</dcterms:created>
  <dcterms:modified xsi:type="dcterms:W3CDTF">2021-05-10T08:31:30Z</dcterms:modified>
</cp:coreProperties>
</file>