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408" r:id="rId2"/>
    <p:sldId id="400" r:id="rId3"/>
    <p:sldId id="401" r:id="rId4"/>
    <p:sldId id="402" r:id="rId5"/>
    <p:sldId id="403" r:id="rId6"/>
    <p:sldId id="404" r:id="rId7"/>
    <p:sldId id="405" r:id="rId8"/>
    <p:sldId id="406" r:id="rId9"/>
    <p:sldId id="446" r:id="rId10"/>
    <p:sldId id="447" r:id="rId11"/>
    <p:sldId id="448" r:id="rId12"/>
    <p:sldId id="407" r:id="rId13"/>
    <p:sldId id="356" r:id="rId14"/>
    <p:sldId id="358" r:id="rId15"/>
    <p:sldId id="359" r:id="rId16"/>
    <p:sldId id="409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77" r:id="rId25"/>
    <p:sldId id="378" r:id="rId26"/>
    <p:sldId id="379" r:id="rId27"/>
    <p:sldId id="380" r:id="rId28"/>
    <p:sldId id="381" r:id="rId29"/>
    <p:sldId id="382" r:id="rId30"/>
    <p:sldId id="384" r:id="rId31"/>
    <p:sldId id="387" r:id="rId32"/>
    <p:sldId id="388" r:id="rId33"/>
    <p:sldId id="389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3"/>
    <p:restoredTop sz="94671"/>
  </p:normalViewPr>
  <p:slideViewPr>
    <p:cSldViewPr snapToGrid="0">
      <p:cViewPr varScale="1">
        <p:scale>
          <a:sx n="81" d="100"/>
          <a:sy n="81" d="100"/>
        </p:scale>
        <p:origin x="636" y="84"/>
      </p:cViewPr>
      <p:guideLst>
        <p:guide orient="horz" pos="2160"/>
        <p:guide pos="2839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488" y="-1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emf"/><Relationship Id="rId4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4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4988"/>
            <a:ext cx="5027613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662" tIns="46037" rIns="93662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  <a:ln/>
        </p:spPr>
        <p:txBody>
          <a:bodyPr lIns="84408" tIns="42204" rIns="84408" bIns="42204"/>
          <a:lstStyle/>
          <a:p>
            <a:fld id="{0B3FC9BF-F952-41C8-8711-AB700DC32301}" type="slidenum">
              <a:rPr lang="fr-CA"/>
              <a:pPr/>
              <a:t>1</a:t>
            </a:fld>
            <a:endParaRPr lang="fr-CA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4358"/>
            <a:ext cx="5030018" cy="4114587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798515CF-DC64-471E-B552-075D1EB623E0}" type="slidenum">
              <a:rPr lang="fr-FR"/>
              <a:pPr/>
              <a:t>2</a:t>
            </a:fld>
            <a:endParaRPr lang="fr-FR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99A4D4F-CE7B-4917-9BA0-A6DB5574770B}" type="slidenum">
              <a:rPr lang="fr-FR"/>
              <a:pPr/>
              <a:t>3</a:t>
            </a:fld>
            <a:endParaRPr lang="fr-FR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0E862550-FAAB-4BB5-AF5B-158B0CFA8657}" type="slidenum">
              <a:rPr lang="fr-FR"/>
              <a:pPr/>
              <a:t>4</a:t>
            </a:fld>
            <a:endParaRPr lang="fr-FR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665E-1F74-4296-A53A-E7769B46DFE9}" type="datetime1">
              <a:rPr lang="fr-FR" smtClean="0"/>
              <a:t>18/01/2021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7E7-F509-4100-BE7B-E3DEB2C535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84F08-061E-4F63-8918-8C89C4974806}" type="datetime1">
              <a:rPr lang="fr-FR" smtClean="0"/>
              <a:t>18/01/2021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7E7-F509-4100-BE7B-E3DEB2C535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4264D-9E0A-4BBE-A920-126E0A680504}" type="datetime1">
              <a:rPr lang="fr-FR" smtClean="0"/>
              <a:t>18/01/2021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7E7-F509-4100-BE7B-E3DEB2C535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51C0-47BF-4282-B299-03F47C567D10}" type="datetime1">
              <a:rPr lang="fr-FR" smtClean="0"/>
              <a:t>18/01/2021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7E7-F509-4100-BE7B-E3DEB2C535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2B9A-F390-4F14-A66E-EDD498B892E7}" type="datetime1">
              <a:rPr lang="fr-FR" smtClean="0"/>
              <a:t>18/01/2021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7E7-F509-4100-BE7B-E3DEB2C535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C36E7-6BFC-4EA9-AA57-285ED7886729}" type="datetime1">
              <a:rPr lang="fr-FR" smtClean="0"/>
              <a:t>18/01/2021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7E7-F509-4100-BE7B-E3DEB2C535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DE2D2-1D49-42F9-9ADA-1626CE779C07}" type="datetime1">
              <a:rPr lang="fr-FR" smtClean="0"/>
              <a:t>18/01/2021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7E7-F509-4100-BE7B-E3DEB2C535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7855-3347-4002-8519-3934987C58EA}" type="datetime1">
              <a:rPr lang="fr-FR" smtClean="0"/>
              <a:t>18/01/2021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7E7-F509-4100-BE7B-E3DEB2C535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A963-0412-4ABB-8A36-405A82520099}" type="datetime1">
              <a:rPr lang="fr-FR" smtClean="0"/>
              <a:t>18/01/2021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7E7-F509-4100-BE7B-E3DEB2C535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76DF-DB84-437A-BF69-B4B3E5B613E2}" type="datetime1">
              <a:rPr lang="fr-FR" smtClean="0"/>
              <a:t>18/01/2021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7E7-F509-4100-BE7B-E3DEB2C535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0B54-7983-4760-A759-8916B3CCEBA1}" type="datetime1">
              <a:rPr lang="fr-FR" smtClean="0"/>
              <a:t>18/01/2021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7E7-F509-4100-BE7B-E3DEB2C535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5DEC4-3B5C-4BEB-AFD9-1310BBA2D9B1}" type="datetime1">
              <a:rPr lang="fr-FR" smtClean="0"/>
              <a:t>18/01/2021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4B7E7-F509-4100-BE7B-E3DEB2C535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7.w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4.emf"/><Relationship Id="rId4" Type="http://schemas.openxmlformats.org/officeDocument/2006/relationships/image" Target="../media/image21.emf"/><Relationship Id="rId9" Type="http://schemas.openxmlformats.org/officeDocument/2006/relationships/oleObject" Target="../embeddings/oleObject2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9.emf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3.png"/><Relationship Id="rId4" Type="http://schemas.openxmlformats.org/officeDocument/2006/relationships/image" Target="../media/image34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6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8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0003-99BD-4007-A95C-315130C0D8AE}" type="slidenum">
              <a:rPr lang="fr-CA"/>
              <a:pPr/>
              <a:t>1</a:t>
            </a:fld>
            <a:endParaRPr lang="fr-CA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362076"/>
            <a:ext cx="7772400" cy="2209800"/>
          </a:xfrm>
        </p:spPr>
        <p:txBody>
          <a:bodyPr>
            <a:normAutofit fontScale="90000"/>
          </a:bodyPr>
          <a:lstStyle/>
          <a:p>
            <a:r>
              <a:rPr lang="fr-FR" dirty="0"/>
              <a:t> </a:t>
            </a:r>
            <a:br>
              <a:rPr lang="fr-CA" b="1" dirty="0"/>
            </a:br>
            <a:br>
              <a:rPr lang="fr-CA" b="1" dirty="0"/>
            </a:br>
            <a:r>
              <a:rPr lang="fr-CA" b="1" dirty="0">
                <a:solidFill>
                  <a:srgbClr val="FF0000"/>
                </a:solidFill>
              </a:rPr>
              <a:t>CHAPITRE 5</a:t>
            </a:r>
            <a:br>
              <a:rPr lang="fr-CA" b="1" dirty="0">
                <a:solidFill>
                  <a:srgbClr val="FF0000"/>
                </a:solidFill>
              </a:rPr>
            </a:br>
            <a:r>
              <a:rPr lang="fr-CA" b="1" dirty="0">
                <a:solidFill>
                  <a:srgbClr val="FF0000"/>
                </a:solidFill>
              </a:rPr>
              <a:t>Transformées discrètes</a:t>
            </a:r>
            <a:br>
              <a:rPr lang="fr-CA" dirty="0">
                <a:cs typeface="Times New Roman" pitchFamily="18" charset="0"/>
              </a:rPr>
            </a:br>
            <a:endParaRPr lang="fr-CA" dirty="0">
              <a:cs typeface="Times New Roman" pitchFamily="18" charset="0"/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0" y="0"/>
          <a:ext cx="914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name="Equation" r:id="rId4" imgW="914400" imgH="253800" progId="">
                  <p:embed/>
                </p:oleObj>
              </mc:Choice>
              <mc:Fallback>
                <p:oleObj name="Equation" r:id="rId4" imgW="914400" imgH="253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337" y="1253344"/>
            <a:ext cx="6707065" cy="357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397" y="4783016"/>
            <a:ext cx="7810354" cy="170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0" y="41275"/>
            <a:ext cx="3418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3399"/>
                </a:solidFill>
              </a:rPr>
              <a:t>LA TFD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7E7-F509-4100-BE7B-E3DEB2C53554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2616628"/>
            <a:ext cx="7772400" cy="1447800"/>
          </a:xfrm>
        </p:spPr>
        <p:txBody>
          <a:bodyPr>
            <a:normAutofit fontScale="90000"/>
          </a:bodyPr>
          <a:lstStyle/>
          <a:p>
            <a:r>
              <a:rPr lang="en-US" altLang="zh-CN" sz="4800" b="1" dirty="0"/>
              <a:t>LA TRANSFORMEE DE FOURIER RAPIDE</a:t>
            </a:r>
            <a:br>
              <a:rPr lang="en-US" altLang="zh-CN" sz="4800" b="1" dirty="0"/>
            </a:br>
            <a:br>
              <a:rPr lang="en-US" altLang="zh-CN" sz="4800" b="1" dirty="0"/>
            </a:br>
            <a:r>
              <a:rPr lang="en-US" altLang="zh-CN" sz="4800" b="1" dirty="0"/>
              <a:t>FFT</a:t>
            </a:r>
            <a:endParaRPr lang="en-US" altLang="zh-CN" sz="36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7E7-F509-4100-BE7B-E3DEB2C53554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altLang="en-US" sz="1800" dirty="0">
              <a:ea typeface="ＭＳ Ｐゴシック" pitchFamily="34" charset="-128"/>
            </a:endParaRPr>
          </a:p>
          <a:p>
            <a:r>
              <a:rPr lang="en-US" altLang="en-US" dirty="0" err="1">
                <a:ea typeface="ＭＳ Ｐゴシック" pitchFamily="34" charset="-128"/>
              </a:rPr>
              <a:t>Quelques</a:t>
            </a:r>
            <a:r>
              <a:rPr lang="en-US" altLang="en-US" dirty="0">
                <a:ea typeface="ＭＳ Ｐゴシック" pitchFamily="34" charset="-128"/>
              </a:rPr>
              <a:t> dates:</a:t>
            </a:r>
          </a:p>
          <a:p>
            <a:pPr lvl="1"/>
            <a:r>
              <a:rPr lang="en-US" altLang="en-US" sz="1800" dirty="0">
                <a:ea typeface="ＭＳ Ｐゴシック" pitchFamily="34" charset="-128"/>
              </a:rPr>
              <a:t>~1880 – premier </a:t>
            </a:r>
            <a:r>
              <a:rPr lang="en-US" altLang="en-US" sz="1800" dirty="0" err="1">
                <a:ea typeface="ＭＳ Ｐゴシック" pitchFamily="34" charset="-128"/>
              </a:rPr>
              <a:t>algorithme</a:t>
            </a:r>
            <a:r>
              <a:rPr lang="en-US" altLang="en-US" sz="1800" dirty="0">
                <a:ea typeface="ＭＳ Ｐゴシック" pitchFamily="34" charset="-128"/>
              </a:rPr>
              <a:t> </a:t>
            </a:r>
            <a:r>
              <a:rPr lang="en-US" altLang="en-US" sz="1800" dirty="0" err="1">
                <a:ea typeface="ＭＳ Ｐゴシック" pitchFamily="34" charset="-128"/>
              </a:rPr>
              <a:t>décrit</a:t>
            </a:r>
            <a:r>
              <a:rPr lang="en-US" altLang="en-US" sz="1800" dirty="0">
                <a:ea typeface="ＭＳ Ｐゴシック" pitchFamily="34" charset="-128"/>
              </a:rPr>
              <a:t> by Gauss</a:t>
            </a:r>
          </a:p>
          <a:p>
            <a:pPr lvl="1"/>
            <a:r>
              <a:rPr lang="en-US" altLang="en-US" sz="1800" dirty="0">
                <a:ea typeface="ＭＳ Ｐゴシック" pitchFamily="34" charset="-128"/>
              </a:rPr>
              <a:t>1965 – </a:t>
            </a:r>
            <a:r>
              <a:rPr lang="en-US" altLang="en-US" sz="1800" dirty="0" err="1">
                <a:ea typeface="ＭＳ Ｐゴシック" pitchFamily="34" charset="-128"/>
              </a:rPr>
              <a:t>algorithme</a:t>
            </a:r>
            <a:r>
              <a:rPr lang="en-US" altLang="en-US" sz="1800" dirty="0">
                <a:ea typeface="ＭＳ Ｐゴシック" pitchFamily="34" charset="-128"/>
              </a:rPr>
              <a:t> </a:t>
            </a:r>
            <a:r>
              <a:rPr lang="en-US" altLang="en-US" sz="1800" dirty="0" err="1">
                <a:ea typeface="ＭＳ Ｐゴシック" pitchFamily="34" charset="-128"/>
              </a:rPr>
              <a:t>redécouvert</a:t>
            </a:r>
            <a:r>
              <a:rPr lang="en-US" altLang="en-US" sz="1800" dirty="0">
                <a:ea typeface="ＭＳ Ｐゴシック" pitchFamily="34" charset="-128"/>
              </a:rPr>
              <a:t> par Cooley and </a:t>
            </a:r>
            <a:r>
              <a:rPr lang="en-US" altLang="en-US" sz="1800" dirty="0" err="1">
                <a:ea typeface="ＭＳ Ｐゴシック" pitchFamily="34" charset="-128"/>
              </a:rPr>
              <a:t>Tukey</a:t>
            </a:r>
            <a:r>
              <a:rPr lang="en-US" altLang="en-US" sz="1800" dirty="0">
                <a:ea typeface="ＭＳ Ｐゴシック" pitchFamily="34" charset="-128"/>
              </a:rPr>
              <a:t> </a:t>
            </a:r>
          </a:p>
          <a:p>
            <a:endParaRPr lang="en-US" altLang="en-US" dirty="0">
              <a:ea typeface="ＭＳ Ｐゴシック" pitchFamily="34" charset="-128"/>
            </a:endParaRPr>
          </a:p>
          <a:p>
            <a:r>
              <a:rPr lang="en-US" altLang="en-US" dirty="0">
                <a:ea typeface="ＭＳ Ｐゴシック" pitchFamily="34" charset="-128"/>
              </a:rPr>
              <a:t>En 1967 le </a:t>
            </a:r>
            <a:r>
              <a:rPr lang="en-US" altLang="en-US" dirty="0" err="1">
                <a:ea typeface="ＭＳ Ｐゴシック" pitchFamily="34" charset="-128"/>
              </a:rPr>
              <a:t>calcul</a:t>
            </a:r>
            <a:r>
              <a:rPr lang="en-US" altLang="en-US" dirty="0">
                <a:ea typeface="ＭＳ Ｐゴシック" pitchFamily="34" charset="-128"/>
              </a:rPr>
              <a:t> </a:t>
            </a:r>
            <a:r>
              <a:rPr lang="en-US" altLang="en-US" dirty="0" err="1">
                <a:ea typeface="ＭＳ Ｐゴシック" pitchFamily="34" charset="-128"/>
              </a:rPr>
              <a:t>d’une</a:t>
            </a:r>
            <a:r>
              <a:rPr lang="en-US" altLang="en-US" dirty="0">
                <a:ea typeface="ＭＳ Ｐゴシック" pitchFamily="34" charset="-128"/>
              </a:rPr>
              <a:t> TFD </a:t>
            </a:r>
            <a:r>
              <a:rPr lang="en-US" altLang="en-US" dirty="0" err="1">
                <a:ea typeface="ＭＳ Ｐゴシック" pitchFamily="34" charset="-128"/>
              </a:rPr>
              <a:t>sur</a:t>
            </a:r>
            <a:r>
              <a:rPr lang="en-US" altLang="en-US" dirty="0">
                <a:ea typeface="ＭＳ Ｐゴシック" pitchFamily="34" charset="-128"/>
              </a:rPr>
              <a:t>  8192 points avec un </a:t>
            </a:r>
            <a:r>
              <a:rPr lang="en-US" altLang="en-US" dirty="0" err="1">
                <a:ea typeface="ＭＳ Ｐゴシック" pitchFamily="34" charset="-128"/>
              </a:rPr>
              <a:t>ordinateur</a:t>
            </a:r>
            <a:r>
              <a:rPr lang="en-US" altLang="en-US" dirty="0">
                <a:ea typeface="ＭＳ Ｐゴシック" pitchFamily="34" charset="-128"/>
              </a:rPr>
              <a:t> de la </a:t>
            </a:r>
            <a:r>
              <a:rPr lang="en-US" altLang="en-US" dirty="0" err="1">
                <a:ea typeface="ＭＳ Ｐゴシック" pitchFamily="34" charset="-128"/>
              </a:rPr>
              <a:t>deuxième</a:t>
            </a:r>
            <a:r>
              <a:rPr lang="en-US" altLang="en-US" dirty="0">
                <a:ea typeface="ＭＳ Ｐゴシック" pitchFamily="34" charset="-128"/>
              </a:rPr>
              <a:t> </a:t>
            </a:r>
            <a:r>
              <a:rPr lang="en-US" altLang="en-US" dirty="0" err="1">
                <a:ea typeface="ＭＳ Ｐゴシック" pitchFamily="34" charset="-128"/>
              </a:rPr>
              <a:t>génération</a:t>
            </a:r>
            <a:r>
              <a:rPr lang="en-US" altLang="en-US" dirty="0">
                <a:ea typeface="ＭＳ Ｐゴシック" pitchFamily="34" charset="-128"/>
              </a:rPr>
              <a:t> IBM 7094</a:t>
            </a:r>
          </a:p>
          <a:p>
            <a:pPr lvl="1"/>
            <a:r>
              <a:rPr lang="en-US" altLang="en-US" sz="1800" dirty="0">
                <a:ea typeface="ＭＳ Ｐゴシック" pitchFamily="34" charset="-128"/>
              </a:rPr>
              <a:t>~30 minutes en </a:t>
            </a:r>
            <a:r>
              <a:rPr lang="en-US" altLang="en-US" sz="1800" dirty="0" err="1">
                <a:ea typeface="ＭＳ Ｐゴシック" pitchFamily="34" charset="-128"/>
              </a:rPr>
              <a:t>utilisant</a:t>
            </a:r>
            <a:r>
              <a:rPr lang="en-US" altLang="en-US" sz="1800" dirty="0">
                <a:ea typeface="ＭＳ Ｐゴシック" pitchFamily="34" charset="-128"/>
              </a:rPr>
              <a:t> des techniques </a:t>
            </a:r>
            <a:r>
              <a:rPr lang="en-US" altLang="en-US" sz="1800" dirty="0" err="1">
                <a:ea typeface="ＭＳ Ｐゴシック" pitchFamily="34" charset="-128"/>
              </a:rPr>
              <a:t>conventionnelles</a:t>
            </a:r>
            <a:endParaRPr lang="en-US" altLang="en-US" sz="1800" dirty="0">
              <a:ea typeface="ＭＳ Ｐゴシック" pitchFamily="34" charset="-128"/>
            </a:endParaRPr>
          </a:p>
          <a:p>
            <a:pPr lvl="1"/>
            <a:r>
              <a:rPr lang="en-US" altLang="en-US" sz="1800" dirty="0">
                <a:ea typeface="ＭＳ Ｐゴシック" pitchFamily="34" charset="-128"/>
              </a:rPr>
              <a:t>~5 seconds en </a:t>
            </a:r>
            <a:r>
              <a:rPr lang="en-US" altLang="en-US" sz="1800" dirty="0" err="1">
                <a:ea typeface="ＭＳ Ｐゴシック" pitchFamily="34" charset="-128"/>
              </a:rPr>
              <a:t>utilisant</a:t>
            </a:r>
            <a:r>
              <a:rPr lang="en-US" altLang="en-US" sz="1800" dirty="0">
                <a:ea typeface="ＭＳ Ｐゴシック" pitchFamily="34" charset="-128"/>
              </a:rPr>
              <a:t> FFTs</a:t>
            </a:r>
          </a:p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0" y="41275"/>
            <a:ext cx="3418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3399"/>
                </a:solidFill>
              </a:rPr>
              <a:t>LA FFT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7E7-F509-4100-BE7B-E3DEB2C53554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ea typeface="ＭＳ Ｐゴシック" pitchFamily="34" charset="-128"/>
              </a:rPr>
              <a:t> </a:t>
            </a:r>
            <a:r>
              <a:rPr lang="en-US" altLang="en-US" dirty="0" err="1">
                <a:ea typeface="ＭＳ Ｐゴシック" pitchFamily="34" charset="-128"/>
              </a:rPr>
              <a:t>Selon</a:t>
            </a:r>
            <a:r>
              <a:rPr lang="en-US" altLang="en-US" dirty="0">
                <a:ea typeface="ＭＳ Ｐゴシック" pitchFamily="34" charset="-128"/>
              </a:rPr>
              <a:t> la </a:t>
            </a:r>
            <a:r>
              <a:rPr lang="en-US" altLang="en-US" dirty="0" err="1">
                <a:ea typeface="ＭＳ Ｐゴシック" pitchFamily="34" charset="-128"/>
              </a:rPr>
              <a:t>formule</a:t>
            </a:r>
            <a:r>
              <a:rPr lang="en-US" altLang="en-US" dirty="0">
                <a:ea typeface="ＭＳ Ｐゴシック" pitchFamily="34" charset="-128"/>
              </a:rPr>
              <a:t> de la TFD nous </a:t>
            </a:r>
            <a:r>
              <a:rPr lang="en-US" altLang="en-US" dirty="0" err="1">
                <a:ea typeface="ＭＳ Ｐゴシック" pitchFamily="34" charset="-128"/>
              </a:rPr>
              <a:t>avons</a:t>
            </a:r>
            <a:r>
              <a:rPr lang="en-US" altLang="en-US" dirty="0">
                <a:ea typeface="ＭＳ Ｐゴシック" pitchFamily="34" charset="-128"/>
              </a:rPr>
              <a:t>:</a:t>
            </a:r>
          </a:p>
          <a:p>
            <a:pPr>
              <a:buFont typeface="Wingdings" pitchFamily="2" charset="2"/>
              <a:buNone/>
            </a:pPr>
            <a:endParaRPr lang="en-US" altLang="en-US" dirty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altLang="en-US" dirty="0">
              <a:ea typeface="ＭＳ Ｐゴシック" pitchFamily="34" charset="-128"/>
            </a:endParaRPr>
          </a:p>
          <a:p>
            <a:pPr lvl="1"/>
            <a:r>
              <a:rPr lang="en-US" altLang="en-US" sz="1800" dirty="0">
                <a:ea typeface="ＭＳ Ｐゴシック" pitchFamily="34" charset="-128"/>
              </a:rPr>
              <a:t>Le </a:t>
            </a:r>
            <a:r>
              <a:rPr lang="en-US" altLang="en-US" sz="1800" dirty="0" err="1">
                <a:ea typeface="ＭＳ Ｐゴシック" pitchFamily="34" charset="-128"/>
              </a:rPr>
              <a:t>calcul</a:t>
            </a:r>
            <a:r>
              <a:rPr lang="en-US" altLang="en-US" sz="1800" dirty="0">
                <a:ea typeface="ＭＳ Ｐゴシック" pitchFamily="34" charset="-128"/>
              </a:rPr>
              <a:t> d’un </a:t>
            </a:r>
            <a:r>
              <a:rPr lang="en-US" altLang="en-US" sz="1800" dirty="0" err="1">
                <a:ea typeface="ＭＳ Ｐゴシック" pitchFamily="34" charset="-128"/>
              </a:rPr>
              <a:t>seul</a:t>
            </a:r>
            <a:r>
              <a:rPr lang="en-US" altLang="en-US" sz="1800" dirty="0">
                <a:ea typeface="ＭＳ Ｐゴシック" pitchFamily="34" charset="-128"/>
              </a:rPr>
              <a:t> coefficient </a:t>
            </a:r>
            <a:r>
              <a:rPr lang="en-US" altLang="en-US" sz="1800" dirty="0" err="1">
                <a:ea typeface="ＭＳ Ｐゴシック" pitchFamily="34" charset="-128"/>
              </a:rPr>
              <a:t>d’une</a:t>
            </a:r>
            <a:r>
              <a:rPr lang="en-US" altLang="en-US" sz="1800" dirty="0">
                <a:ea typeface="ＭＳ Ｐゴシック" pitchFamily="34" charset="-128"/>
              </a:rPr>
              <a:t> TFD à N points </a:t>
            </a:r>
            <a:r>
              <a:rPr lang="en-US" altLang="en-US" sz="1800" dirty="0" err="1">
                <a:ea typeface="ＭＳ Ｐゴシック" pitchFamily="34" charset="-128"/>
              </a:rPr>
              <a:t>nécessite</a:t>
            </a:r>
            <a:r>
              <a:rPr lang="en-US" altLang="en-US" sz="1800" dirty="0">
                <a:ea typeface="ＭＳ Ｐゴシック" pitchFamily="34" charset="-128"/>
              </a:rPr>
              <a:t>      additions et    </a:t>
            </a:r>
          </a:p>
          <a:p>
            <a:pPr lvl="1">
              <a:buNone/>
            </a:pPr>
            <a:r>
              <a:rPr lang="en-US" altLang="en-US" sz="1800" dirty="0">
                <a:ea typeface="ＭＳ Ｐゴシック" pitchFamily="34" charset="-128"/>
              </a:rPr>
              <a:t>            multiplications complexes</a:t>
            </a:r>
          </a:p>
          <a:p>
            <a:pPr lvl="1"/>
            <a:endParaRPr lang="en-US" altLang="en-US" sz="1800" dirty="0">
              <a:ea typeface="ＭＳ Ｐゴシック" pitchFamily="34" charset="-128"/>
            </a:endParaRPr>
          </a:p>
          <a:p>
            <a:pPr lvl="1"/>
            <a:r>
              <a:rPr lang="en-US" altLang="en-US" sz="1800" dirty="0">
                <a:ea typeface="ＭＳ Ｐゴシック" pitchFamily="34" charset="-128"/>
              </a:rPr>
              <a:t>Le </a:t>
            </a:r>
            <a:r>
              <a:rPr lang="en-US" altLang="en-US" sz="1800" dirty="0" err="1">
                <a:ea typeface="ＭＳ Ｐゴシック" pitchFamily="34" charset="-128"/>
              </a:rPr>
              <a:t>calcul</a:t>
            </a:r>
            <a:r>
              <a:rPr lang="en-US" altLang="en-US" sz="1800" dirty="0">
                <a:ea typeface="ＭＳ Ｐゴシック" pitchFamily="34" charset="-128"/>
              </a:rPr>
              <a:t> </a:t>
            </a:r>
            <a:r>
              <a:rPr lang="en-US" altLang="en-US" sz="1800" dirty="0" err="1">
                <a:ea typeface="ＭＳ Ｐゴシック" pitchFamily="34" charset="-128"/>
              </a:rPr>
              <a:t>d’une</a:t>
            </a:r>
            <a:r>
              <a:rPr lang="en-US" altLang="en-US" sz="1800" dirty="0">
                <a:ea typeface="ＭＳ Ｐゴシック" pitchFamily="34" charset="-128"/>
              </a:rPr>
              <a:t> TFD à N points </a:t>
            </a:r>
            <a:r>
              <a:rPr lang="en-US" altLang="en-US" sz="1800" dirty="0" err="1">
                <a:ea typeface="ＭＳ Ｐゴシック" pitchFamily="34" charset="-128"/>
              </a:rPr>
              <a:t>nécessite</a:t>
            </a:r>
            <a:r>
              <a:rPr lang="en-US" altLang="en-US" sz="1800" dirty="0">
                <a:ea typeface="ＭＳ Ｐゴシック" pitchFamily="34" charset="-128"/>
              </a:rPr>
              <a:t> </a:t>
            </a:r>
            <a:r>
              <a:rPr lang="en-US" altLang="en-US" sz="1800" dirty="0" err="1">
                <a:ea typeface="ＭＳ Ｐゴシック" pitchFamily="34" charset="-128"/>
              </a:rPr>
              <a:t>donc</a:t>
            </a:r>
            <a:r>
              <a:rPr lang="en-US" altLang="en-US" sz="1800" dirty="0">
                <a:ea typeface="ＭＳ Ｐゴシック" pitchFamily="34" charset="-128"/>
              </a:rPr>
              <a:t>           </a:t>
            </a:r>
            <a:r>
              <a:rPr lang="en-US" altLang="en-US" sz="1800" dirty="0" err="1">
                <a:ea typeface="ＭＳ Ｐゴシック" pitchFamily="34" charset="-128"/>
              </a:rPr>
              <a:t>opérations</a:t>
            </a:r>
            <a:r>
              <a:rPr lang="en-US" altLang="en-US" sz="1800" dirty="0">
                <a:ea typeface="ＭＳ Ｐゴシック" pitchFamily="34" charset="-128"/>
              </a:rPr>
              <a:t> complexes</a:t>
            </a:r>
          </a:p>
          <a:p>
            <a:pPr lvl="1">
              <a:buNone/>
            </a:pPr>
            <a:r>
              <a:rPr lang="en-US" altLang="en-US" sz="1800" dirty="0">
                <a:ea typeface="ＭＳ Ｐゴシック" pitchFamily="34" charset="-128"/>
              </a:rPr>
              <a:t> 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2846388" y="2310926"/>
          <a:ext cx="27051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Equation" r:id="rId3" imgW="2697120" imgH="776880" progId="Equation.3">
                  <p:embed/>
                </p:oleObj>
              </mc:Choice>
              <mc:Fallback>
                <p:oleObj name="Equation" r:id="rId3" imgW="2697120" imgH="776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8" y="2310926"/>
                        <a:ext cx="2705100" cy="7874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5557373" y="4387691"/>
          <a:ext cx="40640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Équation" r:id="rId5" imgW="304560" imgH="203040" progId="Equation.3">
                  <p:embed/>
                </p:oleObj>
              </mc:Choice>
              <mc:Fallback>
                <p:oleObj name="Équation" r:id="rId5" imgW="30456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373" y="4387691"/>
                        <a:ext cx="406400" cy="2698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092" y="47159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en-US" sz="3600" dirty="0" err="1">
                <a:solidFill>
                  <a:srgbClr val="0070C0"/>
                </a:solidFill>
                <a:ea typeface="ＭＳ Ｐゴシック" pitchFamily="34" charset="-128"/>
              </a:rPr>
              <a:t>Coût</a:t>
            </a:r>
            <a:r>
              <a:rPr lang="en-US" altLang="en-US" sz="3600" dirty="0">
                <a:solidFill>
                  <a:srgbClr val="0070C0"/>
                </a:solidFill>
                <a:ea typeface="ＭＳ Ｐゴシック" pitchFamily="34" charset="-128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ea typeface="ＭＳ Ｐゴシック" pitchFamily="34" charset="-128"/>
              </a:rPr>
              <a:t>calculatoire</a:t>
            </a:r>
            <a:r>
              <a:rPr lang="en-US" altLang="en-US" sz="3600" dirty="0">
                <a:solidFill>
                  <a:srgbClr val="0070C0"/>
                </a:solidFill>
                <a:ea typeface="ＭＳ Ｐゴシック" pitchFamily="34" charset="-128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ea typeface="ＭＳ Ｐゴシック" pitchFamily="34" charset="-128"/>
              </a:rPr>
              <a:t>d’une</a:t>
            </a:r>
            <a:r>
              <a:rPr lang="en-US" altLang="en-US" sz="3600" dirty="0">
                <a:solidFill>
                  <a:srgbClr val="0070C0"/>
                </a:solidFill>
                <a:ea typeface="ＭＳ Ｐゴシック" pitchFamily="34" charset="-128"/>
              </a:rPr>
              <a:t> TFD</a:t>
            </a:r>
          </a:p>
        </p:txBody>
      </p:sp>
      <p:graphicFrame>
        <p:nvGraphicFramePr>
          <p:cNvPr id="9227" name="Object 4"/>
          <p:cNvGraphicFramePr>
            <a:graphicFrameLocks noChangeAspect="1"/>
          </p:cNvGraphicFramePr>
          <p:nvPr/>
        </p:nvGraphicFramePr>
        <p:xfrm>
          <a:off x="6935739" y="3406312"/>
          <a:ext cx="236537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Équation" r:id="rId7" imgW="177480" imgH="177480" progId="Equation.3">
                  <p:embed/>
                </p:oleObj>
              </mc:Choice>
              <mc:Fallback>
                <p:oleObj name="Équation" r:id="rId7" imgW="177480" imgH="1774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5739" y="3406312"/>
                        <a:ext cx="236537" cy="2349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8" name="Object 12"/>
          <p:cNvGraphicFramePr>
            <a:graphicFrameLocks noChangeAspect="1"/>
          </p:cNvGraphicFramePr>
          <p:nvPr/>
        </p:nvGraphicFramePr>
        <p:xfrm>
          <a:off x="1264144" y="3699856"/>
          <a:ext cx="236537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Équation" r:id="rId9" imgW="177480" imgH="177480" progId="Equation.3">
                  <p:embed/>
                </p:oleObj>
              </mc:Choice>
              <mc:Fallback>
                <p:oleObj name="Équation" r:id="rId9" imgW="177480" imgH="1774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4144" y="3699856"/>
                        <a:ext cx="236537" cy="2349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0" y="41275"/>
            <a:ext cx="3418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3399"/>
                </a:solidFill>
              </a:rPr>
              <a:t>LA FFT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7E7-F509-4100-BE7B-E3DEB2C53554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err="1">
                <a:ea typeface="ＭＳ Ｐゴシック" pitchFamily="34" charset="-128"/>
              </a:rPr>
              <a:t>Algorithme</a:t>
            </a:r>
            <a:r>
              <a:rPr lang="en-US" altLang="en-US" dirty="0">
                <a:ea typeface="ＭＳ Ｐゴシック" pitchFamily="34" charset="-128"/>
              </a:rPr>
              <a:t> de Cooley-</a:t>
            </a:r>
            <a:r>
              <a:rPr lang="en-US" altLang="en-US" dirty="0" err="1">
                <a:ea typeface="ＭＳ Ｐゴシック" pitchFamily="34" charset="-128"/>
              </a:rPr>
              <a:t>Tukey</a:t>
            </a: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98348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err="1">
                <a:ea typeface="ＭＳ Ｐゴシック" pitchFamily="34" charset="-128"/>
              </a:rPr>
              <a:t>Soit</a:t>
            </a:r>
            <a:r>
              <a:rPr lang="en-US" altLang="en-US" dirty="0">
                <a:ea typeface="ＭＳ Ｐゴシック" pitchFamily="34" charset="-128"/>
              </a:rPr>
              <a:t> la TFD pour un </a:t>
            </a:r>
            <a:r>
              <a:rPr lang="en-US" altLang="en-US" dirty="0" err="1">
                <a:ea typeface="ＭＳ Ｐゴシック" pitchFamily="34" charset="-128"/>
              </a:rPr>
              <a:t>nombre</a:t>
            </a:r>
            <a:r>
              <a:rPr lang="en-US" altLang="en-US" dirty="0">
                <a:ea typeface="ＭＳ Ｐゴシック" pitchFamily="34" charset="-128"/>
              </a:rPr>
              <a:t> de points N, puissance de 2,</a:t>
            </a:r>
          </a:p>
          <a:p>
            <a:endParaRPr lang="en-US" altLang="en-US" dirty="0">
              <a:ea typeface="ＭＳ Ｐゴシック" pitchFamily="34" charset="-128"/>
            </a:endParaRPr>
          </a:p>
          <a:p>
            <a:r>
              <a:rPr lang="en-US" altLang="en-US" dirty="0">
                <a:ea typeface="ＭＳ Ｐゴシック" pitchFamily="34" charset="-128"/>
              </a:rPr>
              <a:t>                                      pour k=0, 1, …, N-1</a:t>
            </a:r>
          </a:p>
          <a:p>
            <a:r>
              <a:rPr lang="en-US" altLang="en-US" dirty="0">
                <a:ea typeface="ＭＳ Ｐゴシック" pitchFamily="34" charset="-128"/>
              </a:rPr>
              <a:t>En </a:t>
            </a:r>
            <a:r>
              <a:rPr lang="en-US" altLang="en-US" dirty="0" err="1">
                <a:ea typeface="ＭＳ Ｐゴシック" pitchFamily="34" charset="-128"/>
              </a:rPr>
              <a:t>divisant</a:t>
            </a:r>
            <a:r>
              <a:rPr lang="en-US" altLang="en-US" dirty="0">
                <a:ea typeface="ＭＳ Ｐゴシック" pitchFamily="34" charset="-128"/>
              </a:rPr>
              <a:t> </a:t>
            </a:r>
            <a:r>
              <a:rPr lang="en-US" altLang="en-US" dirty="0" err="1">
                <a:ea typeface="ＭＳ Ｐゴシック" pitchFamily="34" charset="-128"/>
              </a:rPr>
              <a:t>cette</a:t>
            </a:r>
            <a:r>
              <a:rPr lang="en-US" altLang="en-US" dirty="0">
                <a:ea typeface="ＭＳ Ｐゴシック" pitchFamily="34" charset="-128"/>
              </a:rPr>
              <a:t> </a:t>
            </a:r>
            <a:r>
              <a:rPr lang="en-US" altLang="en-US" dirty="0" err="1">
                <a:ea typeface="ＭＳ Ｐゴシック" pitchFamily="34" charset="-128"/>
              </a:rPr>
              <a:t>somme</a:t>
            </a:r>
            <a:r>
              <a:rPr lang="en-US" altLang="en-US" dirty="0">
                <a:ea typeface="ＭＳ Ｐゴシック" pitchFamily="34" charset="-128"/>
              </a:rPr>
              <a:t> en </a:t>
            </a:r>
            <a:r>
              <a:rPr lang="en-US" altLang="en-US" dirty="0" err="1">
                <a:ea typeface="ＭＳ Ｐゴシック" pitchFamily="34" charset="-128"/>
              </a:rPr>
              <a:t>deux</a:t>
            </a:r>
            <a:r>
              <a:rPr lang="en-US" altLang="en-US" dirty="0">
                <a:ea typeface="ＭＳ Ｐゴシック" pitchFamily="34" charset="-128"/>
              </a:rPr>
              <a:t> </a:t>
            </a:r>
            <a:r>
              <a:rPr lang="en-US" altLang="en-US" dirty="0" err="1">
                <a:ea typeface="ＭＳ Ｐゴシック" pitchFamily="34" charset="-128"/>
              </a:rPr>
              <a:t>sommes</a:t>
            </a:r>
            <a:r>
              <a:rPr lang="en-US" altLang="en-US" dirty="0">
                <a:ea typeface="ＭＳ Ｐゴシック" pitchFamily="34" charset="-128"/>
              </a:rPr>
              <a:t> </a:t>
            </a:r>
            <a:r>
              <a:rPr lang="en-US" altLang="en-US" dirty="0" err="1">
                <a:ea typeface="ＭＳ Ｐゴシック" pitchFamily="34" charset="-128"/>
              </a:rPr>
              <a:t>selon</a:t>
            </a:r>
            <a:r>
              <a:rPr lang="en-US" altLang="en-US" dirty="0">
                <a:ea typeface="ＭＳ Ｐゴシック" pitchFamily="34" charset="-128"/>
              </a:rPr>
              <a:t> les indices n pairs et impairs, on </a:t>
            </a:r>
            <a:r>
              <a:rPr lang="en-US" altLang="en-US" dirty="0" err="1">
                <a:ea typeface="ＭＳ Ｐゴシック" pitchFamily="34" charset="-128"/>
              </a:rPr>
              <a:t>obtient</a:t>
            </a:r>
            <a:r>
              <a:rPr lang="en-US" altLang="en-US" i="1" dirty="0">
                <a:ea typeface="ＭＳ Ｐゴシック" pitchFamily="34" charset="-128"/>
              </a:rPr>
              <a:t>:</a:t>
            </a:r>
          </a:p>
          <a:p>
            <a:endParaRPr lang="en-US" altLang="en-US" i="1" dirty="0">
              <a:ea typeface="ＭＳ Ｐゴシック" pitchFamily="34" charset="-128"/>
            </a:endParaRPr>
          </a:p>
          <a:p>
            <a:r>
              <a:rPr lang="en-US" altLang="en-US" i="1" dirty="0">
                <a:ea typeface="ＭＳ Ｐゴシック" pitchFamily="34" charset="-128"/>
              </a:rPr>
              <a:t> </a:t>
            </a:r>
          </a:p>
          <a:p>
            <a:endParaRPr lang="en-US" altLang="en-US" dirty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altLang="en-US" dirty="0">
                <a:ea typeface="ＭＳ Ｐゴシック" pitchFamily="34" charset="-128"/>
              </a:rPr>
              <a:t>                                       pour k=0, 1, …, N-1</a:t>
            </a:r>
          </a:p>
        </p:txBody>
      </p:sp>
      <p:graphicFrame>
        <p:nvGraphicFramePr>
          <p:cNvPr id="10243" name="Object 2"/>
          <p:cNvGraphicFramePr>
            <a:graphicFrameLocks noChangeAspect="1"/>
          </p:cNvGraphicFramePr>
          <p:nvPr/>
        </p:nvGraphicFramePr>
        <p:xfrm>
          <a:off x="8184924" y="1640342"/>
          <a:ext cx="749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Equation" r:id="rId3" imgW="740520" imgH="301680" progId="Equation.3">
                  <p:embed/>
                </p:oleObj>
              </mc:Choice>
              <mc:Fallback>
                <p:oleObj name="Equation" r:id="rId3" imgW="740520" imgH="3016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4924" y="1640342"/>
                        <a:ext cx="749300" cy="3175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3"/>
          <p:cNvGraphicFramePr>
            <a:graphicFrameLocks noChangeAspect="1"/>
          </p:cNvGraphicFramePr>
          <p:nvPr/>
        </p:nvGraphicFramePr>
        <p:xfrm>
          <a:off x="2024363" y="2177049"/>
          <a:ext cx="6065219" cy="777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Equation" r:id="rId5" imgW="7515360" imgH="950760" progId="Equation.3">
                  <p:embed/>
                </p:oleObj>
              </mc:Choice>
              <mc:Fallback>
                <p:oleObj name="Equation" r:id="rId5" imgW="7515360" imgH="9507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363" y="2177049"/>
                        <a:ext cx="6065219" cy="777166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7"/>
          <p:cNvGraphicFramePr>
            <a:graphicFrameLocks noChangeAspect="1"/>
          </p:cNvGraphicFramePr>
          <p:nvPr/>
        </p:nvGraphicFramePr>
        <p:xfrm>
          <a:off x="1406525" y="4805895"/>
          <a:ext cx="589438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Equation" r:id="rId7" imgW="5878800" imgH="804240" progId="Equation.3">
                  <p:embed/>
                </p:oleObj>
              </mc:Choice>
              <mc:Fallback>
                <p:oleObj name="Equation" r:id="rId7" imgW="5878800" imgH="8042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4805895"/>
                        <a:ext cx="5894388" cy="8128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0" y="41275"/>
            <a:ext cx="3418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3399"/>
                </a:solidFill>
              </a:rPr>
              <a:t>LA FFT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7E7-F509-4100-BE7B-E3DEB2C53554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239151" y="1304772"/>
            <a:ext cx="8904849" cy="498348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en-US" dirty="0">
              <a:ea typeface="ＭＳ Ｐゴシック" pitchFamily="34" charset="-128"/>
            </a:endParaRPr>
          </a:p>
          <a:p>
            <a:endParaRPr lang="en-US" altLang="en-US" dirty="0">
              <a:ea typeface="ＭＳ Ｐゴシック" pitchFamily="34" charset="-128"/>
            </a:endParaRPr>
          </a:p>
          <a:p>
            <a:pPr algn="ctr"/>
            <a:r>
              <a:rPr lang="en-US" altLang="en-US" dirty="0">
                <a:ea typeface="ＭＳ Ｐゴシック" pitchFamily="34" charset="-128"/>
              </a:rPr>
              <a:t>pour k=0, 1, …, N-1</a:t>
            </a:r>
          </a:p>
          <a:p>
            <a:r>
              <a:rPr lang="en-US" altLang="en-US" dirty="0" err="1">
                <a:ea typeface="ＭＳ Ｐゴシック" pitchFamily="34" charset="-128"/>
              </a:rPr>
              <a:t>Mais</a:t>
            </a:r>
            <a:r>
              <a:rPr lang="en-US" altLang="en-US" dirty="0">
                <a:ea typeface="ＭＳ Ｐゴシック" pitchFamily="34" charset="-128"/>
              </a:rPr>
              <a:t>                                                  et</a:t>
            </a:r>
          </a:p>
          <a:p>
            <a:pPr>
              <a:buFont typeface="Wingdings" pitchFamily="2" charset="2"/>
              <a:buNone/>
            </a:pPr>
            <a:r>
              <a:rPr lang="en-US" altLang="en-US" dirty="0" err="1">
                <a:ea typeface="ＭＳ Ｐゴシック" pitchFamily="34" charset="-128"/>
              </a:rPr>
              <a:t>Alors</a:t>
            </a:r>
            <a:r>
              <a:rPr lang="en-US" altLang="en-US" dirty="0">
                <a:ea typeface="ＭＳ Ｐゴシック" pitchFamily="34" charset="-128"/>
              </a:rPr>
              <a:t> …</a:t>
            </a:r>
          </a:p>
          <a:p>
            <a:pPr>
              <a:buFont typeface="Wingdings" pitchFamily="2" charset="2"/>
              <a:buNone/>
            </a:pPr>
            <a:endParaRPr lang="en-US" altLang="en-US" dirty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altLang="en-US" dirty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altLang="en-US" dirty="0">
                <a:ea typeface="ＭＳ Ｐゴシック" pitchFamily="34" charset="-128"/>
              </a:rPr>
              <a:t>                  </a:t>
            </a:r>
            <a:r>
              <a:rPr lang="en-US" altLang="en-US" sz="2200" dirty="0">
                <a:solidFill>
                  <a:srgbClr val="FF0000"/>
                </a:solidFill>
                <a:ea typeface="ＭＳ Ｐゴシック" pitchFamily="34" charset="-128"/>
              </a:rPr>
              <a:t>TFD à </a:t>
            </a:r>
            <a:r>
              <a:rPr lang="en-US" altLang="en-US" sz="2200" i="1" dirty="0">
                <a:solidFill>
                  <a:srgbClr val="FF0000"/>
                </a:solidFill>
                <a:ea typeface="ＭＳ Ｐゴシック" pitchFamily="34" charset="-128"/>
              </a:rPr>
              <a:t>N/2</a:t>
            </a:r>
            <a:r>
              <a:rPr lang="en-US" altLang="en-US" sz="2200" dirty="0">
                <a:solidFill>
                  <a:srgbClr val="FF0000"/>
                </a:solidFill>
                <a:ea typeface="ＭＳ Ｐゴシック" pitchFamily="34" charset="-128"/>
              </a:rPr>
              <a:t>-point de </a:t>
            </a:r>
            <a:r>
              <a:rPr lang="en-US" altLang="en-US" sz="2200" i="1" dirty="0">
                <a:solidFill>
                  <a:srgbClr val="FF0000"/>
                </a:solidFill>
                <a:ea typeface="ＭＳ Ｐゴシック" pitchFamily="34" charset="-128"/>
              </a:rPr>
              <a:t>x[2r]</a:t>
            </a:r>
            <a:r>
              <a:rPr lang="en-US" altLang="en-US" sz="2200" dirty="0">
                <a:solidFill>
                  <a:srgbClr val="FF0000"/>
                </a:solidFill>
                <a:ea typeface="ＭＳ Ｐゴシック" pitchFamily="34" charset="-128"/>
              </a:rPr>
              <a:t>      TFD à </a:t>
            </a:r>
            <a:r>
              <a:rPr lang="en-US" altLang="en-US" sz="2200" i="1" dirty="0">
                <a:solidFill>
                  <a:srgbClr val="FF0000"/>
                </a:solidFill>
                <a:ea typeface="ＭＳ Ｐゴシック" pitchFamily="34" charset="-128"/>
              </a:rPr>
              <a:t>N/2</a:t>
            </a:r>
            <a:r>
              <a:rPr lang="en-US" altLang="en-US" sz="2200" dirty="0">
                <a:solidFill>
                  <a:srgbClr val="FF0000"/>
                </a:solidFill>
                <a:ea typeface="ＭＳ Ｐゴシック" pitchFamily="34" charset="-128"/>
              </a:rPr>
              <a:t>-point de </a:t>
            </a:r>
            <a:r>
              <a:rPr lang="en-US" altLang="en-US" sz="2200" i="1" dirty="0">
                <a:solidFill>
                  <a:srgbClr val="FF0000"/>
                </a:solidFill>
                <a:ea typeface="ＭＳ Ｐゴシック" pitchFamily="34" charset="-128"/>
              </a:rPr>
              <a:t>x[2r+1]</a:t>
            </a:r>
            <a:endParaRPr lang="en-US" altLang="en-US" sz="220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altLang="en-US" dirty="0">
              <a:ea typeface="ＭＳ Ｐゴシック" pitchFamily="34" charset="-128"/>
            </a:endParaRPr>
          </a:p>
        </p:txBody>
      </p:sp>
      <p:graphicFrame>
        <p:nvGraphicFramePr>
          <p:cNvPr id="11267" name="Object 2"/>
          <p:cNvGraphicFramePr>
            <a:graphicFrameLocks noChangeAspect="1"/>
          </p:cNvGraphicFramePr>
          <p:nvPr/>
        </p:nvGraphicFramePr>
        <p:xfrm>
          <a:off x="1249363" y="1771109"/>
          <a:ext cx="589438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Equation" r:id="rId3" imgW="5878800" imgH="804240" progId="Equation.3">
                  <p:embed/>
                </p:oleObj>
              </mc:Choice>
              <mc:Fallback>
                <p:oleObj name="Equation" r:id="rId3" imgW="5878800" imgH="804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363" y="1771109"/>
                        <a:ext cx="5894387" cy="8128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3"/>
          <p:cNvGraphicFramePr>
            <a:graphicFrameLocks noChangeAspect="1"/>
          </p:cNvGraphicFramePr>
          <p:nvPr/>
        </p:nvGraphicFramePr>
        <p:xfrm>
          <a:off x="1542662" y="3194877"/>
          <a:ext cx="4267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Equation" r:id="rId5" imgW="4251240" imgH="383760" progId="Equation.3">
                  <p:embed/>
                </p:oleObj>
              </mc:Choice>
              <mc:Fallback>
                <p:oleObj name="Equation" r:id="rId5" imgW="4251240" imgH="3837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2662" y="3194877"/>
                        <a:ext cx="4267200" cy="3937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4"/>
          <p:cNvGraphicFramePr>
            <a:graphicFrameLocks noChangeAspect="1"/>
          </p:cNvGraphicFramePr>
          <p:nvPr/>
        </p:nvGraphicFramePr>
        <p:xfrm>
          <a:off x="6432550" y="3132255"/>
          <a:ext cx="2247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Equation" r:id="rId7" imgW="2239920" imgH="420480" progId="Equation.3">
                  <p:embed/>
                </p:oleObj>
              </mc:Choice>
              <mc:Fallback>
                <p:oleObj name="Equation" r:id="rId7" imgW="2239920" imgH="420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2550" y="3132255"/>
                        <a:ext cx="2247900" cy="4318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5"/>
          <p:cNvGraphicFramePr>
            <a:graphicFrameLocks noChangeAspect="1"/>
          </p:cNvGraphicFramePr>
          <p:nvPr/>
        </p:nvGraphicFramePr>
        <p:xfrm>
          <a:off x="1420813" y="4000500"/>
          <a:ext cx="555148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Equation" r:id="rId9" imgW="5540400" imgH="786240" progId="Equation.3">
                  <p:embed/>
                </p:oleObj>
              </mc:Choice>
              <mc:Fallback>
                <p:oleObj name="Equation" r:id="rId9" imgW="5540400" imgH="786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813" y="4000500"/>
                        <a:ext cx="5551487" cy="8001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71" name="Group 20"/>
          <p:cNvGrpSpPr>
            <a:grpSpLocks/>
          </p:cNvGrpSpPr>
          <p:nvPr/>
        </p:nvGrpSpPr>
        <p:grpSpPr bwMode="auto">
          <a:xfrm>
            <a:off x="2133600" y="4876800"/>
            <a:ext cx="1981200" cy="152400"/>
            <a:chOff x="1248" y="3072"/>
            <a:chExt cx="1248" cy="96"/>
          </a:xfrm>
        </p:grpSpPr>
        <p:sp>
          <p:nvSpPr>
            <p:cNvPr id="11278" name="Line 15"/>
            <p:cNvSpPr>
              <a:spLocks noChangeShapeType="1"/>
            </p:cNvSpPr>
            <p:nvPr/>
          </p:nvSpPr>
          <p:spPr bwMode="auto">
            <a:xfrm>
              <a:off x="1248" y="3072"/>
              <a:ext cx="0" cy="9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79" name="Line 18"/>
            <p:cNvSpPr>
              <a:spLocks noChangeShapeType="1"/>
            </p:cNvSpPr>
            <p:nvPr/>
          </p:nvSpPr>
          <p:spPr bwMode="auto">
            <a:xfrm>
              <a:off x="2496" y="3072"/>
              <a:ext cx="0" cy="9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80" name="Line 19"/>
            <p:cNvSpPr>
              <a:spLocks noChangeShapeType="1"/>
            </p:cNvSpPr>
            <p:nvPr/>
          </p:nvSpPr>
          <p:spPr bwMode="auto">
            <a:xfrm>
              <a:off x="1248" y="3168"/>
              <a:ext cx="124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1272" name="Group 21"/>
          <p:cNvGrpSpPr>
            <a:grpSpLocks/>
          </p:cNvGrpSpPr>
          <p:nvPr/>
        </p:nvGrpSpPr>
        <p:grpSpPr bwMode="auto">
          <a:xfrm>
            <a:off x="4953000" y="4876800"/>
            <a:ext cx="1981200" cy="152400"/>
            <a:chOff x="1248" y="3072"/>
            <a:chExt cx="1248" cy="96"/>
          </a:xfrm>
        </p:grpSpPr>
        <p:sp>
          <p:nvSpPr>
            <p:cNvPr id="11275" name="Line 22"/>
            <p:cNvSpPr>
              <a:spLocks noChangeShapeType="1"/>
            </p:cNvSpPr>
            <p:nvPr/>
          </p:nvSpPr>
          <p:spPr bwMode="auto">
            <a:xfrm>
              <a:off x="1248" y="3072"/>
              <a:ext cx="0" cy="9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76" name="Line 23"/>
            <p:cNvSpPr>
              <a:spLocks noChangeShapeType="1"/>
            </p:cNvSpPr>
            <p:nvPr/>
          </p:nvSpPr>
          <p:spPr bwMode="auto">
            <a:xfrm>
              <a:off x="2496" y="3072"/>
              <a:ext cx="0" cy="9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77" name="Line 24"/>
            <p:cNvSpPr>
              <a:spLocks noChangeShapeType="1"/>
            </p:cNvSpPr>
            <p:nvPr/>
          </p:nvSpPr>
          <p:spPr bwMode="auto">
            <a:xfrm>
              <a:off x="1248" y="3168"/>
              <a:ext cx="124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1273" name="TextBox 1"/>
          <p:cNvSpPr txBox="1">
            <a:spLocks noChangeArrowheads="1"/>
          </p:cNvSpPr>
          <p:nvPr/>
        </p:nvSpPr>
        <p:spPr bwMode="auto">
          <a:xfrm>
            <a:off x="2627313" y="5161688"/>
            <a:ext cx="8874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 dirty="0">
                <a:solidFill>
                  <a:schemeClr val="tx2"/>
                </a:solidFill>
              </a:rPr>
              <a:t>G[k]</a:t>
            </a:r>
          </a:p>
        </p:txBody>
      </p:sp>
      <p:sp>
        <p:nvSpPr>
          <p:cNvPr id="11274" name="TextBox 16"/>
          <p:cNvSpPr txBox="1">
            <a:spLocks noChangeArrowheads="1"/>
          </p:cNvSpPr>
          <p:nvPr/>
        </p:nvSpPr>
        <p:spPr bwMode="auto">
          <a:xfrm>
            <a:off x="5619750" y="5091348"/>
            <a:ext cx="8874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 dirty="0">
                <a:solidFill>
                  <a:schemeClr val="tx2"/>
                </a:solidFill>
              </a:rPr>
              <a:t>H[k]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 err="1">
                <a:ea typeface="ＭＳ Ｐゴシック" pitchFamily="34" charset="-128"/>
              </a:rPr>
              <a:t>Algorithme</a:t>
            </a:r>
            <a:r>
              <a:rPr lang="en-US" altLang="en-US" dirty="0">
                <a:ea typeface="ＭＳ Ｐゴシック" pitchFamily="34" charset="-128"/>
              </a:rPr>
              <a:t> de Cooley-</a:t>
            </a:r>
            <a:r>
              <a:rPr lang="en-US" altLang="en-US" dirty="0" err="1">
                <a:ea typeface="ＭＳ Ｐゴシック" pitchFamily="34" charset="-128"/>
              </a:rPr>
              <a:t>Tukey</a:t>
            </a: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0" y="606317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Mais attention G(k) et H(k) sont deux TFD à N/2 points seulement alors que X(k) est à N points (k=0, 1, …, N-1)</a:t>
            </a:r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0" y="41275"/>
            <a:ext cx="3418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3399"/>
                </a:solidFill>
              </a:rPr>
              <a:t>LA FFT</a:t>
            </a: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7E7-F509-4100-BE7B-E3DEB2C53554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239151" y="1304772"/>
            <a:ext cx="8904849" cy="498348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en-US" dirty="0">
              <a:ea typeface="ＭＳ Ｐゴシック" pitchFamily="34" charset="-128"/>
            </a:endParaRPr>
          </a:p>
          <a:p>
            <a:endParaRPr lang="en-US" altLang="en-US" dirty="0">
              <a:ea typeface="ＭＳ Ｐゴシック" pitchFamily="34" charset="-128"/>
            </a:endParaRPr>
          </a:p>
          <a:p>
            <a:pPr algn="ctr">
              <a:buFont typeface="Wingdings" pitchFamily="2" charset="2"/>
              <a:buNone/>
            </a:pPr>
            <a:r>
              <a:rPr lang="fr-FR" dirty="0"/>
              <a:t>(k=0, 1, …, N/2-1)</a:t>
            </a:r>
            <a:endParaRPr lang="en-US" altLang="en-US" dirty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altLang="en-US" dirty="0">
                <a:ea typeface="ＭＳ Ｐゴシック" pitchFamily="34" charset="-128"/>
              </a:rPr>
              <a:t>Pour </a:t>
            </a:r>
            <a:r>
              <a:rPr lang="en-US" altLang="en-US" dirty="0" err="1">
                <a:ea typeface="ＭＳ Ｐゴシック" pitchFamily="34" charset="-128"/>
              </a:rPr>
              <a:t>obtenir</a:t>
            </a:r>
            <a:r>
              <a:rPr lang="en-US" altLang="en-US" dirty="0">
                <a:ea typeface="ＭＳ Ｐゴシック" pitchFamily="34" charset="-128"/>
              </a:rPr>
              <a:t> les N/2 coefficients </a:t>
            </a:r>
            <a:r>
              <a:rPr lang="en-US" altLang="en-US" dirty="0" err="1">
                <a:ea typeface="ＭＳ Ｐゴシック" pitchFamily="34" charset="-128"/>
              </a:rPr>
              <a:t>manquants</a:t>
            </a:r>
            <a:r>
              <a:rPr lang="en-US" altLang="en-US" dirty="0">
                <a:ea typeface="ＭＳ Ｐゴシック" pitchFamily="34" charset="-128"/>
              </a:rPr>
              <a:t> :</a:t>
            </a:r>
          </a:p>
          <a:p>
            <a:pPr>
              <a:buFont typeface="Wingdings" pitchFamily="2" charset="2"/>
              <a:buNone/>
            </a:pPr>
            <a:endParaRPr lang="en-US" altLang="en-US" dirty="0">
              <a:ea typeface="ＭＳ Ｐゴシック" pitchFamily="34" charset="-128"/>
            </a:endParaRPr>
          </a:p>
        </p:txBody>
      </p:sp>
      <p:graphicFrame>
        <p:nvGraphicFramePr>
          <p:cNvPr id="11270" name="Object 5"/>
          <p:cNvGraphicFramePr>
            <a:graphicFrameLocks noChangeAspect="1"/>
          </p:cNvGraphicFramePr>
          <p:nvPr/>
        </p:nvGraphicFramePr>
        <p:xfrm>
          <a:off x="1347071" y="1596513"/>
          <a:ext cx="6764542" cy="974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9" name="Equation" r:id="rId3" imgW="5540400" imgH="786240" progId="Equation.3">
                  <p:embed/>
                </p:oleObj>
              </mc:Choice>
              <mc:Fallback>
                <p:oleObj name="Equation" r:id="rId3" imgW="5540400" imgH="786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071" y="1596513"/>
                        <a:ext cx="6764542" cy="97493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 err="1">
                <a:ea typeface="ＭＳ Ｐゴシック" pitchFamily="34" charset="-128"/>
              </a:rPr>
              <a:t>Algorithme</a:t>
            </a:r>
            <a:r>
              <a:rPr lang="en-US" altLang="en-US" dirty="0">
                <a:ea typeface="ＭＳ Ｐゴシック" pitchFamily="34" charset="-128"/>
              </a:rPr>
              <a:t> de Cooley-</a:t>
            </a:r>
            <a:r>
              <a:rPr lang="en-US" altLang="en-US" dirty="0" err="1">
                <a:ea typeface="ＭＳ Ｐゴシック" pitchFamily="34" charset="-128"/>
              </a:rPr>
              <a:t>Tukey</a:t>
            </a:r>
            <a:endParaRPr lang="en-US" altLang="en-US" dirty="0">
              <a:ea typeface="ＭＳ Ｐゴシック" pitchFamily="34" charset="-128"/>
            </a:endParaRPr>
          </a:p>
        </p:txBody>
      </p:sp>
      <p:graphicFrame>
        <p:nvGraphicFramePr>
          <p:cNvPr id="118790" name="Object 5"/>
          <p:cNvGraphicFramePr>
            <a:graphicFrameLocks noChangeAspect="1"/>
          </p:cNvGraphicFramePr>
          <p:nvPr/>
        </p:nvGraphicFramePr>
        <p:xfrm>
          <a:off x="1120877" y="4172496"/>
          <a:ext cx="7211962" cy="1092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0" name="Équation" r:id="rId5" imgW="3301920" imgH="444240" progId="Equation.3">
                  <p:embed/>
                </p:oleObj>
              </mc:Choice>
              <mc:Fallback>
                <p:oleObj name="Équation" r:id="rId5" imgW="3301920" imgH="4442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877" y="4172496"/>
                        <a:ext cx="7211962" cy="109266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0" y="41275"/>
            <a:ext cx="3418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3399"/>
                </a:solidFill>
              </a:rPr>
              <a:t>LA FFT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7E7-F509-4100-BE7B-E3DEB2C53554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Notion </a:t>
            </a:r>
            <a:r>
              <a:rPr lang="en-US" altLang="en-US" dirty="0" err="1">
                <a:ea typeface="ＭＳ Ｐゴシック" pitchFamily="34" charset="-128"/>
              </a:rPr>
              <a:t>d’organigramme</a:t>
            </a: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 généralisant cette formulation, il est plus commode d'adopter une approche, soit:</a:t>
            </a:r>
            <a:endParaRPr lang="en-US" altLang="en-US" dirty="0">
              <a:ea typeface="ＭＳ Ｐゴシック" pitchFamily="34" charset="-128"/>
            </a:endParaRPr>
          </a:p>
          <a:p>
            <a:pPr lvl="1"/>
            <a:r>
              <a:rPr lang="en-US" altLang="en-US" sz="1800" dirty="0">
                <a:ea typeface="ＭＳ Ｐゴシック" pitchFamily="34" charset="-128"/>
              </a:rPr>
              <a:t>Addition</a:t>
            </a:r>
          </a:p>
          <a:p>
            <a:pPr lvl="1"/>
            <a:endParaRPr lang="en-US" altLang="en-US" sz="1800" dirty="0">
              <a:ea typeface="ＭＳ Ｐゴシック" pitchFamily="34" charset="-128"/>
            </a:endParaRPr>
          </a:p>
          <a:p>
            <a:pPr lvl="1"/>
            <a:endParaRPr lang="en-US" altLang="en-US" sz="1800" dirty="0">
              <a:ea typeface="ＭＳ Ｐゴシック" pitchFamily="34" charset="-128"/>
            </a:endParaRPr>
          </a:p>
          <a:p>
            <a:pPr lvl="1"/>
            <a:endParaRPr lang="en-US" altLang="en-US" sz="1800" dirty="0">
              <a:ea typeface="ＭＳ Ｐゴシック" pitchFamily="34" charset="-128"/>
            </a:endParaRPr>
          </a:p>
          <a:p>
            <a:pPr lvl="1"/>
            <a:endParaRPr lang="en-US" altLang="en-US" sz="1800" dirty="0">
              <a:ea typeface="ＭＳ Ｐゴシック" pitchFamily="34" charset="-128"/>
            </a:endParaRPr>
          </a:p>
          <a:p>
            <a:pPr lvl="1"/>
            <a:r>
              <a:rPr lang="en-US" altLang="en-US" sz="1800" dirty="0">
                <a:ea typeface="ＭＳ Ｐゴシック" pitchFamily="34" charset="-128"/>
              </a:rPr>
              <a:t>Multiplication par </a:t>
            </a:r>
            <a:r>
              <a:rPr lang="en-US" altLang="en-US" sz="1800" dirty="0" err="1">
                <a:ea typeface="ＭＳ Ｐゴシック" pitchFamily="34" charset="-128"/>
              </a:rPr>
              <a:t>une</a:t>
            </a:r>
            <a:r>
              <a:rPr lang="en-US" altLang="en-US" sz="1800" dirty="0">
                <a:ea typeface="ＭＳ Ｐゴシック" pitchFamily="34" charset="-128"/>
              </a:rPr>
              <a:t> </a:t>
            </a:r>
            <a:r>
              <a:rPr lang="en-US" altLang="en-US" sz="1800" dirty="0" err="1">
                <a:ea typeface="ＭＳ Ｐゴシック" pitchFamily="34" charset="-128"/>
              </a:rPr>
              <a:t>constante</a:t>
            </a:r>
            <a:endParaRPr lang="en-US" altLang="en-US" sz="1800" dirty="0">
              <a:ea typeface="ＭＳ Ｐゴシック" pitchFamily="34" charset="-128"/>
            </a:endParaRPr>
          </a:p>
          <a:p>
            <a:pPr lvl="1"/>
            <a:endParaRPr lang="en-US" altLang="en-US" sz="1800" dirty="0">
              <a:ea typeface="ＭＳ Ｐゴシック" pitchFamily="34" charset="-128"/>
            </a:endParaRPr>
          </a:p>
          <a:p>
            <a:pPr lvl="1"/>
            <a:r>
              <a:rPr lang="en-US" altLang="en-US" sz="1800" dirty="0">
                <a:ea typeface="ＭＳ Ｐゴシック" pitchFamily="34" charset="-128"/>
              </a:rPr>
              <a:t>Retard </a:t>
            </a:r>
          </a:p>
        </p:txBody>
      </p:sp>
      <p:grpSp>
        <p:nvGrpSpPr>
          <p:cNvPr id="13315" name="Group 43"/>
          <p:cNvGrpSpPr>
            <a:grpSpLocks/>
          </p:cNvGrpSpPr>
          <p:nvPr/>
        </p:nvGrpSpPr>
        <p:grpSpPr bwMode="auto">
          <a:xfrm>
            <a:off x="3352800" y="3065463"/>
            <a:ext cx="2057400" cy="533400"/>
            <a:chOff x="2112" y="1931"/>
            <a:chExt cx="1296" cy="336"/>
          </a:xfrm>
        </p:grpSpPr>
        <p:sp>
          <p:nvSpPr>
            <p:cNvPr id="13334" name="Line 10"/>
            <p:cNvSpPr>
              <a:spLocks noChangeShapeType="1"/>
            </p:cNvSpPr>
            <p:nvPr/>
          </p:nvSpPr>
          <p:spPr bwMode="auto">
            <a:xfrm>
              <a:off x="2112" y="1931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35" name="Line 11"/>
            <p:cNvSpPr>
              <a:spLocks noChangeShapeType="1"/>
            </p:cNvSpPr>
            <p:nvPr/>
          </p:nvSpPr>
          <p:spPr bwMode="auto">
            <a:xfrm>
              <a:off x="2112" y="2267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36" name="Line 12"/>
            <p:cNvSpPr>
              <a:spLocks noChangeShapeType="1"/>
            </p:cNvSpPr>
            <p:nvPr/>
          </p:nvSpPr>
          <p:spPr bwMode="auto">
            <a:xfrm>
              <a:off x="2544" y="1931"/>
              <a:ext cx="288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37" name="Line 13"/>
            <p:cNvSpPr>
              <a:spLocks noChangeShapeType="1"/>
            </p:cNvSpPr>
            <p:nvPr/>
          </p:nvSpPr>
          <p:spPr bwMode="auto">
            <a:xfrm flipH="1">
              <a:off x="2544" y="2098"/>
              <a:ext cx="288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38" name="Line 14"/>
            <p:cNvSpPr>
              <a:spLocks noChangeShapeType="1"/>
            </p:cNvSpPr>
            <p:nvPr/>
          </p:nvSpPr>
          <p:spPr bwMode="auto">
            <a:xfrm>
              <a:off x="2832" y="209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3316" name="Text Box 17"/>
          <p:cNvSpPr txBox="1">
            <a:spLocks noChangeArrowheads="1"/>
          </p:cNvSpPr>
          <p:nvPr/>
        </p:nvSpPr>
        <p:spPr bwMode="auto">
          <a:xfrm>
            <a:off x="2574925" y="2800350"/>
            <a:ext cx="7096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x[n]</a:t>
            </a:r>
          </a:p>
        </p:txBody>
      </p:sp>
      <p:sp>
        <p:nvSpPr>
          <p:cNvPr id="13317" name="Text Box 18"/>
          <p:cNvSpPr txBox="1">
            <a:spLocks noChangeArrowheads="1"/>
          </p:cNvSpPr>
          <p:nvPr/>
        </p:nvSpPr>
        <p:spPr bwMode="auto">
          <a:xfrm>
            <a:off x="2482850" y="3330575"/>
            <a:ext cx="7096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y[n]</a:t>
            </a:r>
          </a:p>
        </p:txBody>
      </p:sp>
      <p:sp>
        <p:nvSpPr>
          <p:cNvPr id="13318" name="Text Box 19"/>
          <p:cNvSpPr txBox="1">
            <a:spLocks noChangeArrowheads="1"/>
          </p:cNvSpPr>
          <p:nvPr/>
        </p:nvSpPr>
        <p:spPr bwMode="auto">
          <a:xfrm>
            <a:off x="5638800" y="3065463"/>
            <a:ext cx="14398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x[n]+y[n]</a:t>
            </a:r>
          </a:p>
        </p:txBody>
      </p:sp>
      <p:grpSp>
        <p:nvGrpSpPr>
          <p:cNvPr id="13319" name="Group 23"/>
          <p:cNvGrpSpPr>
            <a:grpSpLocks/>
          </p:cNvGrpSpPr>
          <p:nvPr/>
        </p:nvGrpSpPr>
        <p:grpSpPr bwMode="auto">
          <a:xfrm>
            <a:off x="5181600" y="4419600"/>
            <a:ext cx="2209800" cy="0"/>
            <a:chOff x="2832" y="2784"/>
            <a:chExt cx="1392" cy="0"/>
          </a:xfrm>
        </p:grpSpPr>
        <p:sp>
          <p:nvSpPr>
            <p:cNvPr id="13332" name="Line 21"/>
            <p:cNvSpPr>
              <a:spLocks noChangeShapeType="1"/>
            </p:cNvSpPr>
            <p:nvPr/>
          </p:nvSpPr>
          <p:spPr bwMode="auto">
            <a:xfrm>
              <a:off x="2832" y="2784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33" name="Line 22"/>
            <p:cNvSpPr>
              <a:spLocks noChangeShapeType="1"/>
            </p:cNvSpPr>
            <p:nvPr/>
          </p:nvSpPr>
          <p:spPr bwMode="auto">
            <a:xfrm>
              <a:off x="3552" y="2784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3320" name="Text Box 24"/>
          <p:cNvSpPr txBox="1">
            <a:spLocks noChangeArrowheads="1"/>
          </p:cNvSpPr>
          <p:nvPr/>
        </p:nvSpPr>
        <p:spPr bwMode="auto">
          <a:xfrm>
            <a:off x="4319588" y="4191000"/>
            <a:ext cx="7096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x[n]</a:t>
            </a:r>
          </a:p>
        </p:txBody>
      </p:sp>
      <p:sp>
        <p:nvSpPr>
          <p:cNvPr id="13321" name="Text Box 25"/>
          <p:cNvSpPr txBox="1">
            <a:spLocks noChangeArrowheads="1"/>
          </p:cNvSpPr>
          <p:nvPr/>
        </p:nvSpPr>
        <p:spPr bwMode="auto">
          <a:xfrm>
            <a:off x="6096000" y="3886200"/>
            <a:ext cx="3365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a</a:t>
            </a:r>
          </a:p>
        </p:txBody>
      </p:sp>
      <p:sp>
        <p:nvSpPr>
          <p:cNvPr id="13322" name="Text Box 26"/>
          <p:cNvSpPr txBox="1">
            <a:spLocks noChangeArrowheads="1"/>
          </p:cNvSpPr>
          <p:nvPr/>
        </p:nvSpPr>
        <p:spPr bwMode="auto">
          <a:xfrm>
            <a:off x="7527925" y="4191000"/>
            <a:ext cx="862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ax[n]</a:t>
            </a:r>
          </a:p>
        </p:txBody>
      </p:sp>
      <p:grpSp>
        <p:nvGrpSpPr>
          <p:cNvPr id="13323" name="Group 27"/>
          <p:cNvGrpSpPr>
            <a:grpSpLocks/>
          </p:cNvGrpSpPr>
          <p:nvPr/>
        </p:nvGrpSpPr>
        <p:grpSpPr bwMode="auto">
          <a:xfrm>
            <a:off x="5181600" y="5181600"/>
            <a:ext cx="2209800" cy="0"/>
            <a:chOff x="2832" y="2784"/>
            <a:chExt cx="1392" cy="0"/>
          </a:xfrm>
        </p:grpSpPr>
        <p:sp>
          <p:nvSpPr>
            <p:cNvPr id="13330" name="Line 28"/>
            <p:cNvSpPr>
              <a:spLocks noChangeShapeType="1"/>
            </p:cNvSpPr>
            <p:nvPr/>
          </p:nvSpPr>
          <p:spPr bwMode="auto">
            <a:xfrm>
              <a:off x="2832" y="2784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31" name="Line 29"/>
            <p:cNvSpPr>
              <a:spLocks noChangeShapeType="1"/>
            </p:cNvSpPr>
            <p:nvPr/>
          </p:nvSpPr>
          <p:spPr bwMode="auto">
            <a:xfrm>
              <a:off x="3552" y="2784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3324" name="Text Box 36"/>
          <p:cNvSpPr txBox="1">
            <a:spLocks noChangeArrowheads="1"/>
          </p:cNvSpPr>
          <p:nvPr/>
        </p:nvSpPr>
        <p:spPr bwMode="auto">
          <a:xfrm>
            <a:off x="4267200" y="4953000"/>
            <a:ext cx="7096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x[n]</a:t>
            </a:r>
          </a:p>
        </p:txBody>
      </p:sp>
      <p:sp>
        <p:nvSpPr>
          <p:cNvPr id="13325" name="Text Box 37"/>
          <p:cNvSpPr txBox="1">
            <a:spLocks noChangeArrowheads="1"/>
          </p:cNvSpPr>
          <p:nvPr/>
        </p:nvSpPr>
        <p:spPr bwMode="auto">
          <a:xfrm>
            <a:off x="7435850" y="4953000"/>
            <a:ext cx="9636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x[n-1]</a:t>
            </a:r>
          </a:p>
        </p:txBody>
      </p:sp>
      <p:sp>
        <p:nvSpPr>
          <p:cNvPr id="13326" name="Text Box 38"/>
          <p:cNvSpPr txBox="1">
            <a:spLocks noChangeArrowheads="1"/>
          </p:cNvSpPr>
          <p:nvPr/>
        </p:nvSpPr>
        <p:spPr bwMode="auto">
          <a:xfrm>
            <a:off x="6003925" y="4724400"/>
            <a:ext cx="4714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z</a:t>
            </a:r>
            <a:r>
              <a:rPr lang="en-US" altLang="en-US" baseline="30000"/>
              <a:t>-1</a:t>
            </a:r>
            <a:endParaRPr lang="en-US" altLang="en-US"/>
          </a:p>
        </p:txBody>
      </p:sp>
      <p:sp>
        <p:nvSpPr>
          <p:cNvPr id="13327" name="Line 40"/>
          <p:cNvSpPr>
            <a:spLocks noChangeShapeType="1"/>
          </p:cNvSpPr>
          <p:nvPr/>
        </p:nvSpPr>
        <p:spPr bwMode="auto">
          <a:xfrm>
            <a:off x="4833938" y="3327400"/>
            <a:ext cx="212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328" name="Line 41"/>
          <p:cNvSpPr>
            <a:spLocks noChangeShapeType="1"/>
          </p:cNvSpPr>
          <p:nvPr/>
        </p:nvSpPr>
        <p:spPr bwMode="auto">
          <a:xfrm>
            <a:off x="3530600" y="3065463"/>
            <a:ext cx="1190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329" name="Line 42"/>
          <p:cNvSpPr>
            <a:spLocks noChangeShapeType="1"/>
          </p:cNvSpPr>
          <p:nvPr/>
        </p:nvSpPr>
        <p:spPr bwMode="auto">
          <a:xfrm>
            <a:off x="3489325" y="3598863"/>
            <a:ext cx="160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Line 6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0" y="41275"/>
            <a:ext cx="3418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3399"/>
                </a:solidFill>
              </a:rPr>
              <a:t>LA FFT</a:t>
            </a:r>
          </a:p>
        </p:txBody>
      </p:sp>
      <p:sp>
        <p:nvSpPr>
          <p:cNvPr id="30" name="Espace réservé du numéro de diapositive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7E7-F509-4100-BE7B-E3DEB2C53554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3454"/>
            <a:ext cx="9144000" cy="1143000"/>
          </a:xfrm>
        </p:spPr>
        <p:txBody>
          <a:bodyPr>
            <a:noAutofit/>
          </a:bodyPr>
          <a:lstStyle/>
          <a:p>
            <a:r>
              <a:rPr lang="fr-FR" sz="3400" dirty="0"/>
              <a:t>Représentation graphique d’une TFD à 8 points</a:t>
            </a:r>
            <a:endParaRPr lang="en-US" altLang="en-US" sz="3400" dirty="0">
              <a:ea typeface="ＭＳ Ｐゴシック" pitchFamily="34" charset="-128"/>
            </a:endParaRPr>
          </a:p>
        </p:txBody>
      </p:sp>
      <p:pic>
        <p:nvPicPr>
          <p:cNvPr id="14340" name="Picture 6" descr="OSB9.3.tiff                                                    000213D7Macintosh HD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399" y="1393622"/>
            <a:ext cx="6386051" cy="540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0" y="41275"/>
            <a:ext cx="3418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3399"/>
                </a:solidFill>
              </a:rPr>
              <a:t>LA FFT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7E7-F509-4100-BE7B-E3DEB2C53554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Poursuivre la décomposition </a:t>
            </a:r>
            <a:r>
              <a:rPr lang="en-US" altLang="en-US" dirty="0">
                <a:ea typeface="ＭＳ Ｐゴシック" pitchFamily="34" charset="-128"/>
              </a:rPr>
              <a:t>…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Alors pourquoi ne pas diviser en TFD supplémentaires? Prenons la TFD supérieure à 4 points et divisons-la en deux TFD à 2 points:</a:t>
            </a:r>
            <a:endParaRPr lang="en-US" altLang="en-US" dirty="0">
              <a:ea typeface="ＭＳ Ｐゴシック" pitchFamily="34" charset="-128"/>
            </a:endParaRPr>
          </a:p>
        </p:txBody>
      </p:sp>
      <p:pic>
        <p:nvPicPr>
          <p:cNvPr id="15363" name="Picture 4" descr="9.4.tif                                                        000213D7Macintosh HD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276620"/>
            <a:ext cx="563880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0" y="41275"/>
            <a:ext cx="3418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3399"/>
                </a:solidFill>
              </a:rPr>
              <a:t>LA FFT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7E7-F509-4100-BE7B-E3DEB2C53554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502150" y="3282950"/>
          <a:ext cx="1397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" name="Équation" r:id="rId4" imgW="139680" imgH="291960" progId="Equation.3">
                  <p:embed/>
                </p:oleObj>
              </mc:Choice>
              <mc:Fallback>
                <p:oleObj name="Équation" r:id="rId4" imgW="139680" imgH="291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3282950"/>
                        <a:ext cx="139700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711200" y="1790700"/>
          <a:ext cx="7659688" cy="433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8" name="Équation" r:id="rId6" imgW="7657920" imgH="4330440" progId="Equation.3">
                  <p:embed/>
                </p:oleObj>
              </mc:Choice>
              <mc:Fallback>
                <p:oleObj name="Équation" r:id="rId6" imgW="7657920" imgH="43304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1790700"/>
                        <a:ext cx="7659688" cy="433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4502150" y="3282950"/>
          <a:ext cx="1397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9" name="Équation" r:id="rId8" imgW="139680" imgH="291960" progId="Equation.3">
                  <p:embed/>
                </p:oleObj>
              </mc:Choice>
              <mc:Fallback>
                <p:oleObj name="Équation" r:id="rId8" imgW="139680" imgH="2919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3282950"/>
                        <a:ext cx="139700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-1" y="41275"/>
            <a:ext cx="89329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3399"/>
                </a:solidFill>
              </a:rPr>
              <a:t>RAPPELS SUR LA TRANSFORMEE  DE FOURIER CONTINUE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7E7-F509-4100-BE7B-E3DEB2C53554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400" dirty="0"/>
              <a:t>La décomposition complète en TFD à 2 points</a:t>
            </a:r>
            <a:endParaRPr lang="en-US" altLang="en-US" sz="3400" dirty="0">
              <a:ea typeface="ＭＳ Ｐゴシック" pitchFamily="34" charset="-128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pic>
        <p:nvPicPr>
          <p:cNvPr id="16387" name="Picture 4" descr=" OSB9.5tif                                                      000213D7Macintosh HD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7280" y="1406477"/>
            <a:ext cx="64008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0" y="41275"/>
            <a:ext cx="3418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3399"/>
                </a:solidFill>
              </a:rPr>
              <a:t>LA FFT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7E7-F509-4100-BE7B-E3DEB2C53554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fr-FR" sz="3200" dirty="0"/>
              <a:t>Voyons maintenant de plus près le TFD à 2 points</a:t>
            </a:r>
            <a:endParaRPr lang="en-US" altLang="en-US" sz="3200" dirty="0">
              <a:ea typeface="ＭＳ Ｐゴシック" pitchFamily="34" charset="-128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L'expression de la TFD à 2 points est:</a:t>
            </a:r>
            <a:endParaRPr lang="en-US" altLang="en-US" dirty="0">
              <a:ea typeface="ＭＳ Ｐゴシック" pitchFamily="34" charset="-128"/>
            </a:endParaRPr>
          </a:p>
          <a:p>
            <a:endParaRPr lang="en-US" altLang="en-US" dirty="0">
              <a:ea typeface="ＭＳ Ｐゴシック" pitchFamily="34" charset="-128"/>
            </a:endParaRPr>
          </a:p>
          <a:p>
            <a:r>
              <a:rPr lang="en-US" altLang="en-US" dirty="0" err="1">
                <a:ea typeface="ＭＳ Ｐゴシック" pitchFamily="34" charset="-128"/>
              </a:rPr>
              <a:t>Evaluer</a:t>
            </a:r>
            <a:r>
              <a:rPr lang="en-US" altLang="en-US" dirty="0">
                <a:ea typeface="ＭＳ Ｐゴシック" pitchFamily="34" charset="-128"/>
              </a:rPr>
              <a:t> pour              nous </a:t>
            </a:r>
            <a:r>
              <a:rPr lang="en-US" altLang="en-US" dirty="0" err="1">
                <a:ea typeface="ＭＳ Ｐゴシック" pitchFamily="34" charset="-128"/>
              </a:rPr>
              <a:t>obtenons</a:t>
            </a:r>
            <a:endParaRPr lang="en-US" altLang="en-US" dirty="0">
              <a:ea typeface="ＭＳ Ｐゴシック" pitchFamily="34" charset="-128"/>
            </a:endParaRPr>
          </a:p>
          <a:p>
            <a:endParaRPr lang="en-US" altLang="en-US" dirty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fr-FR" dirty="0"/>
              <a:t>qui en notation graphique de flux  ressemble à ...</a:t>
            </a:r>
            <a:endParaRPr lang="en-US" altLang="en-US" dirty="0">
              <a:ea typeface="ＭＳ Ｐゴシック" pitchFamily="34" charset="-128"/>
            </a:endParaRPr>
          </a:p>
        </p:txBody>
      </p:sp>
      <p:graphicFrame>
        <p:nvGraphicFramePr>
          <p:cNvPr id="17411" name="Object 2"/>
          <p:cNvGraphicFramePr>
            <a:graphicFrameLocks noChangeAspect="1"/>
          </p:cNvGraphicFramePr>
          <p:nvPr/>
        </p:nvGraphicFramePr>
        <p:xfrm>
          <a:off x="2057400" y="1981200"/>
          <a:ext cx="44069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Equation" r:id="rId3" imgW="4397400" imgH="776880" progId="Equation.3">
                  <p:embed/>
                </p:oleObj>
              </mc:Choice>
              <mc:Fallback>
                <p:oleObj name="Equation" r:id="rId3" imgW="4397400" imgH="7768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81200"/>
                        <a:ext cx="4406900" cy="7874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3"/>
          <p:cNvGraphicFramePr>
            <a:graphicFrameLocks noChangeAspect="1"/>
          </p:cNvGraphicFramePr>
          <p:nvPr/>
        </p:nvGraphicFramePr>
        <p:xfrm>
          <a:off x="3286416" y="2971800"/>
          <a:ext cx="711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5" imgW="694800" imgH="228240" progId="Equation.3">
                  <p:embed/>
                </p:oleObj>
              </mc:Choice>
              <mc:Fallback>
                <p:oleObj name="Equation" r:id="rId5" imgW="694800" imgH="228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416" y="2971800"/>
                        <a:ext cx="711200" cy="2413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4"/>
          <p:cNvGraphicFramePr>
            <a:graphicFrameLocks noChangeAspect="1"/>
          </p:cNvGraphicFramePr>
          <p:nvPr/>
        </p:nvGraphicFramePr>
        <p:xfrm>
          <a:off x="2057400" y="3429000"/>
          <a:ext cx="4013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Equation" r:id="rId7" imgW="4004280" imgH="712800" progId="Equation.3">
                  <p:embed/>
                </p:oleObj>
              </mc:Choice>
              <mc:Fallback>
                <p:oleObj name="Equation" r:id="rId7" imgW="4004280" imgH="712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429000"/>
                        <a:ext cx="4013200" cy="7239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09663" y="4703763"/>
            <a:ext cx="2268537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3792538" y="4887913"/>
            <a:ext cx="351731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Cette topologie est appelée</a:t>
            </a:r>
            <a:br>
              <a:rPr lang="fr-FR" sz="2000" b="1" dirty="0">
                <a:solidFill>
                  <a:srgbClr val="FF0000"/>
                </a:solidFill>
              </a:rPr>
            </a:br>
            <a:r>
              <a:rPr lang="fr-FR" sz="2000" b="1" dirty="0">
                <a:solidFill>
                  <a:srgbClr val="FF0000"/>
                </a:solidFill>
              </a:rPr>
              <a:t>papillon de base</a:t>
            </a:r>
            <a:endParaRPr lang="en-US" altLang="en-US" sz="2000" b="1" i="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0" y="41275"/>
            <a:ext cx="3418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3399"/>
                </a:solidFill>
              </a:rPr>
              <a:t>LA FFT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7E7-F509-4100-BE7B-E3DEB2C53554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fr-FR" sz="3000" dirty="0"/>
              <a:t>La FFT de décimation dans le temps complète à 8 points</a:t>
            </a:r>
            <a:endParaRPr lang="en-US" altLang="en-US" sz="3000" dirty="0">
              <a:ea typeface="ＭＳ Ｐゴシック" pitchFamily="34" charset="-128"/>
            </a:endParaRPr>
          </a:p>
        </p:txBody>
      </p:sp>
      <p:pic>
        <p:nvPicPr>
          <p:cNvPr id="18435" name="Picture 4" descr="&#10;OSB9.7.tif                                                     000213D7Macintosh HD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55750"/>
            <a:ext cx="57912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0" y="41275"/>
            <a:ext cx="3418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3399"/>
                </a:solidFill>
              </a:rPr>
              <a:t>LA FFT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7E7-F509-4100-BE7B-E3DEB2C53554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/>
              <a:t>Nombre de multiplications pour les FFT à N points</a:t>
            </a:r>
            <a:endParaRPr lang="en-US" altLang="en-US" sz="3000" dirty="0">
              <a:ea typeface="ＭＳ Ｐゴシック" pitchFamily="34" charset="-128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endParaRPr lang="en-US" altLang="en-US" dirty="0">
              <a:ea typeface="ＭＳ Ｐゴシック" pitchFamily="34" charset="-128"/>
            </a:endParaRPr>
          </a:p>
          <a:p>
            <a:endParaRPr lang="en-US" altLang="en-US" dirty="0">
              <a:ea typeface="ＭＳ Ｐゴシック" pitchFamily="34" charset="-128"/>
            </a:endParaRPr>
          </a:p>
          <a:p>
            <a:endParaRPr lang="en-US" altLang="en-US" dirty="0">
              <a:ea typeface="ＭＳ Ｐゴシック" pitchFamily="34" charset="-128"/>
            </a:endParaRPr>
          </a:p>
          <a:p>
            <a:endParaRPr lang="en-US" altLang="en-US" dirty="0">
              <a:ea typeface="ＭＳ Ｐゴシック" pitchFamily="34" charset="-128"/>
            </a:endParaRPr>
          </a:p>
          <a:p>
            <a:endParaRPr lang="en-US" altLang="en-US" dirty="0">
              <a:ea typeface="ＭＳ Ｐゴシック" pitchFamily="34" charset="-128"/>
            </a:endParaRPr>
          </a:p>
          <a:p>
            <a:endParaRPr lang="en-US" altLang="en-US" dirty="0">
              <a:ea typeface="ＭＳ Ｐゴシック" pitchFamily="34" charset="-128"/>
            </a:endParaRPr>
          </a:p>
          <a:p>
            <a:r>
              <a:rPr lang="en-US" altLang="en-US" dirty="0" err="1">
                <a:ea typeface="ＭＳ Ｐゴシック" pitchFamily="34" charset="-128"/>
              </a:rPr>
              <a:t>Soit</a:t>
            </a:r>
            <a:endParaRPr lang="en-US" altLang="en-US" dirty="0">
              <a:ea typeface="ＭＳ Ｐゴシック" pitchFamily="34" charset="-128"/>
            </a:endParaRPr>
          </a:p>
          <a:p>
            <a:r>
              <a:rPr lang="en-US" altLang="en-US" dirty="0">
                <a:ea typeface="ＭＳ Ｐゴシック" pitchFamily="34" charset="-128"/>
              </a:rPr>
              <a:t>Nous </a:t>
            </a:r>
            <a:r>
              <a:rPr lang="en-US" altLang="en-US" dirty="0" err="1">
                <a:ea typeface="ＭＳ Ｐゴシック" pitchFamily="34" charset="-128"/>
              </a:rPr>
              <a:t>aurons</a:t>
            </a:r>
            <a:r>
              <a:rPr lang="en-US" altLang="en-US" dirty="0">
                <a:ea typeface="ＭＳ Ｐゴシック" pitchFamily="34" charset="-128"/>
              </a:rPr>
              <a:t> </a:t>
            </a:r>
            <a:r>
              <a:rPr lang="en-US" altLang="en-US" dirty="0" err="1">
                <a:ea typeface="ＭＳ Ｐゴシック" pitchFamily="34" charset="-128"/>
              </a:rPr>
              <a:t>besoin</a:t>
            </a:r>
            <a:r>
              <a:rPr lang="en-US" altLang="en-US" dirty="0">
                <a:ea typeface="ＭＳ Ｐゴシック" pitchFamily="34" charset="-128"/>
              </a:rPr>
              <a:t>                  multiplications </a:t>
            </a:r>
          </a:p>
        </p:txBody>
      </p:sp>
      <p:graphicFrame>
        <p:nvGraphicFramePr>
          <p:cNvPr id="19459" name="Object 2"/>
          <p:cNvGraphicFramePr>
            <a:graphicFrameLocks noChangeAspect="1"/>
          </p:cNvGraphicFramePr>
          <p:nvPr/>
        </p:nvGraphicFramePr>
        <p:xfrm>
          <a:off x="1666568" y="5290871"/>
          <a:ext cx="2103745" cy="346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Équation" r:id="rId3" imgW="1422360" imgH="228600" progId="Equation.3">
                  <p:embed/>
                </p:oleObj>
              </mc:Choice>
              <mc:Fallback>
                <p:oleObj name="Équation" r:id="rId3" imgW="14223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568" y="5290871"/>
                        <a:ext cx="2103745" cy="34672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0" name="Picture 5" descr="&#10;OSB9.7.tif                                                     000213D7Macintosh HD                   ABA78158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44700" y="1371600"/>
            <a:ext cx="5196758" cy="407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61" name="Object 3"/>
          <p:cNvGraphicFramePr>
            <a:graphicFrameLocks noChangeAspect="1"/>
          </p:cNvGraphicFramePr>
          <p:nvPr/>
        </p:nvGraphicFramePr>
        <p:xfrm>
          <a:off x="4587568" y="5841577"/>
          <a:ext cx="1117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Equation" r:id="rId6" imgW="1106280" imgH="255960" progId="Equation.3">
                  <p:embed/>
                </p:oleObj>
              </mc:Choice>
              <mc:Fallback>
                <p:oleObj name="Equation" r:id="rId6" imgW="1106280" imgH="2559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568" y="5841577"/>
                        <a:ext cx="1117600" cy="2667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0" y="41275"/>
            <a:ext cx="3418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3399"/>
                </a:solidFill>
              </a:rPr>
              <a:t>LA FFT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7E7-F509-4100-BE7B-E3DEB2C53554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2610"/>
            <a:ext cx="8229600" cy="1143000"/>
          </a:xfrm>
        </p:spPr>
        <p:txBody>
          <a:bodyPr/>
          <a:lstStyle/>
          <a:p>
            <a:r>
              <a:rPr lang="fr-FR" dirty="0"/>
              <a:t>Structures FFT alternatives</a:t>
            </a: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4868"/>
            <a:ext cx="8229600" cy="2381865"/>
          </a:xfrm>
        </p:spPr>
        <p:txBody>
          <a:bodyPr>
            <a:normAutofit/>
          </a:bodyPr>
          <a:lstStyle/>
          <a:p>
            <a:r>
              <a:rPr lang="fr-FR" dirty="0"/>
              <a:t>Nous avons développé la structure de base de la FFT de décimation dans le temps (DIT), mais d'autres formes sont possibles simplement en réarrangeant les branches de l'organigramme </a:t>
            </a:r>
          </a:p>
          <a:p>
            <a:endParaRPr lang="fr-FR" dirty="0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0" y="41275"/>
            <a:ext cx="3418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3399"/>
                </a:solidFill>
              </a:rPr>
              <a:t>LA FFT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7E7-F509-4100-BE7B-E3DEB2C53554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470344"/>
            <a:ext cx="60960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Structure DIT avec entrée à bit inversé, sortie naturelle:</a:t>
            </a: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dirty="0"/>
              <a:t>Structures FFT alternatives</a:t>
            </a: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0" y="41275"/>
            <a:ext cx="3418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3399"/>
                </a:solidFill>
              </a:rPr>
              <a:t>LA FFT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7E7-F509-4100-BE7B-E3DEB2C53554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r-FR" sz="2400" dirty="0"/>
              <a:t>La structure DIT d'origine:</a:t>
            </a: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12291" name="Content Placeholder 1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2400" dirty="0"/>
              <a:t>Structure réarrangée:</a:t>
            </a:r>
            <a:endParaRPr lang="en-US" sz="2400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325" y="2285999"/>
            <a:ext cx="4054475" cy="423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2325" y="2212258"/>
            <a:ext cx="4054475" cy="435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Structures FFT alternatives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0" y="41275"/>
            <a:ext cx="3418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3399"/>
                </a:solidFill>
              </a:rPr>
              <a:t>LA FFT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7E7-F509-4100-BE7B-E3DEB2C53554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Structure DIT avec entrée naturelle, sortie inversée en bits :</a:t>
            </a:r>
            <a:endParaRPr lang="en-US" altLang="en-US" dirty="0">
              <a:ea typeface="ＭＳ Ｐゴシック" pitchFamily="34" charset="-128"/>
            </a:endParaRPr>
          </a:p>
        </p:txBody>
      </p:sp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573580"/>
            <a:ext cx="60960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Structures FFT alternatives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0" y="41275"/>
            <a:ext cx="3418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3399"/>
                </a:solidFill>
              </a:rPr>
              <a:t>LA FFT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7E7-F509-4100-BE7B-E3DEB2C53554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558832"/>
            <a:ext cx="60960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Structure DIT avec entrée et sortie dans l'ordre naturel :</a:t>
            </a: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Structures FFT alternatives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0" y="41275"/>
            <a:ext cx="3418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3399"/>
                </a:solidFill>
              </a:rPr>
              <a:t>LA FFT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7E7-F509-4100-BE7B-E3DEB2C53554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Structure DIT avec la même structure pour chaque étape :</a:t>
            </a:r>
            <a:endParaRPr lang="en-US" altLang="en-US" dirty="0">
              <a:ea typeface="ＭＳ Ｐゴシック" pitchFamily="34" charset="-128"/>
            </a:endParaRP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588328"/>
            <a:ext cx="60960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Structures FFT alternatives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0" y="41275"/>
            <a:ext cx="3418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3399"/>
                </a:solidFill>
              </a:rPr>
              <a:t>LA FFT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7E7-F509-4100-BE7B-E3DEB2C53554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4502150" y="3282950"/>
          <a:ext cx="1397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1" name="Équation" r:id="rId4" imgW="139680" imgH="291960" progId="Equation.3">
                  <p:embed/>
                </p:oleObj>
              </mc:Choice>
              <mc:Fallback>
                <p:oleObj name="Équation" r:id="rId4" imgW="139680" imgH="291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3282950"/>
                        <a:ext cx="139700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2819400" y="2114550"/>
          <a:ext cx="2425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2" name="Équation" r:id="rId6" imgW="2425680" imgH="761760" progId="Equation.3">
                  <p:embed/>
                </p:oleObj>
              </mc:Choice>
              <mc:Fallback>
                <p:oleObj name="Équation" r:id="rId6" imgW="2425680" imgH="7617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114550"/>
                        <a:ext cx="24257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4502150" y="3282950"/>
          <a:ext cx="1397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3" name="Équation" r:id="rId8" imgW="139680" imgH="291960" progId="Equation.3">
                  <p:embed/>
                </p:oleObj>
              </mc:Choice>
              <mc:Fallback>
                <p:oleObj name="Équation" r:id="rId8" imgW="139680" imgH="2919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3282950"/>
                        <a:ext cx="139700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4502150" y="3282950"/>
          <a:ext cx="1397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4" name="Équation" r:id="rId9" imgW="139680" imgH="291960" progId="Equation.3">
                  <p:embed/>
                </p:oleObj>
              </mc:Choice>
              <mc:Fallback>
                <p:oleObj name="Équation" r:id="rId9" imgW="139680" imgH="2919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3282950"/>
                        <a:ext cx="139700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3048000" y="3886200"/>
          <a:ext cx="2641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5" name="Équation" r:id="rId10" imgW="2641320" imgH="761760" progId="Equation.3">
                  <p:embed/>
                </p:oleObj>
              </mc:Choice>
              <mc:Fallback>
                <p:oleObj name="Équation" r:id="rId10" imgW="2641320" imgH="7617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886200"/>
                        <a:ext cx="26416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5" name="Line 9"/>
          <p:cNvSpPr>
            <a:spLocks noChangeShapeType="1"/>
          </p:cNvSpPr>
          <p:nvPr/>
        </p:nvSpPr>
        <p:spPr bwMode="auto">
          <a:xfrm flipV="1">
            <a:off x="2362200" y="26670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 flipV="1">
            <a:off x="4267200" y="2667000"/>
            <a:ext cx="1295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5622925" y="30130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V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1508125" y="3013075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V/Hz</a:t>
            </a:r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V="1">
            <a:off x="2438400" y="4419600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1736725" y="4994275"/>
            <a:ext cx="96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V².sec</a:t>
            </a:r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H="1" flipV="1">
            <a:off x="5181600" y="44958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5486400" y="5105400"/>
            <a:ext cx="249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(V/Hz)².Hz=V²/Hz</a:t>
            </a: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0" y="41275"/>
            <a:ext cx="3418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3399"/>
                </a:solidFill>
              </a:rPr>
              <a:t>LA FFT</a:t>
            </a: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7E7-F509-4100-BE7B-E3DEB2C53554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L'algorithme FFT de décimation en fréquence (DIF)</a:t>
            </a: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  <a:p>
            <a:r>
              <a:rPr lang="fr-FR" dirty="0"/>
              <a:t>Introduction: la décimation en fréquence (DIF) est une autre manière de développer l'algorithme FFT</a:t>
            </a:r>
            <a:br>
              <a:rPr lang="fr-FR" dirty="0"/>
            </a:br>
            <a:r>
              <a:rPr lang="fr-FR" dirty="0"/>
              <a:t>Elle est différente de la décimation dans le temps  (DIT)dans son développement, même si elle conduit à une structure très similaire</a:t>
            </a: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7E7-F509-4100-BE7B-E3DEB2C53554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433" y="1514475"/>
            <a:ext cx="7565922" cy="532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1930"/>
            <a:ext cx="9144000" cy="1143000"/>
          </a:xfrm>
        </p:spPr>
        <p:txBody>
          <a:bodyPr>
            <a:normAutofit/>
          </a:bodyPr>
          <a:lstStyle/>
          <a:p>
            <a:r>
              <a:rPr lang="fr-FR" sz="3400" dirty="0"/>
              <a:t>L'algorithme FFT de décimation en fréquence (DIF)</a:t>
            </a:r>
            <a:endParaRPr lang="en-US" altLang="en-US" sz="3400" dirty="0">
              <a:ea typeface="ＭＳ Ｐゴシック" pitchFamily="34" charset="-128"/>
            </a:endParaRP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0" y="41275"/>
            <a:ext cx="3418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3399"/>
                </a:solidFill>
              </a:rPr>
              <a:t>LA FFT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7E7-F509-4100-BE7B-E3DEB2C53554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21766"/>
            <a:ext cx="8229600" cy="1143000"/>
          </a:xfrm>
        </p:spPr>
        <p:txBody>
          <a:bodyPr>
            <a:normAutofit/>
          </a:bodyPr>
          <a:lstStyle/>
          <a:p>
            <a:r>
              <a:rPr lang="fr-FR" sz="3000" dirty="0"/>
              <a:t>Poursuivant en décomposant les points de sortie pairs et impairs que nous obtenons…</a:t>
            </a:r>
            <a:endParaRPr lang="en-US" altLang="en-US" sz="3000" dirty="0">
              <a:ea typeface="ＭＳ Ｐゴシック" pitchFamily="34" charset="-128"/>
            </a:endParaRP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5888" y="2125033"/>
            <a:ext cx="6164262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0" y="41275"/>
            <a:ext cx="3418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3399"/>
                </a:solidFill>
              </a:rPr>
              <a:t>LA FFT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7E7-F509-4100-BE7B-E3DEB2C53554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23290"/>
            <a:ext cx="8229600" cy="1143000"/>
          </a:xfrm>
        </p:spPr>
        <p:txBody>
          <a:bodyPr>
            <a:normAutofit/>
          </a:bodyPr>
          <a:lstStyle/>
          <a:p>
            <a:r>
              <a:rPr lang="fr-FR" sz="3000" dirty="0"/>
              <a:t>… Et en remplaçant les DFT à N / 4 points par des papillons que nous obtenons</a:t>
            </a:r>
            <a:endParaRPr lang="en-US" altLang="en-US" sz="3000" dirty="0">
              <a:ea typeface="ＭＳ Ｐゴシック" pitchFamily="34" charset="-128"/>
            </a:endParaRP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439" y="2010684"/>
            <a:ext cx="7964129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0" y="41275"/>
            <a:ext cx="3418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3399"/>
                </a:solidFill>
              </a:rPr>
              <a:t>LA FFT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7E7-F509-4100-BE7B-E3DEB2C53554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4502150" y="3282950"/>
          <a:ext cx="1397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5" name="Équation" r:id="rId4" imgW="139680" imgH="291960" progId="Equation.3">
                  <p:embed/>
                </p:oleObj>
              </mc:Choice>
              <mc:Fallback>
                <p:oleObj name="Équation" r:id="rId4" imgW="139680" imgH="291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3282950"/>
                        <a:ext cx="139700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774700" y="1409700"/>
          <a:ext cx="7050088" cy="481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6" name="Équation" r:id="rId6" imgW="7048440" imgH="4813200" progId="Equation.3">
                  <p:embed/>
                </p:oleObj>
              </mc:Choice>
              <mc:Fallback>
                <p:oleObj name="Équation" r:id="rId6" imgW="7048440" imgH="481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1409700"/>
                        <a:ext cx="7050088" cy="481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4502150" y="3282950"/>
          <a:ext cx="1397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7" name="Équation" r:id="rId8" imgW="139680" imgH="291960" progId="Equation.3">
                  <p:embed/>
                </p:oleObj>
              </mc:Choice>
              <mc:Fallback>
                <p:oleObj name="Équation" r:id="rId8" imgW="139680" imgH="2919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3282950"/>
                        <a:ext cx="139700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0" y="6752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PROPRIETES DE LA TF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-1" y="41275"/>
            <a:ext cx="89329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3399"/>
                </a:solidFill>
              </a:rPr>
              <a:t>RAPPELS SUR LA TRANSFORMEE  DE FOURIER CONTINUE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7E7-F509-4100-BE7B-E3DEB2C53554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33566"/>
            <a:ext cx="91440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0" y="6752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PROPRIETES DE LA TF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-1" y="41275"/>
            <a:ext cx="89329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3399"/>
                </a:solidFill>
              </a:rPr>
              <a:t>RAPPELS SUR LA TRANSFORMEE  DE FOURIER CONTINUE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7E7-F509-4100-BE7B-E3DEB2C53554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52025"/>
            <a:ext cx="9144000" cy="560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0" y="6752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PROPRIETES DE LA TF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-1" y="41275"/>
            <a:ext cx="89329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3399"/>
                </a:solidFill>
              </a:rPr>
              <a:t>RAPPELS SUR LA TRANSFORMEE  DE FOURIER CONTINUE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7E7-F509-4100-BE7B-E3DEB2C53554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52025"/>
            <a:ext cx="9143999" cy="560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0" y="6752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PROPRIETES DE LA TF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-1" y="41275"/>
            <a:ext cx="89329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3399"/>
                </a:solidFill>
              </a:rPr>
              <a:t>RAPPELS SUR LA TRANSFORMEE  DE FOURIER CONTINUE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7E7-F509-4100-BE7B-E3DEB2C53554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52025"/>
            <a:ext cx="9143999" cy="560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0" y="6752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PROPRIETES DE LA TF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-1" y="41275"/>
            <a:ext cx="89329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3399"/>
                </a:solidFill>
              </a:rPr>
              <a:t>RAPPELS SUR LA TRANSFORMEE  DE FOURIER CONTINUE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7E7-F509-4100-BE7B-E3DEB2C53554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2616628"/>
            <a:ext cx="7772400" cy="1447800"/>
          </a:xfrm>
        </p:spPr>
        <p:txBody>
          <a:bodyPr>
            <a:normAutofit fontScale="90000"/>
          </a:bodyPr>
          <a:lstStyle/>
          <a:p>
            <a:r>
              <a:rPr lang="en-US" altLang="zh-CN" sz="4800" b="1" dirty="0"/>
              <a:t>LA TRANSFORMEE DE FOURIER DISCRETE</a:t>
            </a:r>
            <a:br>
              <a:rPr lang="en-US" altLang="zh-CN" sz="4800" b="1" dirty="0"/>
            </a:br>
            <a:br>
              <a:rPr lang="en-US" altLang="zh-CN" sz="4800" b="1" dirty="0"/>
            </a:br>
            <a:r>
              <a:rPr lang="en-US" altLang="zh-CN" sz="4800" b="1" dirty="0"/>
              <a:t>TFD</a:t>
            </a:r>
            <a:endParaRPr lang="en-US" altLang="zh-CN" sz="36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B7E7-F509-4100-BE7B-E3DEB2C53554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6490</TotalTime>
  <Pages>21</Pages>
  <Words>805</Words>
  <Application>Microsoft Office PowerPoint</Application>
  <PresentationFormat>Affichage à l'écran (4:3)</PresentationFormat>
  <Paragraphs>180</Paragraphs>
  <Slides>33</Slides>
  <Notes>14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33</vt:i4>
      </vt:variant>
    </vt:vector>
  </HeadingPairs>
  <TitlesOfParts>
    <vt:vector size="41" baseType="lpstr">
      <vt:lpstr>Arial</vt:lpstr>
      <vt:lpstr>Calibri</vt:lpstr>
      <vt:lpstr>Times</vt:lpstr>
      <vt:lpstr>Times New Roman</vt:lpstr>
      <vt:lpstr>Wingdings</vt:lpstr>
      <vt:lpstr>Thème Office</vt:lpstr>
      <vt:lpstr>Equation</vt:lpstr>
      <vt:lpstr>Équation</vt:lpstr>
      <vt:lpstr>   CHAPITRE 5 Transformées discrètes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TRANSFORMEE DE FOURIER DISCRETE  TFD</vt:lpstr>
      <vt:lpstr>Présentation PowerPoint</vt:lpstr>
      <vt:lpstr>LA TRANSFORMEE DE FOURIER RAPIDE  FFT</vt:lpstr>
      <vt:lpstr>Présentation PowerPoint</vt:lpstr>
      <vt:lpstr>Coût calculatoire d’une TFD</vt:lpstr>
      <vt:lpstr>Algorithme de Cooley-Tukey</vt:lpstr>
      <vt:lpstr>Algorithme de Cooley-Tukey</vt:lpstr>
      <vt:lpstr>Algorithme de Cooley-Tukey</vt:lpstr>
      <vt:lpstr>Notion d’organigramme</vt:lpstr>
      <vt:lpstr>Représentation graphique d’une TFD à 8 points</vt:lpstr>
      <vt:lpstr>Poursuivre la décomposition …</vt:lpstr>
      <vt:lpstr>La décomposition complète en TFD à 2 points</vt:lpstr>
      <vt:lpstr>Voyons maintenant de plus près le TFD à 2 points</vt:lpstr>
      <vt:lpstr>La FFT de décimation dans le temps complète à 8 points</vt:lpstr>
      <vt:lpstr>Nombre de multiplications pour les FFT à N points</vt:lpstr>
      <vt:lpstr>Structures FFT alternatives</vt:lpstr>
      <vt:lpstr>Structures FFT alternatives</vt:lpstr>
      <vt:lpstr>Présentation PowerPoint</vt:lpstr>
      <vt:lpstr>Présentation PowerPoint</vt:lpstr>
      <vt:lpstr>Présentation PowerPoint</vt:lpstr>
      <vt:lpstr>Présentation PowerPoint</vt:lpstr>
      <vt:lpstr>L'algorithme FFT de décimation en fréquence (DIF)</vt:lpstr>
      <vt:lpstr>L'algorithme FFT de décimation en fréquence (DIF)</vt:lpstr>
      <vt:lpstr>Poursuivant en décomposant les points de sortie pairs et impairs que nous obtenons…</vt:lpstr>
      <vt:lpstr>… Et en remplaçant les DFT à N / 4 points par des papillons que nous obtenons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18-791 Lecture #7 FREQUENCY RESPONSE OF LSI SYSTEMS</dc:title>
  <dc:creator>Richard Stern</dc:creator>
  <cp:lastModifiedBy>Noureddine</cp:lastModifiedBy>
  <cp:revision>150</cp:revision>
  <cp:lastPrinted>2020-03-18T18:02:14Z</cp:lastPrinted>
  <dcterms:created xsi:type="dcterms:W3CDTF">2000-09-19T05:50:24Z</dcterms:created>
  <dcterms:modified xsi:type="dcterms:W3CDTF">2021-01-18T10:47:01Z</dcterms:modified>
</cp:coreProperties>
</file>