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4D17A3-38E6-4B32-9B60-453F89CE7685}" type="datetimeFigureOut">
              <a:rPr lang="fr-FR" smtClean="0"/>
              <a:t>17/04/2021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355E17-36A4-4C76-BCB2-99F126CAB640}"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9C195C69-24F8-40DD-A405-D59ACB2DBF7A}" type="slidenum">
              <a:rPr lang="fr-FR" smtClean="0">
                <a:latin typeface="Tahoma" pitchFamily="34" charset="0"/>
              </a:rPr>
              <a:pPr/>
              <a:t>2</a:t>
            </a:fld>
            <a:endParaRPr lang="fr-FR" smtClean="0">
              <a:latin typeface="Tahoma" pitchFamily="34" charset="0"/>
            </a:endParaRPr>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fr-FR"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26"/>
          <p:cNvSpPr>
            <a:spLocks noChangeArrowheads="1"/>
          </p:cNvSpPr>
          <p:nvPr/>
        </p:nvSpPr>
        <p:spPr bwMode="auto">
          <a:xfrm>
            <a:off x="3885996" y="0"/>
            <a:ext cx="2972004" cy="456704"/>
          </a:xfrm>
          <a:prstGeom prst="rect">
            <a:avLst/>
          </a:prstGeom>
          <a:noFill/>
          <a:ln w="12700">
            <a:noFill/>
            <a:miter lim="800000"/>
            <a:headEnd/>
            <a:tailEnd/>
          </a:ln>
        </p:spPr>
        <p:txBody>
          <a:bodyPr wrap="none" lIns="91431" tIns="45716" rIns="91431" bIns="45716" anchor="ctr"/>
          <a:lstStyle/>
          <a:p>
            <a:endParaRPr lang="fr-FR"/>
          </a:p>
        </p:txBody>
      </p:sp>
      <p:sp>
        <p:nvSpPr>
          <p:cNvPr id="53251" name="Rectangle 1027"/>
          <p:cNvSpPr>
            <a:spLocks noChangeArrowheads="1"/>
          </p:cNvSpPr>
          <p:nvPr/>
        </p:nvSpPr>
        <p:spPr bwMode="auto">
          <a:xfrm>
            <a:off x="3885996" y="8687297"/>
            <a:ext cx="2972004" cy="456704"/>
          </a:xfrm>
          <a:prstGeom prst="rect">
            <a:avLst/>
          </a:prstGeom>
          <a:noFill/>
          <a:ln w="12700">
            <a:noFill/>
            <a:miter lim="800000"/>
            <a:headEnd/>
            <a:tailEnd/>
          </a:ln>
        </p:spPr>
        <p:txBody>
          <a:bodyPr lIns="19048" tIns="0" rIns="19048" bIns="0" anchor="b"/>
          <a:lstStyle/>
          <a:p>
            <a:pPr algn="r" eaLnBrk="0" hangingPunct="0"/>
            <a:r>
              <a:rPr lang="fr-FR" sz="1000" i="1" dirty="0"/>
              <a:t>32</a:t>
            </a:r>
          </a:p>
        </p:txBody>
      </p:sp>
      <p:sp>
        <p:nvSpPr>
          <p:cNvPr id="53252" name="Rectangle 1028"/>
          <p:cNvSpPr>
            <a:spLocks noChangeArrowheads="1"/>
          </p:cNvSpPr>
          <p:nvPr/>
        </p:nvSpPr>
        <p:spPr bwMode="auto">
          <a:xfrm>
            <a:off x="1" y="8687297"/>
            <a:ext cx="2972004" cy="456704"/>
          </a:xfrm>
          <a:prstGeom prst="rect">
            <a:avLst/>
          </a:prstGeom>
          <a:noFill/>
          <a:ln w="12700">
            <a:noFill/>
            <a:miter lim="800000"/>
            <a:headEnd/>
            <a:tailEnd/>
          </a:ln>
        </p:spPr>
        <p:txBody>
          <a:bodyPr wrap="none" lIns="91431" tIns="45716" rIns="91431" bIns="45716" anchor="ctr"/>
          <a:lstStyle/>
          <a:p>
            <a:endParaRPr lang="fr-FR"/>
          </a:p>
        </p:txBody>
      </p:sp>
      <p:sp>
        <p:nvSpPr>
          <p:cNvPr id="53253" name="Rectangle 1029"/>
          <p:cNvSpPr>
            <a:spLocks noChangeArrowheads="1"/>
          </p:cNvSpPr>
          <p:nvPr/>
        </p:nvSpPr>
        <p:spPr bwMode="auto">
          <a:xfrm>
            <a:off x="1" y="0"/>
            <a:ext cx="2972004" cy="456704"/>
          </a:xfrm>
          <a:prstGeom prst="rect">
            <a:avLst/>
          </a:prstGeom>
          <a:noFill/>
          <a:ln w="12700">
            <a:noFill/>
            <a:miter lim="800000"/>
            <a:headEnd/>
            <a:tailEnd/>
          </a:ln>
        </p:spPr>
        <p:txBody>
          <a:bodyPr wrap="none" lIns="91431" tIns="45716" rIns="91431" bIns="45716" anchor="ctr"/>
          <a:lstStyle/>
          <a:p>
            <a:endParaRPr lang="fr-FR"/>
          </a:p>
        </p:txBody>
      </p:sp>
      <p:sp>
        <p:nvSpPr>
          <p:cNvPr id="53254" name="Rectangle 1030"/>
          <p:cNvSpPr>
            <a:spLocks noChangeArrowheads="1" noTextEdit="1"/>
          </p:cNvSpPr>
          <p:nvPr>
            <p:ph type="sldImg"/>
          </p:nvPr>
        </p:nvSpPr>
        <p:spPr>
          <a:xfrm>
            <a:off x="1298575" y="801688"/>
            <a:ext cx="4260850" cy="3195637"/>
          </a:xfrm>
          <a:ln cap="flat"/>
        </p:spPr>
      </p:sp>
      <p:sp>
        <p:nvSpPr>
          <p:cNvPr id="53255" name="Rectangle 1031"/>
          <p:cNvSpPr>
            <a:spLocks noGrp="1" noChangeArrowheads="1"/>
          </p:cNvSpPr>
          <p:nvPr>
            <p:ph type="body" idx="1"/>
          </p:nvPr>
        </p:nvSpPr>
        <p:spPr>
          <a:xfrm>
            <a:off x="993735" y="4347195"/>
            <a:ext cx="4870530" cy="3850776"/>
          </a:xfrm>
          <a:noFill/>
          <a:ln/>
        </p:spPr>
        <p:txBody>
          <a:bodyPr/>
          <a:lstStyle/>
          <a:p>
            <a:endParaRPr lang="fr-F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0907716F-84C1-4B62-BDA7-B18F39AD88D2}" type="datetimeFigureOut">
              <a:rPr lang="fr-FR" smtClean="0"/>
              <a:t>17/04/2021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1025745C-43B2-4EFF-BC94-0B958823CC9A}" type="slidenum">
              <a:rPr lang="fr-FR" smtClean="0"/>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907716F-84C1-4B62-BDA7-B18F39AD88D2}"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25745C-43B2-4EFF-BC94-0B958823CC9A}"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907716F-84C1-4B62-BDA7-B18F39AD88D2}"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25745C-43B2-4EFF-BC94-0B958823CC9A}"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0907716F-84C1-4B62-BDA7-B18F39AD88D2}" type="datetimeFigureOut">
              <a:rPr lang="fr-FR" smtClean="0"/>
              <a:t>17/04/2021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25745C-43B2-4EFF-BC94-0B958823CC9A}" type="slidenum">
              <a:rPr lang="fr-FR" smtClean="0"/>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907716F-84C1-4B62-BDA7-B18F39AD88D2}" type="datetimeFigureOut">
              <a:rPr lang="fr-FR" smtClean="0"/>
              <a:t>17/04/2021</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1025745C-43B2-4EFF-BC94-0B958823CC9A}"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0907716F-84C1-4B62-BDA7-B18F39AD88D2}" type="datetimeFigureOut">
              <a:rPr lang="fr-FR" smtClean="0"/>
              <a:t>17/04/2021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25745C-43B2-4EFF-BC94-0B958823CC9A}" type="slidenum">
              <a:rPr lang="fr-FR" smtClean="0"/>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0907716F-84C1-4B62-BDA7-B18F39AD88D2}" type="datetimeFigureOut">
              <a:rPr lang="fr-FR" smtClean="0"/>
              <a:t>17/04/2021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25745C-43B2-4EFF-BC94-0B958823CC9A}" type="slidenum">
              <a:rPr lang="fr-FR" smtClean="0"/>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907716F-84C1-4B62-BDA7-B18F39AD88D2}" type="datetimeFigureOut">
              <a:rPr lang="fr-FR" smtClean="0"/>
              <a:t>17/04/2021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25745C-43B2-4EFF-BC94-0B958823CC9A}"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907716F-84C1-4B62-BDA7-B18F39AD88D2}" type="datetimeFigureOut">
              <a:rPr lang="fr-FR" smtClean="0"/>
              <a:t>17/04/2021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25745C-43B2-4EFF-BC94-0B958823CC9A}"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907716F-84C1-4B62-BDA7-B18F39AD88D2}" type="datetimeFigureOut">
              <a:rPr lang="fr-FR" smtClean="0"/>
              <a:t>17/04/2021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25745C-43B2-4EFF-BC94-0B958823CC9A}" type="slidenum">
              <a:rPr lang="fr-FR" smtClean="0"/>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907716F-84C1-4B62-BDA7-B18F39AD88D2}" type="datetimeFigureOut">
              <a:rPr lang="fr-FR" smtClean="0"/>
              <a:t>17/04/2021</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1025745C-43B2-4EFF-BC94-0B958823CC9A}" type="slidenum">
              <a:rPr lang="fr-FR" smtClean="0"/>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907716F-84C1-4B62-BDA7-B18F39AD88D2}" type="datetimeFigureOut">
              <a:rPr lang="fr-FR" smtClean="0"/>
              <a:t>17/04/2021</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025745C-43B2-4EFF-BC94-0B958823CC9A}"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fr.wikipedia.org/wiki/Donn%C3%A9e_(statistique)"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fr.wikipedia.org/wiki/Savoir" TargetMode="External"/><Relationship Id="rId2" Type="http://schemas.openxmlformats.org/officeDocument/2006/relationships/hyperlink" Target="https://fr.wikipedia.org/wiki/Connaissance" TargetMode="External"/><Relationship Id="rId1" Type="http://schemas.openxmlformats.org/officeDocument/2006/relationships/slideLayout" Target="../slideLayouts/slideLayout2.xml"/><Relationship Id="rId4" Type="http://schemas.openxmlformats.org/officeDocument/2006/relationships/hyperlink" Target="https://fr.wikipedia.org/wiki/Donn%C3%A9e_%28statistique%29"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p:txBody>
          <a:bodyPr/>
          <a:lstStyle/>
          <a:p>
            <a:pPr eaLnBrk="1" hangingPunct="1">
              <a:buFont typeface="Wingdings" pitchFamily="2" charset="2"/>
              <a:buNone/>
            </a:pPr>
            <a:r>
              <a:rPr lang="fr-FR" smtClean="0"/>
              <a:t> Prof. Azizi Nabiha</a:t>
            </a:r>
          </a:p>
        </p:txBody>
      </p:sp>
      <p:sp>
        <p:nvSpPr>
          <p:cNvPr id="3077" name="Espace réservé du pied de page 4"/>
          <p:cNvSpPr>
            <a:spLocks noGrp="1"/>
          </p:cNvSpPr>
          <p:nvPr>
            <p:ph type="ftr" sz="quarter" idx="11"/>
          </p:nvPr>
        </p:nvSpPr>
        <p:spPr>
          <a:noFill/>
        </p:spPr>
        <p:txBody>
          <a:bodyPr/>
          <a:lstStyle/>
          <a:p>
            <a:r>
              <a:rPr lang="fr-FR" smtClean="0">
                <a:latin typeface="Tahoma" pitchFamily="34" charset="0"/>
              </a:rPr>
              <a:t>Prof. AZIZI N.    2019-2020</a:t>
            </a:r>
          </a:p>
        </p:txBody>
      </p:sp>
      <p:sp>
        <p:nvSpPr>
          <p:cNvPr id="3076" name="Espace réservé du numéro de diapositive 6"/>
          <p:cNvSpPr>
            <a:spLocks noGrp="1"/>
          </p:cNvSpPr>
          <p:nvPr>
            <p:ph type="sldNum" sz="quarter" idx="12"/>
          </p:nvPr>
        </p:nvSpPr>
        <p:spPr>
          <a:noFill/>
        </p:spPr>
        <p:txBody>
          <a:bodyPr/>
          <a:lstStyle/>
          <a:p>
            <a:fld id="{156E670F-A5A4-4AD9-A912-F1C843C4AB80}" type="slidenum">
              <a:rPr lang="fr-FR" smtClean="0">
                <a:latin typeface="Tahoma" pitchFamily="34" charset="0"/>
              </a:rPr>
              <a:pPr/>
              <a:t>1</a:t>
            </a:fld>
            <a:endParaRPr lang="fr-FR" smtClean="0">
              <a:latin typeface="Tahoma" pitchFamily="34" charset="0"/>
            </a:endParaRPr>
          </a:p>
        </p:txBody>
      </p:sp>
      <p:sp>
        <p:nvSpPr>
          <p:cNvPr id="3074" name="Rectangle 2"/>
          <p:cNvSpPr>
            <a:spLocks noGrp="1" noChangeArrowheads="1"/>
          </p:cNvSpPr>
          <p:nvPr>
            <p:ph type="ctrTitle"/>
          </p:nvPr>
        </p:nvSpPr>
        <p:spPr/>
        <p:txBody>
          <a:bodyPr>
            <a:normAutofit fontScale="90000"/>
          </a:bodyPr>
          <a:lstStyle/>
          <a:p>
            <a:pPr algn="ctr" eaLnBrk="1" hangingPunct="1"/>
            <a:r>
              <a:rPr lang="fr-FR" smtClean="0"/>
              <a:t>Fouilles de Données</a:t>
            </a:r>
            <a:br>
              <a:rPr lang="fr-FR" smtClean="0"/>
            </a:br>
            <a:r>
              <a:rPr lang="fr-FR" smtClean="0"/>
              <a:t/>
            </a:r>
            <a:br>
              <a:rPr lang="fr-FR" smtClean="0"/>
            </a:br>
            <a:r>
              <a:rPr lang="fr-FR" smtClean="0">
                <a:solidFill>
                  <a:schemeClr val="hlink"/>
                </a:solidFill>
              </a:rPr>
              <a:t>Introduction </a:t>
            </a:r>
            <a:r>
              <a:rPr lang="fr-FR" smtClean="0">
                <a:solidFill>
                  <a:schemeClr val="hlink"/>
                </a:solidFill>
                <a:cs typeface="Tahoma" pitchFamily="34" charset="0"/>
              </a:rPr>
              <a:t>au Data Mining</a:t>
            </a:r>
            <a:endParaRPr lang="fr-FR" smtClean="0">
              <a:solidFill>
                <a:schemeClr val="hlink"/>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p:txBody>
          <a:bodyPr/>
          <a:lstStyle/>
          <a:p>
            <a:r>
              <a:rPr lang="fr-FR" smtClean="0"/>
              <a:t>Processus d’un système FDD</a:t>
            </a:r>
          </a:p>
        </p:txBody>
      </p:sp>
      <p:sp>
        <p:nvSpPr>
          <p:cNvPr id="12291" name="Espace réservé du pied de page 2"/>
          <p:cNvSpPr>
            <a:spLocks noGrp="1"/>
          </p:cNvSpPr>
          <p:nvPr>
            <p:ph type="ftr" sz="quarter" idx="11"/>
          </p:nvPr>
        </p:nvSpPr>
        <p:spPr>
          <a:noFill/>
        </p:spPr>
        <p:txBody>
          <a:bodyPr/>
          <a:lstStyle/>
          <a:p>
            <a:r>
              <a:rPr lang="fr-FR" smtClean="0">
                <a:latin typeface="Tahoma" pitchFamily="34" charset="0"/>
              </a:rPr>
              <a:t>Prof. AZIZI N.    2019-2020</a:t>
            </a:r>
          </a:p>
        </p:txBody>
      </p:sp>
      <p:sp>
        <p:nvSpPr>
          <p:cNvPr id="12292" name="Espace réservé du numéro de diapositive 3"/>
          <p:cNvSpPr>
            <a:spLocks noGrp="1"/>
          </p:cNvSpPr>
          <p:nvPr>
            <p:ph type="sldNum" sz="quarter" idx="12"/>
          </p:nvPr>
        </p:nvSpPr>
        <p:spPr>
          <a:noFill/>
        </p:spPr>
        <p:txBody>
          <a:bodyPr/>
          <a:lstStyle/>
          <a:p>
            <a:fld id="{69D320E5-5C53-4637-B953-AD4DAE2B7ED1}" type="slidenum">
              <a:rPr lang="fr-FR" smtClean="0">
                <a:latin typeface="Tahoma" pitchFamily="34" charset="0"/>
              </a:rPr>
              <a:pPr/>
              <a:t>10</a:t>
            </a:fld>
            <a:endParaRPr lang="fr-FR" smtClean="0">
              <a:latin typeface="Tahoma" pitchFamily="34" charset="0"/>
            </a:endParaRPr>
          </a:p>
        </p:txBody>
      </p:sp>
      <p:pic>
        <p:nvPicPr>
          <p:cNvPr id="12293" name="Picture 2"/>
          <p:cNvPicPr>
            <a:picLocks noChangeAspect="1" noChangeArrowheads="1"/>
          </p:cNvPicPr>
          <p:nvPr/>
        </p:nvPicPr>
        <p:blipFill>
          <a:blip r:embed="rId2"/>
          <a:srcRect/>
          <a:stretch>
            <a:fillRect/>
          </a:stretch>
        </p:blipFill>
        <p:spPr bwMode="auto">
          <a:xfrm>
            <a:off x="0" y="1928813"/>
            <a:ext cx="9144000" cy="34432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fr-FR" smtClean="0"/>
              <a:t>Pourquoi la FDD maintenant?</a:t>
            </a:r>
          </a:p>
        </p:txBody>
      </p:sp>
      <p:sp>
        <p:nvSpPr>
          <p:cNvPr id="13317" name="Espace réservé du pied de page 4"/>
          <p:cNvSpPr>
            <a:spLocks noGrp="1"/>
          </p:cNvSpPr>
          <p:nvPr>
            <p:ph type="ftr" sz="quarter" idx="11"/>
          </p:nvPr>
        </p:nvSpPr>
        <p:spPr>
          <a:noFill/>
        </p:spPr>
        <p:txBody>
          <a:bodyPr/>
          <a:lstStyle/>
          <a:p>
            <a:r>
              <a:rPr lang="fr-FR" smtClean="0">
                <a:latin typeface="Tahoma" pitchFamily="34" charset="0"/>
              </a:rPr>
              <a:t>Prof. AZIZI N.    2019-2020</a:t>
            </a:r>
          </a:p>
        </p:txBody>
      </p:sp>
      <p:sp>
        <p:nvSpPr>
          <p:cNvPr id="13316" name="Espace réservé du numéro de diapositive 6"/>
          <p:cNvSpPr>
            <a:spLocks noGrp="1"/>
          </p:cNvSpPr>
          <p:nvPr>
            <p:ph type="sldNum" sz="quarter" idx="12"/>
          </p:nvPr>
        </p:nvSpPr>
        <p:spPr>
          <a:noFill/>
        </p:spPr>
        <p:txBody>
          <a:bodyPr/>
          <a:lstStyle/>
          <a:p>
            <a:fld id="{CE07AA3D-2DB3-4C9D-BB57-49FA5F7CA554}" type="slidenum">
              <a:rPr lang="fr-FR" smtClean="0">
                <a:latin typeface="Tahoma" pitchFamily="34" charset="0"/>
              </a:rPr>
              <a:pPr/>
              <a:t>11</a:t>
            </a:fld>
            <a:endParaRPr lang="fr-FR" smtClean="0">
              <a:latin typeface="Tahoma" pitchFamily="34" charset="0"/>
            </a:endParaRPr>
          </a:p>
        </p:txBody>
      </p:sp>
      <p:sp>
        <p:nvSpPr>
          <p:cNvPr id="13315" name="Rectangle 3"/>
          <p:cNvSpPr>
            <a:spLocks noGrp="1" noChangeArrowheads="1"/>
          </p:cNvSpPr>
          <p:nvPr>
            <p:ph sz="quarter" idx="1"/>
          </p:nvPr>
        </p:nvSpPr>
        <p:spPr/>
        <p:txBody>
          <a:bodyPr/>
          <a:lstStyle/>
          <a:p>
            <a:pPr eaLnBrk="1" hangingPunct="1">
              <a:lnSpc>
                <a:spcPct val="90000"/>
              </a:lnSpc>
            </a:pPr>
            <a:r>
              <a:rPr lang="fr-FR" sz="2800" smtClean="0"/>
              <a:t>Des machines plus puissantes</a:t>
            </a:r>
          </a:p>
          <a:p>
            <a:pPr eaLnBrk="1" hangingPunct="1">
              <a:lnSpc>
                <a:spcPct val="90000"/>
              </a:lnSpc>
            </a:pPr>
            <a:r>
              <a:rPr lang="fr-FR" sz="2800" smtClean="0"/>
              <a:t>algorithmes de fouille de données sont disponibles</a:t>
            </a:r>
          </a:p>
          <a:p>
            <a:pPr eaLnBrk="1" hangingPunct="1">
              <a:lnSpc>
                <a:spcPct val="90000"/>
              </a:lnSpc>
            </a:pPr>
            <a:r>
              <a:rPr lang="fr-FR" sz="2800" smtClean="0"/>
              <a:t>Collections et sauvegardes des données améliorées</a:t>
            </a:r>
          </a:p>
          <a:p>
            <a:pPr eaLnBrk="1" hangingPunct="1">
              <a:lnSpc>
                <a:spcPct val="90000"/>
              </a:lnSpc>
            </a:pPr>
            <a:r>
              <a:rPr lang="fr-FR" sz="2800" smtClean="0"/>
              <a:t> Applicatio dans des différents domaines: base de données, statistiques, intelligence artificielle, visualisation, parallélisme…</a:t>
            </a:r>
          </a:p>
          <a:p>
            <a:pPr eaLnBrk="1" hangingPunct="1">
              <a:lnSpc>
                <a:spcPct val="90000"/>
              </a:lnSpc>
            </a:pPr>
            <a:r>
              <a:rPr lang="fr-FR" sz="2800" smtClean="0"/>
              <a:t>Domaine pluridisciplinaire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ous-titre 2"/>
          <p:cNvSpPr>
            <a:spLocks noGrp="1"/>
          </p:cNvSpPr>
          <p:nvPr>
            <p:ph type="subTitle" idx="1"/>
          </p:nvPr>
        </p:nvSpPr>
        <p:spPr>
          <a:xfrm>
            <a:off x="611188" y="1268413"/>
            <a:ext cx="8137525" cy="1752600"/>
          </a:xfrm>
        </p:spPr>
        <p:txBody>
          <a:bodyPr>
            <a:normAutofit fontScale="70000" lnSpcReduction="20000"/>
          </a:bodyPr>
          <a:lstStyle/>
          <a:p>
            <a:pPr>
              <a:buFont typeface="Arial" pitchFamily="34" charset="0"/>
              <a:buChar char="•"/>
            </a:pPr>
            <a:r>
              <a:rPr lang="fr-FR" sz="2400" smtClean="0"/>
              <a:t>un univers de données en plein expansion avec peu de connaissances</a:t>
            </a:r>
          </a:p>
          <a:p>
            <a:pPr>
              <a:buFont typeface="Arial" pitchFamily="34" charset="0"/>
              <a:buChar char="•"/>
            </a:pPr>
            <a:r>
              <a:rPr lang="fr-FR" sz="2400" smtClean="0"/>
              <a:t>de nombreuses bases de données avec des tailles de plus en plus volumineuses</a:t>
            </a:r>
          </a:p>
          <a:p>
            <a:pPr>
              <a:buFont typeface="Arial" pitchFamily="34" charset="0"/>
              <a:buChar char="•"/>
            </a:pPr>
            <a:r>
              <a:rPr lang="fr-FR" sz="2400" smtClean="0"/>
              <a:t>connexion des BDs par les réseaux Internet</a:t>
            </a:r>
          </a:p>
          <a:p>
            <a:pPr>
              <a:buFont typeface="Arial" pitchFamily="34" charset="0"/>
              <a:buChar char="•"/>
            </a:pPr>
            <a:r>
              <a:rPr lang="fr-FR" sz="2400" smtClean="0"/>
              <a:t> besoin vital d'outils d'aide à la décision pour interpréter les données</a:t>
            </a:r>
          </a:p>
          <a:p>
            <a:pPr>
              <a:buFont typeface="Arial" pitchFamily="34" charset="0"/>
              <a:buChar char="•"/>
            </a:pPr>
            <a:r>
              <a:rPr lang="fr-FR" sz="2400" smtClean="0"/>
              <a:t>développement des techniques d'apprentissage</a:t>
            </a:r>
          </a:p>
          <a:p>
            <a:pPr>
              <a:buFont typeface="Wingdings" pitchFamily="2" charset="2"/>
              <a:buNone/>
            </a:pPr>
            <a:r>
              <a:rPr lang="fr-FR" sz="2400" smtClean="0"/>
              <a:t>automatique</a:t>
            </a:r>
          </a:p>
        </p:txBody>
      </p:sp>
      <p:sp>
        <p:nvSpPr>
          <p:cNvPr id="14341" name="Espace réservé du pied de page 4"/>
          <p:cNvSpPr>
            <a:spLocks noGrp="1"/>
          </p:cNvSpPr>
          <p:nvPr>
            <p:ph type="ftr" sz="quarter" idx="11"/>
          </p:nvPr>
        </p:nvSpPr>
        <p:spPr>
          <a:noFill/>
        </p:spPr>
        <p:txBody>
          <a:bodyPr/>
          <a:lstStyle/>
          <a:p>
            <a:r>
              <a:rPr lang="fr-FR" smtClean="0">
                <a:latin typeface="Tahoma" pitchFamily="34" charset="0"/>
              </a:rPr>
              <a:t>Prof. AZIZI N.    2019-2020</a:t>
            </a:r>
          </a:p>
        </p:txBody>
      </p:sp>
      <p:sp>
        <p:nvSpPr>
          <p:cNvPr id="14340" name="Espace réservé du numéro de diapositive 3"/>
          <p:cNvSpPr>
            <a:spLocks noGrp="1"/>
          </p:cNvSpPr>
          <p:nvPr>
            <p:ph type="sldNum" sz="quarter" idx="12"/>
          </p:nvPr>
        </p:nvSpPr>
        <p:spPr>
          <a:noFill/>
        </p:spPr>
        <p:txBody>
          <a:bodyPr/>
          <a:lstStyle/>
          <a:p>
            <a:fld id="{AE26E6C1-5E68-4D00-A5E1-649AF5511CC9}" type="slidenum">
              <a:rPr lang="fr-FR" smtClean="0">
                <a:latin typeface="Tahoma" pitchFamily="34" charset="0"/>
              </a:rPr>
              <a:pPr/>
              <a:t>12</a:t>
            </a:fld>
            <a:endParaRPr lang="fr-FR" smtClean="0">
              <a:latin typeface="Tahoma" pitchFamily="34" charset="0"/>
            </a:endParaRPr>
          </a:p>
        </p:txBody>
      </p:sp>
      <p:sp>
        <p:nvSpPr>
          <p:cNvPr id="14338" name="Titre 1"/>
          <p:cNvSpPr>
            <a:spLocks noGrp="1"/>
          </p:cNvSpPr>
          <p:nvPr>
            <p:ph type="ctrTitle"/>
          </p:nvPr>
        </p:nvSpPr>
        <p:spPr>
          <a:xfrm>
            <a:off x="250825" y="-171450"/>
            <a:ext cx="8296275" cy="1143000"/>
          </a:xfrm>
        </p:spPr>
        <p:txBody>
          <a:bodyPr>
            <a:normAutofit/>
          </a:bodyPr>
          <a:lstStyle/>
          <a:p>
            <a:r>
              <a:rPr lang="fr-FR" b="1" smtClean="0"/>
              <a:t>Pourquoi cette émergence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Sous-titre 2"/>
          <p:cNvSpPr>
            <a:spLocks noGrp="1"/>
          </p:cNvSpPr>
          <p:nvPr>
            <p:ph type="subTitle" idx="1"/>
          </p:nvPr>
        </p:nvSpPr>
        <p:spPr/>
        <p:txBody>
          <a:bodyPr/>
          <a:lstStyle/>
          <a:p>
            <a:pPr>
              <a:buFont typeface="Wingdings" pitchFamily="2" charset="2"/>
              <a:buNone/>
            </a:pPr>
            <a:endParaRPr lang="fr-FR" smtClean="0"/>
          </a:p>
        </p:txBody>
      </p:sp>
      <p:sp>
        <p:nvSpPr>
          <p:cNvPr id="15364"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15365" name="Espace réservé du numéro de diapositive 4"/>
          <p:cNvSpPr>
            <a:spLocks noGrp="1"/>
          </p:cNvSpPr>
          <p:nvPr>
            <p:ph type="sldNum" sz="quarter" idx="12"/>
          </p:nvPr>
        </p:nvSpPr>
        <p:spPr>
          <a:noFill/>
        </p:spPr>
        <p:txBody>
          <a:bodyPr/>
          <a:lstStyle/>
          <a:p>
            <a:fld id="{6E1AAB34-9E06-42F1-8503-E8DE6EC97D92}" type="slidenum">
              <a:rPr lang="fr-FR" smtClean="0">
                <a:latin typeface="Tahoma" pitchFamily="34" charset="0"/>
              </a:rPr>
              <a:pPr/>
              <a:t>13</a:t>
            </a:fld>
            <a:endParaRPr lang="fr-FR" smtClean="0">
              <a:latin typeface="Tahoma" pitchFamily="34" charset="0"/>
            </a:endParaRPr>
          </a:p>
        </p:txBody>
      </p:sp>
      <p:sp>
        <p:nvSpPr>
          <p:cNvPr id="15362" name="Titre 1"/>
          <p:cNvSpPr>
            <a:spLocks noGrp="1"/>
          </p:cNvSpPr>
          <p:nvPr>
            <p:ph type="ctrTitle"/>
          </p:nvPr>
        </p:nvSpPr>
        <p:spPr/>
        <p:txBody>
          <a:bodyPr/>
          <a:lstStyle/>
          <a:p>
            <a:endParaRPr lang="fr-FR" smtClean="0"/>
          </a:p>
        </p:txBody>
      </p:sp>
      <p:pic>
        <p:nvPicPr>
          <p:cNvPr id="15366" name="Picture 2"/>
          <p:cNvPicPr>
            <a:picLocks noChangeAspect="1" noChangeArrowheads="1"/>
          </p:cNvPicPr>
          <p:nvPr/>
        </p:nvPicPr>
        <p:blipFill>
          <a:blip r:embed="rId2"/>
          <a:srcRect/>
          <a:stretch>
            <a:fillRect/>
          </a:stretch>
        </p:blipFill>
        <p:spPr bwMode="auto">
          <a:xfrm>
            <a:off x="0" y="642938"/>
            <a:ext cx="8858250" cy="5500687"/>
          </a:xfrm>
          <a:prstGeom prst="rect">
            <a:avLst/>
          </a:prstGeom>
          <a:noFill/>
          <a:ln w="9525">
            <a:noFill/>
            <a:miter lim="800000"/>
            <a:headEnd/>
            <a:tailEnd/>
          </a:ln>
        </p:spPr>
      </p:pic>
      <p:sp>
        <p:nvSpPr>
          <p:cNvPr id="15367" name="ZoneTexte 6"/>
          <p:cNvSpPr txBox="1">
            <a:spLocks noChangeArrowheads="1"/>
          </p:cNvSpPr>
          <p:nvPr/>
        </p:nvSpPr>
        <p:spPr bwMode="auto">
          <a:xfrm>
            <a:off x="285750" y="1714500"/>
            <a:ext cx="2571750" cy="2000250"/>
          </a:xfrm>
          <a:prstGeom prst="rect">
            <a:avLst/>
          </a:prstGeom>
          <a:noFill/>
          <a:ln w="9525">
            <a:noFill/>
            <a:miter lim="800000"/>
            <a:headEnd/>
            <a:tailEnd/>
          </a:ln>
        </p:spPr>
        <p:txBody>
          <a:bodyPr>
            <a:spAutoFit/>
          </a:bodyPr>
          <a:lstStyle/>
          <a:p>
            <a:r>
              <a:rPr lang="fr-FR" sz="1100" b="1">
                <a:solidFill>
                  <a:srgbClr val="FF0000"/>
                </a:solidFill>
              </a:rPr>
              <a:t>Les méthodes descriptive </a:t>
            </a:r>
            <a:r>
              <a:rPr lang="fr-FR" sz="1100"/>
              <a:t>permettent d'organiser, de simplifier et d'aider à comprendre l'information sous-jacente d'un ensemble important de données.</a:t>
            </a:r>
          </a:p>
          <a:p>
            <a:r>
              <a:rPr lang="fr-FR" sz="1100"/>
              <a:t>Elles permettent de travailler sur un ensemble de </a:t>
            </a:r>
            <a:r>
              <a:rPr lang="fr-FR" sz="1100">
                <a:hlinkClick r:id="rId3" tooltip="Donnée (statistique)"/>
              </a:rPr>
              <a:t>données</a:t>
            </a:r>
            <a:r>
              <a:rPr lang="fr-FR" sz="1100"/>
              <a:t>, organisées en instances de variables, dans lequel aucune des variables explicatives des individus n'a d'importance particulière par rapport aux autres.</a:t>
            </a:r>
          </a:p>
        </p:txBody>
      </p:sp>
      <p:sp>
        <p:nvSpPr>
          <p:cNvPr id="15368" name="ZoneTexte 7"/>
          <p:cNvSpPr txBox="1">
            <a:spLocks noChangeArrowheads="1"/>
          </p:cNvSpPr>
          <p:nvPr/>
        </p:nvSpPr>
        <p:spPr bwMode="auto">
          <a:xfrm>
            <a:off x="5715000" y="1571625"/>
            <a:ext cx="3000375" cy="1954213"/>
          </a:xfrm>
          <a:prstGeom prst="rect">
            <a:avLst/>
          </a:prstGeom>
          <a:noFill/>
          <a:ln w="9525">
            <a:noFill/>
            <a:miter lim="800000"/>
            <a:headEnd/>
            <a:tailEnd/>
          </a:ln>
        </p:spPr>
        <p:txBody>
          <a:bodyPr>
            <a:spAutoFit/>
          </a:bodyPr>
          <a:lstStyle/>
          <a:p>
            <a:r>
              <a:rPr lang="fr-FR" sz="1100" b="1">
                <a:solidFill>
                  <a:srgbClr val="FF0000"/>
                </a:solidFill>
              </a:rPr>
              <a:t>Les méthodes prédictives </a:t>
            </a:r>
            <a:r>
              <a:rPr lang="fr-FR" sz="1100"/>
              <a:t>permettent d'expliquer ou de prévoir un ou plusieurs phénomènes observables et  effectivement mesurés.</a:t>
            </a:r>
          </a:p>
          <a:p>
            <a:r>
              <a:rPr lang="fr-FR" sz="1100"/>
              <a:t>En exploration de données prédictive, il y a deux types d'opérations : la discrimination ou classement, et la régression ou prédiction, tout dépend du type de variable à expliquer. La discrimination s’intéresse aux variables qualitatives, tandis que la régression s’intéresse aux variables continues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Sous-titre 2"/>
          <p:cNvSpPr>
            <a:spLocks noGrp="1"/>
          </p:cNvSpPr>
          <p:nvPr>
            <p:ph type="subTitle" idx="1"/>
          </p:nvPr>
        </p:nvSpPr>
        <p:spPr/>
        <p:txBody>
          <a:bodyPr/>
          <a:lstStyle/>
          <a:p>
            <a:pPr>
              <a:buFont typeface="Wingdings" pitchFamily="2" charset="2"/>
              <a:buNone/>
            </a:pPr>
            <a:endParaRPr lang="fr-FR" smtClean="0"/>
          </a:p>
        </p:txBody>
      </p:sp>
      <p:sp>
        <p:nvSpPr>
          <p:cNvPr id="16388"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16389" name="Espace réservé du numéro de diapositive 4"/>
          <p:cNvSpPr>
            <a:spLocks noGrp="1"/>
          </p:cNvSpPr>
          <p:nvPr>
            <p:ph type="sldNum" sz="quarter" idx="12"/>
          </p:nvPr>
        </p:nvSpPr>
        <p:spPr>
          <a:noFill/>
        </p:spPr>
        <p:txBody>
          <a:bodyPr/>
          <a:lstStyle/>
          <a:p>
            <a:fld id="{BF6A9607-8EA9-4DFE-AD22-479B8EC49D79}" type="slidenum">
              <a:rPr lang="fr-FR" smtClean="0">
                <a:latin typeface="Tahoma" pitchFamily="34" charset="0"/>
              </a:rPr>
              <a:pPr/>
              <a:t>14</a:t>
            </a:fld>
            <a:endParaRPr lang="fr-FR" smtClean="0">
              <a:latin typeface="Tahoma" pitchFamily="34" charset="0"/>
            </a:endParaRPr>
          </a:p>
        </p:txBody>
      </p:sp>
      <p:sp>
        <p:nvSpPr>
          <p:cNvPr id="16386" name="Titre 1"/>
          <p:cNvSpPr>
            <a:spLocks noGrp="1"/>
          </p:cNvSpPr>
          <p:nvPr>
            <p:ph type="ctrTitle"/>
          </p:nvPr>
        </p:nvSpPr>
        <p:spPr/>
        <p:txBody>
          <a:bodyPr/>
          <a:lstStyle/>
          <a:p>
            <a:endParaRPr lang="fr-FR" smtClean="0"/>
          </a:p>
        </p:txBody>
      </p:sp>
      <p:pic>
        <p:nvPicPr>
          <p:cNvPr id="16390" name="Picture 2"/>
          <p:cNvPicPr>
            <a:picLocks noChangeAspect="1" noChangeArrowheads="1"/>
          </p:cNvPicPr>
          <p:nvPr/>
        </p:nvPicPr>
        <p:blipFill>
          <a:blip r:embed="rId2"/>
          <a:srcRect/>
          <a:stretch>
            <a:fillRect/>
          </a:stretch>
        </p:blipFill>
        <p:spPr bwMode="auto">
          <a:xfrm>
            <a:off x="0" y="214313"/>
            <a:ext cx="8929688" cy="5929312"/>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1026"/>
          <p:cNvSpPr>
            <a:spLocks noGrp="1" noChangeArrowheads="1"/>
          </p:cNvSpPr>
          <p:nvPr>
            <p:ph type="title"/>
          </p:nvPr>
        </p:nvSpPr>
        <p:spPr>
          <a:xfrm>
            <a:off x="655638" y="420688"/>
            <a:ext cx="7772400" cy="1143000"/>
          </a:xfrm>
        </p:spPr>
        <p:txBody>
          <a:bodyPr>
            <a:normAutofit/>
          </a:bodyPr>
          <a:lstStyle/>
          <a:p>
            <a:pPr eaLnBrk="1" hangingPunct="1"/>
            <a:r>
              <a:rPr lang="fr-FR" sz="3200" smtClean="0"/>
              <a:t>Définitions I ( fouille de données pour l’apprentissage automatique)</a:t>
            </a:r>
          </a:p>
        </p:txBody>
      </p:sp>
      <p:sp>
        <p:nvSpPr>
          <p:cNvPr id="17413" name="Espace réservé du pied de page 5"/>
          <p:cNvSpPr>
            <a:spLocks noGrp="1"/>
          </p:cNvSpPr>
          <p:nvPr>
            <p:ph type="ftr" sz="quarter" idx="11"/>
          </p:nvPr>
        </p:nvSpPr>
        <p:spPr>
          <a:noFill/>
        </p:spPr>
        <p:txBody>
          <a:bodyPr/>
          <a:lstStyle/>
          <a:p>
            <a:r>
              <a:rPr lang="fr-FR" smtClean="0">
                <a:latin typeface="Tahoma" pitchFamily="34" charset="0"/>
              </a:rPr>
              <a:t>Prof. AZIZI N.    2019-2020</a:t>
            </a:r>
          </a:p>
        </p:txBody>
      </p:sp>
      <p:sp>
        <p:nvSpPr>
          <p:cNvPr id="17410" name="Espace réservé du numéro de diapositive 5"/>
          <p:cNvSpPr>
            <a:spLocks noGrp="1"/>
          </p:cNvSpPr>
          <p:nvPr>
            <p:ph type="sldNum" sz="quarter" idx="12"/>
          </p:nvPr>
        </p:nvSpPr>
        <p:spPr>
          <a:noFill/>
        </p:spPr>
        <p:txBody>
          <a:bodyPr/>
          <a:lstStyle/>
          <a:p>
            <a:fld id="{3B0F9679-EFD8-4523-AF84-4BD4D8CBA03D}" type="slidenum">
              <a:rPr lang="fr-FR" smtClean="0">
                <a:latin typeface="Tahoma" pitchFamily="34" charset="0"/>
              </a:rPr>
              <a:pPr/>
              <a:t>15</a:t>
            </a:fld>
            <a:endParaRPr lang="fr-FR" smtClean="0">
              <a:latin typeface="Tahoma" pitchFamily="34" charset="0"/>
            </a:endParaRPr>
          </a:p>
        </p:txBody>
      </p:sp>
      <p:sp>
        <p:nvSpPr>
          <p:cNvPr id="17412" name="Rectangle 1027"/>
          <p:cNvSpPr>
            <a:spLocks noGrp="1" noChangeArrowheads="1"/>
          </p:cNvSpPr>
          <p:nvPr>
            <p:ph sz="quarter" idx="1"/>
          </p:nvPr>
        </p:nvSpPr>
        <p:spPr>
          <a:xfrm>
            <a:off x="787400" y="1749425"/>
            <a:ext cx="7772400" cy="4114800"/>
          </a:xfrm>
        </p:spPr>
        <p:txBody>
          <a:bodyPr>
            <a:normAutofit/>
          </a:bodyPr>
          <a:lstStyle/>
          <a:p>
            <a:pPr eaLnBrk="1" hangingPunct="1">
              <a:lnSpc>
                <a:spcPct val="90000"/>
              </a:lnSpc>
            </a:pPr>
            <a:r>
              <a:rPr lang="fr-FR" sz="2800" smtClean="0"/>
              <a:t>Classification</a:t>
            </a:r>
          </a:p>
          <a:p>
            <a:pPr lvl="1" eaLnBrk="1" hangingPunct="1">
              <a:lnSpc>
                <a:spcPct val="90000"/>
              </a:lnSpc>
            </a:pPr>
            <a:r>
              <a:rPr lang="fr-FR" sz="2400" smtClean="0"/>
              <a:t>Action de distribuer par classes, par catégories</a:t>
            </a:r>
          </a:p>
          <a:p>
            <a:pPr lvl="1" eaLnBrk="1" hangingPunct="1">
              <a:lnSpc>
                <a:spcPct val="90000"/>
              </a:lnSpc>
            </a:pPr>
            <a:r>
              <a:rPr lang="fr-FR" sz="2400" smtClean="0"/>
              <a:t>Résultat de cette action</a:t>
            </a:r>
          </a:p>
          <a:p>
            <a:pPr eaLnBrk="1" hangingPunct="1">
              <a:lnSpc>
                <a:spcPct val="90000"/>
              </a:lnSpc>
            </a:pPr>
            <a:r>
              <a:rPr lang="fr-FR" sz="2800" smtClean="0"/>
              <a:t>Classe </a:t>
            </a:r>
          </a:p>
          <a:p>
            <a:pPr lvl="1" eaLnBrk="1" hangingPunct="1">
              <a:lnSpc>
                <a:spcPct val="90000"/>
              </a:lnSpc>
            </a:pPr>
            <a:r>
              <a:rPr lang="fr-FR" sz="2400" smtClean="0"/>
              <a:t>ensemble d’individus ou d’objets qui ont des caractères communs</a:t>
            </a:r>
          </a:p>
          <a:p>
            <a:pPr eaLnBrk="1" hangingPunct="1">
              <a:lnSpc>
                <a:spcPct val="90000"/>
              </a:lnSpc>
            </a:pPr>
            <a:r>
              <a:rPr lang="fr-FR" sz="2800" smtClean="0"/>
              <a:t>Classer</a:t>
            </a:r>
          </a:p>
          <a:p>
            <a:pPr lvl="1" eaLnBrk="1" hangingPunct="1">
              <a:lnSpc>
                <a:spcPct val="90000"/>
              </a:lnSpc>
            </a:pPr>
            <a:r>
              <a:rPr lang="fr-FR" sz="2400" smtClean="0"/>
              <a:t>Diviser et répartir en classes</a:t>
            </a:r>
          </a:p>
          <a:p>
            <a:pPr eaLnBrk="1" hangingPunct="1">
              <a:lnSpc>
                <a:spcPct val="90000"/>
              </a:lnSpc>
            </a:pPr>
            <a:r>
              <a:rPr lang="fr-FR" sz="2800" smtClean="0"/>
              <a:t>Classifier</a:t>
            </a:r>
          </a:p>
          <a:p>
            <a:pPr lvl="1" eaLnBrk="1" hangingPunct="1">
              <a:lnSpc>
                <a:spcPct val="90000"/>
              </a:lnSpc>
            </a:pPr>
            <a:r>
              <a:rPr lang="fr-FR" sz="2400" smtClean="0"/>
              <a:t>Répartir selon une classification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1026"/>
          <p:cNvSpPr>
            <a:spLocks noGrp="1" noChangeArrowheads="1"/>
          </p:cNvSpPr>
          <p:nvPr>
            <p:ph type="title"/>
          </p:nvPr>
        </p:nvSpPr>
        <p:spPr/>
        <p:txBody>
          <a:bodyPr/>
          <a:lstStyle/>
          <a:p>
            <a:pPr eaLnBrk="1" hangingPunct="1"/>
            <a:r>
              <a:rPr lang="fr-FR" smtClean="0"/>
              <a:t>Définitions II</a:t>
            </a:r>
          </a:p>
        </p:txBody>
      </p:sp>
      <p:sp>
        <p:nvSpPr>
          <p:cNvPr id="18437" name="Espace réservé du pied de page 5"/>
          <p:cNvSpPr>
            <a:spLocks noGrp="1"/>
          </p:cNvSpPr>
          <p:nvPr>
            <p:ph type="ftr" sz="quarter" idx="11"/>
          </p:nvPr>
        </p:nvSpPr>
        <p:spPr>
          <a:noFill/>
        </p:spPr>
        <p:txBody>
          <a:bodyPr/>
          <a:lstStyle/>
          <a:p>
            <a:r>
              <a:rPr lang="fr-FR" smtClean="0">
                <a:latin typeface="Tahoma" pitchFamily="34" charset="0"/>
              </a:rPr>
              <a:t>Prof. AZIZI N.    2019-2020</a:t>
            </a:r>
          </a:p>
        </p:txBody>
      </p:sp>
      <p:sp>
        <p:nvSpPr>
          <p:cNvPr id="18434" name="Espace réservé du numéro de diapositive 5"/>
          <p:cNvSpPr>
            <a:spLocks noGrp="1"/>
          </p:cNvSpPr>
          <p:nvPr>
            <p:ph type="sldNum" sz="quarter" idx="12"/>
          </p:nvPr>
        </p:nvSpPr>
        <p:spPr>
          <a:noFill/>
        </p:spPr>
        <p:txBody>
          <a:bodyPr/>
          <a:lstStyle/>
          <a:p>
            <a:fld id="{CECCCF4D-22B2-452B-968F-E2EAD75F8804}" type="slidenum">
              <a:rPr lang="fr-FR" smtClean="0">
                <a:latin typeface="Tahoma" pitchFamily="34" charset="0"/>
              </a:rPr>
              <a:pPr/>
              <a:t>16</a:t>
            </a:fld>
            <a:endParaRPr lang="fr-FR" smtClean="0">
              <a:latin typeface="Tahoma" pitchFamily="34" charset="0"/>
            </a:endParaRPr>
          </a:p>
        </p:txBody>
      </p:sp>
      <p:sp>
        <p:nvSpPr>
          <p:cNvPr id="18436" name="Rectangle 1027"/>
          <p:cNvSpPr>
            <a:spLocks noGrp="1" noChangeArrowheads="1"/>
          </p:cNvSpPr>
          <p:nvPr>
            <p:ph sz="quarter" idx="1"/>
          </p:nvPr>
        </p:nvSpPr>
        <p:spPr/>
        <p:txBody>
          <a:bodyPr/>
          <a:lstStyle/>
          <a:p>
            <a:pPr eaLnBrk="1" hangingPunct="1">
              <a:lnSpc>
                <a:spcPct val="90000"/>
              </a:lnSpc>
            </a:pPr>
            <a:r>
              <a:rPr lang="fr-FR" sz="2800" smtClean="0"/>
              <a:t>Le terme classification est ambigu ; ne sépare pas </a:t>
            </a:r>
          </a:p>
          <a:p>
            <a:pPr lvl="1" eaLnBrk="1" hangingPunct="1">
              <a:lnSpc>
                <a:spcPct val="90000"/>
              </a:lnSpc>
            </a:pPr>
            <a:r>
              <a:rPr lang="fr-FR" sz="2400" smtClean="0"/>
              <a:t>l’action de création de classes ~= classer</a:t>
            </a:r>
          </a:p>
          <a:p>
            <a:pPr lvl="1" eaLnBrk="1" hangingPunct="1">
              <a:lnSpc>
                <a:spcPct val="90000"/>
              </a:lnSpc>
            </a:pPr>
            <a:r>
              <a:rPr lang="fr-FR" sz="2400" smtClean="0"/>
              <a:t>l’action d’affectation à une classe = classifier</a:t>
            </a:r>
          </a:p>
          <a:p>
            <a:pPr lvl="1" eaLnBrk="1" hangingPunct="1">
              <a:lnSpc>
                <a:spcPct val="90000"/>
              </a:lnSpc>
            </a:pPr>
            <a:r>
              <a:rPr lang="fr-FR" sz="2400" smtClean="0"/>
              <a:t>Grouper, agglomérer, partitionner, diviser </a:t>
            </a:r>
          </a:p>
          <a:p>
            <a:pPr eaLnBrk="1" hangingPunct="1">
              <a:lnSpc>
                <a:spcPct val="90000"/>
              </a:lnSpc>
            </a:pPr>
            <a:r>
              <a:rPr lang="fr-FR" sz="2800" smtClean="0"/>
              <a:t>En anglais : un terme non ambigu</a:t>
            </a:r>
          </a:p>
          <a:p>
            <a:pPr lvl="1" eaLnBrk="1" hangingPunct="1">
              <a:lnSpc>
                <a:spcPct val="90000"/>
              </a:lnSpc>
            </a:pPr>
            <a:r>
              <a:rPr lang="fr-FR" sz="2400" smtClean="0"/>
              <a:t>A clustering = a cluster = un regroupement</a:t>
            </a:r>
          </a:p>
          <a:p>
            <a:pPr lvl="1" eaLnBrk="1" hangingPunct="1">
              <a:lnSpc>
                <a:spcPct val="90000"/>
              </a:lnSpc>
            </a:pPr>
            <a:r>
              <a:rPr lang="fr-FR" sz="2400" smtClean="0"/>
              <a:t>« A grouping of a number of similar things »</a:t>
            </a:r>
          </a:p>
          <a:p>
            <a:pPr lvl="1" eaLnBrk="1" hangingPunct="1">
              <a:lnSpc>
                <a:spcPct val="90000"/>
              </a:lnSpc>
            </a:pPr>
            <a:r>
              <a:rPr lang="fr-FR" sz="2400" smtClean="0"/>
              <a:t>To cluster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fr-FR" smtClean="0"/>
              <a:t> nNotion de Données et Information</a:t>
            </a:r>
          </a:p>
        </p:txBody>
      </p:sp>
      <p:sp>
        <p:nvSpPr>
          <p:cNvPr id="4101" name="Espace réservé du pied de page 4"/>
          <p:cNvSpPr>
            <a:spLocks noGrp="1"/>
          </p:cNvSpPr>
          <p:nvPr>
            <p:ph type="ftr" sz="quarter" idx="11"/>
          </p:nvPr>
        </p:nvSpPr>
        <p:spPr>
          <a:noFill/>
        </p:spPr>
        <p:txBody>
          <a:bodyPr/>
          <a:lstStyle/>
          <a:p>
            <a:r>
              <a:rPr lang="fr-FR" smtClean="0">
                <a:latin typeface="Tahoma" pitchFamily="34" charset="0"/>
              </a:rPr>
              <a:t>Prof. AZIZI N.    2019-2020</a:t>
            </a:r>
          </a:p>
        </p:txBody>
      </p:sp>
      <p:sp>
        <p:nvSpPr>
          <p:cNvPr id="4100" name="Espace réservé du numéro de diapositive 6"/>
          <p:cNvSpPr>
            <a:spLocks noGrp="1"/>
          </p:cNvSpPr>
          <p:nvPr>
            <p:ph type="sldNum" sz="quarter" idx="12"/>
          </p:nvPr>
        </p:nvSpPr>
        <p:spPr>
          <a:noFill/>
        </p:spPr>
        <p:txBody>
          <a:bodyPr/>
          <a:lstStyle/>
          <a:p>
            <a:fld id="{F8FFCE19-D0E8-41E1-8BC2-170C507DFE39}" type="slidenum">
              <a:rPr lang="fr-FR" smtClean="0">
                <a:latin typeface="Tahoma" pitchFamily="34" charset="0"/>
              </a:rPr>
              <a:pPr/>
              <a:t>2</a:t>
            </a:fld>
            <a:endParaRPr lang="fr-FR" smtClean="0">
              <a:latin typeface="Tahoma" pitchFamily="34" charset="0"/>
            </a:endParaRPr>
          </a:p>
        </p:txBody>
      </p:sp>
      <p:sp>
        <p:nvSpPr>
          <p:cNvPr id="4099" name="Rectangle 3"/>
          <p:cNvSpPr>
            <a:spLocks noGrp="1" noChangeArrowheads="1"/>
          </p:cNvSpPr>
          <p:nvPr>
            <p:ph sz="quarter" idx="1"/>
          </p:nvPr>
        </p:nvSpPr>
        <p:spPr/>
        <p:txBody>
          <a:bodyPr/>
          <a:lstStyle/>
          <a:p>
            <a:pPr eaLnBrk="1" hangingPunct="1">
              <a:lnSpc>
                <a:spcPct val="90000"/>
              </a:lnSpc>
            </a:pPr>
            <a:r>
              <a:rPr lang="fr-FR" sz="2800" smtClean="0"/>
              <a:t>Les entreprises produisent des quantités énormes de données</a:t>
            </a:r>
          </a:p>
          <a:p>
            <a:pPr eaLnBrk="1" hangingPunct="1">
              <a:lnSpc>
                <a:spcPct val="90000"/>
              </a:lnSpc>
            </a:pPr>
            <a:r>
              <a:rPr lang="fr-FR" sz="2800" smtClean="0"/>
              <a:t>Les données sont des ressources de valeur</a:t>
            </a:r>
          </a:p>
          <a:p>
            <a:pPr eaLnBrk="1" hangingPunct="1">
              <a:lnSpc>
                <a:spcPct val="90000"/>
              </a:lnSpc>
            </a:pPr>
            <a:r>
              <a:rPr lang="fr-FR" sz="2800" smtClean="0"/>
              <a:t>Besoin de techniques pour analyser les données et extraire des informations / connaissances automatiquement</a:t>
            </a:r>
          </a:p>
          <a:p>
            <a:pPr lvl="1" eaLnBrk="1" hangingPunct="1">
              <a:lnSpc>
                <a:spcPct val="90000"/>
              </a:lnSpc>
            </a:pPr>
            <a:r>
              <a:rPr lang="fr-FR" sz="2400" smtClean="0"/>
              <a:t>Données = faits</a:t>
            </a:r>
          </a:p>
          <a:p>
            <a:pPr lvl="1" eaLnBrk="1" hangingPunct="1">
              <a:lnSpc>
                <a:spcPct val="90000"/>
              </a:lnSpc>
            </a:pPr>
            <a:r>
              <a:rPr lang="fr-FR" sz="2400" smtClean="0"/>
              <a:t>Information = modèle / motif (pattern) dans les données</a:t>
            </a:r>
          </a:p>
          <a:p>
            <a:pPr eaLnBrk="1" hangingPunct="1">
              <a:lnSpc>
                <a:spcPct val="90000"/>
              </a:lnSpc>
            </a:pPr>
            <a:endParaRPr lang="fr-FR" sz="28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fr-FR" smtClean="0"/>
              <a:t>Fouille de données (FDD)</a:t>
            </a:r>
          </a:p>
        </p:txBody>
      </p:sp>
      <p:sp>
        <p:nvSpPr>
          <p:cNvPr id="5125" name="Espace réservé du pied de page 4"/>
          <p:cNvSpPr>
            <a:spLocks noGrp="1"/>
          </p:cNvSpPr>
          <p:nvPr>
            <p:ph type="ftr" sz="quarter" idx="11"/>
          </p:nvPr>
        </p:nvSpPr>
        <p:spPr>
          <a:noFill/>
        </p:spPr>
        <p:txBody>
          <a:bodyPr/>
          <a:lstStyle/>
          <a:p>
            <a:r>
              <a:rPr lang="fr-FR" smtClean="0">
                <a:latin typeface="Tahoma" pitchFamily="34" charset="0"/>
              </a:rPr>
              <a:t>Prof. AZIZI N.    2019-2020</a:t>
            </a:r>
          </a:p>
        </p:txBody>
      </p:sp>
      <p:sp>
        <p:nvSpPr>
          <p:cNvPr id="5124" name="Espace réservé du numéro de diapositive 6"/>
          <p:cNvSpPr>
            <a:spLocks noGrp="1"/>
          </p:cNvSpPr>
          <p:nvPr>
            <p:ph type="sldNum" sz="quarter" idx="12"/>
          </p:nvPr>
        </p:nvSpPr>
        <p:spPr>
          <a:noFill/>
        </p:spPr>
        <p:txBody>
          <a:bodyPr/>
          <a:lstStyle/>
          <a:p>
            <a:fld id="{F045FA31-AF8A-4484-8B6C-7BC0E5F8A1D1}" type="slidenum">
              <a:rPr lang="fr-FR" smtClean="0">
                <a:latin typeface="Tahoma" pitchFamily="34" charset="0"/>
              </a:rPr>
              <a:pPr/>
              <a:t>3</a:t>
            </a:fld>
            <a:endParaRPr lang="fr-FR" smtClean="0">
              <a:latin typeface="Tahoma" pitchFamily="34" charset="0"/>
            </a:endParaRPr>
          </a:p>
        </p:txBody>
      </p:sp>
      <p:sp>
        <p:nvSpPr>
          <p:cNvPr id="5123" name="Rectangle 3"/>
          <p:cNvSpPr>
            <a:spLocks noGrp="1" noChangeArrowheads="1"/>
          </p:cNvSpPr>
          <p:nvPr>
            <p:ph sz="quarter" idx="1"/>
          </p:nvPr>
        </p:nvSpPr>
        <p:spPr/>
        <p:txBody>
          <a:bodyPr>
            <a:normAutofit/>
          </a:bodyPr>
          <a:lstStyle/>
          <a:p>
            <a:pPr eaLnBrk="1" hangingPunct="1">
              <a:lnSpc>
                <a:spcPct val="90000"/>
              </a:lnSpc>
            </a:pPr>
            <a:r>
              <a:rPr lang="fr-FR" sz="2800" smtClean="0"/>
              <a:t>Fouille / découverte de connaissances dans les données ou création d’un modèle des données</a:t>
            </a:r>
          </a:p>
          <a:p>
            <a:pPr eaLnBrk="1" hangingPunct="1">
              <a:lnSpc>
                <a:spcPct val="90000"/>
              </a:lnSpc>
            </a:pPr>
            <a:r>
              <a:rPr lang="fr-FR" sz="2800" smtClean="0"/>
              <a:t>Processus qui emploie des techniques d’apprentissage automatiques et intelligentes pour analyser et extraire des connaissances, de grande</a:t>
            </a:r>
            <a:r>
              <a:rPr lang="en-US" sz="2800" smtClean="0"/>
              <a:t>s</a:t>
            </a:r>
            <a:r>
              <a:rPr lang="fr-FR" sz="2800" smtClean="0"/>
              <a:t> quantités de données </a:t>
            </a:r>
          </a:p>
          <a:p>
            <a:pPr eaLnBrk="1" hangingPunct="1">
              <a:lnSpc>
                <a:spcPct val="90000"/>
              </a:lnSpc>
            </a:pPr>
            <a:r>
              <a:rPr lang="fr-FR" sz="2800" smtClean="0"/>
              <a:t>98% de ce que les humains apprennent proviennent de reconnaissance des formes [Kurzwell]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re 1"/>
          <p:cNvSpPr>
            <a:spLocks noGrp="1"/>
          </p:cNvSpPr>
          <p:nvPr>
            <p:ph type="title"/>
          </p:nvPr>
        </p:nvSpPr>
        <p:spPr>
          <a:xfrm>
            <a:off x="1187450" y="188913"/>
            <a:ext cx="7793038" cy="1143000"/>
          </a:xfrm>
        </p:spPr>
        <p:txBody>
          <a:bodyPr>
            <a:normAutofit/>
          </a:bodyPr>
          <a:lstStyle/>
          <a:p>
            <a:r>
              <a:rPr lang="fr-FR" sz="3200" smtClean="0">
                <a:solidFill>
                  <a:schemeClr val="tx1"/>
                </a:solidFill>
              </a:rPr>
              <a:t>Qu'est ce que la fouille de données ?</a:t>
            </a:r>
            <a:br>
              <a:rPr lang="fr-FR" sz="3200" smtClean="0">
                <a:solidFill>
                  <a:schemeClr val="tx1"/>
                </a:solidFill>
              </a:rPr>
            </a:br>
            <a:endParaRPr lang="fr-FR" sz="3200" smtClean="0"/>
          </a:p>
        </p:txBody>
      </p:sp>
      <p:sp>
        <p:nvSpPr>
          <p:cNvPr id="6148"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6149" name="Espace réservé du numéro de diapositive 4"/>
          <p:cNvSpPr>
            <a:spLocks noGrp="1"/>
          </p:cNvSpPr>
          <p:nvPr>
            <p:ph type="sldNum" sz="quarter" idx="12"/>
          </p:nvPr>
        </p:nvSpPr>
        <p:spPr>
          <a:noFill/>
        </p:spPr>
        <p:txBody>
          <a:bodyPr/>
          <a:lstStyle/>
          <a:p>
            <a:fld id="{BE474DCE-C2CD-429E-B2F9-9F4E7E95AE4C}" type="slidenum">
              <a:rPr lang="fr-FR" smtClean="0">
                <a:latin typeface="Tahoma" pitchFamily="34" charset="0"/>
              </a:rPr>
              <a:pPr/>
              <a:t>4</a:t>
            </a:fld>
            <a:endParaRPr lang="fr-FR" smtClean="0">
              <a:latin typeface="Tahoma" pitchFamily="34" charset="0"/>
            </a:endParaRPr>
          </a:p>
        </p:txBody>
      </p:sp>
      <p:sp>
        <p:nvSpPr>
          <p:cNvPr id="6147" name="Espace réservé du contenu 2"/>
          <p:cNvSpPr>
            <a:spLocks noGrp="1"/>
          </p:cNvSpPr>
          <p:nvPr>
            <p:ph sz="quarter" idx="1"/>
          </p:nvPr>
        </p:nvSpPr>
        <p:spPr>
          <a:xfrm>
            <a:off x="684213" y="908050"/>
            <a:ext cx="8270875" cy="4114800"/>
          </a:xfrm>
        </p:spPr>
        <p:txBody>
          <a:bodyPr>
            <a:normAutofit fontScale="92500"/>
          </a:bodyPr>
          <a:lstStyle/>
          <a:p>
            <a:r>
              <a:rPr lang="fr-FR" sz="1800" smtClean="0"/>
              <a:t>L’</a:t>
            </a:r>
            <a:r>
              <a:rPr lang="fr-FR" sz="1800" b="1" smtClean="0"/>
              <a:t>exploration de données</a:t>
            </a:r>
            <a:r>
              <a:rPr lang="fr-FR" sz="1800" smtClean="0"/>
              <a:t>, connue aussi sous l'expression de </a:t>
            </a:r>
            <a:r>
              <a:rPr lang="fr-FR" sz="1800" b="1" smtClean="0"/>
              <a:t>fouille de données</a:t>
            </a:r>
            <a:r>
              <a:rPr lang="fr-FR" sz="1800" smtClean="0"/>
              <a:t>, </a:t>
            </a:r>
            <a:r>
              <a:rPr lang="fr-FR" sz="1800" b="1" smtClean="0"/>
              <a:t>forage de données</a:t>
            </a:r>
            <a:r>
              <a:rPr lang="fr-FR" sz="1800" smtClean="0"/>
              <a:t>, </a:t>
            </a:r>
            <a:r>
              <a:rPr lang="fr-FR" sz="1800" b="1" smtClean="0"/>
              <a:t>prospection de données</a:t>
            </a:r>
            <a:r>
              <a:rPr lang="fr-FR" sz="1800" smtClean="0"/>
              <a:t>, </a:t>
            </a:r>
            <a:r>
              <a:rPr lang="fr-FR" sz="1800" b="1" i="1" smtClean="0"/>
              <a:t>data mining</a:t>
            </a:r>
            <a:r>
              <a:rPr lang="fr-FR" sz="1800" smtClean="0"/>
              <a:t>, ou encore </a:t>
            </a:r>
            <a:r>
              <a:rPr lang="fr-FR" sz="1800" b="1" smtClean="0"/>
              <a:t>extraction de </a:t>
            </a:r>
            <a:r>
              <a:rPr lang="fr-FR" sz="1800" b="1" smtClean="0">
                <a:hlinkClick r:id="rId2" tooltip="Connaissance"/>
              </a:rPr>
              <a:t>connaissances</a:t>
            </a:r>
            <a:r>
              <a:rPr lang="fr-FR" sz="1800" b="1" smtClean="0"/>
              <a:t> à partir de données</a:t>
            </a:r>
            <a:r>
              <a:rPr lang="fr-FR" sz="1800" smtClean="0"/>
              <a:t>, a pour objet l’extraction d'un </a:t>
            </a:r>
            <a:r>
              <a:rPr lang="fr-FR" sz="1800" smtClean="0">
                <a:hlinkClick r:id="rId3" tooltip="Savoir"/>
              </a:rPr>
              <a:t>savoir</a:t>
            </a:r>
            <a:r>
              <a:rPr lang="fr-FR" sz="1800" smtClean="0"/>
              <a:t> ou d'une connaissance à partir de grandes quantités de </a:t>
            </a:r>
            <a:r>
              <a:rPr lang="fr-FR" sz="1800" smtClean="0">
                <a:hlinkClick r:id="rId4" tooltip="Donnée (statistique)"/>
              </a:rPr>
              <a:t>données</a:t>
            </a:r>
            <a:r>
              <a:rPr lang="fr-FR" sz="1800" smtClean="0"/>
              <a:t>, par des méthodes automatiques ou semi-automatiques.</a:t>
            </a:r>
          </a:p>
          <a:p>
            <a:r>
              <a:rPr lang="fr-FR" sz="1800" smtClean="0"/>
              <a:t>La fouille de données consiste à rechercher et extraire de l'information (utile et inconnue) de gros volumes de données stockées dans des bases ou des entrepôts de données. Le développement récent de la fouille de données (depuis le début des années 1990) est lié à plusieurs facteurs : une puissance de calcul importante est disponible sur les ordinateurs de bureau ou même à domicile ;</a:t>
            </a:r>
          </a:p>
          <a:p>
            <a:r>
              <a:rPr lang="fr-FR" sz="1800" smtClean="0"/>
              <a:t>le volume des bases de données augmente énormément ; l'accés aux réseaux de taille mondiale, ces réseaux ayant un débit sans cesse croissant, qui rendent le calcul distribué et la distribution d'information sur un réseau d'échelle mondiale viable ; la prise de conscience de l'intérêt commercial pour l'optimisation des processus de fabrication, vente, gestion, logistique, </a:t>
            </a:r>
          </a:p>
          <a:p>
            <a:r>
              <a:rPr lang="fr-FR" sz="1800" smtClean="0"/>
              <a:t>La fouille de données a aujourd'hui une grande importance économique du fait qu'elle permet d'optimiser la gestion des ressources (humaines et matérielles).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6"/>
          <p:cNvSpPr>
            <a:spLocks noGrp="1" noChangeArrowheads="1"/>
          </p:cNvSpPr>
          <p:nvPr>
            <p:ph type="title"/>
          </p:nvPr>
        </p:nvSpPr>
        <p:spPr/>
        <p:txBody>
          <a:bodyPr/>
          <a:lstStyle/>
          <a:p>
            <a:pPr marL="838200" indent="-838200" eaLnBrk="1" hangingPunct="1"/>
            <a:r>
              <a:rPr lang="fr-FR" smtClean="0"/>
              <a:t>Définition</a:t>
            </a:r>
          </a:p>
        </p:txBody>
      </p:sp>
      <p:sp>
        <p:nvSpPr>
          <p:cNvPr id="7182" name="Espace réservé du pied de page 13"/>
          <p:cNvSpPr>
            <a:spLocks noGrp="1"/>
          </p:cNvSpPr>
          <p:nvPr>
            <p:ph type="ftr" sz="quarter" idx="11"/>
          </p:nvPr>
        </p:nvSpPr>
        <p:spPr>
          <a:noFill/>
        </p:spPr>
        <p:txBody>
          <a:bodyPr/>
          <a:lstStyle/>
          <a:p>
            <a:r>
              <a:rPr lang="fr-FR" smtClean="0">
                <a:latin typeface="Tahoma" pitchFamily="34" charset="0"/>
              </a:rPr>
              <a:t>Prof. AZIZI N.    2019-2020</a:t>
            </a:r>
          </a:p>
        </p:txBody>
      </p:sp>
      <p:sp>
        <p:nvSpPr>
          <p:cNvPr id="7170" name="Espace réservé du numéro de diapositive 3"/>
          <p:cNvSpPr>
            <a:spLocks noGrp="1"/>
          </p:cNvSpPr>
          <p:nvPr>
            <p:ph type="sldNum" sz="quarter" idx="12"/>
          </p:nvPr>
        </p:nvSpPr>
        <p:spPr>
          <a:xfrm>
            <a:off x="914400" y="6324600"/>
            <a:ext cx="1905000" cy="457200"/>
          </a:xfrm>
          <a:noFill/>
        </p:spPr>
        <p:txBody>
          <a:bodyPr/>
          <a:lstStyle/>
          <a:p>
            <a:pPr algn="l"/>
            <a:fld id="{AD2BF698-6011-49E3-8F1B-893678FBE884}" type="slidenum">
              <a:rPr lang="fr-FR" smtClean="0">
                <a:latin typeface="Times New Roman" pitchFamily="18" charset="0"/>
              </a:rPr>
              <a:pPr algn="l"/>
              <a:t>5</a:t>
            </a:fld>
            <a:endParaRPr lang="fr-FR" smtClean="0">
              <a:latin typeface="Times New Roman" pitchFamily="18" charset="0"/>
            </a:endParaRPr>
          </a:p>
        </p:txBody>
      </p:sp>
      <p:sp>
        <p:nvSpPr>
          <p:cNvPr id="7174" name="Rectangle 7"/>
          <p:cNvSpPr>
            <a:spLocks noGrp="1" noChangeArrowheads="1"/>
          </p:cNvSpPr>
          <p:nvPr>
            <p:ph sz="quarter" idx="1"/>
          </p:nvPr>
        </p:nvSpPr>
        <p:spPr/>
        <p:txBody>
          <a:bodyPr/>
          <a:lstStyle/>
          <a:p>
            <a:pPr eaLnBrk="1" hangingPunct="1"/>
            <a:r>
              <a:rPr lang="fr-FR" smtClean="0"/>
              <a:t>Data mining</a:t>
            </a:r>
          </a:p>
          <a:p>
            <a:pPr lvl="1" eaLnBrk="1" hangingPunct="1"/>
            <a:r>
              <a:rPr lang="fr-FR" smtClean="0"/>
              <a:t>ensemble de techniques d'exploration de données afin d'en tirer des connaissances (la signification profonde) sous forme de modèles présentés à l ’utilisateur averti pour examen</a:t>
            </a:r>
          </a:p>
          <a:p>
            <a:pPr lvl="1" eaLnBrk="1" hangingPunct="1"/>
            <a:endParaRPr lang="fr-FR" smtClean="0"/>
          </a:p>
          <a:p>
            <a:pPr lvl="1" eaLnBrk="1" hangingPunct="1"/>
            <a:endParaRPr lang="fr-FR" smtClean="0"/>
          </a:p>
          <a:p>
            <a:pPr lvl="1" eaLnBrk="1" hangingPunct="1"/>
            <a:endParaRPr lang="fr-FR" smtClean="0"/>
          </a:p>
          <a:p>
            <a:pPr lvl="1" eaLnBrk="1" hangingPunct="1"/>
            <a:endParaRPr lang="fr-FR" smtClean="0"/>
          </a:p>
          <a:p>
            <a:pPr lvl="1" eaLnBrk="1" hangingPunct="1"/>
            <a:endParaRPr lang="fr-FR" smtClean="0"/>
          </a:p>
          <a:p>
            <a:pPr lvl="1" eaLnBrk="1" hangingPunct="1"/>
            <a:endParaRPr lang="fr-FR" smtClean="0"/>
          </a:p>
        </p:txBody>
      </p:sp>
      <p:sp>
        <p:nvSpPr>
          <p:cNvPr id="7171"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fr-FR"/>
          </a:p>
        </p:txBody>
      </p:sp>
      <p:sp>
        <p:nvSpPr>
          <p:cNvPr id="7172"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fr-FR"/>
          </a:p>
        </p:txBody>
      </p:sp>
      <p:sp>
        <p:nvSpPr>
          <p:cNvPr id="7175" name="AutoShape 8"/>
          <p:cNvSpPr>
            <a:spLocks noChangeArrowheads="1"/>
          </p:cNvSpPr>
          <p:nvPr/>
        </p:nvSpPr>
        <p:spPr bwMode="auto">
          <a:xfrm>
            <a:off x="1403350" y="4691063"/>
            <a:ext cx="2089150" cy="1214437"/>
          </a:xfrm>
          <a:prstGeom prst="can">
            <a:avLst>
              <a:gd name="adj" fmla="val 33204"/>
            </a:avLst>
          </a:prstGeom>
          <a:solidFill>
            <a:schemeClr val="accent1"/>
          </a:solidFill>
          <a:ln w="12700">
            <a:solidFill>
              <a:schemeClr val="tx1"/>
            </a:solidFill>
            <a:round/>
            <a:headEnd/>
            <a:tailEnd/>
          </a:ln>
        </p:spPr>
        <p:txBody>
          <a:bodyPr wrap="none" anchor="ctr"/>
          <a:lstStyle/>
          <a:p>
            <a:pPr algn="ctr" eaLnBrk="0" hangingPunct="0"/>
            <a:r>
              <a:rPr lang="fr-FR" sz="2800"/>
              <a:t>Données</a:t>
            </a:r>
          </a:p>
          <a:p>
            <a:pPr algn="ctr" eaLnBrk="0" hangingPunct="0"/>
            <a:r>
              <a:rPr lang="fr-FR" sz="2800"/>
              <a:t>entrepôt</a:t>
            </a:r>
          </a:p>
        </p:txBody>
      </p:sp>
      <p:sp>
        <p:nvSpPr>
          <p:cNvPr id="7176" name="Rectangle 10"/>
          <p:cNvSpPr>
            <a:spLocks noChangeArrowheads="1"/>
          </p:cNvSpPr>
          <p:nvPr/>
        </p:nvSpPr>
        <p:spPr bwMode="auto">
          <a:xfrm>
            <a:off x="4060825" y="4894263"/>
            <a:ext cx="1519238" cy="914400"/>
          </a:xfrm>
          <a:prstGeom prst="rect">
            <a:avLst/>
          </a:prstGeom>
          <a:solidFill>
            <a:srgbClr val="CCFFCC"/>
          </a:solidFill>
          <a:ln w="12700">
            <a:solidFill>
              <a:schemeClr val="tx1"/>
            </a:solidFill>
            <a:miter lim="800000"/>
            <a:headEnd/>
            <a:tailEnd/>
          </a:ln>
        </p:spPr>
        <p:txBody>
          <a:bodyPr wrap="none" anchor="ctr"/>
          <a:lstStyle/>
          <a:p>
            <a:pPr algn="ctr" eaLnBrk="0" hangingPunct="0"/>
            <a:r>
              <a:rPr lang="fr-FR" sz="2800"/>
              <a:t>Data</a:t>
            </a:r>
          </a:p>
          <a:p>
            <a:pPr algn="ctr" eaLnBrk="0" hangingPunct="0"/>
            <a:r>
              <a:rPr lang="fr-FR" sz="2800"/>
              <a:t>mining</a:t>
            </a:r>
          </a:p>
        </p:txBody>
      </p:sp>
      <p:sp>
        <p:nvSpPr>
          <p:cNvPr id="7177" name="AutoShape 13"/>
          <p:cNvSpPr>
            <a:spLocks noChangeArrowheads="1"/>
          </p:cNvSpPr>
          <p:nvPr/>
        </p:nvSpPr>
        <p:spPr bwMode="auto">
          <a:xfrm>
            <a:off x="6221413" y="4768850"/>
            <a:ext cx="2671762" cy="1028700"/>
          </a:xfrm>
          <a:prstGeom prst="verticalScroll">
            <a:avLst>
              <a:gd name="adj" fmla="val 12500"/>
            </a:avLst>
          </a:prstGeom>
          <a:solidFill>
            <a:srgbClr val="99FF99"/>
          </a:solidFill>
          <a:ln w="12700">
            <a:solidFill>
              <a:schemeClr val="tx1"/>
            </a:solidFill>
            <a:round/>
            <a:headEnd/>
            <a:tailEnd/>
          </a:ln>
        </p:spPr>
        <p:txBody>
          <a:bodyPr wrap="none" anchor="ctr"/>
          <a:lstStyle/>
          <a:p>
            <a:pPr algn="ctr" eaLnBrk="0" hangingPunct="0"/>
            <a:endParaRPr lang="fr-FR" sz="2800"/>
          </a:p>
          <a:p>
            <a:pPr algn="ctr" eaLnBrk="0" hangingPunct="0"/>
            <a:r>
              <a:rPr lang="fr-FR" sz="2800"/>
              <a:t>Connaissances</a:t>
            </a:r>
          </a:p>
        </p:txBody>
      </p:sp>
      <p:sp>
        <p:nvSpPr>
          <p:cNvPr id="7178" name="Line 15"/>
          <p:cNvSpPr>
            <a:spLocks noChangeShapeType="1"/>
          </p:cNvSpPr>
          <p:nvPr/>
        </p:nvSpPr>
        <p:spPr bwMode="auto">
          <a:xfrm>
            <a:off x="2811463" y="5270500"/>
            <a:ext cx="1236662" cy="0"/>
          </a:xfrm>
          <a:prstGeom prst="line">
            <a:avLst/>
          </a:prstGeom>
          <a:noFill/>
          <a:ln w="12700">
            <a:solidFill>
              <a:schemeClr val="tx1"/>
            </a:solidFill>
            <a:round/>
            <a:headEnd/>
            <a:tailEnd type="triangle" w="med" len="med"/>
          </a:ln>
        </p:spPr>
        <p:txBody>
          <a:bodyPr wrap="none" anchor="ctr"/>
          <a:lstStyle/>
          <a:p>
            <a:endParaRPr lang="fr-FR"/>
          </a:p>
        </p:txBody>
      </p:sp>
      <p:sp>
        <p:nvSpPr>
          <p:cNvPr id="7179" name="Line 16"/>
          <p:cNvSpPr>
            <a:spLocks noChangeShapeType="1"/>
          </p:cNvSpPr>
          <p:nvPr/>
        </p:nvSpPr>
        <p:spPr bwMode="auto">
          <a:xfrm>
            <a:off x="4960938" y="5283200"/>
            <a:ext cx="1365250" cy="0"/>
          </a:xfrm>
          <a:prstGeom prst="line">
            <a:avLst/>
          </a:prstGeom>
          <a:noFill/>
          <a:ln w="12700">
            <a:solidFill>
              <a:schemeClr val="tx1"/>
            </a:solidFill>
            <a:round/>
            <a:headEnd/>
            <a:tailEnd type="triangle" w="med" len="med"/>
          </a:ln>
        </p:spPr>
        <p:txBody>
          <a:bodyPr wrap="none" anchor="ctr"/>
          <a:lstStyle/>
          <a:p>
            <a:endParaRPr lang="fr-FR"/>
          </a:p>
        </p:txBody>
      </p:sp>
      <p:sp>
        <p:nvSpPr>
          <p:cNvPr id="7180" name="Text Box 17"/>
          <p:cNvSpPr txBox="1">
            <a:spLocks noChangeArrowheads="1"/>
          </p:cNvSpPr>
          <p:nvPr/>
        </p:nvSpPr>
        <p:spPr bwMode="auto">
          <a:xfrm>
            <a:off x="3792538" y="5930900"/>
            <a:ext cx="1511300" cy="641350"/>
          </a:xfrm>
          <a:prstGeom prst="rect">
            <a:avLst/>
          </a:prstGeom>
          <a:noFill/>
          <a:ln w="12700">
            <a:noFill/>
            <a:miter lim="800000"/>
            <a:headEnd/>
            <a:tailEnd/>
          </a:ln>
        </p:spPr>
        <p:txBody>
          <a:bodyPr wrap="none">
            <a:spAutoFit/>
          </a:bodyPr>
          <a:lstStyle/>
          <a:p>
            <a:pPr algn="ctr" eaLnBrk="0" hangingPunct="0"/>
            <a:r>
              <a:rPr lang="fr-FR" sz="1800"/>
              <a:t>Découverte de</a:t>
            </a:r>
          </a:p>
          <a:p>
            <a:pPr algn="ctr" eaLnBrk="0" hangingPunct="0"/>
            <a:r>
              <a:rPr lang="fr-FR" sz="1800"/>
              <a:t>modèles</a:t>
            </a:r>
          </a:p>
        </p:txBody>
      </p:sp>
      <p:sp>
        <p:nvSpPr>
          <p:cNvPr id="7181" name="Text Box 18"/>
          <p:cNvSpPr txBox="1">
            <a:spLocks noChangeArrowheads="1"/>
          </p:cNvSpPr>
          <p:nvPr/>
        </p:nvSpPr>
        <p:spPr bwMode="auto">
          <a:xfrm>
            <a:off x="5978525" y="5956300"/>
            <a:ext cx="1631950" cy="641350"/>
          </a:xfrm>
          <a:prstGeom prst="rect">
            <a:avLst/>
          </a:prstGeom>
          <a:noFill/>
          <a:ln w="12700">
            <a:noFill/>
            <a:miter lim="800000"/>
            <a:headEnd/>
            <a:tailEnd/>
          </a:ln>
        </p:spPr>
        <p:txBody>
          <a:bodyPr wrap="none">
            <a:spAutoFit/>
          </a:bodyPr>
          <a:lstStyle/>
          <a:p>
            <a:pPr algn="ctr" eaLnBrk="0" hangingPunct="0"/>
            <a:r>
              <a:rPr lang="fr-FR" sz="1800"/>
              <a:t>Compréhension</a:t>
            </a:r>
          </a:p>
          <a:p>
            <a:pPr algn="ctr" eaLnBrk="0" hangingPunct="0"/>
            <a:r>
              <a:rPr lang="fr-FR" sz="1800"/>
              <a:t>Prédiction</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p:txBody>
          <a:bodyPr>
            <a:normAutofit/>
          </a:bodyPr>
          <a:lstStyle/>
          <a:p>
            <a:r>
              <a:rPr lang="fr-FR" sz="3200" b="1" smtClean="0"/>
              <a:t>Extraction de Connaissances dans</a:t>
            </a:r>
            <a:br>
              <a:rPr lang="fr-FR" sz="3200" b="1" smtClean="0"/>
            </a:br>
            <a:r>
              <a:rPr lang="fr-FR" sz="3200" b="1" smtClean="0"/>
              <a:t>les Bases de Données</a:t>
            </a:r>
            <a:endParaRPr lang="fr-FR" sz="3200" smtClean="0"/>
          </a:p>
        </p:txBody>
      </p:sp>
      <p:sp>
        <p:nvSpPr>
          <p:cNvPr id="8196"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8197" name="Espace réservé du numéro de diapositive 4"/>
          <p:cNvSpPr>
            <a:spLocks noGrp="1"/>
          </p:cNvSpPr>
          <p:nvPr>
            <p:ph type="sldNum" sz="quarter" idx="12"/>
          </p:nvPr>
        </p:nvSpPr>
        <p:spPr>
          <a:noFill/>
        </p:spPr>
        <p:txBody>
          <a:bodyPr/>
          <a:lstStyle/>
          <a:p>
            <a:fld id="{0374DEE1-C01D-4D96-B3C7-5D57A422206C}" type="slidenum">
              <a:rPr lang="fr-FR" smtClean="0">
                <a:latin typeface="Tahoma" pitchFamily="34" charset="0"/>
              </a:rPr>
              <a:pPr/>
              <a:t>6</a:t>
            </a:fld>
            <a:endParaRPr lang="fr-FR" smtClean="0">
              <a:latin typeface="Tahoma" pitchFamily="34" charset="0"/>
            </a:endParaRPr>
          </a:p>
        </p:txBody>
      </p:sp>
      <p:sp>
        <p:nvSpPr>
          <p:cNvPr id="8195" name="Espace réservé du contenu 2"/>
          <p:cNvSpPr>
            <a:spLocks noGrp="1"/>
          </p:cNvSpPr>
          <p:nvPr>
            <p:ph sz="quarter" idx="1"/>
          </p:nvPr>
        </p:nvSpPr>
        <p:spPr>
          <a:xfrm>
            <a:off x="468313" y="2017713"/>
            <a:ext cx="8486775" cy="4114800"/>
          </a:xfrm>
        </p:spPr>
        <p:txBody>
          <a:bodyPr/>
          <a:lstStyle/>
          <a:p>
            <a:r>
              <a:rPr lang="fr-FR" sz="2400" smtClean="0"/>
              <a:t>extraction non triviale de connaissances implicites,</a:t>
            </a:r>
          </a:p>
          <a:p>
            <a:pPr>
              <a:buFont typeface="Wingdings" pitchFamily="2" charset="2"/>
              <a:buNone/>
            </a:pPr>
            <a:r>
              <a:rPr lang="fr-FR" sz="2400" smtClean="0"/>
              <a:t>inconnues au préalable, intéressantes, utiles à partir</a:t>
            </a:r>
          </a:p>
          <a:p>
            <a:pPr>
              <a:buFont typeface="Wingdings" pitchFamily="2" charset="2"/>
              <a:buNone/>
            </a:pPr>
            <a:r>
              <a:rPr lang="fr-FR" sz="2400" smtClean="0"/>
              <a:t>d'informations stockées dans des bases de données</a:t>
            </a:r>
          </a:p>
          <a:p>
            <a:r>
              <a:rPr lang="fr-FR" sz="2400" smtClean="0"/>
              <a:t>Quels types de connaissances ?</a:t>
            </a:r>
          </a:p>
          <a:p>
            <a:pPr algn="ctr"/>
            <a:r>
              <a:rPr lang="fr-FR" smtClean="0">
                <a:solidFill>
                  <a:srgbClr val="FF0000"/>
                </a:solidFill>
              </a:rPr>
              <a:t>Champ de recherche multidisciplinaire</a:t>
            </a:r>
          </a:p>
          <a:p>
            <a:r>
              <a:rPr lang="fr-FR" sz="2400" smtClean="0"/>
              <a:t>Bases de Données (BD)</a:t>
            </a:r>
          </a:p>
          <a:p>
            <a:r>
              <a:rPr lang="fr-FR" sz="2400" smtClean="0"/>
              <a:t>Statistiques</a:t>
            </a:r>
          </a:p>
          <a:p>
            <a:r>
              <a:rPr lang="fr-FR" sz="2400" smtClean="0"/>
              <a:t>Apprentissage Statistique / Symbolique</a:t>
            </a:r>
          </a:p>
          <a:p>
            <a:r>
              <a:rPr lang="fr-FR" sz="2400" smtClean="0"/>
              <a:t>Visualisation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p:txBody>
          <a:bodyPr/>
          <a:lstStyle/>
          <a:p>
            <a:r>
              <a:rPr lang="fr-FR" smtClean="0"/>
              <a:t>Domaine d’application de FDD</a:t>
            </a:r>
          </a:p>
        </p:txBody>
      </p:sp>
      <p:sp>
        <p:nvSpPr>
          <p:cNvPr id="9220"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9221" name="Espace réservé du numéro de diapositive 4"/>
          <p:cNvSpPr>
            <a:spLocks noGrp="1"/>
          </p:cNvSpPr>
          <p:nvPr>
            <p:ph type="sldNum" sz="quarter" idx="12"/>
          </p:nvPr>
        </p:nvSpPr>
        <p:spPr>
          <a:noFill/>
        </p:spPr>
        <p:txBody>
          <a:bodyPr/>
          <a:lstStyle/>
          <a:p>
            <a:fld id="{424C2035-9270-4F99-B423-65F2E7447705}" type="slidenum">
              <a:rPr lang="fr-FR" smtClean="0">
                <a:latin typeface="Tahoma" pitchFamily="34" charset="0"/>
              </a:rPr>
              <a:pPr/>
              <a:t>7</a:t>
            </a:fld>
            <a:endParaRPr lang="fr-FR" smtClean="0">
              <a:latin typeface="Tahoma" pitchFamily="34" charset="0"/>
            </a:endParaRPr>
          </a:p>
        </p:txBody>
      </p:sp>
      <p:sp>
        <p:nvSpPr>
          <p:cNvPr id="9219" name="Espace réservé du contenu 2"/>
          <p:cNvSpPr>
            <a:spLocks noGrp="1"/>
          </p:cNvSpPr>
          <p:nvPr>
            <p:ph sz="quarter" idx="1"/>
          </p:nvPr>
        </p:nvSpPr>
        <p:spPr/>
        <p:txBody>
          <a:bodyPr/>
          <a:lstStyle/>
          <a:p>
            <a:r>
              <a:rPr lang="fr-FR" sz="1200" smtClean="0"/>
              <a:t>On dispose de données structurées. Les objets sont représentés par des enregistrements (ou descriptions) qui sont constitués d'un ensemble de champs (ou attributs) prenant leurs valeurs dans un domaine. On peut mettre en évidence différentes problématiques. Les termes employés pouvant varier d'une discipline à l'autre (parfois même dans une même discipline selon le domaine d'application), nous définissons notre vocabulaire avec la description associée de la tâche. La classification : consiste à examiner les caractéristiques d'un objet et lui attribuer une classe, la classe est un champ particulier à valeurs discrètes. Des exemples de tâche de classification sont : attribuer ou non un prêt à un client, </a:t>
            </a:r>
          </a:p>
          <a:p>
            <a:r>
              <a:rPr lang="fr-FR" sz="1200" smtClean="0"/>
              <a:t>établir un diagnostic, </a:t>
            </a:r>
          </a:p>
          <a:p>
            <a:r>
              <a:rPr lang="fr-FR" sz="1200" smtClean="0"/>
              <a:t>accepter ou refuser un retrait dans un distributeur, </a:t>
            </a:r>
          </a:p>
          <a:p>
            <a:r>
              <a:rPr lang="fr-FR" sz="1200" smtClean="0"/>
              <a:t>attribuer un sujet principal à un article de presse, ... </a:t>
            </a:r>
          </a:p>
          <a:p>
            <a:r>
              <a:rPr lang="fr-FR" sz="1200" smtClean="0"/>
              <a:t>L'estimation : consiste à estimer la valeur d'un champ à partir des caractéristiques d'un objet. Le champ à estimer est un champ à valeurs continues. L'estimation peut être utilisée dans un but de classification. Il suffit d'attribuer une classe particulière pour un intervalle de valeurs du champ estimé. Des exemples de tâche d'estimation sont : noter un candidat à un prêt ; cette estimation peut être utilisée pour attribuer un prêt (classification), par exemple, en fixant un seuil d'attribution, estimer les revenus d'un client. </a:t>
            </a:r>
          </a:p>
          <a:p>
            <a:endParaRPr lang="fr-FR" sz="12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a:xfrm>
            <a:off x="971550" y="260350"/>
            <a:ext cx="7793038" cy="1143000"/>
          </a:xfrm>
        </p:spPr>
        <p:txBody>
          <a:bodyPr>
            <a:normAutofit/>
          </a:bodyPr>
          <a:lstStyle/>
          <a:p>
            <a:r>
              <a:rPr lang="fr-FR" smtClean="0"/>
              <a:t>Domaine d’application de FDD</a:t>
            </a:r>
          </a:p>
        </p:txBody>
      </p:sp>
      <p:sp>
        <p:nvSpPr>
          <p:cNvPr id="10244" name="Espace réservé du pied de page 3"/>
          <p:cNvSpPr>
            <a:spLocks noGrp="1"/>
          </p:cNvSpPr>
          <p:nvPr>
            <p:ph type="ftr" sz="quarter" idx="11"/>
          </p:nvPr>
        </p:nvSpPr>
        <p:spPr>
          <a:noFill/>
        </p:spPr>
        <p:txBody>
          <a:bodyPr/>
          <a:lstStyle/>
          <a:p>
            <a:r>
              <a:rPr lang="fr-FR" smtClean="0">
                <a:latin typeface="Tahoma" pitchFamily="34" charset="0"/>
              </a:rPr>
              <a:t>Prof. AZIZI N.    2019-2020</a:t>
            </a:r>
          </a:p>
        </p:txBody>
      </p:sp>
      <p:sp>
        <p:nvSpPr>
          <p:cNvPr id="10245" name="Espace réservé du numéro de diapositive 4"/>
          <p:cNvSpPr>
            <a:spLocks noGrp="1"/>
          </p:cNvSpPr>
          <p:nvPr>
            <p:ph type="sldNum" sz="quarter" idx="12"/>
          </p:nvPr>
        </p:nvSpPr>
        <p:spPr>
          <a:noFill/>
        </p:spPr>
        <p:txBody>
          <a:bodyPr/>
          <a:lstStyle/>
          <a:p>
            <a:fld id="{7EBC292D-7623-409B-BCC8-5B98F6C46273}" type="slidenum">
              <a:rPr lang="fr-FR" smtClean="0">
                <a:latin typeface="Tahoma" pitchFamily="34" charset="0"/>
              </a:rPr>
              <a:pPr/>
              <a:t>8</a:t>
            </a:fld>
            <a:endParaRPr lang="fr-FR" smtClean="0">
              <a:latin typeface="Tahoma" pitchFamily="34" charset="0"/>
            </a:endParaRPr>
          </a:p>
        </p:txBody>
      </p:sp>
      <p:sp>
        <p:nvSpPr>
          <p:cNvPr id="10243" name="Espace réservé du contenu 2"/>
          <p:cNvSpPr>
            <a:spLocks noGrp="1"/>
          </p:cNvSpPr>
          <p:nvPr>
            <p:ph sz="quarter" idx="1"/>
          </p:nvPr>
        </p:nvSpPr>
        <p:spPr>
          <a:xfrm>
            <a:off x="723900" y="1557338"/>
            <a:ext cx="8420100" cy="4114800"/>
          </a:xfrm>
        </p:spPr>
        <p:txBody>
          <a:bodyPr>
            <a:normAutofit/>
          </a:bodyPr>
          <a:lstStyle/>
          <a:p>
            <a:r>
              <a:rPr lang="fr-FR" sz="1400" b="1" smtClean="0"/>
              <a:t>La prédiction </a:t>
            </a:r>
            <a:r>
              <a:rPr lang="fr-FR" sz="1400" smtClean="0"/>
              <a:t>: consiste à estimer une valeur future. En général, les valeurs connues sont historisées. On cherche à prédire la valeur future d'un champ. Cette tâche est proche des précédentes. Les méthodes de classification et d'estimation peuvent être utilisées en prédiction. Des exemples de tâche de prédiction sont : prédire les valeurs futures d'actions, </a:t>
            </a:r>
          </a:p>
          <a:p>
            <a:r>
              <a:rPr lang="fr-FR" sz="1400" b="1" smtClean="0"/>
              <a:t>Les règles d'association </a:t>
            </a:r>
            <a:r>
              <a:rPr lang="fr-FR" sz="1400" smtClean="0"/>
              <a:t>(analyse du panier de la ménagère) : consiste à déterminer les valeurs qui sont associées. L'exemple type est la détermination des articles (le poisson et le vin blanc ; la baguette et le camembert et le vin rouge, ...) qui se retrouvent ensemble sur un même ticket de supermarché. Cette tâche peut être effectuée pour identifier des opportunités de vente croisée et concevoir des groupements attractifs de produit. C'est une des tâches qui nécessite de très grands jeux de données pour être effective. Cette tâche a engendré l'exemple (l'anecdote) suivant présent dans de nombreux articles sur le data mining : dans les supermarchés américains, il a été possible de mettre en évidence des corrélations entre achat de bières et achat de couches-culottes avant le week-end ! remarque justifiée par le comportement des jeunes pères américains qui préparent leur week-end en préparant leur provision de bière pour regarder la télévision et qui font les achats pour bébé au même moment. Gag ou réalité, je n'ai jamais lu de résultats sur les actions consistant à mettre, dans les supermarchés, les bières à côté des couches-culottes !! La segmentation : consiste à former des groupes (clusters) homogènes à l'intérieur d'une population. Pour cette tâche, il n'y a pas de classe à expliquer ou de valeur à prédire définie a priori, il s'agit de créer des groupes homogènes dans la population (l'ensemble des enregistrements). Il appartient ensuite à un expert du domaine de déterminer l'intérêt et la signification des groupes ainsi constitués. Cette tâche est souvent effectuée avant les précédentes pour construire des groupes sur lesquels on applique des tâches de classification ou d'estimation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eaLnBrk="1" hangingPunct="1"/>
            <a:r>
              <a:rPr lang="fr-FR" smtClean="0"/>
              <a:t>Découverte et Exploitation</a:t>
            </a:r>
          </a:p>
        </p:txBody>
      </p:sp>
      <p:sp>
        <p:nvSpPr>
          <p:cNvPr id="11291" name="Espace réservé du pied de page 68"/>
          <p:cNvSpPr>
            <a:spLocks noGrp="1"/>
          </p:cNvSpPr>
          <p:nvPr>
            <p:ph type="ftr" sz="quarter" idx="11"/>
          </p:nvPr>
        </p:nvSpPr>
        <p:spPr>
          <a:noFill/>
        </p:spPr>
        <p:txBody>
          <a:bodyPr/>
          <a:lstStyle/>
          <a:p>
            <a:r>
              <a:rPr lang="fr-FR" smtClean="0">
                <a:latin typeface="Tahoma" pitchFamily="34" charset="0"/>
              </a:rPr>
              <a:t>Prof. AZIZI N.    2019-2020</a:t>
            </a:r>
          </a:p>
        </p:txBody>
      </p:sp>
      <p:sp>
        <p:nvSpPr>
          <p:cNvPr id="11266" name="Espace réservé du numéro de diapositive 2"/>
          <p:cNvSpPr>
            <a:spLocks noGrp="1"/>
          </p:cNvSpPr>
          <p:nvPr>
            <p:ph type="sldNum" sz="quarter" idx="12"/>
          </p:nvPr>
        </p:nvSpPr>
        <p:spPr>
          <a:xfrm>
            <a:off x="914400" y="6324600"/>
            <a:ext cx="1905000" cy="457200"/>
          </a:xfrm>
          <a:noFill/>
        </p:spPr>
        <p:txBody>
          <a:bodyPr/>
          <a:lstStyle/>
          <a:p>
            <a:pPr algn="l"/>
            <a:fld id="{EA914FDA-F666-47A3-99F1-BE085D6F8EFB}" type="slidenum">
              <a:rPr lang="fr-FR" smtClean="0">
                <a:latin typeface="Times New Roman" pitchFamily="18" charset="0"/>
              </a:rPr>
              <a:pPr algn="l"/>
              <a:t>9</a:t>
            </a:fld>
            <a:endParaRPr lang="fr-FR" smtClean="0">
              <a:latin typeface="Times New Roman" pitchFamily="18" charset="0"/>
            </a:endParaRPr>
          </a:p>
        </p:txBody>
      </p:sp>
      <p:sp>
        <p:nvSpPr>
          <p:cNvPr id="11268" name="Rectangle 5"/>
          <p:cNvSpPr>
            <a:spLocks noChangeArrowheads="1"/>
          </p:cNvSpPr>
          <p:nvPr/>
        </p:nvSpPr>
        <p:spPr bwMode="auto">
          <a:xfrm>
            <a:off x="2892425" y="5740400"/>
            <a:ext cx="1676400" cy="838200"/>
          </a:xfrm>
          <a:prstGeom prst="rect">
            <a:avLst/>
          </a:prstGeom>
          <a:solidFill>
            <a:srgbClr val="FF9900"/>
          </a:solidFill>
          <a:ln w="9525">
            <a:solidFill>
              <a:schemeClr val="tx1"/>
            </a:solidFill>
            <a:miter lim="800000"/>
            <a:headEnd/>
            <a:tailEnd/>
          </a:ln>
        </p:spPr>
        <p:txBody>
          <a:bodyPr wrap="none" anchor="ctr"/>
          <a:lstStyle/>
          <a:p>
            <a:endParaRPr lang="fr-FR"/>
          </a:p>
        </p:txBody>
      </p:sp>
      <p:sp>
        <p:nvSpPr>
          <p:cNvPr id="11269" name="Text Box 6"/>
          <p:cNvSpPr txBox="1">
            <a:spLocks noChangeArrowheads="1"/>
          </p:cNvSpPr>
          <p:nvPr/>
        </p:nvSpPr>
        <p:spPr bwMode="auto">
          <a:xfrm>
            <a:off x="2740025" y="5283200"/>
            <a:ext cx="1960563" cy="457200"/>
          </a:xfrm>
          <a:prstGeom prst="rect">
            <a:avLst/>
          </a:prstGeom>
          <a:noFill/>
          <a:ln w="9525">
            <a:noFill/>
            <a:miter lim="800000"/>
            <a:headEnd/>
            <a:tailEnd/>
          </a:ln>
        </p:spPr>
        <p:txBody>
          <a:bodyPr wrap="none">
            <a:spAutoFit/>
          </a:bodyPr>
          <a:lstStyle/>
          <a:p>
            <a:r>
              <a:rPr lang="en-US"/>
              <a:t>Mining Model</a:t>
            </a:r>
          </a:p>
        </p:txBody>
      </p:sp>
      <p:sp>
        <p:nvSpPr>
          <p:cNvPr id="11270" name="AutoShape 7"/>
          <p:cNvSpPr>
            <a:spLocks noChangeArrowheads="1"/>
          </p:cNvSpPr>
          <p:nvPr/>
        </p:nvSpPr>
        <p:spPr bwMode="auto">
          <a:xfrm>
            <a:off x="3044825" y="3835400"/>
            <a:ext cx="1143000" cy="1066800"/>
          </a:xfrm>
          <a:prstGeom prst="flowChartMagneticTape">
            <a:avLst/>
          </a:prstGeom>
          <a:solidFill>
            <a:srgbClr val="FF9900"/>
          </a:solidFill>
          <a:ln w="9525">
            <a:solidFill>
              <a:schemeClr val="tx1"/>
            </a:solidFill>
            <a:miter lim="800000"/>
            <a:headEnd/>
            <a:tailEnd/>
          </a:ln>
        </p:spPr>
        <p:txBody>
          <a:bodyPr wrap="none" anchor="ctr"/>
          <a:lstStyle/>
          <a:p>
            <a:pPr algn="ctr"/>
            <a:r>
              <a:rPr lang="en-US">
                <a:solidFill>
                  <a:schemeClr val="bg1"/>
                </a:solidFill>
              </a:rPr>
              <a:t>DM</a:t>
            </a:r>
          </a:p>
          <a:p>
            <a:pPr algn="ctr"/>
            <a:r>
              <a:rPr lang="en-US">
                <a:solidFill>
                  <a:schemeClr val="bg1"/>
                </a:solidFill>
              </a:rPr>
              <a:t>Engine</a:t>
            </a:r>
          </a:p>
        </p:txBody>
      </p:sp>
      <p:sp>
        <p:nvSpPr>
          <p:cNvPr id="11271" name="AutoShape 8"/>
          <p:cNvSpPr>
            <a:spLocks noChangeArrowheads="1"/>
          </p:cNvSpPr>
          <p:nvPr/>
        </p:nvSpPr>
        <p:spPr bwMode="auto">
          <a:xfrm>
            <a:off x="3502025" y="3302000"/>
            <a:ext cx="304800" cy="457200"/>
          </a:xfrm>
          <a:prstGeom prst="down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fr-FR"/>
          </a:p>
        </p:txBody>
      </p:sp>
      <p:sp>
        <p:nvSpPr>
          <p:cNvPr id="11272" name="AutoShape 9"/>
          <p:cNvSpPr>
            <a:spLocks noChangeArrowheads="1"/>
          </p:cNvSpPr>
          <p:nvPr/>
        </p:nvSpPr>
        <p:spPr bwMode="auto">
          <a:xfrm>
            <a:off x="3502025" y="4978400"/>
            <a:ext cx="304800" cy="457200"/>
          </a:xfrm>
          <a:prstGeom prst="down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fr-FR"/>
          </a:p>
        </p:txBody>
      </p:sp>
      <p:grpSp>
        <p:nvGrpSpPr>
          <p:cNvPr id="2" name="Group 10"/>
          <p:cNvGrpSpPr>
            <a:grpSpLocks/>
          </p:cNvGrpSpPr>
          <p:nvPr/>
        </p:nvGrpSpPr>
        <p:grpSpPr bwMode="auto">
          <a:xfrm>
            <a:off x="2968625" y="5816600"/>
            <a:ext cx="1524000" cy="685800"/>
            <a:chOff x="720" y="3552"/>
            <a:chExt cx="960" cy="624"/>
          </a:xfrm>
        </p:grpSpPr>
        <p:sp>
          <p:nvSpPr>
            <p:cNvPr id="11325" name="Rectangle 11"/>
            <p:cNvSpPr>
              <a:spLocks noChangeArrowheads="1"/>
            </p:cNvSpPr>
            <p:nvPr/>
          </p:nvSpPr>
          <p:spPr bwMode="auto">
            <a:xfrm>
              <a:off x="960" y="3552"/>
              <a:ext cx="288" cy="144"/>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1326" name="Rectangle 12"/>
            <p:cNvSpPr>
              <a:spLocks noChangeArrowheads="1"/>
            </p:cNvSpPr>
            <p:nvPr/>
          </p:nvSpPr>
          <p:spPr bwMode="auto">
            <a:xfrm>
              <a:off x="720" y="3792"/>
              <a:ext cx="288" cy="144"/>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1327" name="Rectangle 13"/>
            <p:cNvSpPr>
              <a:spLocks noChangeArrowheads="1"/>
            </p:cNvSpPr>
            <p:nvPr/>
          </p:nvSpPr>
          <p:spPr bwMode="auto">
            <a:xfrm>
              <a:off x="1200" y="3792"/>
              <a:ext cx="288" cy="144"/>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1328" name="Rectangle 14"/>
            <p:cNvSpPr>
              <a:spLocks noChangeArrowheads="1"/>
            </p:cNvSpPr>
            <p:nvPr/>
          </p:nvSpPr>
          <p:spPr bwMode="auto">
            <a:xfrm>
              <a:off x="1056" y="4032"/>
              <a:ext cx="288" cy="144"/>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1329" name="Rectangle 15"/>
            <p:cNvSpPr>
              <a:spLocks noChangeArrowheads="1"/>
            </p:cNvSpPr>
            <p:nvPr/>
          </p:nvSpPr>
          <p:spPr bwMode="auto">
            <a:xfrm>
              <a:off x="1392" y="4032"/>
              <a:ext cx="288" cy="144"/>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1330" name="Line 16"/>
            <p:cNvSpPr>
              <a:spLocks noChangeShapeType="1"/>
            </p:cNvSpPr>
            <p:nvPr/>
          </p:nvSpPr>
          <p:spPr bwMode="auto">
            <a:xfrm flipH="1">
              <a:off x="864" y="3696"/>
              <a:ext cx="192" cy="96"/>
            </a:xfrm>
            <a:prstGeom prst="line">
              <a:avLst/>
            </a:prstGeom>
            <a:noFill/>
            <a:ln w="9525">
              <a:solidFill>
                <a:schemeClr val="tx1"/>
              </a:solidFill>
              <a:miter lim="800000"/>
              <a:headEnd/>
              <a:tailEnd/>
            </a:ln>
          </p:spPr>
          <p:txBody>
            <a:bodyPr wrap="none"/>
            <a:lstStyle/>
            <a:p>
              <a:endParaRPr lang="fr-FR"/>
            </a:p>
          </p:txBody>
        </p:sp>
        <p:sp>
          <p:nvSpPr>
            <p:cNvPr id="11331" name="Line 17"/>
            <p:cNvSpPr>
              <a:spLocks noChangeShapeType="1"/>
            </p:cNvSpPr>
            <p:nvPr/>
          </p:nvSpPr>
          <p:spPr bwMode="auto">
            <a:xfrm>
              <a:off x="1200" y="3696"/>
              <a:ext cx="144" cy="96"/>
            </a:xfrm>
            <a:prstGeom prst="line">
              <a:avLst/>
            </a:prstGeom>
            <a:noFill/>
            <a:ln w="9525">
              <a:solidFill>
                <a:schemeClr val="tx1"/>
              </a:solidFill>
              <a:miter lim="800000"/>
              <a:headEnd/>
              <a:tailEnd/>
            </a:ln>
          </p:spPr>
          <p:txBody>
            <a:bodyPr wrap="none"/>
            <a:lstStyle/>
            <a:p>
              <a:endParaRPr lang="fr-FR"/>
            </a:p>
          </p:txBody>
        </p:sp>
        <p:sp>
          <p:nvSpPr>
            <p:cNvPr id="11332" name="Line 18"/>
            <p:cNvSpPr>
              <a:spLocks noChangeShapeType="1"/>
            </p:cNvSpPr>
            <p:nvPr/>
          </p:nvSpPr>
          <p:spPr bwMode="auto">
            <a:xfrm flipH="1">
              <a:off x="1200" y="3936"/>
              <a:ext cx="96" cy="96"/>
            </a:xfrm>
            <a:prstGeom prst="line">
              <a:avLst/>
            </a:prstGeom>
            <a:noFill/>
            <a:ln w="9525">
              <a:solidFill>
                <a:schemeClr val="tx1"/>
              </a:solidFill>
              <a:miter lim="800000"/>
              <a:headEnd/>
              <a:tailEnd/>
            </a:ln>
          </p:spPr>
          <p:txBody>
            <a:bodyPr wrap="none"/>
            <a:lstStyle/>
            <a:p>
              <a:endParaRPr lang="fr-FR"/>
            </a:p>
          </p:txBody>
        </p:sp>
        <p:sp>
          <p:nvSpPr>
            <p:cNvPr id="11333" name="Line 19"/>
            <p:cNvSpPr>
              <a:spLocks noChangeShapeType="1"/>
            </p:cNvSpPr>
            <p:nvPr/>
          </p:nvSpPr>
          <p:spPr bwMode="auto">
            <a:xfrm>
              <a:off x="1440" y="3936"/>
              <a:ext cx="96" cy="96"/>
            </a:xfrm>
            <a:prstGeom prst="line">
              <a:avLst/>
            </a:prstGeom>
            <a:noFill/>
            <a:ln w="9525">
              <a:solidFill>
                <a:schemeClr val="tx1"/>
              </a:solidFill>
              <a:miter lim="800000"/>
              <a:headEnd/>
              <a:tailEnd/>
            </a:ln>
          </p:spPr>
          <p:txBody>
            <a:bodyPr wrap="none"/>
            <a:lstStyle/>
            <a:p>
              <a:endParaRPr lang="fr-FR"/>
            </a:p>
          </p:txBody>
        </p:sp>
      </p:grpSp>
      <p:sp>
        <p:nvSpPr>
          <p:cNvPr id="11274" name="AutoShape 20"/>
          <p:cNvSpPr>
            <a:spLocks noChangeArrowheads="1"/>
          </p:cNvSpPr>
          <p:nvPr/>
        </p:nvSpPr>
        <p:spPr bwMode="auto">
          <a:xfrm>
            <a:off x="6321425" y="3835400"/>
            <a:ext cx="1143000" cy="1066800"/>
          </a:xfrm>
          <a:prstGeom prst="flowChartMagneticTape">
            <a:avLst/>
          </a:prstGeom>
          <a:solidFill>
            <a:srgbClr val="FF9900"/>
          </a:solidFill>
          <a:ln w="9525">
            <a:solidFill>
              <a:schemeClr val="tx1"/>
            </a:solidFill>
            <a:miter lim="800000"/>
            <a:headEnd/>
            <a:tailEnd/>
          </a:ln>
        </p:spPr>
        <p:txBody>
          <a:bodyPr wrap="none" anchor="ctr"/>
          <a:lstStyle/>
          <a:p>
            <a:pPr algn="ctr"/>
            <a:r>
              <a:rPr lang="en-US">
                <a:solidFill>
                  <a:schemeClr val="bg1"/>
                </a:solidFill>
              </a:rPr>
              <a:t>DM</a:t>
            </a:r>
          </a:p>
          <a:p>
            <a:pPr algn="ctr"/>
            <a:r>
              <a:rPr lang="en-US">
                <a:solidFill>
                  <a:schemeClr val="bg1"/>
                </a:solidFill>
              </a:rPr>
              <a:t>Engine</a:t>
            </a:r>
          </a:p>
        </p:txBody>
      </p:sp>
      <p:sp>
        <p:nvSpPr>
          <p:cNvPr id="11275" name="Text Box 22"/>
          <p:cNvSpPr txBox="1">
            <a:spLocks noChangeArrowheads="1"/>
          </p:cNvSpPr>
          <p:nvPr/>
        </p:nvSpPr>
        <p:spPr bwMode="auto">
          <a:xfrm>
            <a:off x="6016625" y="5283200"/>
            <a:ext cx="2155825" cy="457200"/>
          </a:xfrm>
          <a:prstGeom prst="rect">
            <a:avLst/>
          </a:prstGeom>
          <a:noFill/>
          <a:ln w="9525">
            <a:noFill/>
            <a:miter lim="800000"/>
            <a:headEnd/>
            <a:tailEnd/>
          </a:ln>
        </p:spPr>
        <p:txBody>
          <a:bodyPr wrap="none">
            <a:spAutoFit/>
          </a:bodyPr>
          <a:lstStyle/>
          <a:p>
            <a:r>
              <a:rPr lang="en-US"/>
              <a:t>Predicted Data</a:t>
            </a:r>
          </a:p>
        </p:txBody>
      </p:sp>
      <p:grpSp>
        <p:nvGrpSpPr>
          <p:cNvPr id="3" name="Group 23"/>
          <p:cNvGrpSpPr>
            <a:grpSpLocks/>
          </p:cNvGrpSpPr>
          <p:nvPr/>
        </p:nvGrpSpPr>
        <p:grpSpPr bwMode="auto">
          <a:xfrm>
            <a:off x="6321425" y="5740400"/>
            <a:ext cx="1447800" cy="838200"/>
            <a:chOff x="720" y="1488"/>
            <a:chExt cx="912" cy="528"/>
          </a:xfrm>
        </p:grpSpPr>
        <p:sp>
          <p:nvSpPr>
            <p:cNvPr id="11319" name="AutoShape 24"/>
            <p:cNvSpPr>
              <a:spLocks noChangeArrowheads="1"/>
            </p:cNvSpPr>
            <p:nvPr/>
          </p:nvSpPr>
          <p:spPr bwMode="auto">
            <a:xfrm>
              <a:off x="720" y="1488"/>
              <a:ext cx="912" cy="528"/>
            </a:xfrm>
            <a:prstGeom prst="flowChartProcess">
              <a:avLst/>
            </a:prstGeom>
            <a:solidFill>
              <a:srgbClr val="FFFF99"/>
            </a:solidFill>
            <a:ln w="9525">
              <a:solidFill>
                <a:schemeClr val="bg2"/>
              </a:solidFill>
              <a:miter lim="800000"/>
              <a:headEnd/>
              <a:tailEnd/>
            </a:ln>
          </p:spPr>
          <p:txBody>
            <a:bodyPr wrap="none" anchor="ctr"/>
            <a:lstStyle/>
            <a:p>
              <a:endParaRPr lang="fr-FR"/>
            </a:p>
          </p:txBody>
        </p:sp>
        <p:sp>
          <p:nvSpPr>
            <p:cNvPr id="11320" name="Line 25"/>
            <p:cNvSpPr>
              <a:spLocks noChangeShapeType="1"/>
            </p:cNvSpPr>
            <p:nvPr/>
          </p:nvSpPr>
          <p:spPr bwMode="auto">
            <a:xfrm>
              <a:off x="912" y="1488"/>
              <a:ext cx="0" cy="528"/>
            </a:xfrm>
            <a:prstGeom prst="line">
              <a:avLst/>
            </a:prstGeom>
            <a:noFill/>
            <a:ln w="9525">
              <a:solidFill>
                <a:schemeClr val="bg2"/>
              </a:solidFill>
              <a:miter lim="800000"/>
              <a:headEnd/>
              <a:tailEnd/>
            </a:ln>
          </p:spPr>
          <p:txBody>
            <a:bodyPr wrap="none"/>
            <a:lstStyle/>
            <a:p>
              <a:endParaRPr lang="fr-FR"/>
            </a:p>
          </p:txBody>
        </p:sp>
        <p:sp>
          <p:nvSpPr>
            <p:cNvPr id="11321" name="Line 26"/>
            <p:cNvSpPr>
              <a:spLocks noChangeShapeType="1"/>
            </p:cNvSpPr>
            <p:nvPr/>
          </p:nvSpPr>
          <p:spPr bwMode="auto">
            <a:xfrm>
              <a:off x="1152" y="1488"/>
              <a:ext cx="0" cy="528"/>
            </a:xfrm>
            <a:prstGeom prst="line">
              <a:avLst/>
            </a:prstGeom>
            <a:noFill/>
            <a:ln w="9525">
              <a:solidFill>
                <a:schemeClr val="bg2"/>
              </a:solidFill>
              <a:miter lim="800000"/>
              <a:headEnd/>
              <a:tailEnd/>
            </a:ln>
          </p:spPr>
          <p:txBody>
            <a:bodyPr wrap="none"/>
            <a:lstStyle/>
            <a:p>
              <a:endParaRPr lang="fr-FR"/>
            </a:p>
          </p:txBody>
        </p:sp>
        <p:sp>
          <p:nvSpPr>
            <p:cNvPr id="11322" name="Line 27"/>
            <p:cNvSpPr>
              <a:spLocks noChangeShapeType="1"/>
            </p:cNvSpPr>
            <p:nvPr/>
          </p:nvSpPr>
          <p:spPr bwMode="auto">
            <a:xfrm>
              <a:off x="1344" y="1488"/>
              <a:ext cx="0" cy="528"/>
            </a:xfrm>
            <a:prstGeom prst="line">
              <a:avLst/>
            </a:prstGeom>
            <a:noFill/>
            <a:ln w="9525">
              <a:solidFill>
                <a:schemeClr val="bg2"/>
              </a:solidFill>
              <a:miter lim="800000"/>
              <a:headEnd/>
              <a:tailEnd/>
            </a:ln>
          </p:spPr>
          <p:txBody>
            <a:bodyPr wrap="none"/>
            <a:lstStyle/>
            <a:p>
              <a:endParaRPr lang="fr-FR"/>
            </a:p>
          </p:txBody>
        </p:sp>
        <p:sp>
          <p:nvSpPr>
            <p:cNvPr id="11323" name="Line 28"/>
            <p:cNvSpPr>
              <a:spLocks noChangeShapeType="1"/>
            </p:cNvSpPr>
            <p:nvPr/>
          </p:nvSpPr>
          <p:spPr bwMode="auto">
            <a:xfrm>
              <a:off x="1488" y="1488"/>
              <a:ext cx="0" cy="528"/>
            </a:xfrm>
            <a:prstGeom prst="line">
              <a:avLst/>
            </a:prstGeom>
            <a:noFill/>
            <a:ln w="9525">
              <a:solidFill>
                <a:schemeClr val="bg2"/>
              </a:solidFill>
              <a:miter lim="800000"/>
              <a:headEnd/>
              <a:tailEnd/>
            </a:ln>
          </p:spPr>
          <p:txBody>
            <a:bodyPr wrap="none"/>
            <a:lstStyle/>
            <a:p>
              <a:endParaRPr lang="fr-FR"/>
            </a:p>
          </p:txBody>
        </p:sp>
        <p:sp>
          <p:nvSpPr>
            <p:cNvPr id="11324" name="Line 29"/>
            <p:cNvSpPr>
              <a:spLocks noChangeShapeType="1"/>
            </p:cNvSpPr>
            <p:nvPr/>
          </p:nvSpPr>
          <p:spPr bwMode="auto">
            <a:xfrm>
              <a:off x="720" y="1632"/>
              <a:ext cx="912" cy="0"/>
            </a:xfrm>
            <a:prstGeom prst="line">
              <a:avLst/>
            </a:prstGeom>
            <a:noFill/>
            <a:ln w="9525">
              <a:solidFill>
                <a:schemeClr val="bg2"/>
              </a:solidFill>
              <a:miter lim="800000"/>
              <a:headEnd/>
              <a:tailEnd/>
            </a:ln>
          </p:spPr>
          <p:txBody>
            <a:bodyPr wrap="none"/>
            <a:lstStyle/>
            <a:p>
              <a:endParaRPr lang="fr-FR"/>
            </a:p>
          </p:txBody>
        </p:sp>
      </p:grpSp>
      <p:grpSp>
        <p:nvGrpSpPr>
          <p:cNvPr id="4" name="Group 30"/>
          <p:cNvGrpSpPr>
            <a:grpSpLocks/>
          </p:cNvGrpSpPr>
          <p:nvPr/>
        </p:nvGrpSpPr>
        <p:grpSpPr bwMode="auto">
          <a:xfrm>
            <a:off x="6245225" y="3378200"/>
            <a:ext cx="1295400" cy="457200"/>
            <a:chOff x="3888" y="2064"/>
            <a:chExt cx="816" cy="288"/>
          </a:xfrm>
        </p:grpSpPr>
        <p:sp>
          <p:nvSpPr>
            <p:cNvPr id="11317" name="AutoShape 31"/>
            <p:cNvSpPr>
              <a:spLocks noChangeArrowheads="1"/>
            </p:cNvSpPr>
            <p:nvPr/>
          </p:nvSpPr>
          <p:spPr bwMode="auto">
            <a:xfrm>
              <a:off x="4512" y="2064"/>
              <a:ext cx="192" cy="288"/>
            </a:xfrm>
            <a:prstGeom prst="down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fr-FR"/>
            </a:p>
          </p:txBody>
        </p:sp>
        <p:sp>
          <p:nvSpPr>
            <p:cNvPr id="11318" name="AutoShape 32"/>
            <p:cNvSpPr>
              <a:spLocks noChangeArrowheads="1"/>
            </p:cNvSpPr>
            <p:nvPr/>
          </p:nvSpPr>
          <p:spPr bwMode="auto">
            <a:xfrm>
              <a:off x="3888" y="2064"/>
              <a:ext cx="192" cy="288"/>
            </a:xfrm>
            <a:prstGeom prst="down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fr-FR"/>
            </a:p>
          </p:txBody>
        </p:sp>
      </p:grpSp>
      <p:grpSp>
        <p:nvGrpSpPr>
          <p:cNvPr id="5" name="Group 33"/>
          <p:cNvGrpSpPr>
            <a:grpSpLocks/>
          </p:cNvGrpSpPr>
          <p:nvPr/>
        </p:nvGrpSpPr>
        <p:grpSpPr bwMode="auto">
          <a:xfrm>
            <a:off x="2663825" y="1930400"/>
            <a:ext cx="2003425" cy="1295400"/>
            <a:chOff x="1632" y="1152"/>
            <a:chExt cx="1262" cy="816"/>
          </a:xfrm>
        </p:grpSpPr>
        <p:grpSp>
          <p:nvGrpSpPr>
            <p:cNvPr id="6" name="Group 34"/>
            <p:cNvGrpSpPr>
              <a:grpSpLocks/>
            </p:cNvGrpSpPr>
            <p:nvPr/>
          </p:nvGrpSpPr>
          <p:grpSpPr bwMode="auto">
            <a:xfrm>
              <a:off x="1824" y="1440"/>
              <a:ext cx="912" cy="528"/>
              <a:chOff x="720" y="1488"/>
              <a:chExt cx="912" cy="528"/>
            </a:xfrm>
          </p:grpSpPr>
          <p:sp>
            <p:nvSpPr>
              <p:cNvPr id="11311" name="AutoShape 35"/>
              <p:cNvSpPr>
                <a:spLocks noChangeArrowheads="1"/>
              </p:cNvSpPr>
              <p:nvPr/>
            </p:nvSpPr>
            <p:spPr bwMode="auto">
              <a:xfrm>
                <a:off x="720" y="1488"/>
                <a:ext cx="912" cy="528"/>
              </a:xfrm>
              <a:prstGeom prst="flowChartProcess">
                <a:avLst/>
              </a:prstGeom>
              <a:solidFill>
                <a:srgbClr val="FFFF99"/>
              </a:solidFill>
              <a:ln w="9525">
                <a:solidFill>
                  <a:schemeClr val="bg2"/>
                </a:solidFill>
                <a:miter lim="800000"/>
                <a:headEnd/>
                <a:tailEnd/>
              </a:ln>
            </p:spPr>
            <p:txBody>
              <a:bodyPr wrap="none" anchor="ctr"/>
              <a:lstStyle/>
              <a:p>
                <a:endParaRPr lang="fr-FR"/>
              </a:p>
            </p:txBody>
          </p:sp>
          <p:sp>
            <p:nvSpPr>
              <p:cNvPr id="11312" name="Line 36"/>
              <p:cNvSpPr>
                <a:spLocks noChangeShapeType="1"/>
              </p:cNvSpPr>
              <p:nvPr/>
            </p:nvSpPr>
            <p:spPr bwMode="auto">
              <a:xfrm>
                <a:off x="912" y="1488"/>
                <a:ext cx="0" cy="528"/>
              </a:xfrm>
              <a:prstGeom prst="line">
                <a:avLst/>
              </a:prstGeom>
              <a:noFill/>
              <a:ln w="9525">
                <a:solidFill>
                  <a:schemeClr val="bg2"/>
                </a:solidFill>
                <a:miter lim="800000"/>
                <a:headEnd/>
                <a:tailEnd/>
              </a:ln>
            </p:spPr>
            <p:txBody>
              <a:bodyPr wrap="none"/>
              <a:lstStyle/>
              <a:p>
                <a:endParaRPr lang="fr-FR"/>
              </a:p>
            </p:txBody>
          </p:sp>
          <p:sp>
            <p:nvSpPr>
              <p:cNvPr id="11313" name="Line 37"/>
              <p:cNvSpPr>
                <a:spLocks noChangeShapeType="1"/>
              </p:cNvSpPr>
              <p:nvPr/>
            </p:nvSpPr>
            <p:spPr bwMode="auto">
              <a:xfrm>
                <a:off x="1152" y="1488"/>
                <a:ext cx="0" cy="528"/>
              </a:xfrm>
              <a:prstGeom prst="line">
                <a:avLst/>
              </a:prstGeom>
              <a:noFill/>
              <a:ln w="9525">
                <a:solidFill>
                  <a:schemeClr val="bg2"/>
                </a:solidFill>
                <a:miter lim="800000"/>
                <a:headEnd/>
                <a:tailEnd/>
              </a:ln>
            </p:spPr>
            <p:txBody>
              <a:bodyPr wrap="none"/>
              <a:lstStyle/>
              <a:p>
                <a:endParaRPr lang="fr-FR"/>
              </a:p>
            </p:txBody>
          </p:sp>
          <p:sp>
            <p:nvSpPr>
              <p:cNvPr id="11314" name="Line 38"/>
              <p:cNvSpPr>
                <a:spLocks noChangeShapeType="1"/>
              </p:cNvSpPr>
              <p:nvPr/>
            </p:nvSpPr>
            <p:spPr bwMode="auto">
              <a:xfrm>
                <a:off x="1344" y="1488"/>
                <a:ext cx="0" cy="528"/>
              </a:xfrm>
              <a:prstGeom prst="line">
                <a:avLst/>
              </a:prstGeom>
              <a:noFill/>
              <a:ln w="9525">
                <a:solidFill>
                  <a:schemeClr val="bg2"/>
                </a:solidFill>
                <a:miter lim="800000"/>
                <a:headEnd/>
                <a:tailEnd/>
              </a:ln>
            </p:spPr>
            <p:txBody>
              <a:bodyPr wrap="none"/>
              <a:lstStyle/>
              <a:p>
                <a:endParaRPr lang="fr-FR"/>
              </a:p>
            </p:txBody>
          </p:sp>
          <p:sp>
            <p:nvSpPr>
              <p:cNvPr id="11315" name="Line 39"/>
              <p:cNvSpPr>
                <a:spLocks noChangeShapeType="1"/>
              </p:cNvSpPr>
              <p:nvPr/>
            </p:nvSpPr>
            <p:spPr bwMode="auto">
              <a:xfrm>
                <a:off x="1488" y="1488"/>
                <a:ext cx="0" cy="528"/>
              </a:xfrm>
              <a:prstGeom prst="line">
                <a:avLst/>
              </a:prstGeom>
              <a:noFill/>
              <a:ln w="9525">
                <a:solidFill>
                  <a:schemeClr val="bg2"/>
                </a:solidFill>
                <a:miter lim="800000"/>
                <a:headEnd/>
                <a:tailEnd/>
              </a:ln>
            </p:spPr>
            <p:txBody>
              <a:bodyPr wrap="none"/>
              <a:lstStyle/>
              <a:p>
                <a:endParaRPr lang="fr-FR"/>
              </a:p>
            </p:txBody>
          </p:sp>
          <p:sp>
            <p:nvSpPr>
              <p:cNvPr id="11316" name="Line 40"/>
              <p:cNvSpPr>
                <a:spLocks noChangeShapeType="1"/>
              </p:cNvSpPr>
              <p:nvPr/>
            </p:nvSpPr>
            <p:spPr bwMode="auto">
              <a:xfrm>
                <a:off x="720" y="1632"/>
                <a:ext cx="912" cy="0"/>
              </a:xfrm>
              <a:prstGeom prst="line">
                <a:avLst/>
              </a:prstGeom>
              <a:noFill/>
              <a:ln w="9525">
                <a:solidFill>
                  <a:schemeClr val="bg2"/>
                </a:solidFill>
                <a:miter lim="800000"/>
                <a:headEnd/>
                <a:tailEnd/>
              </a:ln>
            </p:spPr>
            <p:txBody>
              <a:bodyPr wrap="none"/>
              <a:lstStyle/>
              <a:p>
                <a:endParaRPr lang="fr-FR"/>
              </a:p>
            </p:txBody>
          </p:sp>
        </p:grpSp>
        <p:sp>
          <p:nvSpPr>
            <p:cNvPr id="11310" name="Text Box 41"/>
            <p:cNvSpPr txBox="1">
              <a:spLocks noChangeArrowheads="1"/>
            </p:cNvSpPr>
            <p:nvPr/>
          </p:nvSpPr>
          <p:spPr bwMode="auto">
            <a:xfrm>
              <a:off x="1632" y="1152"/>
              <a:ext cx="1262" cy="288"/>
            </a:xfrm>
            <a:prstGeom prst="rect">
              <a:avLst/>
            </a:prstGeom>
            <a:noFill/>
            <a:ln w="9525">
              <a:noFill/>
              <a:miter lim="800000"/>
              <a:headEnd/>
              <a:tailEnd/>
            </a:ln>
          </p:spPr>
          <p:txBody>
            <a:bodyPr wrap="none">
              <a:spAutoFit/>
            </a:bodyPr>
            <a:lstStyle/>
            <a:p>
              <a:r>
                <a:rPr lang="en-US"/>
                <a:t>Training Data</a:t>
              </a:r>
            </a:p>
          </p:txBody>
        </p:sp>
      </p:grpSp>
      <p:sp>
        <p:nvSpPr>
          <p:cNvPr id="11279" name="AutoShape 42"/>
          <p:cNvSpPr>
            <a:spLocks noChangeArrowheads="1"/>
          </p:cNvSpPr>
          <p:nvPr/>
        </p:nvSpPr>
        <p:spPr bwMode="auto">
          <a:xfrm>
            <a:off x="6854825" y="4978400"/>
            <a:ext cx="304800" cy="457200"/>
          </a:xfrm>
          <a:prstGeom prst="down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fr-FR"/>
          </a:p>
        </p:txBody>
      </p:sp>
      <p:sp>
        <p:nvSpPr>
          <p:cNvPr id="298028" name="Rectangle 44"/>
          <p:cNvSpPr>
            <a:spLocks noChangeArrowheads="1"/>
          </p:cNvSpPr>
          <p:nvPr/>
        </p:nvSpPr>
        <p:spPr bwMode="auto">
          <a:xfrm>
            <a:off x="454025" y="5740400"/>
            <a:ext cx="1676400" cy="838200"/>
          </a:xfrm>
          <a:prstGeom prst="rect">
            <a:avLst/>
          </a:prstGeom>
          <a:solidFill>
            <a:srgbClr val="FF9900"/>
          </a:solidFill>
          <a:ln w="9525">
            <a:solidFill>
              <a:schemeClr val="tx1"/>
            </a:solidFill>
            <a:miter lim="800000"/>
            <a:headEnd/>
            <a:tailEnd/>
          </a:ln>
          <a:effectLst>
            <a:outerShdw dist="107763" dir="18900000" algn="ctr" rotWithShape="0">
              <a:schemeClr val="bg2"/>
            </a:outerShdw>
          </a:effectLst>
        </p:spPr>
        <p:txBody>
          <a:bodyPr wrap="none" anchor="ctr"/>
          <a:lstStyle/>
          <a:p>
            <a:pPr algn="ctr">
              <a:defRPr/>
            </a:pPr>
            <a:endParaRPr lang="en-US">
              <a:latin typeface="Tahoma" charset="0"/>
            </a:endParaRPr>
          </a:p>
        </p:txBody>
      </p:sp>
      <p:sp>
        <p:nvSpPr>
          <p:cNvPr id="11281" name="Text Box 45"/>
          <p:cNvSpPr txBox="1">
            <a:spLocks noChangeArrowheads="1"/>
          </p:cNvSpPr>
          <p:nvPr/>
        </p:nvSpPr>
        <p:spPr bwMode="auto">
          <a:xfrm>
            <a:off x="377825" y="5283200"/>
            <a:ext cx="1960563" cy="457200"/>
          </a:xfrm>
          <a:prstGeom prst="rect">
            <a:avLst/>
          </a:prstGeom>
          <a:noFill/>
          <a:ln w="9525">
            <a:noFill/>
            <a:miter lim="800000"/>
            <a:headEnd/>
            <a:tailEnd/>
          </a:ln>
        </p:spPr>
        <p:txBody>
          <a:bodyPr wrap="none">
            <a:spAutoFit/>
          </a:bodyPr>
          <a:lstStyle/>
          <a:p>
            <a:r>
              <a:rPr lang="en-US"/>
              <a:t>Mining Model</a:t>
            </a:r>
          </a:p>
        </p:txBody>
      </p:sp>
      <p:sp>
        <p:nvSpPr>
          <p:cNvPr id="11282" name="Text Box 47"/>
          <p:cNvSpPr txBox="1">
            <a:spLocks noChangeArrowheads="1"/>
          </p:cNvSpPr>
          <p:nvPr/>
        </p:nvSpPr>
        <p:spPr bwMode="auto">
          <a:xfrm>
            <a:off x="5102225" y="1930400"/>
            <a:ext cx="1960563" cy="457200"/>
          </a:xfrm>
          <a:prstGeom prst="rect">
            <a:avLst/>
          </a:prstGeom>
          <a:noFill/>
          <a:ln w="9525">
            <a:noFill/>
            <a:miter lim="800000"/>
            <a:headEnd/>
            <a:tailEnd/>
          </a:ln>
        </p:spPr>
        <p:txBody>
          <a:bodyPr wrap="none">
            <a:spAutoFit/>
          </a:bodyPr>
          <a:lstStyle/>
          <a:p>
            <a:r>
              <a:rPr lang="en-US"/>
              <a:t>Mining Model</a:t>
            </a:r>
          </a:p>
        </p:txBody>
      </p:sp>
      <p:grpSp>
        <p:nvGrpSpPr>
          <p:cNvPr id="7" name="Group 48"/>
          <p:cNvGrpSpPr>
            <a:grpSpLocks/>
          </p:cNvGrpSpPr>
          <p:nvPr/>
        </p:nvGrpSpPr>
        <p:grpSpPr bwMode="auto">
          <a:xfrm>
            <a:off x="5254625" y="2387600"/>
            <a:ext cx="1676400" cy="838200"/>
            <a:chOff x="3216" y="1392"/>
            <a:chExt cx="1056" cy="528"/>
          </a:xfrm>
        </p:grpSpPr>
        <p:sp>
          <p:nvSpPr>
            <p:cNvPr id="11298" name="Rectangle 49"/>
            <p:cNvSpPr>
              <a:spLocks noChangeArrowheads="1"/>
            </p:cNvSpPr>
            <p:nvPr/>
          </p:nvSpPr>
          <p:spPr bwMode="auto">
            <a:xfrm>
              <a:off x="3216" y="1392"/>
              <a:ext cx="1056" cy="528"/>
            </a:xfrm>
            <a:prstGeom prst="rect">
              <a:avLst/>
            </a:prstGeom>
            <a:solidFill>
              <a:srgbClr val="FF9900"/>
            </a:solidFill>
            <a:ln w="9525">
              <a:solidFill>
                <a:schemeClr val="tx1"/>
              </a:solidFill>
              <a:miter lim="800000"/>
              <a:headEnd/>
              <a:tailEnd/>
            </a:ln>
          </p:spPr>
          <p:txBody>
            <a:bodyPr wrap="none" anchor="ctr"/>
            <a:lstStyle/>
            <a:p>
              <a:endParaRPr lang="fr-FR"/>
            </a:p>
          </p:txBody>
        </p:sp>
        <p:grpSp>
          <p:nvGrpSpPr>
            <p:cNvPr id="8" name="Group 50"/>
            <p:cNvGrpSpPr>
              <a:grpSpLocks/>
            </p:cNvGrpSpPr>
            <p:nvPr/>
          </p:nvGrpSpPr>
          <p:grpSpPr bwMode="auto">
            <a:xfrm>
              <a:off x="3264" y="1440"/>
              <a:ext cx="960" cy="432"/>
              <a:chOff x="720" y="3552"/>
              <a:chExt cx="960" cy="624"/>
            </a:xfrm>
          </p:grpSpPr>
          <p:sp>
            <p:nvSpPr>
              <p:cNvPr id="11300" name="Rectangle 51"/>
              <p:cNvSpPr>
                <a:spLocks noChangeArrowheads="1"/>
              </p:cNvSpPr>
              <p:nvPr/>
            </p:nvSpPr>
            <p:spPr bwMode="auto">
              <a:xfrm>
                <a:off x="960" y="3552"/>
                <a:ext cx="288" cy="144"/>
              </a:xfrm>
              <a:prstGeom prst="rect">
                <a:avLst/>
              </a:prstGeom>
              <a:solidFill>
                <a:srgbClr val="FF9900"/>
              </a:solidFill>
              <a:ln w="9525">
                <a:solidFill>
                  <a:schemeClr val="tx1"/>
                </a:solidFill>
                <a:miter lim="800000"/>
                <a:headEnd/>
                <a:tailEnd/>
              </a:ln>
            </p:spPr>
            <p:txBody>
              <a:bodyPr wrap="none" anchor="ctr"/>
              <a:lstStyle/>
              <a:p>
                <a:endParaRPr lang="fr-FR"/>
              </a:p>
            </p:txBody>
          </p:sp>
          <p:sp>
            <p:nvSpPr>
              <p:cNvPr id="11301" name="Rectangle 52"/>
              <p:cNvSpPr>
                <a:spLocks noChangeArrowheads="1"/>
              </p:cNvSpPr>
              <p:nvPr/>
            </p:nvSpPr>
            <p:spPr bwMode="auto">
              <a:xfrm>
                <a:off x="720" y="3792"/>
                <a:ext cx="288" cy="144"/>
              </a:xfrm>
              <a:prstGeom prst="rect">
                <a:avLst/>
              </a:prstGeom>
              <a:solidFill>
                <a:srgbClr val="FF9900"/>
              </a:solidFill>
              <a:ln w="9525">
                <a:solidFill>
                  <a:schemeClr val="tx1"/>
                </a:solidFill>
                <a:miter lim="800000"/>
                <a:headEnd/>
                <a:tailEnd/>
              </a:ln>
            </p:spPr>
            <p:txBody>
              <a:bodyPr wrap="none" anchor="ctr"/>
              <a:lstStyle/>
              <a:p>
                <a:endParaRPr lang="fr-FR"/>
              </a:p>
            </p:txBody>
          </p:sp>
          <p:sp>
            <p:nvSpPr>
              <p:cNvPr id="11302" name="Rectangle 53"/>
              <p:cNvSpPr>
                <a:spLocks noChangeArrowheads="1"/>
              </p:cNvSpPr>
              <p:nvPr/>
            </p:nvSpPr>
            <p:spPr bwMode="auto">
              <a:xfrm>
                <a:off x="1200" y="3792"/>
                <a:ext cx="288" cy="144"/>
              </a:xfrm>
              <a:prstGeom prst="rect">
                <a:avLst/>
              </a:prstGeom>
              <a:solidFill>
                <a:srgbClr val="FF9900"/>
              </a:solidFill>
              <a:ln w="9525">
                <a:solidFill>
                  <a:schemeClr val="tx1"/>
                </a:solidFill>
                <a:miter lim="800000"/>
                <a:headEnd/>
                <a:tailEnd/>
              </a:ln>
            </p:spPr>
            <p:txBody>
              <a:bodyPr wrap="none" anchor="ctr"/>
              <a:lstStyle/>
              <a:p>
                <a:endParaRPr lang="fr-FR"/>
              </a:p>
            </p:txBody>
          </p:sp>
          <p:sp>
            <p:nvSpPr>
              <p:cNvPr id="11303" name="Rectangle 54"/>
              <p:cNvSpPr>
                <a:spLocks noChangeArrowheads="1"/>
              </p:cNvSpPr>
              <p:nvPr/>
            </p:nvSpPr>
            <p:spPr bwMode="auto">
              <a:xfrm>
                <a:off x="1056" y="4032"/>
                <a:ext cx="288" cy="144"/>
              </a:xfrm>
              <a:prstGeom prst="rect">
                <a:avLst/>
              </a:prstGeom>
              <a:solidFill>
                <a:srgbClr val="FF9900"/>
              </a:solidFill>
              <a:ln w="9525">
                <a:solidFill>
                  <a:schemeClr val="tx1"/>
                </a:solidFill>
                <a:miter lim="800000"/>
                <a:headEnd/>
                <a:tailEnd/>
              </a:ln>
            </p:spPr>
            <p:txBody>
              <a:bodyPr wrap="none" anchor="ctr"/>
              <a:lstStyle/>
              <a:p>
                <a:endParaRPr lang="fr-FR"/>
              </a:p>
            </p:txBody>
          </p:sp>
          <p:sp>
            <p:nvSpPr>
              <p:cNvPr id="11304" name="Rectangle 55"/>
              <p:cNvSpPr>
                <a:spLocks noChangeArrowheads="1"/>
              </p:cNvSpPr>
              <p:nvPr/>
            </p:nvSpPr>
            <p:spPr bwMode="auto">
              <a:xfrm>
                <a:off x="1392" y="4032"/>
                <a:ext cx="288" cy="144"/>
              </a:xfrm>
              <a:prstGeom prst="rect">
                <a:avLst/>
              </a:prstGeom>
              <a:solidFill>
                <a:srgbClr val="FF9900"/>
              </a:solidFill>
              <a:ln w="9525">
                <a:solidFill>
                  <a:schemeClr val="tx1"/>
                </a:solidFill>
                <a:miter lim="800000"/>
                <a:headEnd/>
                <a:tailEnd/>
              </a:ln>
            </p:spPr>
            <p:txBody>
              <a:bodyPr wrap="none" anchor="ctr"/>
              <a:lstStyle/>
              <a:p>
                <a:endParaRPr lang="fr-FR"/>
              </a:p>
            </p:txBody>
          </p:sp>
          <p:sp>
            <p:nvSpPr>
              <p:cNvPr id="11305" name="Line 56"/>
              <p:cNvSpPr>
                <a:spLocks noChangeShapeType="1"/>
              </p:cNvSpPr>
              <p:nvPr/>
            </p:nvSpPr>
            <p:spPr bwMode="auto">
              <a:xfrm flipH="1">
                <a:off x="864" y="3696"/>
                <a:ext cx="192" cy="96"/>
              </a:xfrm>
              <a:prstGeom prst="line">
                <a:avLst/>
              </a:prstGeom>
              <a:noFill/>
              <a:ln w="9525">
                <a:solidFill>
                  <a:schemeClr val="tx1"/>
                </a:solidFill>
                <a:miter lim="800000"/>
                <a:headEnd/>
                <a:tailEnd/>
              </a:ln>
            </p:spPr>
            <p:txBody>
              <a:bodyPr wrap="none"/>
              <a:lstStyle/>
              <a:p>
                <a:endParaRPr lang="fr-FR"/>
              </a:p>
            </p:txBody>
          </p:sp>
          <p:sp>
            <p:nvSpPr>
              <p:cNvPr id="11306" name="Line 57"/>
              <p:cNvSpPr>
                <a:spLocks noChangeShapeType="1"/>
              </p:cNvSpPr>
              <p:nvPr/>
            </p:nvSpPr>
            <p:spPr bwMode="auto">
              <a:xfrm>
                <a:off x="1200" y="3696"/>
                <a:ext cx="144" cy="96"/>
              </a:xfrm>
              <a:prstGeom prst="line">
                <a:avLst/>
              </a:prstGeom>
              <a:noFill/>
              <a:ln w="9525">
                <a:solidFill>
                  <a:schemeClr val="tx1"/>
                </a:solidFill>
                <a:miter lim="800000"/>
                <a:headEnd/>
                <a:tailEnd/>
              </a:ln>
            </p:spPr>
            <p:txBody>
              <a:bodyPr wrap="none"/>
              <a:lstStyle/>
              <a:p>
                <a:endParaRPr lang="fr-FR"/>
              </a:p>
            </p:txBody>
          </p:sp>
          <p:sp>
            <p:nvSpPr>
              <p:cNvPr id="11307" name="Line 58"/>
              <p:cNvSpPr>
                <a:spLocks noChangeShapeType="1"/>
              </p:cNvSpPr>
              <p:nvPr/>
            </p:nvSpPr>
            <p:spPr bwMode="auto">
              <a:xfrm flipH="1">
                <a:off x="1200" y="3936"/>
                <a:ext cx="96" cy="96"/>
              </a:xfrm>
              <a:prstGeom prst="line">
                <a:avLst/>
              </a:prstGeom>
              <a:noFill/>
              <a:ln w="9525">
                <a:solidFill>
                  <a:schemeClr val="tx1"/>
                </a:solidFill>
                <a:miter lim="800000"/>
                <a:headEnd/>
                <a:tailEnd/>
              </a:ln>
            </p:spPr>
            <p:txBody>
              <a:bodyPr wrap="none"/>
              <a:lstStyle/>
              <a:p>
                <a:endParaRPr lang="fr-FR"/>
              </a:p>
            </p:txBody>
          </p:sp>
          <p:sp>
            <p:nvSpPr>
              <p:cNvPr id="11308" name="Line 59"/>
              <p:cNvSpPr>
                <a:spLocks noChangeShapeType="1"/>
              </p:cNvSpPr>
              <p:nvPr/>
            </p:nvSpPr>
            <p:spPr bwMode="auto">
              <a:xfrm>
                <a:off x="1440" y="3936"/>
                <a:ext cx="96" cy="96"/>
              </a:xfrm>
              <a:prstGeom prst="line">
                <a:avLst/>
              </a:prstGeom>
              <a:noFill/>
              <a:ln w="9525">
                <a:solidFill>
                  <a:schemeClr val="tx1"/>
                </a:solidFill>
                <a:miter lim="800000"/>
                <a:headEnd/>
                <a:tailEnd/>
              </a:ln>
            </p:spPr>
            <p:txBody>
              <a:bodyPr wrap="none"/>
              <a:lstStyle/>
              <a:p>
                <a:endParaRPr lang="fr-FR"/>
              </a:p>
            </p:txBody>
          </p:sp>
        </p:grpSp>
      </p:grpSp>
      <p:sp>
        <p:nvSpPr>
          <p:cNvPr id="11284" name="Line 60"/>
          <p:cNvSpPr>
            <a:spLocks noChangeShapeType="1"/>
          </p:cNvSpPr>
          <p:nvPr/>
        </p:nvSpPr>
        <p:spPr bwMode="auto">
          <a:xfrm>
            <a:off x="2511425" y="2082800"/>
            <a:ext cx="0" cy="4495800"/>
          </a:xfrm>
          <a:prstGeom prst="line">
            <a:avLst/>
          </a:prstGeom>
          <a:noFill/>
          <a:ln w="9525">
            <a:solidFill>
              <a:schemeClr val="tx1"/>
            </a:solidFill>
            <a:miter lim="800000"/>
            <a:headEnd/>
            <a:tailEnd/>
          </a:ln>
        </p:spPr>
        <p:txBody>
          <a:bodyPr wrap="none"/>
          <a:lstStyle/>
          <a:p>
            <a:endParaRPr lang="fr-FR"/>
          </a:p>
        </p:txBody>
      </p:sp>
      <p:sp>
        <p:nvSpPr>
          <p:cNvPr id="11285" name="Line 61"/>
          <p:cNvSpPr>
            <a:spLocks noChangeShapeType="1"/>
          </p:cNvSpPr>
          <p:nvPr/>
        </p:nvSpPr>
        <p:spPr bwMode="auto">
          <a:xfrm>
            <a:off x="4873625" y="2082800"/>
            <a:ext cx="0" cy="4495800"/>
          </a:xfrm>
          <a:prstGeom prst="line">
            <a:avLst/>
          </a:prstGeom>
          <a:noFill/>
          <a:ln w="9525">
            <a:solidFill>
              <a:schemeClr val="tx1"/>
            </a:solidFill>
            <a:miter lim="800000"/>
            <a:headEnd/>
            <a:tailEnd/>
          </a:ln>
        </p:spPr>
        <p:txBody>
          <a:bodyPr wrap="none"/>
          <a:lstStyle/>
          <a:p>
            <a:endParaRPr lang="fr-FR"/>
          </a:p>
        </p:txBody>
      </p:sp>
      <p:grpSp>
        <p:nvGrpSpPr>
          <p:cNvPr id="9" name="Group 62"/>
          <p:cNvGrpSpPr>
            <a:grpSpLocks/>
          </p:cNvGrpSpPr>
          <p:nvPr/>
        </p:nvGrpSpPr>
        <p:grpSpPr bwMode="auto">
          <a:xfrm>
            <a:off x="7286625" y="2351088"/>
            <a:ext cx="1447800" cy="838200"/>
            <a:chOff x="720" y="1488"/>
            <a:chExt cx="912" cy="528"/>
          </a:xfrm>
        </p:grpSpPr>
        <p:sp>
          <p:nvSpPr>
            <p:cNvPr id="11292" name="AutoShape 63"/>
            <p:cNvSpPr>
              <a:spLocks noChangeArrowheads="1"/>
            </p:cNvSpPr>
            <p:nvPr/>
          </p:nvSpPr>
          <p:spPr bwMode="auto">
            <a:xfrm>
              <a:off x="720" y="1488"/>
              <a:ext cx="912" cy="528"/>
            </a:xfrm>
            <a:prstGeom prst="flowChartProcess">
              <a:avLst/>
            </a:prstGeom>
            <a:solidFill>
              <a:srgbClr val="FFFF99"/>
            </a:solidFill>
            <a:ln w="9525">
              <a:solidFill>
                <a:schemeClr val="bg2"/>
              </a:solidFill>
              <a:miter lim="800000"/>
              <a:headEnd/>
              <a:tailEnd/>
            </a:ln>
          </p:spPr>
          <p:txBody>
            <a:bodyPr wrap="none" anchor="ctr"/>
            <a:lstStyle/>
            <a:p>
              <a:endParaRPr lang="fr-FR"/>
            </a:p>
          </p:txBody>
        </p:sp>
        <p:sp>
          <p:nvSpPr>
            <p:cNvPr id="11293" name="Line 64"/>
            <p:cNvSpPr>
              <a:spLocks noChangeShapeType="1"/>
            </p:cNvSpPr>
            <p:nvPr/>
          </p:nvSpPr>
          <p:spPr bwMode="auto">
            <a:xfrm>
              <a:off x="912" y="1488"/>
              <a:ext cx="0" cy="528"/>
            </a:xfrm>
            <a:prstGeom prst="line">
              <a:avLst/>
            </a:prstGeom>
            <a:noFill/>
            <a:ln w="9525">
              <a:solidFill>
                <a:schemeClr val="bg2"/>
              </a:solidFill>
              <a:miter lim="800000"/>
              <a:headEnd/>
              <a:tailEnd/>
            </a:ln>
          </p:spPr>
          <p:txBody>
            <a:bodyPr wrap="none"/>
            <a:lstStyle/>
            <a:p>
              <a:endParaRPr lang="fr-FR"/>
            </a:p>
          </p:txBody>
        </p:sp>
        <p:sp>
          <p:nvSpPr>
            <p:cNvPr id="11294" name="Line 65"/>
            <p:cNvSpPr>
              <a:spLocks noChangeShapeType="1"/>
            </p:cNvSpPr>
            <p:nvPr/>
          </p:nvSpPr>
          <p:spPr bwMode="auto">
            <a:xfrm>
              <a:off x="1152" y="1488"/>
              <a:ext cx="0" cy="528"/>
            </a:xfrm>
            <a:prstGeom prst="line">
              <a:avLst/>
            </a:prstGeom>
            <a:noFill/>
            <a:ln w="9525">
              <a:solidFill>
                <a:schemeClr val="bg2"/>
              </a:solidFill>
              <a:miter lim="800000"/>
              <a:headEnd/>
              <a:tailEnd/>
            </a:ln>
          </p:spPr>
          <p:txBody>
            <a:bodyPr wrap="none"/>
            <a:lstStyle/>
            <a:p>
              <a:endParaRPr lang="fr-FR"/>
            </a:p>
          </p:txBody>
        </p:sp>
        <p:sp>
          <p:nvSpPr>
            <p:cNvPr id="11295" name="Line 66"/>
            <p:cNvSpPr>
              <a:spLocks noChangeShapeType="1"/>
            </p:cNvSpPr>
            <p:nvPr/>
          </p:nvSpPr>
          <p:spPr bwMode="auto">
            <a:xfrm>
              <a:off x="1344" y="1488"/>
              <a:ext cx="0" cy="528"/>
            </a:xfrm>
            <a:prstGeom prst="line">
              <a:avLst/>
            </a:prstGeom>
            <a:noFill/>
            <a:ln w="9525">
              <a:solidFill>
                <a:schemeClr val="bg2"/>
              </a:solidFill>
              <a:miter lim="800000"/>
              <a:headEnd/>
              <a:tailEnd/>
            </a:ln>
          </p:spPr>
          <p:txBody>
            <a:bodyPr wrap="none"/>
            <a:lstStyle/>
            <a:p>
              <a:endParaRPr lang="fr-FR"/>
            </a:p>
          </p:txBody>
        </p:sp>
        <p:sp>
          <p:nvSpPr>
            <p:cNvPr id="11296" name="Line 67"/>
            <p:cNvSpPr>
              <a:spLocks noChangeShapeType="1"/>
            </p:cNvSpPr>
            <p:nvPr/>
          </p:nvSpPr>
          <p:spPr bwMode="auto">
            <a:xfrm>
              <a:off x="1488" y="1488"/>
              <a:ext cx="0" cy="528"/>
            </a:xfrm>
            <a:prstGeom prst="line">
              <a:avLst/>
            </a:prstGeom>
            <a:noFill/>
            <a:ln w="9525">
              <a:solidFill>
                <a:schemeClr val="bg2"/>
              </a:solidFill>
              <a:miter lim="800000"/>
              <a:headEnd/>
              <a:tailEnd/>
            </a:ln>
          </p:spPr>
          <p:txBody>
            <a:bodyPr wrap="none"/>
            <a:lstStyle/>
            <a:p>
              <a:endParaRPr lang="fr-FR"/>
            </a:p>
          </p:txBody>
        </p:sp>
        <p:sp>
          <p:nvSpPr>
            <p:cNvPr id="11297" name="Line 68"/>
            <p:cNvSpPr>
              <a:spLocks noChangeShapeType="1"/>
            </p:cNvSpPr>
            <p:nvPr/>
          </p:nvSpPr>
          <p:spPr bwMode="auto">
            <a:xfrm>
              <a:off x="720" y="1632"/>
              <a:ext cx="912" cy="0"/>
            </a:xfrm>
            <a:prstGeom prst="line">
              <a:avLst/>
            </a:prstGeom>
            <a:noFill/>
            <a:ln w="9525">
              <a:solidFill>
                <a:schemeClr val="bg2"/>
              </a:solidFill>
              <a:miter lim="800000"/>
              <a:headEnd/>
              <a:tailEnd/>
            </a:ln>
          </p:spPr>
          <p:txBody>
            <a:bodyPr wrap="none"/>
            <a:lstStyle/>
            <a:p>
              <a:endParaRPr lang="fr-FR"/>
            </a:p>
          </p:txBody>
        </p:sp>
      </p:grpSp>
      <p:sp>
        <p:nvSpPr>
          <p:cNvPr id="11287" name="Rectangle 69"/>
          <p:cNvSpPr>
            <a:spLocks noChangeArrowheads="1"/>
          </p:cNvSpPr>
          <p:nvPr/>
        </p:nvSpPr>
        <p:spPr bwMode="auto">
          <a:xfrm>
            <a:off x="7793038" y="5734050"/>
            <a:ext cx="320675" cy="841375"/>
          </a:xfrm>
          <a:prstGeom prst="rect">
            <a:avLst/>
          </a:prstGeom>
          <a:solidFill>
            <a:schemeClr val="accent1"/>
          </a:solidFill>
          <a:ln w="12700">
            <a:solidFill>
              <a:schemeClr val="tx1"/>
            </a:solidFill>
            <a:miter lim="800000"/>
            <a:headEnd/>
            <a:tailEnd/>
          </a:ln>
        </p:spPr>
        <p:txBody>
          <a:bodyPr wrap="none" anchor="ctr"/>
          <a:lstStyle/>
          <a:p>
            <a:endParaRPr lang="fr-FR"/>
          </a:p>
        </p:txBody>
      </p:sp>
      <p:sp>
        <p:nvSpPr>
          <p:cNvPr id="11288" name="Line 70"/>
          <p:cNvSpPr>
            <a:spLocks noChangeShapeType="1"/>
          </p:cNvSpPr>
          <p:nvPr/>
        </p:nvSpPr>
        <p:spPr bwMode="auto">
          <a:xfrm>
            <a:off x="6299200" y="5965825"/>
            <a:ext cx="1800225" cy="0"/>
          </a:xfrm>
          <a:prstGeom prst="line">
            <a:avLst/>
          </a:prstGeom>
          <a:noFill/>
          <a:ln w="12700">
            <a:solidFill>
              <a:schemeClr val="tx1"/>
            </a:solidFill>
            <a:round/>
            <a:headEnd/>
            <a:tailEnd/>
          </a:ln>
        </p:spPr>
        <p:txBody>
          <a:bodyPr wrap="none"/>
          <a:lstStyle/>
          <a:p>
            <a:endParaRPr lang="fr-FR"/>
          </a:p>
        </p:txBody>
      </p:sp>
      <p:sp>
        <p:nvSpPr>
          <p:cNvPr id="11289" name="Rectangle 71"/>
          <p:cNvSpPr>
            <a:spLocks noChangeArrowheads="1"/>
          </p:cNvSpPr>
          <p:nvPr/>
        </p:nvSpPr>
        <p:spPr bwMode="auto">
          <a:xfrm>
            <a:off x="6299200" y="5748338"/>
            <a:ext cx="1828800" cy="827087"/>
          </a:xfrm>
          <a:prstGeom prst="rect">
            <a:avLst/>
          </a:prstGeom>
          <a:noFill/>
          <a:ln w="12700">
            <a:solidFill>
              <a:schemeClr val="tx1"/>
            </a:solidFill>
            <a:miter lim="800000"/>
            <a:headEnd/>
            <a:tailEnd/>
          </a:ln>
        </p:spPr>
        <p:txBody>
          <a:bodyPr wrap="none" anchor="ctr"/>
          <a:lstStyle/>
          <a:p>
            <a:endParaRPr lang="fr-FR"/>
          </a:p>
        </p:txBody>
      </p:sp>
      <p:sp>
        <p:nvSpPr>
          <p:cNvPr id="11290" name="Text Box 72"/>
          <p:cNvSpPr txBox="1">
            <a:spLocks noChangeArrowheads="1"/>
          </p:cNvSpPr>
          <p:nvPr/>
        </p:nvSpPr>
        <p:spPr bwMode="auto">
          <a:xfrm>
            <a:off x="6988175" y="1908175"/>
            <a:ext cx="2189163" cy="457200"/>
          </a:xfrm>
          <a:prstGeom prst="rect">
            <a:avLst/>
          </a:prstGeom>
          <a:noFill/>
          <a:ln w="9525">
            <a:noFill/>
            <a:miter lim="800000"/>
            <a:headEnd/>
            <a:tailEnd/>
          </a:ln>
        </p:spPr>
        <p:txBody>
          <a:bodyPr wrap="none">
            <a:spAutoFit/>
          </a:bodyPr>
          <a:lstStyle/>
          <a:p>
            <a:r>
              <a:rPr lang="en-US"/>
              <a:t>Data</a:t>
            </a:r>
            <a:r>
              <a:rPr lang="fr-FR"/>
              <a:t> to Predict</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TotalTime>
  <Words>1405</Words>
  <Application>Microsoft Office PowerPoint</Application>
  <PresentationFormat>Affichage à l'écran (4:3)</PresentationFormat>
  <Paragraphs>135</Paragraphs>
  <Slides>16</Slides>
  <Notes>2</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Capitaux</vt:lpstr>
      <vt:lpstr>Fouilles de Données  Introduction au Data Mining</vt:lpstr>
      <vt:lpstr> nNotion de Données et Information</vt:lpstr>
      <vt:lpstr>Fouille de données (FDD)</vt:lpstr>
      <vt:lpstr>Qu'est ce que la fouille de données ? </vt:lpstr>
      <vt:lpstr>Définition</vt:lpstr>
      <vt:lpstr>Extraction de Connaissances dans les Bases de Données</vt:lpstr>
      <vt:lpstr>Domaine d’application de FDD</vt:lpstr>
      <vt:lpstr>Domaine d’application de FDD</vt:lpstr>
      <vt:lpstr>Découverte et Exploitation</vt:lpstr>
      <vt:lpstr>Processus d’un système FDD</vt:lpstr>
      <vt:lpstr>Pourquoi la FDD maintenant?</vt:lpstr>
      <vt:lpstr>Pourquoi cette émergence ?</vt:lpstr>
      <vt:lpstr>Diapositive 13</vt:lpstr>
      <vt:lpstr>Diapositive 14</vt:lpstr>
      <vt:lpstr>Définitions I ( fouille de données pour l’apprentissage automatique)</vt:lpstr>
      <vt:lpstr>Définitions II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Fouilles de Données  Introduction au Data Mining</dc:title>
  <dc:creator>info</dc:creator>
  <cp:lastModifiedBy>info</cp:lastModifiedBy>
  <cp:revision>1</cp:revision>
  <dcterms:created xsi:type="dcterms:W3CDTF">2021-04-17T20:49:57Z</dcterms:created>
  <dcterms:modified xsi:type="dcterms:W3CDTF">2021-04-17T20:51:19Z</dcterms:modified>
</cp:coreProperties>
</file>