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1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816" y="-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004BA6-AECA-4B5E-8D1A-230DE7E6A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7056C8-D77E-448A-A3E8-280F333066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4FEE-EE88-416B-821A-29956AA99C43}" type="datetimeFigureOut">
              <a:rPr lang="fr-FR" smtClean="0"/>
              <a:t>02/12/2025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E4066F-D6C0-4B5C-851A-E6B2B23F9A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5D9CCF-F190-42E4-BC50-D051BEAB0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5ADC-7E96-41BC-A31F-564E2E0C41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72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CC8D-462A-4EB6-81FC-C233D08D50A5}" type="datetimeFigureOut">
              <a:rPr lang="fr-FR" noProof="0" smtClean="0"/>
              <a:t>02/12/2025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637C-9C2E-4A35-A7C7-9D70DB16008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3427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43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2F66-CEC5-0C99-A733-2404EAFE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5F9358-A2A8-0D35-CF90-AA97E3F35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8BD0F4-A713-3810-1064-28549196C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D825C4-F2B9-4DC0-501C-F91C963E7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64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4B562-A72F-9025-A1DD-FA8CA618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5EE9CF-A820-1863-4036-66C2FB123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6A22F1-B619-9AA2-AEDC-7618C8944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F2AD2B-119B-42A0-0A66-804F9E308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33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33A28-2ED2-CA44-81D3-36638C3B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F56E4D-5EC2-265F-D469-3E89553AA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98B1A3-E4B0-202E-3E0D-3944919E2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CD884A-F699-6466-9FAD-6CADC4306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5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0F23-2730-2357-6FCD-8C3F51C9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170A24-6335-AF94-542F-A99A0E273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087EF3-6E3A-801B-AAC8-C44C99529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10BB6-CAEA-FDB6-5F72-507E95F70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79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F13E-77E0-53A0-4A33-BD180901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A89475-4411-F59D-57F5-129A7CB40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F36ED2-9A28-4704-92AD-913F3BACB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E98BDA-690A-E475-DE52-2E211A44E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16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D078-7DB6-60ED-460A-FC7DCE13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D7C7FF-ABF3-C9E1-FE93-A40B7F530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BEFA2C-339C-61B7-D56C-20B366062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E5B0A1-F2CA-1523-487D-524B44452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948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7039D-B525-8F2F-FBD0-5FA429079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69F310-C2BF-A727-C378-CA6DC313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800B2D-B7C3-D2F1-160E-FB8EB39EA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29DA6-B9A4-BBBE-D9BE-8D8D06B11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65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CB86-0FDE-CAA0-E71E-BB4BB61F6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5EDF72-824B-F5D3-274C-5D9729A46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AA74F0-5CC0-16C0-C83D-4C2656B21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1AF86-9498-2022-852F-7279CF0E9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44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14B7F-37CF-122A-A0F4-1E80A3B2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96CAEE-7146-4603-BB36-629889AF8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884909-BDE0-0238-646F-2E86E4367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E8BF02-30F7-62EF-6CC3-414584520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3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B742-9E9C-BC39-FB18-B1B50D75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48640D2-6975-70C9-DA9A-A21D188F0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F67EF5-8AAD-0CC8-E4BE-1683BD105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24EB3-7267-35F5-89E4-653ACF20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7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F3A2F-DE0B-4EBE-A27B-1301AB48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139A52-9CD8-23BA-5C24-77D598E00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98F9D9-A388-EAE1-B9A1-1FA76F09B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D9DD99-B6BC-4952-09F6-ACFBAAF79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268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9ACAC-FA6E-9C6E-1502-4FC6D827C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DC0998-978E-2C0B-A900-23948DC59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19B614-26F4-F78F-1CA1-610328DA7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802D7E-B42C-6A90-CD84-0C51FC5CD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24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49C1-6C34-B651-0512-F8D71724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5C3389-6A24-21D7-FB8C-4D9CDD24E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9C5AFB-66B4-77D3-D4EF-C229956B9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3DC512-AAA4-4088-23E1-18FA65A9D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168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3293-D593-6F1D-0F13-A6384233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8ED57E-49D0-7849-017A-6DF0A8DB9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CC5209-EF1D-5A06-E165-284482BF0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9FA955-2386-4BC9-111B-55D0293C7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31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DED1-EC4A-6326-861F-2EDEF776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28ADFB-787B-9536-D0C5-3BAF834E9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1D71E8-2114-A02B-7D74-E5234D7AD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34405C-2610-70DF-137B-E26922D04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985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423E-FCA2-1F55-9D21-D6D0EE07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E00B33-5EB5-C08C-BA1D-509DA328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4B3660-0513-2332-65D1-CC07D94B0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A8C48-F95E-8155-F6F4-962173820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234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925E-64DC-8F77-F062-74A2FE114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5CE74B-E18A-44EB-EDF9-7156B176D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F412B4-AACE-DB83-2263-A7377572A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1E5EBB-EB9C-33B1-617B-539D77614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23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190E7-42F9-3870-8C90-E6554E1AC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E4831D-3324-28FC-064E-47534799C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7A0324-3FE3-BDE4-460E-E7FAEC0D3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4B347-6883-3BCB-BA16-9A816A21C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315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9FEC-C0E7-20C0-393E-04409B14E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DD668E-ED1F-6716-6719-0E86B9BDF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A8C7ED-A0FA-DD00-9419-9372D846C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6BD3C-DD62-250B-214D-01D36A9B8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1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59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47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50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62F39-B7B3-B7EE-0110-85B9DEDD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5E673A-1DEE-105D-09B9-6E6A75B89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80C3C1-1B27-908D-5B43-37D75758A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4F7D2D-26A0-BFF9-834F-6697ACF69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9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8691E-51F8-85D9-5545-2A17F26C5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B18C76-47F5-0CAA-2321-7D02B395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600745-B0B1-7834-A4C0-BB6ACD049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F19672-13D0-401D-CC61-6A7A7C98E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77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C39BC-BD40-C554-DCB6-0905DC3B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42BFC4-F542-71FD-7590-4857B36BC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18E84-7D3B-8382-E0A7-B7A9FEDD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DE9BB9-E07C-1CDC-A515-5131ABA93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99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CBA4-298E-A773-2712-B052F558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112711-75A0-F188-DB91-29A33771B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992274-9DCD-F7DE-4ED1-55B3ECFE0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D369A-26E4-99CC-66F8-34D063CCC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8637C-9C2E-4A35-A7C7-9D70DB160088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6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re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873650"/>
            <a:ext cx="5494867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600000" lon="20399999" rev="2118000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46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re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77" y="3023292"/>
            <a:ext cx="5495544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2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69409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600000" rev="0"/>
            </a:camera>
            <a:lightRig rig="threePt" dir="t"/>
          </a:scene3d>
        </p:spPr>
        <p:txBody>
          <a:bodyPr rtlCol="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81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997744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7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70F95581-0E7E-4B49-8494-D1C5C12EEBB3}"/>
              </a:ext>
            </a:extLst>
          </p:cNvPr>
          <p:cNvSpPr/>
          <p:nvPr/>
        </p:nvSpPr>
        <p:spPr>
          <a:xfrm rot="10800000">
            <a:off x="2489641" y="2635253"/>
            <a:ext cx="3942183" cy="3780143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6133EA95-E5DA-4746-8F74-6A75A91BE49E}"/>
              </a:ext>
            </a:extLst>
          </p:cNvPr>
          <p:cNvSpPr/>
          <p:nvPr/>
        </p:nvSpPr>
        <p:spPr>
          <a:xfrm>
            <a:off x="4615520" y="2227369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6814F6E8-206C-4B4B-96DE-1C89E39C2EA4}"/>
              </a:ext>
            </a:extLst>
          </p:cNvPr>
          <p:cNvSpPr/>
          <p:nvPr/>
        </p:nvSpPr>
        <p:spPr>
          <a:xfrm>
            <a:off x="5133557" y="3526952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F3309E3E-6B5E-466A-B6CB-4F55A5E5FC51}"/>
              </a:ext>
            </a:extLst>
          </p:cNvPr>
          <p:cNvSpPr/>
          <p:nvPr/>
        </p:nvSpPr>
        <p:spPr>
          <a:xfrm>
            <a:off x="4529664" y="3552493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597FD3E3-3443-49C2-BA6B-CFF88E49FD47}"/>
              </a:ext>
            </a:extLst>
          </p:cNvPr>
          <p:cNvSpPr/>
          <p:nvPr/>
        </p:nvSpPr>
        <p:spPr>
          <a:xfrm>
            <a:off x="4580512" y="3247901"/>
            <a:ext cx="2513382" cy="2410072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0">
            <a:extLst>
              <a:ext uri="{FF2B5EF4-FFF2-40B4-BE49-F238E27FC236}">
                <a16:creationId xmlns:a16="http://schemas.microsoft.com/office/drawing/2014/main" id="{4D749BE7-527A-45EF-939C-C4AEFE17FC55}"/>
              </a:ext>
            </a:extLst>
          </p:cNvPr>
          <p:cNvSpPr/>
          <p:nvPr/>
        </p:nvSpPr>
        <p:spPr>
          <a:xfrm rot="10800000">
            <a:off x="-67060" y="2219294"/>
            <a:ext cx="4577071" cy="4063768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8">
            <a:extLst>
              <a:ext uri="{FF2B5EF4-FFF2-40B4-BE49-F238E27FC236}">
                <a16:creationId xmlns:a16="http://schemas.microsoft.com/office/drawing/2014/main" id="{D0A0B013-499E-4953-B7CB-28E6239A307F}"/>
              </a:ext>
            </a:extLst>
          </p:cNvPr>
          <p:cNvSpPr/>
          <p:nvPr/>
        </p:nvSpPr>
        <p:spPr>
          <a:xfrm>
            <a:off x="5285254" y="733454"/>
            <a:ext cx="2507617" cy="3242337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Triangle isocèle 12">
            <a:extLst>
              <a:ext uri="{FF2B5EF4-FFF2-40B4-BE49-F238E27FC236}">
                <a16:creationId xmlns:a16="http://schemas.microsoft.com/office/drawing/2014/main" id="{1283BC25-B4A9-4FAF-BA45-22835DDD4872}"/>
              </a:ext>
            </a:extLst>
          </p:cNvPr>
          <p:cNvSpPr/>
          <p:nvPr/>
        </p:nvSpPr>
        <p:spPr>
          <a:xfrm>
            <a:off x="-574153" y="4015624"/>
            <a:ext cx="2687535" cy="2316841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10CC4E0-7C56-46FB-92B0-4DA36084930F}"/>
              </a:ext>
            </a:extLst>
          </p:cNvPr>
          <p:cNvSpPr/>
          <p:nvPr/>
        </p:nvSpPr>
        <p:spPr>
          <a:xfrm>
            <a:off x="839040" y="869944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D2EBA0F-8927-4A45-B27E-4ED9423A0DC1}"/>
              </a:ext>
            </a:extLst>
          </p:cNvPr>
          <p:cNvSpPr/>
          <p:nvPr/>
        </p:nvSpPr>
        <p:spPr>
          <a:xfrm>
            <a:off x="1008066" y="1038969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A6878699-10E9-4663-98D7-DF833CDD2F6C}"/>
              </a:ext>
            </a:extLst>
          </p:cNvPr>
          <p:cNvSpPr/>
          <p:nvPr/>
        </p:nvSpPr>
        <p:spPr>
          <a:xfrm>
            <a:off x="443627" y="222500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793E9C72-C61F-4CB5-9513-1F233A7F53A0}"/>
              </a:ext>
            </a:extLst>
          </p:cNvPr>
          <p:cNvSpPr/>
          <p:nvPr/>
        </p:nvSpPr>
        <p:spPr>
          <a:xfrm>
            <a:off x="-1649258" y="3678153"/>
            <a:ext cx="3567822" cy="3075709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Rectangle 14">
            <a:extLst>
              <a:ext uri="{FF2B5EF4-FFF2-40B4-BE49-F238E27FC236}">
                <a16:creationId xmlns:a16="http://schemas.microsoft.com/office/drawing/2014/main" id="{66C926C0-4ED9-46B9-9F9B-31F0DDA5BE26}"/>
              </a:ext>
            </a:extLst>
          </p:cNvPr>
          <p:cNvSpPr/>
          <p:nvPr/>
        </p:nvSpPr>
        <p:spPr>
          <a:xfrm>
            <a:off x="-391016" y="274904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DCC9C2A-57B6-41BB-BCE5-4F122A52EC8B}"/>
              </a:ext>
            </a:extLst>
          </p:cNvPr>
          <p:cNvSpPr/>
          <p:nvPr/>
        </p:nvSpPr>
        <p:spPr>
          <a:xfrm>
            <a:off x="7458754" y="4443209"/>
            <a:ext cx="276267" cy="276267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EE4CF1A-5A57-4188-98DC-F2836920FEAA}"/>
              </a:ext>
            </a:extLst>
          </p:cNvPr>
          <p:cNvSpPr/>
          <p:nvPr/>
        </p:nvSpPr>
        <p:spPr>
          <a:xfrm>
            <a:off x="9193410" y="4439836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F98D3E2-EC3D-497B-821A-362A900C746D}"/>
              </a:ext>
            </a:extLst>
          </p:cNvPr>
          <p:cNvSpPr/>
          <p:nvPr/>
        </p:nvSpPr>
        <p:spPr>
          <a:xfrm>
            <a:off x="595497" y="5168335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54D7C24-5F4A-46CE-8B76-6E7A39CB24C7}"/>
              </a:ext>
            </a:extLst>
          </p:cNvPr>
          <p:cNvSpPr/>
          <p:nvPr/>
        </p:nvSpPr>
        <p:spPr>
          <a:xfrm>
            <a:off x="5781540" y="4258451"/>
            <a:ext cx="1328177" cy="132817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5ABA350-F1D0-49E7-A370-C6D451C64623}"/>
              </a:ext>
            </a:extLst>
          </p:cNvPr>
          <p:cNvSpPr/>
          <p:nvPr/>
        </p:nvSpPr>
        <p:spPr>
          <a:xfrm>
            <a:off x="7950402" y="6220071"/>
            <a:ext cx="2435568" cy="2435568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0A722CF5-1256-42E5-8543-F6745929F361}"/>
              </a:ext>
            </a:extLst>
          </p:cNvPr>
          <p:cNvSpPr/>
          <p:nvPr/>
        </p:nvSpPr>
        <p:spPr>
          <a:xfrm>
            <a:off x="10853421" y="5827345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6BE89A53-F983-4FE6-AE6C-8121D877641F}"/>
              </a:ext>
            </a:extLst>
          </p:cNvPr>
          <p:cNvSpPr/>
          <p:nvPr/>
        </p:nvSpPr>
        <p:spPr>
          <a:xfrm>
            <a:off x="6739139" y="3133856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B0980DE3-BC51-47F9-A5E9-0D36BD2A14B9}"/>
              </a:ext>
            </a:extLst>
          </p:cNvPr>
          <p:cNvSpPr/>
          <p:nvPr/>
        </p:nvSpPr>
        <p:spPr>
          <a:xfrm rot="10800000">
            <a:off x="7180360" y="3748361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FE51C53D-D3A0-495F-B8CD-FE35C9F1E918}"/>
              </a:ext>
            </a:extLst>
          </p:cNvPr>
          <p:cNvSpPr/>
          <p:nvPr/>
        </p:nvSpPr>
        <p:spPr>
          <a:xfrm rot="10800000">
            <a:off x="5997520" y="2735019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riangle isocèle 27">
            <a:extLst>
              <a:ext uri="{FF2B5EF4-FFF2-40B4-BE49-F238E27FC236}">
                <a16:creationId xmlns:a16="http://schemas.microsoft.com/office/drawing/2014/main" id="{932D6CD8-73BC-4F3C-87FC-B619B3EA63DF}"/>
              </a:ext>
            </a:extLst>
          </p:cNvPr>
          <p:cNvSpPr/>
          <p:nvPr/>
        </p:nvSpPr>
        <p:spPr>
          <a:xfrm rot="10800000">
            <a:off x="5348251" y="1096113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9FD1CCF-868E-4E5B-84E9-B6819FB06BA8}"/>
              </a:ext>
            </a:extLst>
          </p:cNvPr>
          <p:cNvSpPr/>
          <p:nvPr/>
        </p:nvSpPr>
        <p:spPr>
          <a:xfrm>
            <a:off x="8447711" y="-397273"/>
            <a:ext cx="3302000" cy="3302000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BC01923-CD6B-4DD2-95B0-0F931FD185C2}"/>
              </a:ext>
            </a:extLst>
          </p:cNvPr>
          <p:cNvSpPr/>
          <p:nvPr/>
        </p:nvSpPr>
        <p:spPr>
          <a:xfrm>
            <a:off x="10089505" y="1928575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C5E28AC6-5E57-47C6-B25D-FC1BD6E66788}"/>
              </a:ext>
            </a:extLst>
          </p:cNvPr>
          <p:cNvSpPr/>
          <p:nvPr/>
        </p:nvSpPr>
        <p:spPr>
          <a:xfrm>
            <a:off x="6404033" y="5416751"/>
            <a:ext cx="908634" cy="90863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2" name="Triangle isocèle 31">
            <a:extLst>
              <a:ext uri="{FF2B5EF4-FFF2-40B4-BE49-F238E27FC236}">
                <a16:creationId xmlns:a16="http://schemas.microsoft.com/office/drawing/2014/main" id="{45412B9F-E01E-4E5C-A280-6A87B9CDA78F}"/>
              </a:ext>
            </a:extLst>
          </p:cNvPr>
          <p:cNvSpPr/>
          <p:nvPr/>
        </p:nvSpPr>
        <p:spPr>
          <a:xfrm>
            <a:off x="6693765" y="5007251"/>
            <a:ext cx="1632282" cy="1753826"/>
          </a:xfrm>
          <a:prstGeom prst="triangle">
            <a:avLst/>
          </a:prstGeom>
          <a:noFill/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2DBC980-632A-40B9-BB81-DF61CC3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2376" y="2784936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fr-FR" sz="4000" dirty="0"/>
              <a:t>Méthodologies de développement de l'EIAH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CB2A4-C4D8-5430-DC17-205DE4FB7D6D}"/>
              </a:ext>
            </a:extLst>
          </p:cNvPr>
          <p:cNvSpPr txBox="1"/>
          <p:nvPr/>
        </p:nvSpPr>
        <p:spPr>
          <a:xfrm>
            <a:off x="595497" y="257895"/>
            <a:ext cx="41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Université </a:t>
            </a:r>
            <a:r>
              <a:rPr lang="fr-FR" sz="2000" b="1" dirty="0" err="1"/>
              <a:t>badji</a:t>
            </a:r>
            <a:r>
              <a:rPr lang="fr-FR" sz="2000" b="1" dirty="0"/>
              <a:t> </a:t>
            </a:r>
            <a:r>
              <a:rPr lang="fr-FR" sz="2000" b="1" dirty="0" err="1"/>
              <a:t>mokhtar</a:t>
            </a:r>
            <a:r>
              <a:rPr lang="fr-FR" sz="2000" b="1" dirty="0"/>
              <a:t> Annaba</a:t>
            </a:r>
          </a:p>
        </p:txBody>
      </p:sp>
      <p:pic>
        <p:nvPicPr>
          <p:cNvPr id="3" name="Picture 2" descr="Elearning-Facsci: Tous les cours">
            <a:extLst>
              <a:ext uri="{FF2B5EF4-FFF2-40B4-BE49-F238E27FC236}">
                <a16:creationId xmlns:a16="http://schemas.microsoft.com/office/drawing/2014/main" id="{C80D3F7B-A265-7800-2866-366425B4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715" y="274693"/>
            <a:ext cx="755576" cy="6428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9C7FE-7F0B-2F6D-FA2A-B4CB2F524689}"/>
              </a:ext>
            </a:extLst>
          </p:cNvPr>
          <p:cNvSpPr txBox="1"/>
          <p:nvPr/>
        </p:nvSpPr>
        <p:spPr>
          <a:xfrm>
            <a:off x="1526181" y="774118"/>
            <a:ext cx="3822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Faculté de technologie </a:t>
            </a:r>
          </a:p>
          <a:p>
            <a:r>
              <a:rPr lang="fr-FR" sz="1600" b="1" i="1" dirty="0"/>
              <a:t>Département d’informatique</a:t>
            </a:r>
          </a:p>
          <a:p>
            <a:r>
              <a:rPr lang="fr-FR" sz="1600" b="1" i="1" dirty="0"/>
              <a:t>Spécialité intelligence artificielle et traitement de l’information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58FB6-B05B-11ED-4E25-7B893D4FA755}"/>
              </a:ext>
            </a:extLst>
          </p:cNvPr>
          <p:cNvSpPr txBox="1"/>
          <p:nvPr/>
        </p:nvSpPr>
        <p:spPr>
          <a:xfrm>
            <a:off x="1701848" y="6426238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Préparer par : Aouadi Assia et Souaidi Wiem</a:t>
            </a:r>
          </a:p>
        </p:txBody>
      </p:sp>
    </p:spTree>
    <p:extLst>
      <p:ext uri="{BB962C8B-B14F-4D97-AF65-F5344CB8AC3E}">
        <p14:creationId xmlns:p14="http://schemas.microsoft.com/office/powerpoint/2010/main" val="66288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DE2DA-8395-43CB-5983-FC95BC8CF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39F0D080-14AF-9279-DE3D-3578269DC083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3B97C4A0-0B06-414F-F3D0-50514C80B534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B2CF047D-E766-E7ED-0D23-05AFFF7C04AD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8D4094AE-113C-C401-73D4-D526DE35F221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3843F652-2BB4-698B-A0C9-613B7195177B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2E5862C1-3151-C30F-50A7-46CDDB89AA84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850319C9-F5DE-A820-C993-DBEDD8E9B199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8E1586BA-2AE3-CACC-F00E-23ED3E956638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83898D3-A77C-324F-E8E2-C73DB6A766D6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2EB4285-5B4D-F945-22C1-A8B06A1276B1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51B8BC4-1D6D-2FDE-9A6E-540B28D2B064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6462E034-6956-CBE8-017C-A711AB06F6A7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4129DA3-C692-CD27-FCB6-13217312C878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2F583AC-2EBB-A9EB-A809-69F88708F97E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0DB69DC-6A2D-F046-D4CC-EEF9957506AF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12D20E1-4E86-2A54-6A5C-820150D0615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EA3796B-32D8-EC18-08B8-67382FDC6CDE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5501C4ED-6775-47BD-3B59-CF59DC68F600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80355F40-B1C0-ABF5-49F5-AC2C6FCD7C02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9AD1087-6369-5D45-B6E1-3566F3E45DCC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FCFE9D64-C469-1DAC-C4D8-8C7806FA341D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781F8616-20ED-06C8-9292-490791B669E4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118C553-2BCE-0881-44B3-B525542170F0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DCE26B9-E48D-E639-9100-C29FF093DCFC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685D8D6-9580-9058-A271-7AE349216E5A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FAC9BB5C-AA27-1B7D-8BCA-24EA6CD379AC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5FD2C704-B960-DB78-A818-9A09E5AA3061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4BC4172A-4A06-E0C0-052A-F6897DE0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4957A6-56E1-15C1-6A2D-73B099CDED6A}"/>
              </a:ext>
            </a:extLst>
          </p:cNvPr>
          <p:cNvGrpSpPr/>
          <p:nvPr/>
        </p:nvGrpSpPr>
        <p:grpSpPr>
          <a:xfrm>
            <a:off x="-8906672" y="1479085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B32E26D-4790-501B-8F55-66F1C0F284BC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6AD4C149-CBBB-8AA9-9650-4AE7E7AC8E08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437452-6424-AD35-612B-A774FD4C9C97}"/>
              </a:ext>
            </a:extLst>
          </p:cNvPr>
          <p:cNvGrpSpPr/>
          <p:nvPr/>
        </p:nvGrpSpPr>
        <p:grpSpPr>
          <a:xfrm>
            <a:off x="-8906672" y="2417728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E84A09C-ACDB-3617-087C-0DCA895920FB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6AA738A2-7461-7682-9946-6EE5296F76A2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A72207-9282-6133-8F0B-0600E370EA2F}"/>
              </a:ext>
            </a:extLst>
          </p:cNvPr>
          <p:cNvGrpSpPr/>
          <p:nvPr/>
        </p:nvGrpSpPr>
        <p:grpSpPr>
          <a:xfrm>
            <a:off x="-8916233" y="3370796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8A37A89-250A-4DF2-6F42-36AA4A9DE9C8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Serious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games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C139168B-0C23-3474-7780-0FC6A741F8A7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202DCE-05D1-BC18-2A81-5474898D6811}"/>
              </a:ext>
            </a:extLst>
          </p:cNvPr>
          <p:cNvGrpSpPr/>
          <p:nvPr/>
        </p:nvGrpSpPr>
        <p:grpSpPr>
          <a:xfrm>
            <a:off x="602780" y="2197192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4CEB746-9CEF-89BD-CCED-0C9597A46945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B2FE7678-FA78-DFE9-A8E4-1FB2B7FA4432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1ABBD9-395F-B51C-6FBE-36E3B8285380}"/>
              </a:ext>
            </a:extLst>
          </p:cNvPr>
          <p:cNvGrpSpPr/>
          <p:nvPr/>
        </p:nvGrpSpPr>
        <p:grpSpPr>
          <a:xfrm>
            <a:off x="-8931400" y="5256022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FC2F984-A96E-8796-12A4-0BB400B001CD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2973AF51-5F5B-BC49-4C97-D8970250A8A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9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DFE0-85D2-B31C-ADE9-CAC81F4C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1A51B82F-1BF6-8239-605A-7D1DAAE8B68B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70E294C3-7891-E9F7-11BF-F111BED4B6BA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35663D0C-ECEB-B8E8-7F49-174C23778368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8B8FB213-1D53-1D5E-26E7-A160C9F51C69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C8A68DA5-C023-C9FD-D6F1-7D44ABEF6CF1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7ACA4448-94CE-3681-C0E6-1A28207D1C20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BA36A154-F76E-3BD9-1C2E-6BD659EC36BA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016EB465-46AB-1412-22B3-BB3F40D91C08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56DC817-2FC1-AEF2-B62A-0A4614C2AF39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610A8E5-D807-37CB-A2E2-C076EC8011F9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D7D21DD-0A42-A3B6-8C79-447CC67F9DE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1103FCD9-C8DA-32F4-CAD2-261136CEAFAF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0EBE233-E5D8-624D-E1CA-2B85ADB7C161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AB7D57E-7D54-36D1-BCFE-C38CD104F7D5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D2C143C-63E6-7093-BF0D-9694E479C24D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7A087693-E8F3-36E5-639E-94B969CF20F9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7CE1CF8-209B-3F21-5D1F-467A2DD9A282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288ECF97-2FD8-6952-0B3D-1C6A76D13B16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68C5F1A5-DB0B-F04D-A10E-1E93B8DA3BE8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D447B89-721F-5B4C-50B4-0639313220F1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E205B838-DA1D-25A2-FB8E-BB49E1C06BB6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358B198C-DEE6-1A5E-CC5E-A7332E36811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01B48395-1062-6BF1-6E3B-F0991CF4BB3D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9479431-3582-28CC-85AB-A31BCE053B43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4A8D23A-A8A9-34C1-9527-E529EEECECE7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5427C0B0-4E1A-F0BB-393E-2EDAD46A4008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B5F016BE-9D0B-F28F-906C-760759DDE81F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0E9A2094-0C39-08FF-70A9-BF0692A0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917015-806E-A69F-A21A-C98C2BD19B09}"/>
              </a:ext>
            </a:extLst>
          </p:cNvPr>
          <p:cNvGrpSpPr/>
          <p:nvPr/>
        </p:nvGrpSpPr>
        <p:grpSpPr>
          <a:xfrm>
            <a:off x="-8906672" y="1479085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C3910EF-5154-3890-0E13-BBF2182EAA9B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7AF21BA2-6EE1-E869-B589-CBDF1D67518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652258-47A6-038D-1878-DAE4D9F28EA7}"/>
              </a:ext>
            </a:extLst>
          </p:cNvPr>
          <p:cNvGrpSpPr/>
          <p:nvPr/>
        </p:nvGrpSpPr>
        <p:grpSpPr>
          <a:xfrm>
            <a:off x="-8906672" y="2417728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89FDE88-8EB2-3601-FEB5-C83485393356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3C6941D2-18CF-D20B-E7A2-3C9B566CE585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2FC13E-97BB-ED17-32ED-59BF8B169364}"/>
              </a:ext>
            </a:extLst>
          </p:cNvPr>
          <p:cNvGrpSpPr/>
          <p:nvPr/>
        </p:nvGrpSpPr>
        <p:grpSpPr>
          <a:xfrm>
            <a:off x="-8916233" y="3370796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E299A86-4619-D11C-E083-3441541E9D9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Serious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games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66B68587-C0C5-A74B-612A-308E6A5990ED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69C8BA1-E5E2-FE97-A5F6-E7862344AD86}"/>
              </a:ext>
            </a:extLst>
          </p:cNvPr>
          <p:cNvGrpSpPr/>
          <p:nvPr/>
        </p:nvGrpSpPr>
        <p:grpSpPr>
          <a:xfrm>
            <a:off x="-8925040" y="4313409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58A31D2-B323-6D6B-347F-45C4D1C9B232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1927148C-DA79-59F7-8CB5-8715337B43A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B82A40A-5A2E-3D80-B2C7-04C3A9DBB7A2}"/>
              </a:ext>
            </a:extLst>
          </p:cNvPr>
          <p:cNvGrpSpPr/>
          <p:nvPr/>
        </p:nvGrpSpPr>
        <p:grpSpPr>
          <a:xfrm>
            <a:off x="606963" y="1924133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0319EB6-FEF8-4D9E-D899-2A91F991DAE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675542A5-919C-0F86-DBD8-B03C53079D74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05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8B226-884C-E3AD-0C49-BE5C4A80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95CE1A95-BF37-9715-CABE-343CCB410D4D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A556ADA5-785F-D8EF-3833-24FC34604BC2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8370BBD9-78F7-E4AB-CEEE-A5D2CFBFA1D7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FDF5563F-4DA6-4461-5EA3-A76D60FDE7BE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52AF1EB1-B994-5201-E5A8-E42E5290671E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786028A3-7E27-3B9A-206E-8D37EC3CAD8E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C694BA68-4B7C-9732-1650-6A3C9D0228F1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63020EAF-B9C0-E87D-9DDA-3D44CA0E07F5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BA56C81-E9C6-B465-6BCC-D1734BB7008F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844763E-2EE7-527C-0C08-D7C74279AC05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CAB5F1C-E922-5C94-41C6-1B91C137574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65E7E4AF-939E-0449-9F21-1C51FD04E94B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656CEBF-5630-576C-E420-851175DE47E0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1B1D106-C06D-C15C-024C-18948C4AAEB0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2514D27-8953-D076-1ECB-51DCB7F2ADE3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F8E3FC6-0451-E12C-466E-EFDB78220BA4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F354F94-117C-7DF4-84B0-6A75A2EB0A2A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60AF71D4-F730-B9E0-6A7E-CC4024D7F3EC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05A23EEB-944E-5063-4133-AB666187C141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241FAFB0-8219-0121-2DBE-E5B8C5BE9D12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F1C7FF79-8044-0F10-F1A9-CBECCF0D593D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D4310668-284D-8A8E-C9F3-AE00E5DA5D2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0C37DA44-9508-13C0-75DD-72494B09D03F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4C692F1-FBAA-E1D0-4DE4-67269C664255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F70946F-84B0-FE30-A794-DC541248EC2C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DF97A98D-129B-3A11-EA56-50DA7B8EC8FA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BE2D815F-5AE6-20C9-3DD6-F9196B99F11E}"/>
              </a:ext>
            </a:extLst>
          </p:cNvPr>
          <p:cNvSpPr/>
          <p:nvPr/>
        </p:nvSpPr>
        <p:spPr>
          <a:xfrm>
            <a:off x="-930911" y="475089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5D8816F2-5F5A-A3AC-3F63-C3153BD1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323" y="798532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5. Methodologies de development  : </a:t>
            </a:r>
            <a:endParaRPr lang="fr-FR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690583-87B6-AF09-05AB-4422AFDDE649}"/>
              </a:ext>
            </a:extLst>
          </p:cNvPr>
          <p:cNvSpPr/>
          <p:nvPr/>
        </p:nvSpPr>
        <p:spPr>
          <a:xfrm>
            <a:off x="146867" y="2029609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démarche systématique de conception pédagogique adaptée aux environnements numériques.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6FDFA5-E20B-6D0A-5D28-360B38C0EB71}"/>
              </a:ext>
            </a:extLst>
          </p:cNvPr>
          <p:cNvSpPr/>
          <p:nvPr/>
        </p:nvSpPr>
        <p:spPr>
          <a:xfrm>
            <a:off x="6168024" y="1887424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démarche systématique de conception pédagogique adaptée aux environnements numériques.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CCD4B5-DD87-EDB4-10D3-D07DB5347835}"/>
              </a:ext>
            </a:extLst>
          </p:cNvPr>
          <p:cNvSpPr/>
          <p:nvPr/>
        </p:nvSpPr>
        <p:spPr>
          <a:xfrm>
            <a:off x="3202452" y="1977956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démarche systématique de conception pédagogique adaptée aux environnements numériques.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33C1B2-B90B-B5FB-8B4E-7765266D5F8D}"/>
              </a:ext>
            </a:extLst>
          </p:cNvPr>
          <p:cNvSpPr/>
          <p:nvPr/>
        </p:nvSpPr>
        <p:spPr>
          <a:xfrm>
            <a:off x="9182263" y="1887424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démarche systématique de conception pédagogique adaptée aux environnements numériques.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018234-F74C-E890-7182-697F8E70FA44}"/>
              </a:ext>
            </a:extLst>
          </p:cNvPr>
          <p:cNvSpPr/>
          <p:nvPr/>
        </p:nvSpPr>
        <p:spPr>
          <a:xfrm>
            <a:off x="152023" y="2027210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Ingénierie pédagogique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860CDA-4238-034D-9A6E-AC4BF7352632}"/>
              </a:ext>
            </a:extLst>
          </p:cNvPr>
          <p:cNvSpPr/>
          <p:nvPr/>
        </p:nvSpPr>
        <p:spPr>
          <a:xfrm>
            <a:off x="3211814" y="1977956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Modèle ADDIE</a:t>
            </a:r>
          </a:p>
          <a:p>
            <a:pPr algn="ctr"/>
            <a:endParaRPr lang="fr-FR" sz="2800" b="1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4BB1869-ECF7-132C-BDE1-AEDB843DC9A6}"/>
              </a:ext>
            </a:extLst>
          </p:cNvPr>
          <p:cNvSpPr/>
          <p:nvPr/>
        </p:nvSpPr>
        <p:spPr>
          <a:xfrm>
            <a:off x="6161762" y="1878516"/>
            <a:ext cx="2868155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Méthodologie MISA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6DDA01F-AA93-DCA5-6952-E228412325C4}"/>
              </a:ext>
            </a:extLst>
          </p:cNvPr>
          <p:cNvSpPr/>
          <p:nvPr/>
        </p:nvSpPr>
        <p:spPr>
          <a:xfrm>
            <a:off x="9177269" y="1878517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Approche par scénarios pédagogiques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4BF81-18B8-08CA-E3F1-6B09DDFB28F6}"/>
              </a:ext>
            </a:extLst>
          </p:cNvPr>
          <p:cNvSpPr txBox="1"/>
          <p:nvPr/>
        </p:nvSpPr>
        <p:spPr>
          <a:xfrm>
            <a:off x="1308161" y="2079522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endParaRPr lang="fr-FR" sz="2400" b="1" dirty="0">
              <a:solidFill>
                <a:schemeClr val="accent5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D04C70-BC35-9E07-FA36-83CAE04EBBD3}"/>
              </a:ext>
            </a:extLst>
          </p:cNvPr>
          <p:cNvSpPr txBox="1"/>
          <p:nvPr/>
        </p:nvSpPr>
        <p:spPr>
          <a:xfrm>
            <a:off x="4386141" y="2029215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endParaRPr lang="fr-FR" sz="2400" b="1" dirty="0">
              <a:solidFill>
                <a:schemeClr val="accent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D2F463-8DB5-E0CA-9B04-195F1FC8FF3E}"/>
              </a:ext>
            </a:extLst>
          </p:cNvPr>
          <p:cNvSpPr txBox="1"/>
          <p:nvPr/>
        </p:nvSpPr>
        <p:spPr>
          <a:xfrm>
            <a:off x="7475422" y="189573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fr-FR" sz="2400" b="1" dirty="0">
              <a:solidFill>
                <a:schemeClr val="accent2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32537F-B0F7-4008-2A26-067042FA2940}"/>
              </a:ext>
            </a:extLst>
          </p:cNvPr>
          <p:cNvSpPr txBox="1"/>
          <p:nvPr/>
        </p:nvSpPr>
        <p:spPr>
          <a:xfrm>
            <a:off x="10434893" y="190112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fr-FR" sz="2400" b="1" dirty="0">
              <a:solidFill>
                <a:schemeClr val="accent3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81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F9C4E-1031-5432-8BAC-6A5FA744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310B36AC-1C6B-603D-A40F-2B348CF049CE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0183EC5D-6D17-FB40-1BCF-8BEE911E7E22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2B203125-5655-E8C8-C9B5-50CD11599BC7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42CEA25C-14D6-7F67-8427-D317EB34AEFA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A85C7094-F5F8-F69E-4B13-928D3A40D432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798DA7AC-B328-CBD3-250C-5A5663A3D7F4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8EADB8A4-F66B-155D-0756-0DC0C420C932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6C32E69E-F746-D80F-B972-84729B8B6B73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A156921-56DE-FF51-E761-0B0A0EBC2DFE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58D4BF0-D3BA-6856-B7C7-2C5B69719A3A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9EABCA2-3B1E-03D1-BBFD-B06ACBD9DBE3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B1040682-95AE-4D99-39EA-C6327B36E559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4F26BFB-1092-D935-D014-E3F32ECCD2EF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2D28A8B-B5A8-49A8-EE11-0D38F59CF7B6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C846F23-AEF2-7A3A-B7B0-88B7391DBEA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DADE925-E318-968F-F967-B6BE0DDA0511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DFD7DA4-EA89-2127-9666-71922B110C8E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7AC48C63-B227-44BF-55F7-14DA788ED842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C303676E-F885-6390-0627-43D299F34C21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CC2256EB-4906-AE95-733B-B527DDFBC02D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ADC3E372-B729-0E26-A16A-30B3ABD0E4C6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57F9DD14-8CD1-226D-8D58-5D4D24D87F5D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EAA323-F223-4933-BF71-97285B2874CE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3353850-E203-E5FC-8035-9321EFE743F1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19474B90-B3DA-006F-4612-5061CB7462ED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48D74C50-86A1-4785-8AF2-34A6E09381A0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DE94CB98-85D4-C34E-B5F8-D0194DB248DB}"/>
              </a:ext>
            </a:extLst>
          </p:cNvPr>
          <p:cNvSpPr/>
          <p:nvPr/>
        </p:nvSpPr>
        <p:spPr>
          <a:xfrm>
            <a:off x="-930911" y="475089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04AC55D9-2AFF-0EFE-C426-FBD8A705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323" y="798532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5. Methodologies de development  : </a:t>
            </a:r>
            <a:endParaRPr lang="fr-FR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4326EA-39AF-5AE9-81A6-0405663F12A8}"/>
              </a:ext>
            </a:extLst>
          </p:cNvPr>
          <p:cNvSpPr/>
          <p:nvPr/>
        </p:nvSpPr>
        <p:spPr>
          <a:xfrm>
            <a:off x="146867" y="2029609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démarche systématique de conception pédagogique adaptée aux environnements numériques.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E42DAC-C363-C92B-928B-E23BDC789553}"/>
              </a:ext>
            </a:extLst>
          </p:cNvPr>
          <p:cNvSpPr/>
          <p:nvPr/>
        </p:nvSpPr>
        <p:spPr>
          <a:xfrm>
            <a:off x="6168024" y="1887424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méthode spécifique pour le développement des environnements interactifs multimédias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597ABF-2AA6-6A91-7CF5-EA112484D4FD}"/>
              </a:ext>
            </a:extLst>
          </p:cNvPr>
          <p:cNvSpPr/>
          <p:nvPr/>
        </p:nvSpPr>
        <p:spPr>
          <a:xfrm>
            <a:off x="3202452" y="1977956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cadre méthodologique en cinq phases (Analyse, Design, Développement, Implémentation, Évaluation)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028900-4118-0DDF-DB3D-6722298338B2}"/>
              </a:ext>
            </a:extLst>
          </p:cNvPr>
          <p:cNvSpPr/>
          <p:nvPr/>
        </p:nvSpPr>
        <p:spPr>
          <a:xfrm>
            <a:off x="9182263" y="1887424"/>
            <a:ext cx="2856063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construction de contenus en structurant des situations d’apprentissage sous forme de scénarios adaptés.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963B1F9-C5C7-B14F-3EA1-5D3B61C967B7}"/>
              </a:ext>
            </a:extLst>
          </p:cNvPr>
          <p:cNvSpPr/>
          <p:nvPr/>
        </p:nvSpPr>
        <p:spPr>
          <a:xfrm>
            <a:off x="198582" y="5620660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8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Ingénierie pédagogique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9187B58-B22C-E1D7-99FE-BFFFD011B201}"/>
              </a:ext>
            </a:extLst>
          </p:cNvPr>
          <p:cNvSpPr/>
          <p:nvPr/>
        </p:nvSpPr>
        <p:spPr>
          <a:xfrm>
            <a:off x="3263784" y="5453118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Modèle ADDIE</a:t>
            </a:r>
          </a:p>
          <a:p>
            <a:pPr algn="ctr"/>
            <a:endParaRPr lang="fr-FR" sz="2800" b="1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5FC35B-9AF0-CE04-20E4-DFB30317EB28}"/>
              </a:ext>
            </a:extLst>
          </p:cNvPr>
          <p:cNvSpPr/>
          <p:nvPr/>
        </p:nvSpPr>
        <p:spPr>
          <a:xfrm>
            <a:off x="6186021" y="5302570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Méthodologie MISA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4678948-61C0-243D-AD9A-F9AF16FF0230}"/>
              </a:ext>
            </a:extLst>
          </p:cNvPr>
          <p:cNvSpPr/>
          <p:nvPr/>
        </p:nvSpPr>
        <p:spPr>
          <a:xfrm>
            <a:off x="9197007" y="5423848"/>
            <a:ext cx="2856063" cy="4212817"/>
          </a:xfrm>
          <a:custGeom>
            <a:avLst/>
            <a:gdLst>
              <a:gd name="connsiteX0" fmla="*/ 476020 w 2856063"/>
              <a:gd name="connsiteY0" fmla="*/ 0 h 4212817"/>
              <a:gd name="connsiteX1" fmla="*/ 995016 w 2856063"/>
              <a:gd name="connsiteY1" fmla="*/ 0 h 4212817"/>
              <a:gd name="connsiteX2" fmla="*/ 988516 w 2856063"/>
              <a:gd name="connsiteY2" fmla="*/ 20939 h 4212817"/>
              <a:gd name="connsiteX3" fmla="*/ 979227 w 2856063"/>
              <a:gd name="connsiteY3" fmla="*/ 113081 h 4212817"/>
              <a:gd name="connsiteX4" fmla="*/ 1436427 w 2856063"/>
              <a:gd name="connsiteY4" fmla="*/ 570281 h 4212817"/>
              <a:gd name="connsiteX5" fmla="*/ 1893627 w 2856063"/>
              <a:gd name="connsiteY5" fmla="*/ 113081 h 4212817"/>
              <a:gd name="connsiteX6" fmla="*/ 1884338 w 2856063"/>
              <a:gd name="connsiteY6" fmla="*/ 20939 h 4212817"/>
              <a:gd name="connsiteX7" fmla="*/ 1877839 w 2856063"/>
              <a:gd name="connsiteY7" fmla="*/ 0 h 4212817"/>
              <a:gd name="connsiteX8" fmla="*/ 2380043 w 2856063"/>
              <a:gd name="connsiteY8" fmla="*/ 0 h 4212817"/>
              <a:gd name="connsiteX9" fmla="*/ 2856063 w 2856063"/>
              <a:gd name="connsiteY9" fmla="*/ 476020 h 4212817"/>
              <a:gd name="connsiteX10" fmla="*/ 2856063 w 2856063"/>
              <a:gd name="connsiteY10" fmla="*/ 3736797 h 4212817"/>
              <a:gd name="connsiteX11" fmla="*/ 2380043 w 2856063"/>
              <a:gd name="connsiteY11" fmla="*/ 4212817 h 4212817"/>
              <a:gd name="connsiteX12" fmla="*/ 476020 w 2856063"/>
              <a:gd name="connsiteY12" fmla="*/ 4212817 h 4212817"/>
              <a:gd name="connsiteX13" fmla="*/ 0 w 2856063"/>
              <a:gd name="connsiteY13" fmla="*/ 3736797 h 4212817"/>
              <a:gd name="connsiteX14" fmla="*/ 0 w 2856063"/>
              <a:gd name="connsiteY14" fmla="*/ 476020 h 4212817"/>
              <a:gd name="connsiteX15" fmla="*/ 476020 w 2856063"/>
              <a:gd name="connsiteY15" fmla="*/ 0 h 421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6063" h="4212817">
                <a:moveTo>
                  <a:pt x="476020" y="0"/>
                </a:moveTo>
                <a:lnTo>
                  <a:pt x="995016" y="0"/>
                </a:lnTo>
                <a:lnTo>
                  <a:pt x="988516" y="20939"/>
                </a:lnTo>
                <a:cubicBezTo>
                  <a:pt x="982426" y="50702"/>
                  <a:pt x="979227" y="81518"/>
                  <a:pt x="979227" y="113081"/>
                </a:cubicBezTo>
                <a:cubicBezTo>
                  <a:pt x="979227" y="365586"/>
                  <a:pt x="1183922" y="570281"/>
                  <a:pt x="1436427" y="570281"/>
                </a:cubicBezTo>
                <a:cubicBezTo>
                  <a:pt x="1688932" y="570281"/>
                  <a:pt x="1893627" y="365586"/>
                  <a:pt x="1893627" y="113081"/>
                </a:cubicBezTo>
                <a:cubicBezTo>
                  <a:pt x="1893627" y="81518"/>
                  <a:pt x="1890429" y="50702"/>
                  <a:pt x="1884338" y="20939"/>
                </a:cubicBezTo>
                <a:lnTo>
                  <a:pt x="1877839" y="0"/>
                </a:lnTo>
                <a:lnTo>
                  <a:pt x="2380043" y="0"/>
                </a:lnTo>
                <a:cubicBezTo>
                  <a:pt x="2642942" y="0"/>
                  <a:pt x="2856063" y="213121"/>
                  <a:pt x="2856063" y="476020"/>
                </a:cubicBezTo>
                <a:lnTo>
                  <a:pt x="2856063" y="3736797"/>
                </a:lnTo>
                <a:cubicBezTo>
                  <a:pt x="2856063" y="3999696"/>
                  <a:pt x="2642942" y="4212817"/>
                  <a:pt x="2380043" y="4212817"/>
                </a:cubicBezTo>
                <a:lnTo>
                  <a:pt x="476020" y="4212817"/>
                </a:lnTo>
                <a:cubicBezTo>
                  <a:pt x="213121" y="4212817"/>
                  <a:pt x="0" y="3999696"/>
                  <a:pt x="0" y="3736797"/>
                </a:cubicBezTo>
                <a:lnTo>
                  <a:pt x="0" y="476020"/>
                </a:lnTo>
                <a:cubicBezTo>
                  <a:pt x="0" y="213121"/>
                  <a:pt x="213121" y="0"/>
                  <a:pt x="4760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Approche par scénarios pédagogiques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3FDF79-4986-0096-A007-3B7CE45F4CC3}"/>
              </a:ext>
            </a:extLst>
          </p:cNvPr>
          <p:cNvSpPr txBox="1"/>
          <p:nvPr/>
        </p:nvSpPr>
        <p:spPr>
          <a:xfrm>
            <a:off x="1308161" y="2079522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endParaRPr lang="fr-FR" sz="2400" b="1" dirty="0">
              <a:solidFill>
                <a:schemeClr val="accent5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DA9FA7-C779-F812-2F48-82CF268BA920}"/>
              </a:ext>
            </a:extLst>
          </p:cNvPr>
          <p:cNvSpPr txBox="1"/>
          <p:nvPr/>
        </p:nvSpPr>
        <p:spPr>
          <a:xfrm>
            <a:off x="4386141" y="2029215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endParaRPr lang="fr-FR" sz="2400" b="1" dirty="0">
              <a:solidFill>
                <a:schemeClr val="accent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AB20B9-DE4E-FDD9-76A3-0E71E64714F3}"/>
              </a:ext>
            </a:extLst>
          </p:cNvPr>
          <p:cNvSpPr txBox="1"/>
          <p:nvPr/>
        </p:nvSpPr>
        <p:spPr>
          <a:xfrm>
            <a:off x="7475422" y="189573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endParaRPr lang="fr-FR" sz="2400" b="1" dirty="0">
              <a:solidFill>
                <a:schemeClr val="accent2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8C0858-78EF-35CA-9350-FA5376E61F67}"/>
              </a:ext>
            </a:extLst>
          </p:cNvPr>
          <p:cNvSpPr txBox="1"/>
          <p:nvPr/>
        </p:nvSpPr>
        <p:spPr>
          <a:xfrm>
            <a:off x="10434893" y="190112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  <a:endParaRPr lang="fr-FR" sz="2400" b="1" dirty="0">
              <a:solidFill>
                <a:schemeClr val="accent3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03715-7527-2D47-A411-00682C39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0D508EE2-575F-5A48-90D7-2E94AB77B621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67377C-9C82-3389-2568-EFEC651A1A99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95A8545-9A76-DCE0-1C9C-E55024B45882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108A387-68DD-AE90-6495-D72A7713AF38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Ovale 11">
                  <a:extLst>
                    <a:ext uri="{FF2B5EF4-FFF2-40B4-BE49-F238E27FC236}">
                      <a16:creationId xmlns:a16="http://schemas.microsoft.com/office/drawing/2014/main" id="{3B213880-F2F9-1FCD-BF01-0769470A9739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3" name="Pentagone 12">
                  <a:extLst>
                    <a:ext uri="{FF2B5EF4-FFF2-40B4-BE49-F238E27FC236}">
                      <a16:creationId xmlns:a16="http://schemas.microsoft.com/office/drawing/2014/main" id="{66423764-A3CC-CFFC-13AD-3543703B8149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11" name="Pentagone 10">
                <a:extLst>
                  <a:ext uri="{FF2B5EF4-FFF2-40B4-BE49-F238E27FC236}">
                    <a16:creationId xmlns:a16="http://schemas.microsoft.com/office/drawing/2014/main" id="{8C521503-51B1-BA9D-B2C7-284196E5193A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9" name="Pentagone 8">
              <a:extLst>
                <a:ext uri="{FF2B5EF4-FFF2-40B4-BE49-F238E27FC236}">
                  <a16:creationId xmlns:a16="http://schemas.microsoft.com/office/drawing/2014/main" id="{FC467E51-7D44-E1FF-ABAC-95C1FED366A6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80C66E7-6E41-1250-54E3-F590C3C9CEF5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6367686-FF52-EC11-140E-CBCEA57621AC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B68993B-A6E1-B856-2912-E37DA38E4A23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EFDF7A37-5034-DAFD-B997-16363B0AED33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B35B2D0B-DB0A-16BF-4BFC-584495E2E0AD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Triangle isocèle 18">
            <a:extLst>
              <a:ext uri="{FF2B5EF4-FFF2-40B4-BE49-F238E27FC236}">
                <a16:creationId xmlns:a16="http://schemas.microsoft.com/office/drawing/2014/main" id="{0B0867A8-86E9-15C8-C479-78A7A11D8031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Triangle isocèle 19">
            <a:extLst>
              <a:ext uri="{FF2B5EF4-FFF2-40B4-BE49-F238E27FC236}">
                <a16:creationId xmlns:a16="http://schemas.microsoft.com/office/drawing/2014/main" id="{FC7813A7-878D-287A-DD57-4A1CAE4FC91C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2D3BC78-DCCE-00E2-B45D-FEAE2E61A864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F8E4C85-DE38-E0BE-283D-3BA656A5263E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6C2B6401-E227-CEE8-A898-DC796C697F5F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45FE1A87-1192-C08F-3F26-54B895CF6339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CF7F8142-B9DC-0A85-50D0-8178B06C17FA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9157B47B-6AB9-3F57-42E9-13CB583C22CC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6284C065-A672-04BA-013C-19168F9F14D3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rapèze 5">
            <a:extLst>
              <a:ext uri="{FF2B5EF4-FFF2-40B4-BE49-F238E27FC236}">
                <a16:creationId xmlns:a16="http://schemas.microsoft.com/office/drawing/2014/main" id="{A1D183B3-A3AA-A3F2-7831-FEE97350AF13}"/>
              </a:ext>
            </a:extLst>
          </p:cNvPr>
          <p:cNvSpPr/>
          <p:nvPr/>
        </p:nvSpPr>
        <p:spPr>
          <a:xfrm>
            <a:off x="-18343" y="628568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27CD9DD-1858-532A-C951-7E7EB4EA623D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162ADA8F-2476-A89A-6878-992F2EDFD500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525F2CFA-902F-7429-577E-CB88A702985B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5FEFD-C826-0507-0C90-29FB1D39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947" y="776213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6. Comparaison des méthodes 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E2572AA-39BE-1F82-9008-D3D7A8255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5857"/>
              </p:ext>
            </p:extLst>
          </p:nvPr>
        </p:nvGraphicFramePr>
        <p:xfrm>
          <a:off x="651163" y="3130376"/>
          <a:ext cx="10698900" cy="3050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4725">
                  <a:extLst>
                    <a:ext uri="{9D8B030D-6E8A-4147-A177-3AD203B41FA5}">
                      <a16:colId xmlns:a16="http://schemas.microsoft.com/office/drawing/2014/main" val="614046040"/>
                    </a:ext>
                  </a:extLst>
                </a:gridCol>
                <a:gridCol w="2674725">
                  <a:extLst>
                    <a:ext uri="{9D8B030D-6E8A-4147-A177-3AD203B41FA5}">
                      <a16:colId xmlns:a16="http://schemas.microsoft.com/office/drawing/2014/main" val="325015336"/>
                    </a:ext>
                  </a:extLst>
                </a:gridCol>
                <a:gridCol w="2674725">
                  <a:extLst>
                    <a:ext uri="{9D8B030D-6E8A-4147-A177-3AD203B41FA5}">
                      <a16:colId xmlns:a16="http://schemas.microsoft.com/office/drawing/2014/main" val="3932588234"/>
                    </a:ext>
                  </a:extLst>
                </a:gridCol>
                <a:gridCol w="2674725">
                  <a:extLst>
                    <a:ext uri="{9D8B030D-6E8A-4147-A177-3AD203B41FA5}">
                      <a16:colId xmlns:a16="http://schemas.microsoft.com/office/drawing/2014/main" val="2512454300"/>
                    </a:ext>
                  </a:extLst>
                </a:gridCol>
              </a:tblGrid>
              <a:tr h="1130397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algn="ctr"/>
                      <a:r>
                        <a:rPr lang="fr-FR" sz="28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ADDIE</a:t>
                      </a: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algn="ctr"/>
                      <a:r>
                        <a:rPr lang="fr-FR" sz="28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MISA </a:t>
                      </a: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Ingénierie pédagogique </a:t>
                      </a: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Scénarios pédagogiques</a:t>
                      </a:r>
                    </a:p>
                  </a:txBody>
                  <a:tcPr>
                    <a:solidFill>
                      <a:schemeClr val="accent6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66072"/>
                  </a:ext>
                </a:extLst>
              </a:tr>
              <a:tr h="1899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simple mais linéaire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6">
                        <a:tint val="4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détaillée mais complexe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6">
                        <a:tint val="4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équilibre mais nécessite expertise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6">
                        <a:tint val="4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centrés apprenant mais longs à préparer</a:t>
                      </a:r>
                    </a:p>
                  </a:txBody>
                  <a:tcPr>
                    <a:solidFill>
                      <a:schemeClr val="accent6">
                        <a:tint val="40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07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1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CE229-EE02-923E-E13F-790CF7B2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A36DB31C-5D69-C567-3FAC-7734331B4620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055F6F2-C827-FEA4-3616-F4361A8D4E93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E8F5947-DCE2-E0B9-A1AD-31D33E58AB4E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4671E7E9-2ECF-6117-B34A-B5CD5786E863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Ovale 11">
                  <a:extLst>
                    <a:ext uri="{FF2B5EF4-FFF2-40B4-BE49-F238E27FC236}">
                      <a16:creationId xmlns:a16="http://schemas.microsoft.com/office/drawing/2014/main" id="{B7E6DBC0-A8B1-9D22-2569-C42DC4EB8884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3" name="Pentagone 12">
                  <a:extLst>
                    <a:ext uri="{FF2B5EF4-FFF2-40B4-BE49-F238E27FC236}">
                      <a16:creationId xmlns:a16="http://schemas.microsoft.com/office/drawing/2014/main" id="{F68BB920-1E0C-EF11-20E0-43D9C36518AD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11" name="Pentagone 10">
                <a:extLst>
                  <a:ext uri="{FF2B5EF4-FFF2-40B4-BE49-F238E27FC236}">
                    <a16:creationId xmlns:a16="http://schemas.microsoft.com/office/drawing/2014/main" id="{AC115C00-04EA-6A70-55F9-F9CFC52B065F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9" name="Pentagone 8">
              <a:extLst>
                <a:ext uri="{FF2B5EF4-FFF2-40B4-BE49-F238E27FC236}">
                  <a16:creationId xmlns:a16="http://schemas.microsoft.com/office/drawing/2014/main" id="{938EDE58-13E2-DC0C-68EE-62E64D600F8C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C6EA679-FDB7-F737-2CD3-675302FF885C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2B0A2E-A5CF-00D8-38A9-3C2BEF69BC52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53707FA-52B7-4F89-0175-5951CBA75770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6A0536CA-6B51-A083-AB36-D1C883030A34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0D0295B4-CB6C-0DAD-A6CE-E92656E2E652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Triangle isocèle 18">
            <a:extLst>
              <a:ext uri="{FF2B5EF4-FFF2-40B4-BE49-F238E27FC236}">
                <a16:creationId xmlns:a16="http://schemas.microsoft.com/office/drawing/2014/main" id="{B5161D60-C865-615C-9AA6-5F8A2E647354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Triangle isocèle 19">
            <a:extLst>
              <a:ext uri="{FF2B5EF4-FFF2-40B4-BE49-F238E27FC236}">
                <a16:creationId xmlns:a16="http://schemas.microsoft.com/office/drawing/2014/main" id="{35A7D191-1482-68E3-1DB0-DD9BA9B0FEEF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88F416C4-31B6-FAE3-6398-B5D8FE7DF007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A125D1C5-E890-9049-3CF8-5B423907A18F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0D942E15-3E8D-C63F-DC3B-5A7770AB2829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46611B64-1EFE-6D5C-ECC8-1015263EE965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97220DD2-2DEA-AB82-2E63-C20D2E0D3B6C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4DBCC47F-F769-D3F7-45F5-5267A7F3D133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AB0BAF4B-1780-B826-698C-5DB36770EBAB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rapèze 5">
            <a:extLst>
              <a:ext uri="{FF2B5EF4-FFF2-40B4-BE49-F238E27FC236}">
                <a16:creationId xmlns:a16="http://schemas.microsoft.com/office/drawing/2014/main" id="{E877FDD6-3BD1-D985-A42D-ED1FC9F232E0}"/>
              </a:ext>
            </a:extLst>
          </p:cNvPr>
          <p:cNvSpPr/>
          <p:nvPr/>
        </p:nvSpPr>
        <p:spPr>
          <a:xfrm>
            <a:off x="-18343" y="628568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93B7B3B-93F8-CF99-F18E-6249D057DCEB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67FE719-8F76-4F67-BEC6-8564181BA4A1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165D715F-17B2-6BA3-9A38-BBC629D3EB51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397411-731C-95CA-FAEB-A8DE4B38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947" y="776213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7. Étapes de développement d’EIAH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3375F03-12F3-A075-3757-BA051AA087E9}"/>
              </a:ext>
            </a:extLst>
          </p:cNvPr>
          <p:cNvSpPr/>
          <p:nvPr/>
        </p:nvSpPr>
        <p:spPr>
          <a:xfrm>
            <a:off x="4776664" y="3447605"/>
            <a:ext cx="514" cy="1082"/>
          </a:xfrm>
          <a:custGeom>
            <a:avLst/>
            <a:gdLst>
              <a:gd name="connsiteX0" fmla="*/ 514 w 514"/>
              <a:gd name="connsiteY0" fmla="*/ 0 h 1082"/>
              <a:gd name="connsiteX1" fmla="*/ 514 w 514"/>
              <a:gd name="connsiteY1" fmla="*/ 747 h 1082"/>
              <a:gd name="connsiteX2" fmla="*/ 0 w 514"/>
              <a:gd name="connsiteY2" fmla="*/ 1082 h 1082"/>
              <a:gd name="connsiteX3" fmla="*/ 514 w 514"/>
              <a:gd name="connsiteY3" fmla="*/ 0 h 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" h="1082">
                <a:moveTo>
                  <a:pt x="514" y="0"/>
                </a:moveTo>
                <a:lnTo>
                  <a:pt x="514" y="747"/>
                </a:lnTo>
                <a:lnTo>
                  <a:pt x="0" y="1082"/>
                </a:lnTo>
                <a:lnTo>
                  <a:pt x="514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3C885D6-C5D0-23EF-0BDF-A64921F7739A}"/>
              </a:ext>
            </a:extLst>
          </p:cNvPr>
          <p:cNvSpPr/>
          <p:nvPr/>
        </p:nvSpPr>
        <p:spPr>
          <a:xfrm>
            <a:off x="3282707" y="6535049"/>
            <a:ext cx="27785" cy="58489"/>
          </a:xfrm>
          <a:custGeom>
            <a:avLst/>
            <a:gdLst>
              <a:gd name="connsiteX0" fmla="*/ 27785 w 27785"/>
              <a:gd name="connsiteY0" fmla="*/ 0 h 58489"/>
              <a:gd name="connsiteX1" fmla="*/ 27785 w 27785"/>
              <a:gd name="connsiteY1" fmla="*/ 58489 h 58489"/>
              <a:gd name="connsiteX2" fmla="*/ 0 w 27785"/>
              <a:gd name="connsiteY2" fmla="*/ 58489 h 58489"/>
              <a:gd name="connsiteX3" fmla="*/ 27785 w 27785"/>
              <a:gd name="connsiteY3" fmla="*/ 0 h 5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5" h="58489">
                <a:moveTo>
                  <a:pt x="27785" y="0"/>
                </a:moveTo>
                <a:lnTo>
                  <a:pt x="27785" y="58489"/>
                </a:lnTo>
                <a:lnTo>
                  <a:pt x="0" y="58489"/>
                </a:lnTo>
                <a:lnTo>
                  <a:pt x="27785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6C82DF-7BD4-B7E4-5821-20A1B4764591}"/>
              </a:ext>
            </a:extLst>
          </p:cNvPr>
          <p:cNvSpPr/>
          <p:nvPr/>
        </p:nvSpPr>
        <p:spPr>
          <a:xfrm>
            <a:off x="4777178" y="3414337"/>
            <a:ext cx="24407" cy="34015"/>
          </a:xfrm>
          <a:custGeom>
            <a:avLst/>
            <a:gdLst>
              <a:gd name="connsiteX0" fmla="*/ 15804 w 24407"/>
              <a:gd name="connsiteY0" fmla="*/ 0 h 34015"/>
              <a:gd name="connsiteX1" fmla="*/ 24407 w 24407"/>
              <a:gd name="connsiteY1" fmla="*/ 18110 h 34015"/>
              <a:gd name="connsiteX2" fmla="*/ 0 w 24407"/>
              <a:gd name="connsiteY2" fmla="*/ 34015 h 34015"/>
              <a:gd name="connsiteX3" fmla="*/ 0 w 24407"/>
              <a:gd name="connsiteY3" fmla="*/ 33268 h 34015"/>
              <a:gd name="connsiteX4" fmla="*/ 15804 w 24407"/>
              <a:gd name="connsiteY4" fmla="*/ 0 h 3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7" h="34015">
                <a:moveTo>
                  <a:pt x="15804" y="0"/>
                </a:moveTo>
                <a:lnTo>
                  <a:pt x="24407" y="18110"/>
                </a:lnTo>
                <a:lnTo>
                  <a:pt x="0" y="34015"/>
                </a:lnTo>
                <a:lnTo>
                  <a:pt x="0" y="33268"/>
                </a:lnTo>
                <a:lnTo>
                  <a:pt x="15804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2F4D51-BCB3-03B1-C3F7-08FBE0E003EF}"/>
              </a:ext>
            </a:extLst>
          </p:cNvPr>
          <p:cNvSpPr txBox="1"/>
          <p:nvPr/>
        </p:nvSpPr>
        <p:spPr>
          <a:xfrm>
            <a:off x="316550" y="4908344"/>
            <a:ext cx="2248773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b="1" dirty="0">
                <a:solidFill>
                  <a:schemeClr val="accent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Analyse des besoins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D43353-68F0-D320-E041-DAD31E561A76}"/>
              </a:ext>
            </a:extLst>
          </p:cNvPr>
          <p:cNvSpPr txBox="1"/>
          <p:nvPr/>
        </p:nvSpPr>
        <p:spPr>
          <a:xfrm>
            <a:off x="2727868" y="5573751"/>
            <a:ext cx="2248773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b="1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Conception pédagogique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96A30B-F253-925E-87CB-8D8827C6DD94}"/>
              </a:ext>
            </a:extLst>
          </p:cNvPr>
          <p:cNvSpPr txBox="1"/>
          <p:nvPr/>
        </p:nvSpPr>
        <p:spPr>
          <a:xfrm>
            <a:off x="6203748" y="6083276"/>
            <a:ext cx="2248773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b="1" dirty="0">
                <a:solidFill>
                  <a:schemeClr val="accent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fr-FR" sz="2400" b="1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Conception technique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C349DF-B93D-D258-6B71-218B28823D7F}"/>
              </a:ext>
            </a:extLst>
          </p:cNvPr>
          <p:cNvSpPr txBox="1"/>
          <p:nvPr/>
        </p:nvSpPr>
        <p:spPr>
          <a:xfrm>
            <a:off x="9058134" y="5530852"/>
            <a:ext cx="2966453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Développement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88E2E6-EB8C-23AA-CFD5-6B14DFFB6763}"/>
              </a:ext>
            </a:extLst>
          </p:cNvPr>
          <p:cNvSpPr txBox="1"/>
          <p:nvPr/>
        </p:nvSpPr>
        <p:spPr>
          <a:xfrm>
            <a:off x="10123501" y="4048999"/>
            <a:ext cx="2248773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b="1" dirty="0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Évaluation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ADBF52B-3C0E-C0DE-C3B3-50F45C29934D}"/>
              </a:ext>
            </a:extLst>
          </p:cNvPr>
          <p:cNvGrpSpPr/>
          <p:nvPr/>
        </p:nvGrpSpPr>
        <p:grpSpPr>
          <a:xfrm>
            <a:off x="728240" y="2809789"/>
            <a:ext cx="1995391" cy="1836352"/>
            <a:chOff x="728240" y="2809789"/>
            <a:chExt cx="1995391" cy="183635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8166A7-0B85-C2F4-7F09-42011336CAF9}"/>
                </a:ext>
              </a:extLst>
            </p:cNvPr>
            <p:cNvGrpSpPr/>
            <p:nvPr/>
          </p:nvGrpSpPr>
          <p:grpSpPr>
            <a:xfrm rot="7417612">
              <a:off x="807760" y="2730269"/>
              <a:ext cx="1836352" cy="1995391"/>
              <a:chOff x="3310492" y="3432447"/>
              <a:chExt cx="2992765" cy="316109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9639260-DBE5-FDBB-EB3E-9CE70E0120BF}"/>
                  </a:ext>
                </a:extLst>
              </p:cNvPr>
              <p:cNvSpPr/>
              <p:nvPr/>
            </p:nvSpPr>
            <p:spPr>
              <a:xfrm>
                <a:off x="4777178" y="3432447"/>
                <a:ext cx="1526079" cy="3161090"/>
              </a:xfrm>
              <a:custGeom>
                <a:avLst/>
                <a:gdLst>
                  <a:gd name="connsiteX0" fmla="*/ 24407 w 1526079"/>
                  <a:gd name="connsiteY0" fmla="*/ 0 h 3161090"/>
                  <a:gd name="connsiteX1" fmla="*/ 1526079 w 1526079"/>
                  <a:gd name="connsiteY1" fmla="*/ 3161090 h 3161090"/>
                  <a:gd name="connsiteX2" fmla="*/ 29697 w 1526079"/>
                  <a:gd name="connsiteY2" fmla="*/ 2185958 h 3161090"/>
                  <a:gd name="connsiteX3" fmla="*/ 0 w 1526079"/>
                  <a:gd name="connsiteY3" fmla="*/ 2205311 h 3161090"/>
                  <a:gd name="connsiteX4" fmla="*/ 0 w 1526079"/>
                  <a:gd name="connsiteY4" fmla="*/ 15905 h 3161090"/>
                  <a:gd name="connsiteX5" fmla="*/ 24407 w 1526079"/>
                  <a:gd name="connsiteY5" fmla="*/ 0 h 316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079" h="3161090">
                    <a:moveTo>
                      <a:pt x="24407" y="0"/>
                    </a:moveTo>
                    <a:lnTo>
                      <a:pt x="1526079" y="3161090"/>
                    </a:lnTo>
                    <a:lnTo>
                      <a:pt x="29697" y="2185958"/>
                    </a:lnTo>
                    <a:lnTo>
                      <a:pt x="0" y="2205311"/>
                    </a:lnTo>
                    <a:lnTo>
                      <a:pt x="0" y="15905"/>
                    </a:lnTo>
                    <a:lnTo>
                      <a:pt x="244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833EDD-D7FC-AB3F-A348-C15413D880DE}"/>
                  </a:ext>
                </a:extLst>
              </p:cNvPr>
              <p:cNvSpPr/>
              <p:nvPr/>
            </p:nvSpPr>
            <p:spPr>
              <a:xfrm>
                <a:off x="3310492" y="3448352"/>
                <a:ext cx="1466686" cy="3145186"/>
              </a:xfrm>
              <a:custGeom>
                <a:avLst/>
                <a:gdLst>
                  <a:gd name="connsiteX0" fmla="*/ 1466686 w 1466686"/>
                  <a:gd name="connsiteY0" fmla="*/ 0 h 3145186"/>
                  <a:gd name="connsiteX1" fmla="*/ 1466686 w 1466686"/>
                  <a:gd name="connsiteY1" fmla="*/ 2189406 h 3145186"/>
                  <a:gd name="connsiteX2" fmla="*/ 0 w 1466686"/>
                  <a:gd name="connsiteY2" fmla="*/ 3145186 h 3145186"/>
                  <a:gd name="connsiteX3" fmla="*/ 0 w 1466686"/>
                  <a:gd name="connsiteY3" fmla="*/ 3086697 h 3145186"/>
                  <a:gd name="connsiteX4" fmla="*/ 1466172 w 1466686"/>
                  <a:gd name="connsiteY4" fmla="*/ 335 h 3145186"/>
                  <a:gd name="connsiteX5" fmla="*/ 1466686 w 1466686"/>
                  <a:gd name="connsiteY5" fmla="*/ 0 h 314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86" h="3145186">
                    <a:moveTo>
                      <a:pt x="1466686" y="0"/>
                    </a:moveTo>
                    <a:lnTo>
                      <a:pt x="1466686" y="2189406"/>
                    </a:lnTo>
                    <a:lnTo>
                      <a:pt x="0" y="3145186"/>
                    </a:lnTo>
                    <a:lnTo>
                      <a:pt x="0" y="3086697"/>
                    </a:lnTo>
                    <a:lnTo>
                      <a:pt x="1466172" y="335"/>
                    </a:lnTo>
                    <a:lnTo>
                      <a:pt x="1466686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FBB3C2-C354-82CE-D95E-DC637561D279}"/>
                </a:ext>
              </a:extLst>
            </p:cNvPr>
            <p:cNvSpPr txBox="1"/>
            <p:nvPr/>
          </p:nvSpPr>
          <p:spPr>
            <a:xfrm rot="273391">
              <a:off x="1485261" y="3040230"/>
              <a:ext cx="341344" cy="46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5424C9F-FA3B-D737-7195-BF5E54E01B9D}"/>
              </a:ext>
            </a:extLst>
          </p:cNvPr>
          <p:cNvGrpSpPr/>
          <p:nvPr/>
        </p:nvGrpSpPr>
        <p:grpSpPr>
          <a:xfrm>
            <a:off x="2952995" y="3887145"/>
            <a:ext cx="1995391" cy="1836352"/>
            <a:chOff x="2952995" y="3887145"/>
            <a:chExt cx="1995391" cy="18363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7B639A-53FE-910C-494A-703648EF0209}"/>
                </a:ext>
              </a:extLst>
            </p:cNvPr>
            <p:cNvGrpSpPr/>
            <p:nvPr/>
          </p:nvGrpSpPr>
          <p:grpSpPr>
            <a:xfrm rot="6646525">
              <a:off x="3032515" y="3807625"/>
              <a:ext cx="1836352" cy="1995391"/>
              <a:chOff x="3310492" y="3432447"/>
              <a:chExt cx="2992765" cy="316109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E5F6C6-F5CF-3367-79AD-A84AEC6CA1B2}"/>
                  </a:ext>
                </a:extLst>
              </p:cNvPr>
              <p:cNvSpPr/>
              <p:nvPr/>
            </p:nvSpPr>
            <p:spPr>
              <a:xfrm>
                <a:off x="4777178" y="3432447"/>
                <a:ext cx="1526079" cy="3161090"/>
              </a:xfrm>
              <a:custGeom>
                <a:avLst/>
                <a:gdLst>
                  <a:gd name="connsiteX0" fmla="*/ 24407 w 1526079"/>
                  <a:gd name="connsiteY0" fmla="*/ 0 h 3161090"/>
                  <a:gd name="connsiteX1" fmla="*/ 1526079 w 1526079"/>
                  <a:gd name="connsiteY1" fmla="*/ 3161090 h 3161090"/>
                  <a:gd name="connsiteX2" fmla="*/ 29697 w 1526079"/>
                  <a:gd name="connsiteY2" fmla="*/ 2185958 h 3161090"/>
                  <a:gd name="connsiteX3" fmla="*/ 0 w 1526079"/>
                  <a:gd name="connsiteY3" fmla="*/ 2205311 h 3161090"/>
                  <a:gd name="connsiteX4" fmla="*/ 0 w 1526079"/>
                  <a:gd name="connsiteY4" fmla="*/ 15905 h 3161090"/>
                  <a:gd name="connsiteX5" fmla="*/ 24407 w 1526079"/>
                  <a:gd name="connsiteY5" fmla="*/ 0 h 316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079" h="3161090">
                    <a:moveTo>
                      <a:pt x="24407" y="0"/>
                    </a:moveTo>
                    <a:lnTo>
                      <a:pt x="1526079" y="3161090"/>
                    </a:lnTo>
                    <a:lnTo>
                      <a:pt x="29697" y="2185958"/>
                    </a:lnTo>
                    <a:lnTo>
                      <a:pt x="0" y="2205311"/>
                    </a:lnTo>
                    <a:lnTo>
                      <a:pt x="0" y="15905"/>
                    </a:lnTo>
                    <a:lnTo>
                      <a:pt x="2440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2C120E6-EEBB-5029-BC72-1AA1E616767F}"/>
                  </a:ext>
                </a:extLst>
              </p:cNvPr>
              <p:cNvSpPr/>
              <p:nvPr/>
            </p:nvSpPr>
            <p:spPr>
              <a:xfrm>
                <a:off x="3310492" y="3448352"/>
                <a:ext cx="1466686" cy="3145186"/>
              </a:xfrm>
              <a:custGeom>
                <a:avLst/>
                <a:gdLst>
                  <a:gd name="connsiteX0" fmla="*/ 1466686 w 1466686"/>
                  <a:gd name="connsiteY0" fmla="*/ 0 h 3145186"/>
                  <a:gd name="connsiteX1" fmla="*/ 1466686 w 1466686"/>
                  <a:gd name="connsiteY1" fmla="*/ 2189406 h 3145186"/>
                  <a:gd name="connsiteX2" fmla="*/ 0 w 1466686"/>
                  <a:gd name="connsiteY2" fmla="*/ 3145186 h 3145186"/>
                  <a:gd name="connsiteX3" fmla="*/ 0 w 1466686"/>
                  <a:gd name="connsiteY3" fmla="*/ 3086697 h 3145186"/>
                  <a:gd name="connsiteX4" fmla="*/ 1466172 w 1466686"/>
                  <a:gd name="connsiteY4" fmla="*/ 335 h 3145186"/>
                  <a:gd name="connsiteX5" fmla="*/ 1466686 w 1466686"/>
                  <a:gd name="connsiteY5" fmla="*/ 0 h 314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86" h="3145186">
                    <a:moveTo>
                      <a:pt x="1466686" y="0"/>
                    </a:moveTo>
                    <a:lnTo>
                      <a:pt x="1466686" y="2189406"/>
                    </a:lnTo>
                    <a:lnTo>
                      <a:pt x="0" y="3145186"/>
                    </a:lnTo>
                    <a:lnTo>
                      <a:pt x="0" y="3086697"/>
                    </a:lnTo>
                    <a:lnTo>
                      <a:pt x="1466172" y="335"/>
                    </a:lnTo>
                    <a:lnTo>
                      <a:pt x="146668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252DDA-4BAD-7ED4-E5AC-4A5253FEBFF3}"/>
                </a:ext>
              </a:extLst>
            </p:cNvPr>
            <p:cNvSpPr txBox="1"/>
            <p:nvPr/>
          </p:nvSpPr>
          <p:spPr>
            <a:xfrm rot="19789155">
              <a:off x="3659297" y="4132597"/>
              <a:ext cx="341344" cy="46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002710-3D8D-CA14-87E2-1CF6A8385DC5}"/>
              </a:ext>
            </a:extLst>
          </p:cNvPr>
          <p:cNvGrpSpPr/>
          <p:nvPr/>
        </p:nvGrpSpPr>
        <p:grpSpPr>
          <a:xfrm>
            <a:off x="5949106" y="4112013"/>
            <a:ext cx="1995391" cy="1836352"/>
            <a:chOff x="5949106" y="4112013"/>
            <a:chExt cx="1995391" cy="183635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F14CD3-0696-B865-85D0-07E3CD42552B}"/>
                </a:ext>
              </a:extLst>
            </p:cNvPr>
            <p:cNvGrpSpPr/>
            <p:nvPr/>
          </p:nvGrpSpPr>
          <p:grpSpPr>
            <a:xfrm rot="4423298">
              <a:off x="6028626" y="4032493"/>
              <a:ext cx="1836352" cy="1995391"/>
              <a:chOff x="3310492" y="3432447"/>
              <a:chExt cx="2992765" cy="316109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4905C2E-6B95-E9FB-F1A4-CCE3B1170D93}"/>
                  </a:ext>
                </a:extLst>
              </p:cNvPr>
              <p:cNvSpPr/>
              <p:nvPr/>
            </p:nvSpPr>
            <p:spPr>
              <a:xfrm>
                <a:off x="4777178" y="3432447"/>
                <a:ext cx="1526079" cy="3161090"/>
              </a:xfrm>
              <a:custGeom>
                <a:avLst/>
                <a:gdLst>
                  <a:gd name="connsiteX0" fmla="*/ 24407 w 1526079"/>
                  <a:gd name="connsiteY0" fmla="*/ 0 h 3161090"/>
                  <a:gd name="connsiteX1" fmla="*/ 1526079 w 1526079"/>
                  <a:gd name="connsiteY1" fmla="*/ 3161090 h 3161090"/>
                  <a:gd name="connsiteX2" fmla="*/ 29697 w 1526079"/>
                  <a:gd name="connsiteY2" fmla="*/ 2185958 h 3161090"/>
                  <a:gd name="connsiteX3" fmla="*/ 0 w 1526079"/>
                  <a:gd name="connsiteY3" fmla="*/ 2205311 h 3161090"/>
                  <a:gd name="connsiteX4" fmla="*/ 0 w 1526079"/>
                  <a:gd name="connsiteY4" fmla="*/ 15905 h 3161090"/>
                  <a:gd name="connsiteX5" fmla="*/ 24407 w 1526079"/>
                  <a:gd name="connsiteY5" fmla="*/ 0 h 316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079" h="3161090">
                    <a:moveTo>
                      <a:pt x="24407" y="0"/>
                    </a:moveTo>
                    <a:lnTo>
                      <a:pt x="1526079" y="3161090"/>
                    </a:lnTo>
                    <a:lnTo>
                      <a:pt x="29697" y="2185958"/>
                    </a:lnTo>
                    <a:lnTo>
                      <a:pt x="0" y="2205311"/>
                    </a:lnTo>
                    <a:lnTo>
                      <a:pt x="0" y="15905"/>
                    </a:lnTo>
                    <a:lnTo>
                      <a:pt x="244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C4DF8B2-38BF-6365-9046-800E48709DC6}"/>
                  </a:ext>
                </a:extLst>
              </p:cNvPr>
              <p:cNvSpPr/>
              <p:nvPr/>
            </p:nvSpPr>
            <p:spPr>
              <a:xfrm>
                <a:off x="3310492" y="3448352"/>
                <a:ext cx="1466686" cy="3145186"/>
              </a:xfrm>
              <a:custGeom>
                <a:avLst/>
                <a:gdLst>
                  <a:gd name="connsiteX0" fmla="*/ 1466686 w 1466686"/>
                  <a:gd name="connsiteY0" fmla="*/ 0 h 3145186"/>
                  <a:gd name="connsiteX1" fmla="*/ 1466686 w 1466686"/>
                  <a:gd name="connsiteY1" fmla="*/ 2189406 h 3145186"/>
                  <a:gd name="connsiteX2" fmla="*/ 0 w 1466686"/>
                  <a:gd name="connsiteY2" fmla="*/ 3145186 h 3145186"/>
                  <a:gd name="connsiteX3" fmla="*/ 0 w 1466686"/>
                  <a:gd name="connsiteY3" fmla="*/ 3086697 h 3145186"/>
                  <a:gd name="connsiteX4" fmla="*/ 1466172 w 1466686"/>
                  <a:gd name="connsiteY4" fmla="*/ 335 h 3145186"/>
                  <a:gd name="connsiteX5" fmla="*/ 1466686 w 1466686"/>
                  <a:gd name="connsiteY5" fmla="*/ 0 h 314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86" h="3145186">
                    <a:moveTo>
                      <a:pt x="1466686" y="0"/>
                    </a:moveTo>
                    <a:lnTo>
                      <a:pt x="1466686" y="2189406"/>
                    </a:lnTo>
                    <a:lnTo>
                      <a:pt x="0" y="3145186"/>
                    </a:lnTo>
                    <a:lnTo>
                      <a:pt x="0" y="3086697"/>
                    </a:lnTo>
                    <a:lnTo>
                      <a:pt x="1466172" y="335"/>
                    </a:lnTo>
                    <a:lnTo>
                      <a:pt x="1466686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5C850FE-02E7-F25D-9D5C-4A4069DD6A58}"/>
                </a:ext>
              </a:extLst>
            </p:cNvPr>
            <p:cNvSpPr txBox="1"/>
            <p:nvPr/>
          </p:nvSpPr>
          <p:spPr>
            <a:xfrm rot="16869983">
              <a:off x="6471705" y="4523486"/>
              <a:ext cx="341344" cy="46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E3141E-06F7-AECD-1A0D-95586D7C67E2}"/>
              </a:ext>
            </a:extLst>
          </p:cNvPr>
          <p:cNvGrpSpPr/>
          <p:nvPr/>
        </p:nvGrpSpPr>
        <p:grpSpPr>
          <a:xfrm>
            <a:off x="8376302" y="3294473"/>
            <a:ext cx="1995391" cy="1836352"/>
            <a:chOff x="8376302" y="3294473"/>
            <a:chExt cx="1995391" cy="18363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8C7000-53FA-00C0-7E69-56193B14FB32}"/>
                </a:ext>
              </a:extLst>
            </p:cNvPr>
            <p:cNvGrpSpPr/>
            <p:nvPr/>
          </p:nvGrpSpPr>
          <p:grpSpPr>
            <a:xfrm rot="3369840">
              <a:off x="8455822" y="3214953"/>
              <a:ext cx="1836352" cy="1995391"/>
              <a:chOff x="3310492" y="3432447"/>
              <a:chExt cx="2992765" cy="316109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E80B104-E144-45AC-BCAC-DCD8F29835E9}"/>
                  </a:ext>
                </a:extLst>
              </p:cNvPr>
              <p:cNvSpPr/>
              <p:nvPr/>
            </p:nvSpPr>
            <p:spPr>
              <a:xfrm>
                <a:off x="4777178" y="3432447"/>
                <a:ext cx="1526079" cy="3161090"/>
              </a:xfrm>
              <a:custGeom>
                <a:avLst/>
                <a:gdLst>
                  <a:gd name="connsiteX0" fmla="*/ 24407 w 1526079"/>
                  <a:gd name="connsiteY0" fmla="*/ 0 h 3161090"/>
                  <a:gd name="connsiteX1" fmla="*/ 1526079 w 1526079"/>
                  <a:gd name="connsiteY1" fmla="*/ 3161090 h 3161090"/>
                  <a:gd name="connsiteX2" fmla="*/ 29697 w 1526079"/>
                  <a:gd name="connsiteY2" fmla="*/ 2185958 h 3161090"/>
                  <a:gd name="connsiteX3" fmla="*/ 0 w 1526079"/>
                  <a:gd name="connsiteY3" fmla="*/ 2205311 h 3161090"/>
                  <a:gd name="connsiteX4" fmla="*/ 0 w 1526079"/>
                  <a:gd name="connsiteY4" fmla="*/ 15905 h 3161090"/>
                  <a:gd name="connsiteX5" fmla="*/ 24407 w 1526079"/>
                  <a:gd name="connsiteY5" fmla="*/ 0 h 316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079" h="3161090">
                    <a:moveTo>
                      <a:pt x="24407" y="0"/>
                    </a:moveTo>
                    <a:lnTo>
                      <a:pt x="1526079" y="3161090"/>
                    </a:lnTo>
                    <a:lnTo>
                      <a:pt x="29697" y="2185958"/>
                    </a:lnTo>
                    <a:lnTo>
                      <a:pt x="0" y="2205311"/>
                    </a:lnTo>
                    <a:lnTo>
                      <a:pt x="0" y="15905"/>
                    </a:lnTo>
                    <a:lnTo>
                      <a:pt x="244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5F2E0DD-F0D6-5F70-947C-F7338F751A20}"/>
                  </a:ext>
                </a:extLst>
              </p:cNvPr>
              <p:cNvSpPr/>
              <p:nvPr/>
            </p:nvSpPr>
            <p:spPr>
              <a:xfrm>
                <a:off x="3310492" y="3448352"/>
                <a:ext cx="1466686" cy="3145186"/>
              </a:xfrm>
              <a:custGeom>
                <a:avLst/>
                <a:gdLst>
                  <a:gd name="connsiteX0" fmla="*/ 1466686 w 1466686"/>
                  <a:gd name="connsiteY0" fmla="*/ 0 h 3145186"/>
                  <a:gd name="connsiteX1" fmla="*/ 1466686 w 1466686"/>
                  <a:gd name="connsiteY1" fmla="*/ 2189406 h 3145186"/>
                  <a:gd name="connsiteX2" fmla="*/ 0 w 1466686"/>
                  <a:gd name="connsiteY2" fmla="*/ 3145186 h 3145186"/>
                  <a:gd name="connsiteX3" fmla="*/ 0 w 1466686"/>
                  <a:gd name="connsiteY3" fmla="*/ 3086697 h 3145186"/>
                  <a:gd name="connsiteX4" fmla="*/ 1466172 w 1466686"/>
                  <a:gd name="connsiteY4" fmla="*/ 335 h 3145186"/>
                  <a:gd name="connsiteX5" fmla="*/ 1466686 w 1466686"/>
                  <a:gd name="connsiteY5" fmla="*/ 0 h 314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86" h="3145186">
                    <a:moveTo>
                      <a:pt x="1466686" y="0"/>
                    </a:moveTo>
                    <a:lnTo>
                      <a:pt x="1466686" y="2189406"/>
                    </a:lnTo>
                    <a:lnTo>
                      <a:pt x="0" y="3145186"/>
                    </a:lnTo>
                    <a:lnTo>
                      <a:pt x="0" y="3086697"/>
                    </a:lnTo>
                    <a:lnTo>
                      <a:pt x="1466172" y="335"/>
                    </a:lnTo>
                    <a:lnTo>
                      <a:pt x="146668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921BBC-A78F-C061-D152-E08E296D019B}"/>
                </a:ext>
              </a:extLst>
            </p:cNvPr>
            <p:cNvSpPr txBox="1"/>
            <p:nvPr/>
          </p:nvSpPr>
          <p:spPr>
            <a:xfrm rot="14600818">
              <a:off x="8775975" y="3885824"/>
              <a:ext cx="341344" cy="46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445B5B-545A-7798-26BF-033806C3DFEA}"/>
              </a:ext>
            </a:extLst>
          </p:cNvPr>
          <p:cNvGrpSpPr/>
          <p:nvPr/>
        </p:nvGrpSpPr>
        <p:grpSpPr>
          <a:xfrm>
            <a:off x="9896823" y="1709436"/>
            <a:ext cx="1836352" cy="1995391"/>
            <a:chOff x="9896823" y="1709436"/>
            <a:chExt cx="1836352" cy="199539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0354D90-2F54-46F5-8F28-5D5036CD85DE}"/>
                </a:ext>
              </a:extLst>
            </p:cNvPr>
            <p:cNvGrpSpPr/>
            <p:nvPr/>
          </p:nvGrpSpPr>
          <p:grpSpPr>
            <a:xfrm rot="1765616">
              <a:off x="9896823" y="1709436"/>
              <a:ext cx="1836352" cy="1995391"/>
              <a:chOff x="3310492" y="3432447"/>
              <a:chExt cx="2992765" cy="316109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51D5A89-A218-129F-6E7E-3A514DEFC4D0}"/>
                  </a:ext>
                </a:extLst>
              </p:cNvPr>
              <p:cNvSpPr/>
              <p:nvPr/>
            </p:nvSpPr>
            <p:spPr>
              <a:xfrm>
                <a:off x="4777178" y="3432447"/>
                <a:ext cx="1526079" cy="3161090"/>
              </a:xfrm>
              <a:custGeom>
                <a:avLst/>
                <a:gdLst>
                  <a:gd name="connsiteX0" fmla="*/ 24407 w 1526079"/>
                  <a:gd name="connsiteY0" fmla="*/ 0 h 3161090"/>
                  <a:gd name="connsiteX1" fmla="*/ 1526079 w 1526079"/>
                  <a:gd name="connsiteY1" fmla="*/ 3161090 h 3161090"/>
                  <a:gd name="connsiteX2" fmla="*/ 29697 w 1526079"/>
                  <a:gd name="connsiteY2" fmla="*/ 2185958 h 3161090"/>
                  <a:gd name="connsiteX3" fmla="*/ 0 w 1526079"/>
                  <a:gd name="connsiteY3" fmla="*/ 2205311 h 3161090"/>
                  <a:gd name="connsiteX4" fmla="*/ 0 w 1526079"/>
                  <a:gd name="connsiteY4" fmla="*/ 15905 h 3161090"/>
                  <a:gd name="connsiteX5" fmla="*/ 24407 w 1526079"/>
                  <a:gd name="connsiteY5" fmla="*/ 0 h 316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079" h="3161090">
                    <a:moveTo>
                      <a:pt x="24407" y="0"/>
                    </a:moveTo>
                    <a:lnTo>
                      <a:pt x="1526079" y="3161090"/>
                    </a:lnTo>
                    <a:lnTo>
                      <a:pt x="29697" y="2185958"/>
                    </a:lnTo>
                    <a:lnTo>
                      <a:pt x="0" y="2205311"/>
                    </a:lnTo>
                    <a:lnTo>
                      <a:pt x="0" y="15905"/>
                    </a:lnTo>
                    <a:lnTo>
                      <a:pt x="24407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66F1C9C-E971-3466-20BC-F48169B06225}"/>
                  </a:ext>
                </a:extLst>
              </p:cNvPr>
              <p:cNvSpPr/>
              <p:nvPr/>
            </p:nvSpPr>
            <p:spPr>
              <a:xfrm>
                <a:off x="3310492" y="3448352"/>
                <a:ext cx="1466686" cy="3145186"/>
              </a:xfrm>
              <a:custGeom>
                <a:avLst/>
                <a:gdLst>
                  <a:gd name="connsiteX0" fmla="*/ 1466686 w 1466686"/>
                  <a:gd name="connsiteY0" fmla="*/ 0 h 3145186"/>
                  <a:gd name="connsiteX1" fmla="*/ 1466686 w 1466686"/>
                  <a:gd name="connsiteY1" fmla="*/ 2189406 h 3145186"/>
                  <a:gd name="connsiteX2" fmla="*/ 0 w 1466686"/>
                  <a:gd name="connsiteY2" fmla="*/ 3145186 h 3145186"/>
                  <a:gd name="connsiteX3" fmla="*/ 0 w 1466686"/>
                  <a:gd name="connsiteY3" fmla="*/ 3086697 h 3145186"/>
                  <a:gd name="connsiteX4" fmla="*/ 1466172 w 1466686"/>
                  <a:gd name="connsiteY4" fmla="*/ 335 h 3145186"/>
                  <a:gd name="connsiteX5" fmla="*/ 1466686 w 1466686"/>
                  <a:gd name="connsiteY5" fmla="*/ 0 h 314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686" h="3145186">
                    <a:moveTo>
                      <a:pt x="1466686" y="0"/>
                    </a:moveTo>
                    <a:lnTo>
                      <a:pt x="1466686" y="2189406"/>
                    </a:lnTo>
                    <a:lnTo>
                      <a:pt x="0" y="3145186"/>
                    </a:lnTo>
                    <a:lnTo>
                      <a:pt x="0" y="3086697"/>
                    </a:lnTo>
                    <a:lnTo>
                      <a:pt x="1466172" y="335"/>
                    </a:lnTo>
                    <a:lnTo>
                      <a:pt x="146668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7488304-A7F8-6EFA-B21F-5C496EB048A0}"/>
                </a:ext>
              </a:extLst>
            </p:cNvPr>
            <p:cNvSpPr txBox="1"/>
            <p:nvPr/>
          </p:nvSpPr>
          <p:spPr>
            <a:xfrm rot="14070419">
              <a:off x="10278431" y="2556033"/>
              <a:ext cx="341344" cy="46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08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743D-8F64-EAF6-196D-CA71AA68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3F53BA54-3F08-FE64-0C47-8CFE4A51AAD6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57C113B3-01F2-491F-04E9-D28152BE0846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9D67F1BE-A396-B0B3-C278-984F8A10EF5E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FCAA5763-AADF-8632-2545-E080D4867B3D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849FBCFE-7C85-7DC9-4D52-3659A215F1DA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453F3C52-E51D-12B0-CD8B-BAEFB4548768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AC66E428-D1DE-F2F7-554D-7C61ABC91399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87504441-53F1-59C9-1932-53D0382C10CF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BF6D64E-2C44-F5A4-936B-8680C9EE5C0D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C9BA66-E247-43F3-59E0-2036A2DA6639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9EB43CA-8B38-5002-DB07-CF8EA9EB67C6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92739B2E-8A64-E0E6-7BAE-57B905A0CD7C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3C5E843-10AF-1390-6374-F143FABB90C4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A4AE021-B07E-8093-F16B-09C5DD22E16B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74FD01B-1877-6475-D7F3-5DC168C4FE49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B2BBFB22-461A-5E3C-B743-2F2B0A2E1B9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31DAFDF-C6F0-BFDE-FCB1-86D59FBB32E0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0F092B38-7790-604F-3D1E-9750984C58AF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7B7E669F-3C0F-B0F6-0300-B1B49A0C89A5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19760308-363E-661C-13F3-FFA705986490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75401AB5-7C12-9F80-07FD-9F6EF52916FF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361EE597-80FB-8301-AE2F-49B3C8FD7C21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93B9CECF-C34F-0F7C-F5C0-E93B8CFC86C0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8087BC0-51A9-A883-0959-7DB28B78E39F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2DD778F7-ADFE-0951-CAF0-976575205767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2B244A92-A66D-06A5-9754-0A5F604753B6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6B849EA5-2506-315D-7804-C3F48C8900FF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0D6CD4EC-94B8-2F04-76F1-3B8C77D6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1" y="615048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8. </a:t>
            </a:r>
            <a:r>
              <a:rPr lang="en-US" sz="4000" dirty="0" err="1"/>
              <a:t>Outils</a:t>
            </a:r>
            <a:r>
              <a:rPr lang="en-US" sz="4000" dirty="0"/>
              <a:t> </a:t>
            </a:r>
            <a:r>
              <a:rPr lang="fr-FR" sz="4000" dirty="0"/>
              <a:t>Utilisés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E84773-36A5-9E2A-7420-E268C05F0DD8}"/>
              </a:ext>
            </a:extLst>
          </p:cNvPr>
          <p:cNvSpPr/>
          <p:nvPr/>
        </p:nvSpPr>
        <p:spPr>
          <a:xfrm>
            <a:off x="478460" y="2979679"/>
            <a:ext cx="11151219" cy="255574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2F970726-F1B1-2C77-3EBD-4951D9DCE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16" y="3251191"/>
            <a:ext cx="914400" cy="91440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A2379A21-60F1-877B-5932-BAABA540C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8204" y="3212927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7A4FF4-3E6C-9FE8-9C3A-34FAC4584044}"/>
              </a:ext>
            </a:extLst>
          </p:cNvPr>
          <p:cNvSpPr txBox="1"/>
          <p:nvPr/>
        </p:nvSpPr>
        <p:spPr>
          <a:xfrm>
            <a:off x="772022" y="4794945"/>
            <a:ext cx="1268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Moodle</a:t>
            </a:r>
            <a:endParaRPr 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CB19D0-AE4F-A05B-EA29-A42C8DEAB4B1}"/>
              </a:ext>
            </a:extLst>
          </p:cNvPr>
          <p:cNvSpPr txBox="1"/>
          <p:nvPr/>
        </p:nvSpPr>
        <p:spPr>
          <a:xfrm>
            <a:off x="2712320" y="4794945"/>
            <a:ext cx="998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SCORM</a:t>
            </a:r>
            <a:endParaRPr lang="fr-F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3667F2-078F-2CDB-34A3-0323886B16D2}"/>
              </a:ext>
            </a:extLst>
          </p:cNvPr>
          <p:cNvSpPr txBox="1"/>
          <p:nvPr/>
        </p:nvSpPr>
        <p:spPr>
          <a:xfrm>
            <a:off x="4993891" y="3360958"/>
            <a:ext cx="783976" cy="75906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39664" y="311540"/>
                </a:moveTo>
                <a:cubicBezTo>
                  <a:pt x="421916" y="311540"/>
                  <a:pt x="406693" y="313383"/>
                  <a:pt x="393997" y="317069"/>
                </a:cubicBezTo>
                <a:cubicBezTo>
                  <a:pt x="381300" y="320756"/>
                  <a:pt x="370310" y="326831"/>
                  <a:pt x="361026" y="335295"/>
                </a:cubicBezTo>
                <a:cubicBezTo>
                  <a:pt x="353380" y="342122"/>
                  <a:pt x="347305" y="350586"/>
                  <a:pt x="342800" y="360689"/>
                </a:cubicBezTo>
                <a:cubicBezTo>
                  <a:pt x="338294" y="370792"/>
                  <a:pt x="336042" y="381577"/>
                  <a:pt x="336042" y="393046"/>
                </a:cubicBezTo>
                <a:cubicBezTo>
                  <a:pt x="336042" y="408336"/>
                  <a:pt x="339796" y="421716"/>
                  <a:pt x="347305" y="433184"/>
                </a:cubicBezTo>
                <a:cubicBezTo>
                  <a:pt x="354814" y="444652"/>
                  <a:pt x="363347" y="454004"/>
                  <a:pt x="372904" y="461240"/>
                </a:cubicBezTo>
                <a:cubicBezTo>
                  <a:pt x="382460" y="468476"/>
                  <a:pt x="394748" y="476462"/>
                  <a:pt x="409765" y="485200"/>
                </a:cubicBezTo>
                <a:lnTo>
                  <a:pt x="426148" y="494211"/>
                </a:lnTo>
                <a:cubicBezTo>
                  <a:pt x="439801" y="501583"/>
                  <a:pt x="449699" y="508136"/>
                  <a:pt x="455842" y="513870"/>
                </a:cubicBezTo>
                <a:cubicBezTo>
                  <a:pt x="461986" y="519604"/>
                  <a:pt x="465058" y="527523"/>
                  <a:pt x="465058" y="537626"/>
                </a:cubicBezTo>
                <a:cubicBezTo>
                  <a:pt x="465058" y="545817"/>
                  <a:pt x="462464" y="552780"/>
                  <a:pt x="457276" y="558514"/>
                </a:cubicBezTo>
                <a:cubicBezTo>
                  <a:pt x="452088" y="564248"/>
                  <a:pt x="444033" y="567115"/>
                  <a:pt x="433111" y="567115"/>
                </a:cubicBezTo>
                <a:cubicBezTo>
                  <a:pt x="410721" y="567115"/>
                  <a:pt x="399526" y="554282"/>
                  <a:pt x="399526" y="528615"/>
                </a:cubicBezTo>
                <a:lnTo>
                  <a:pt x="399526" y="511822"/>
                </a:lnTo>
                <a:lnTo>
                  <a:pt x="336042" y="511822"/>
                </a:lnTo>
                <a:lnTo>
                  <a:pt x="336042" y="599471"/>
                </a:lnTo>
                <a:cubicBezTo>
                  <a:pt x="365804" y="610666"/>
                  <a:pt x="398707" y="616264"/>
                  <a:pt x="434749" y="616264"/>
                </a:cubicBezTo>
                <a:cubicBezTo>
                  <a:pt x="456047" y="616264"/>
                  <a:pt x="473318" y="613943"/>
                  <a:pt x="486561" y="609301"/>
                </a:cubicBezTo>
                <a:cubicBezTo>
                  <a:pt x="499803" y="604659"/>
                  <a:pt x="510930" y="597833"/>
                  <a:pt x="519941" y="588822"/>
                </a:cubicBezTo>
                <a:cubicBezTo>
                  <a:pt x="536597" y="572166"/>
                  <a:pt x="544925" y="551415"/>
                  <a:pt x="544925" y="526567"/>
                </a:cubicBezTo>
                <a:cubicBezTo>
                  <a:pt x="544925" y="510730"/>
                  <a:pt x="541990" y="497419"/>
                  <a:pt x="536119" y="486633"/>
                </a:cubicBezTo>
                <a:cubicBezTo>
                  <a:pt x="530249" y="475848"/>
                  <a:pt x="522603" y="466906"/>
                  <a:pt x="513183" y="459806"/>
                </a:cubicBezTo>
                <a:cubicBezTo>
                  <a:pt x="503763" y="452707"/>
                  <a:pt x="491407" y="445062"/>
                  <a:pt x="476116" y="436870"/>
                </a:cubicBezTo>
                <a:cubicBezTo>
                  <a:pt x="471748" y="434413"/>
                  <a:pt x="466969" y="431955"/>
                  <a:pt x="461781" y="429498"/>
                </a:cubicBezTo>
                <a:cubicBezTo>
                  <a:pt x="448402" y="422398"/>
                  <a:pt x="438572" y="416869"/>
                  <a:pt x="432292" y="412910"/>
                </a:cubicBezTo>
                <a:cubicBezTo>
                  <a:pt x="426012" y="408951"/>
                  <a:pt x="421029" y="404650"/>
                  <a:pt x="417342" y="400008"/>
                </a:cubicBezTo>
                <a:cubicBezTo>
                  <a:pt x="413656" y="395366"/>
                  <a:pt x="411813" y="390042"/>
                  <a:pt x="411813" y="384035"/>
                </a:cubicBezTo>
                <a:cubicBezTo>
                  <a:pt x="411813" y="377755"/>
                  <a:pt x="413998" y="371679"/>
                  <a:pt x="418366" y="365809"/>
                </a:cubicBezTo>
                <a:cubicBezTo>
                  <a:pt x="422735" y="359938"/>
                  <a:pt x="430244" y="357003"/>
                  <a:pt x="440893" y="357003"/>
                </a:cubicBezTo>
                <a:cubicBezTo>
                  <a:pt x="450723" y="357003"/>
                  <a:pt x="458095" y="359460"/>
                  <a:pt x="463010" y="364375"/>
                </a:cubicBezTo>
                <a:cubicBezTo>
                  <a:pt x="467925" y="369290"/>
                  <a:pt x="470382" y="377345"/>
                  <a:pt x="470382" y="388540"/>
                </a:cubicBezTo>
                <a:lnTo>
                  <a:pt x="470382" y="407381"/>
                </a:lnTo>
                <a:lnTo>
                  <a:pt x="531409" y="407381"/>
                </a:lnTo>
                <a:lnTo>
                  <a:pt x="531409" y="328742"/>
                </a:lnTo>
                <a:cubicBezTo>
                  <a:pt x="503558" y="317274"/>
                  <a:pt x="472976" y="311540"/>
                  <a:pt x="439664" y="311540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 b="1" dirty="0">
              <a:latin typeface="Amasis MT Pro Black" panose="020F0502020204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17EB48-C741-7D59-A545-7194F7D1EFEE}"/>
              </a:ext>
            </a:extLst>
          </p:cNvPr>
          <p:cNvSpPr txBox="1"/>
          <p:nvPr/>
        </p:nvSpPr>
        <p:spPr>
          <a:xfrm>
            <a:off x="4405028" y="4720612"/>
            <a:ext cx="210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Articulate</a:t>
            </a:r>
            <a:r>
              <a:rPr lang="fr-FR" b="0" i="0" dirty="0">
                <a:effectLst/>
                <a:latin typeface="fkGroteskNeue"/>
              </a:rPr>
              <a:t> Storyline</a:t>
            </a:r>
            <a:endParaRPr lang="fr-FR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B6E9970-DD6F-9370-748A-43D4A21A82F6}"/>
              </a:ext>
            </a:extLst>
          </p:cNvPr>
          <p:cNvSpPr/>
          <p:nvPr/>
        </p:nvSpPr>
        <p:spPr>
          <a:xfrm>
            <a:off x="7520341" y="339580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64139" y="430132"/>
                </a:moveTo>
                <a:cubicBezTo>
                  <a:pt x="580351" y="430132"/>
                  <a:pt x="588457" y="444464"/>
                  <a:pt x="588457" y="473128"/>
                </a:cubicBezTo>
                <a:cubicBezTo>
                  <a:pt x="588457" y="488164"/>
                  <a:pt x="586401" y="499501"/>
                  <a:pt x="582289" y="507137"/>
                </a:cubicBezTo>
                <a:cubicBezTo>
                  <a:pt x="578178" y="514772"/>
                  <a:pt x="572128" y="518590"/>
                  <a:pt x="564139" y="518590"/>
                </a:cubicBezTo>
                <a:cubicBezTo>
                  <a:pt x="556386" y="518590"/>
                  <a:pt x="550219" y="515007"/>
                  <a:pt x="545637" y="507841"/>
                </a:cubicBezTo>
                <a:cubicBezTo>
                  <a:pt x="541056" y="500675"/>
                  <a:pt x="538765" y="490161"/>
                  <a:pt x="538765" y="476299"/>
                </a:cubicBezTo>
                <a:cubicBezTo>
                  <a:pt x="538765" y="461263"/>
                  <a:pt x="540997" y="449809"/>
                  <a:pt x="545461" y="441938"/>
                </a:cubicBezTo>
                <a:cubicBezTo>
                  <a:pt x="549925" y="434067"/>
                  <a:pt x="556151" y="430132"/>
                  <a:pt x="564139" y="430132"/>
                </a:cubicBezTo>
                <a:close/>
                <a:moveTo>
                  <a:pt x="591276" y="377620"/>
                </a:moveTo>
                <a:cubicBezTo>
                  <a:pt x="579999" y="377620"/>
                  <a:pt x="570366" y="379970"/>
                  <a:pt x="562377" y="384669"/>
                </a:cubicBezTo>
                <a:cubicBezTo>
                  <a:pt x="554389" y="389368"/>
                  <a:pt x="547575" y="396651"/>
                  <a:pt x="541937" y="406519"/>
                </a:cubicBezTo>
                <a:lnTo>
                  <a:pt x="541232" y="406519"/>
                </a:lnTo>
                <a:cubicBezTo>
                  <a:pt x="540997" y="401350"/>
                  <a:pt x="540703" y="397297"/>
                  <a:pt x="540351" y="394361"/>
                </a:cubicBezTo>
                <a:cubicBezTo>
                  <a:pt x="539998" y="391424"/>
                  <a:pt x="539117" y="387488"/>
                  <a:pt x="537708" y="382554"/>
                </a:cubicBezTo>
                <a:lnTo>
                  <a:pt x="454183" y="388193"/>
                </a:lnTo>
                <a:lnTo>
                  <a:pt x="454183" y="424140"/>
                </a:lnTo>
                <a:lnTo>
                  <a:pt x="464756" y="424140"/>
                </a:lnTo>
                <a:cubicBezTo>
                  <a:pt x="468985" y="424140"/>
                  <a:pt x="471745" y="425080"/>
                  <a:pt x="473038" y="426960"/>
                </a:cubicBezTo>
                <a:cubicBezTo>
                  <a:pt x="474330" y="428839"/>
                  <a:pt x="474976" y="432364"/>
                  <a:pt x="474976" y="437533"/>
                </a:cubicBezTo>
                <a:lnTo>
                  <a:pt x="474976" y="580617"/>
                </a:lnTo>
                <a:cubicBezTo>
                  <a:pt x="474976" y="585786"/>
                  <a:pt x="474506" y="589487"/>
                  <a:pt x="473566" y="591719"/>
                </a:cubicBezTo>
                <a:cubicBezTo>
                  <a:pt x="472626" y="593951"/>
                  <a:pt x="470806" y="595360"/>
                  <a:pt x="468104" y="595948"/>
                </a:cubicBezTo>
                <a:cubicBezTo>
                  <a:pt x="465402" y="596535"/>
                  <a:pt x="460761" y="596829"/>
                  <a:pt x="454183" y="596829"/>
                </a:cubicBezTo>
                <a:lnTo>
                  <a:pt x="454183" y="633128"/>
                </a:lnTo>
                <a:lnTo>
                  <a:pt x="565197" y="633128"/>
                </a:lnTo>
                <a:lnTo>
                  <a:pt x="565197" y="596829"/>
                </a:lnTo>
                <a:lnTo>
                  <a:pt x="561320" y="596829"/>
                </a:lnTo>
                <a:cubicBezTo>
                  <a:pt x="553097" y="596829"/>
                  <a:pt x="547752" y="595948"/>
                  <a:pt x="545285" y="594186"/>
                </a:cubicBezTo>
                <a:cubicBezTo>
                  <a:pt x="542818" y="592423"/>
                  <a:pt x="541584" y="588370"/>
                  <a:pt x="541584" y="582027"/>
                </a:cubicBezTo>
                <a:lnTo>
                  <a:pt x="541584" y="547489"/>
                </a:lnTo>
                <a:cubicBezTo>
                  <a:pt x="548398" y="553128"/>
                  <a:pt x="555094" y="557357"/>
                  <a:pt x="561672" y="560177"/>
                </a:cubicBezTo>
                <a:cubicBezTo>
                  <a:pt x="568251" y="562996"/>
                  <a:pt x="576004" y="564406"/>
                  <a:pt x="584932" y="564406"/>
                </a:cubicBezTo>
                <a:cubicBezTo>
                  <a:pt x="601379" y="564406"/>
                  <a:pt x="615182" y="559589"/>
                  <a:pt x="626342" y="549956"/>
                </a:cubicBezTo>
                <a:cubicBezTo>
                  <a:pt x="637503" y="540323"/>
                  <a:pt x="645667" y="527930"/>
                  <a:pt x="650836" y="512775"/>
                </a:cubicBezTo>
                <a:cubicBezTo>
                  <a:pt x="656005" y="497621"/>
                  <a:pt x="658589" y="481821"/>
                  <a:pt x="658589" y="465374"/>
                </a:cubicBezTo>
                <a:cubicBezTo>
                  <a:pt x="658589" y="441174"/>
                  <a:pt x="653185" y="420499"/>
                  <a:pt x="642378" y="403347"/>
                </a:cubicBezTo>
                <a:cubicBezTo>
                  <a:pt x="631570" y="386196"/>
                  <a:pt x="614536" y="377620"/>
                  <a:pt x="591276" y="377620"/>
                </a:cubicBezTo>
                <a:close/>
                <a:moveTo>
                  <a:pt x="345036" y="304668"/>
                </a:moveTo>
                <a:cubicBezTo>
                  <a:pt x="316607" y="304668"/>
                  <a:pt x="292818" y="310601"/>
                  <a:pt x="273670" y="322466"/>
                </a:cubicBezTo>
                <a:cubicBezTo>
                  <a:pt x="254521" y="334331"/>
                  <a:pt x="240307" y="350190"/>
                  <a:pt x="231026" y="370043"/>
                </a:cubicBezTo>
                <a:cubicBezTo>
                  <a:pt x="221746" y="389896"/>
                  <a:pt x="217106" y="411923"/>
                  <a:pt x="217106" y="436123"/>
                </a:cubicBezTo>
                <a:cubicBezTo>
                  <a:pt x="217106" y="457503"/>
                  <a:pt x="220865" y="478003"/>
                  <a:pt x="228383" y="497621"/>
                </a:cubicBezTo>
                <a:cubicBezTo>
                  <a:pt x="235902" y="517239"/>
                  <a:pt x="248765" y="533686"/>
                  <a:pt x="266974" y="546961"/>
                </a:cubicBezTo>
                <a:cubicBezTo>
                  <a:pt x="285182" y="560235"/>
                  <a:pt x="309323" y="566873"/>
                  <a:pt x="339397" y="566873"/>
                </a:cubicBezTo>
                <a:cubicBezTo>
                  <a:pt x="357723" y="566873"/>
                  <a:pt x="374111" y="564817"/>
                  <a:pt x="388560" y="560705"/>
                </a:cubicBezTo>
                <a:cubicBezTo>
                  <a:pt x="403010" y="556594"/>
                  <a:pt x="417048" y="549956"/>
                  <a:pt x="430675" y="540793"/>
                </a:cubicBezTo>
                <a:lnTo>
                  <a:pt x="430675" y="485815"/>
                </a:lnTo>
                <a:cubicBezTo>
                  <a:pt x="404126" y="502261"/>
                  <a:pt x="378751" y="510485"/>
                  <a:pt x="354551" y="510485"/>
                </a:cubicBezTo>
                <a:cubicBezTo>
                  <a:pt x="332231" y="510485"/>
                  <a:pt x="315315" y="503554"/>
                  <a:pt x="303802" y="489692"/>
                </a:cubicBezTo>
                <a:cubicBezTo>
                  <a:pt x="292290" y="475829"/>
                  <a:pt x="286533" y="455506"/>
                  <a:pt x="286533" y="428722"/>
                </a:cubicBezTo>
                <a:cubicBezTo>
                  <a:pt x="286533" y="405227"/>
                  <a:pt x="290880" y="385902"/>
                  <a:pt x="299573" y="370748"/>
                </a:cubicBezTo>
                <a:cubicBezTo>
                  <a:pt x="308266" y="355594"/>
                  <a:pt x="322128" y="348017"/>
                  <a:pt x="341159" y="348017"/>
                </a:cubicBezTo>
                <a:cubicBezTo>
                  <a:pt x="354081" y="348017"/>
                  <a:pt x="362833" y="351247"/>
                  <a:pt x="367415" y="357708"/>
                </a:cubicBezTo>
                <a:cubicBezTo>
                  <a:pt x="371996" y="364169"/>
                  <a:pt x="374287" y="372686"/>
                  <a:pt x="374287" y="383259"/>
                </a:cubicBezTo>
                <a:lnTo>
                  <a:pt x="374287" y="404405"/>
                </a:lnTo>
                <a:lnTo>
                  <a:pt x="432085" y="404405"/>
                </a:lnTo>
                <a:lnTo>
                  <a:pt x="432085" y="324052"/>
                </a:lnTo>
                <a:cubicBezTo>
                  <a:pt x="405300" y="311130"/>
                  <a:pt x="376284" y="304668"/>
                  <a:pt x="345036" y="304668"/>
                </a:cubicBez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D3400-FFC0-0F28-3764-5FCF75DD156C}"/>
              </a:ext>
            </a:extLst>
          </p:cNvPr>
          <p:cNvSpPr txBox="1"/>
          <p:nvPr/>
        </p:nvSpPr>
        <p:spPr>
          <a:xfrm>
            <a:off x="6965616" y="4770455"/>
            <a:ext cx="184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Adobe </a:t>
            </a:r>
            <a:r>
              <a:rPr lang="fr-FR" b="0" i="0" dirty="0" err="1">
                <a:effectLst/>
                <a:latin typeface="fkGroteskNeue"/>
              </a:rPr>
              <a:t>Captivate</a:t>
            </a:r>
            <a:r>
              <a:rPr lang="fr-FR" b="0" i="0" dirty="0">
                <a:effectLst/>
                <a:latin typeface="fkGroteskNeue"/>
              </a:rPr>
              <a:t> </a:t>
            </a:r>
            <a:endParaRPr lang="fr-FR" dirty="0"/>
          </a:p>
        </p:txBody>
      </p:sp>
      <p:pic>
        <p:nvPicPr>
          <p:cNvPr id="51" name="Picture 50" descr="A black triangle with a white line&#10;&#10;AI-generated content may be incorrect.">
            <a:extLst>
              <a:ext uri="{FF2B5EF4-FFF2-40B4-BE49-F238E27FC236}">
                <a16:creationId xmlns:a16="http://schemas.microsoft.com/office/drawing/2014/main" id="{EF6CCB9C-A45A-DFCE-934E-377A8B5F3B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8" y="3338076"/>
            <a:ext cx="893629" cy="7729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6F116D7-844D-3D1F-4D24-026F36F27FB0}"/>
              </a:ext>
            </a:extLst>
          </p:cNvPr>
          <p:cNvSpPr txBox="1"/>
          <p:nvPr/>
        </p:nvSpPr>
        <p:spPr>
          <a:xfrm>
            <a:off x="9368114" y="4723934"/>
            <a:ext cx="245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Unity</a:t>
            </a:r>
            <a:r>
              <a:rPr lang="fr-FR" b="0" i="0" dirty="0">
                <a:effectLst/>
                <a:latin typeface="fkGroteskNeue"/>
              </a:rPr>
              <a:t> (</a:t>
            </a:r>
            <a:r>
              <a:rPr lang="fr-FR" b="0" i="0" dirty="0" err="1">
                <a:effectLst/>
                <a:latin typeface="fkGroteskNeue"/>
              </a:rPr>
              <a:t>serious</a:t>
            </a:r>
            <a:r>
              <a:rPr lang="fr-FR" b="0" i="0" dirty="0">
                <a:effectLst/>
                <a:latin typeface="fkGroteskNeue"/>
              </a:rPr>
              <a:t> </a:t>
            </a:r>
            <a:r>
              <a:rPr lang="fr-FR" b="0" i="0" dirty="0" err="1">
                <a:effectLst/>
                <a:latin typeface="fkGroteskNeue"/>
              </a:rPr>
              <a:t>games</a:t>
            </a:r>
            <a:r>
              <a:rPr lang="fr-FR" b="0" i="0" dirty="0">
                <a:effectLst/>
                <a:latin typeface="fkGroteskNeue"/>
              </a:rPr>
              <a:t>)</a:t>
            </a:r>
            <a:endParaRPr lang="fr-FR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69B1E5-0DF2-D9F2-C90D-055B7AECA82A}"/>
              </a:ext>
            </a:extLst>
          </p:cNvPr>
          <p:cNvCxnSpPr>
            <a:cxnSpLocks/>
          </p:cNvCxnSpPr>
          <p:nvPr/>
        </p:nvCxnSpPr>
        <p:spPr>
          <a:xfrm flipV="1">
            <a:off x="1209916" y="4432184"/>
            <a:ext cx="9383523" cy="3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291C27D7-067E-0A40-F2BB-52AC1B31A3D5}"/>
              </a:ext>
            </a:extLst>
          </p:cNvPr>
          <p:cNvSpPr/>
          <p:nvPr/>
        </p:nvSpPr>
        <p:spPr>
          <a:xfrm>
            <a:off x="1179821" y="436675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7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AAEBC-AC65-21DC-6B85-128D63809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9A975CE0-E6DB-F76F-F63F-5331EC5E17B0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15C8A720-202C-35FD-A598-05A84EB660A9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965C0A9D-0819-057B-3E70-BEEF993DAD38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C77E31CB-EA88-6F40-1D86-ED75FC8D126A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3661A6B8-CE6E-59A7-D805-EBEAF4F4E1D4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1454A684-63B6-8578-5507-3090A1465D3B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1D0BB400-7674-12BD-69B1-2D5F09A895A3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02265149-A271-DA3A-D048-69A83F47EC23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38225F1-F25E-C6A0-277A-D0D81C9EE5EC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38DC837-7771-8E59-6F68-BB76275E7E78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3BD395D-15EB-9C50-8B86-EC931EAA116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FE584993-D17D-7894-5C8F-8180724189D5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475868E-BBBE-4E95-A3FB-31B981AD4A93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69CD832-262E-433D-311A-51E7A0A70262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4E1BAE2-6ED9-CC42-3C6A-974A0592FEAE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B5A0C2D-678F-C0BF-0E16-AAE9CCF527B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6738FE2-2D6E-5905-AD2C-BC8B942BFF0D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CA2C4F4D-C136-81CC-929E-9DB1F609DCDB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B0FFF2B2-DE83-342C-B37C-B7A288689DF1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133CB80A-1F97-C6FE-364B-E20319F0BEEE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F0B4AC3F-57F6-08B1-21DC-356166DA8A1E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9C12A539-6DA5-FD6F-8BFF-C3AC746E479B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E1D226A7-5D1C-B33A-75ED-34B9EE341203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8DA7F9A-D4BD-6787-428B-3BC2AC4BBB10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3B91EC15-82A7-CB40-ADD8-1955055467BB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8A91D13B-8F79-99FC-DC59-B023DE017851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268A6BE2-8590-17EC-3398-1D58FB474C07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F1961760-5BD1-A05E-563C-83C84F2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1" y="615048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8. </a:t>
            </a:r>
            <a:r>
              <a:rPr lang="en-US" sz="4000" dirty="0" err="1"/>
              <a:t>Outils</a:t>
            </a:r>
            <a:r>
              <a:rPr lang="en-US" sz="4000" dirty="0"/>
              <a:t> </a:t>
            </a:r>
            <a:r>
              <a:rPr lang="fr-FR" sz="4000" dirty="0"/>
              <a:t>Utilisés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FF3B1FE-2CE9-AA12-9D93-92DEB56A17F7}"/>
              </a:ext>
            </a:extLst>
          </p:cNvPr>
          <p:cNvSpPr/>
          <p:nvPr/>
        </p:nvSpPr>
        <p:spPr>
          <a:xfrm>
            <a:off x="478460" y="2979679"/>
            <a:ext cx="11151219" cy="255574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A2BC97F0-9925-9634-FC42-A493301AE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16" y="3251191"/>
            <a:ext cx="914400" cy="91440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958C7453-301D-D9BB-0F29-5255C263E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8204" y="3212927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54A895E-E159-B459-D5A7-3B9F739AF221}"/>
              </a:ext>
            </a:extLst>
          </p:cNvPr>
          <p:cNvSpPr txBox="1"/>
          <p:nvPr/>
        </p:nvSpPr>
        <p:spPr>
          <a:xfrm>
            <a:off x="772023" y="4794945"/>
            <a:ext cx="91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Moodle</a:t>
            </a:r>
            <a:endParaRPr lang="fr-F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40C171-5E35-9BD4-C560-9649E4E0E58B}"/>
              </a:ext>
            </a:extLst>
          </p:cNvPr>
          <p:cNvSpPr txBox="1"/>
          <p:nvPr/>
        </p:nvSpPr>
        <p:spPr>
          <a:xfrm>
            <a:off x="2649331" y="4798938"/>
            <a:ext cx="1195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SCORM</a:t>
            </a:r>
            <a:endParaRPr lang="fr-FR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9950AA-577A-D19F-053F-8F19673F401C}"/>
              </a:ext>
            </a:extLst>
          </p:cNvPr>
          <p:cNvSpPr txBox="1"/>
          <p:nvPr/>
        </p:nvSpPr>
        <p:spPr>
          <a:xfrm>
            <a:off x="4993891" y="3360958"/>
            <a:ext cx="783976" cy="75906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39664" y="311540"/>
                </a:moveTo>
                <a:cubicBezTo>
                  <a:pt x="421916" y="311540"/>
                  <a:pt x="406693" y="313383"/>
                  <a:pt x="393997" y="317069"/>
                </a:cubicBezTo>
                <a:cubicBezTo>
                  <a:pt x="381300" y="320756"/>
                  <a:pt x="370310" y="326831"/>
                  <a:pt x="361026" y="335295"/>
                </a:cubicBezTo>
                <a:cubicBezTo>
                  <a:pt x="353380" y="342122"/>
                  <a:pt x="347305" y="350586"/>
                  <a:pt x="342800" y="360689"/>
                </a:cubicBezTo>
                <a:cubicBezTo>
                  <a:pt x="338294" y="370792"/>
                  <a:pt x="336042" y="381577"/>
                  <a:pt x="336042" y="393046"/>
                </a:cubicBezTo>
                <a:cubicBezTo>
                  <a:pt x="336042" y="408336"/>
                  <a:pt x="339796" y="421716"/>
                  <a:pt x="347305" y="433184"/>
                </a:cubicBezTo>
                <a:cubicBezTo>
                  <a:pt x="354814" y="444652"/>
                  <a:pt x="363347" y="454004"/>
                  <a:pt x="372904" y="461240"/>
                </a:cubicBezTo>
                <a:cubicBezTo>
                  <a:pt x="382460" y="468476"/>
                  <a:pt x="394748" y="476462"/>
                  <a:pt x="409765" y="485200"/>
                </a:cubicBezTo>
                <a:lnTo>
                  <a:pt x="426148" y="494211"/>
                </a:lnTo>
                <a:cubicBezTo>
                  <a:pt x="439801" y="501583"/>
                  <a:pt x="449699" y="508136"/>
                  <a:pt x="455842" y="513870"/>
                </a:cubicBezTo>
                <a:cubicBezTo>
                  <a:pt x="461986" y="519604"/>
                  <a:pt x="465058" y="527523"/>
                  <a:pt x="465058" y="537626"/>
                </a:cubicBezTo>
                <a:cubicBezTo>
                  <a:pt x="465058" y="545817"/>
                  <a:pt x="462464" y="552780"/>
                  <a:pt x="457276" y="558514"/>
                </a:cubicBezTo>
                <a:cubicBezTo>
                  <a:pt x="452088" y="564248"/>
                  <a:pt x="444033" y="567115"/>
                  <a:pt x="433111" y="567115"/>
                </a:cubicBezTo>
                <a:cubicBezTo>
                  <a:pt x="410721" y="567115"/>
                  <a:pt x="399526" y="554282"/>
                  <a:pt x="399526" y="528615"/>
                </a:cubicBezTo>
                <a:lnTo>
                  <a:pt x="399526" y="511822"/>
                </a:lnTo>
                <a:lnTo>
                  <a:pt x="336042" y="511822"/>
                </a:lnTo>
                <a:lnTo>
                  <a:pt x="336042" y="599471"/>
                </a:lnTo>
                <a:cubicBezTo>
                  <a:pt x="365804" y="610666"/>
                  <a:pt x="398707" y="616264"/>
                  <a:pt x="434749" y="616264"/>
                </a:cubicBezTo>
                <a:cubicBezTo>
                  <a:pt x="456047" y="616264"/>
                  <a:pt x="473318" y="613943"/>
                  <a:pt x="486561" y="609301"/>
                </a:cubicBezTo>
                <a:cubicBezTo>
                  <a:pt x="499803" y="604659"/>
                  <a:pt x="510930" y="597833"/>
                  <a:pt x="519941" y="588822"/>
                </a:cubicBezTo>
                <a:cubicBezTo>
                  <a:pt x="536597" y="572166"/>
                  <a:pt x="544925" y="551415"/>
                  <a:pt x="544925" y="526567"/>
                </a:cubicBezTo>
                <a:cubicBezTo>
                  <a:pt x="544925" y="510730"/>
                  <a:pt x="541990" y="497419"/>
                  <a:pt x="536119" y="486633"/>
                </a:cubicBezTo>
                <a:cubicBezTo>
                  <a:pt x="530249" y="475848"/>
                  <a:pt x="522603" y="466906"/>
                  <a:pt x="513183" y="459806"/>
                </a:cubicBezTo>
                <a:cubicBezTo>
                  <a:pt x="503763" y="452707"/>
                  <a:pt x="491407" y="445062"/>
                  <a:pt x="476116" y="436870"/>
                </a:cubicBezTo>
                <a:cubicBezTo>
                  <a:pt x="471748" y="434413"/>
                  <a:pt x="466969" y="431955"/>
                  <a:pt x="461781" y="429498"/>
                </a:cubicBezTo>
                <a:cubicBezTo>
                  <a:pt x="448402" y="422398"/>
                  <a:pt x="438572" y="416869"/>
                  <a:pt x="432292" y="412910"/>
                </a:cubicBezTo>
                <a:cubicBezTo>
                  <a:pt x="426012" y="408951"/>
                  <a:pt x="421029" y="404650"/>
                  <a:pt x="417342" y="400008"/>
                </a:cubicBezTo>
                <a:cubicBezTo>
                  <a:pt x="413656" y="395366"/>
                  <a:pt x="411813" y="390042"/>
                  <a:pt x="411813" y="384035"/>
                </a:cubicBezTo>
                <a:cubicBezTo>
                  <a:pt x="411813" y="377755"/>
                  <a:pt x="413998" y="371679"/>
                  <a:pt x="418366" y="365809"/>
                </a:cubicBezTo>
                <a:cubicBezTo>
                  <a:pt x="422735" y="359938"/>
                  <a:pt x="430244" y="357003"/>
                  <a:pt x="440893" y="357003"/>
                </a:cubicBezTo>
                <a:cubicBezTo>
                  <a:pt x="450723" y="357003"/>
                  <a:pt x="458095" y="359460"/>
                  <a:pt x="463010" y="364375"/>
                </a:cubicBezTo>
                <a:cubicBezTo>
                  <a:pt x="467925" y="369290"/>
                  <a:pt x="470382" y="377345"/>
                  <a:pt x="470382" y="388540"/>
                </a:cubicBezTo>
                <a:lnTo>
                  <a:pt x="470382" y="407381"/>
                </a:lnTo>
                <a:lnTo>
                  <a:pt x="531409" y="407381"/>
                </a:lnTo>
                <a:lnTo>
                  <a:pt x="531409" y="328742"/>
                </a:lnTo>
                <a:cubicBezTo>
                  <a:pt x="503558" y="317274"/>
                  <a:pt x="472976" y="311540"/>
                  <a:pt x="439664" y="311540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 b="1" dirty="0">
              <a:latin typeface="Amasis MT Pro Black" panose="020F0502020204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14341A-54D2-FA9C-D1BE-02ECAE5133C7}"/>
              </a:ext>
            </a:extLst>
          </p:cNvPr>
          <p:cNvSpPr txBox="1"/>
          <p:nvPr/>
        </p:nvSpPr>
        <p:spPr>
          <a:xfrm>
            <a:off x="4405028" y="4720612"/>
            <a:ext cx="210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Articulate</a:t>
            </a:r>
            <a:r>
              <a:rPr lang="fr-FR" b="0" i="0" dirty="0">
                <a:effectLst/>
                <a:latin typeface="fkGroteskNeue"/>
              </a:rPr>
              <a:t> Storyline</a:t>
            </a:r>
            <a:endParaRPr lang="fr-FR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48ADE98-AE94-91F2-4CF9-D61721895001}"/>
              </a:ext>
            </a:extLst>
          </p:cNvPr>
          <p:cNvSpPr/>
          <p:nvPr/>
        </p:nvSpPr>
        <p:spPr>
          <a:xfrm>
            <a:off x="7520341" y="339580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64139" y="430132"/>
                </a:moveTo>
                <a:cubicBezTo>
                  <a:pt x="580351" y="430132"/>
                  <a:pt x="588457" y="444464"/>
                  <a:pt x="588457" y="473128"/>
                </a:cubicBezTo>
                <a:cubicBezTo>
                  <a:pt x="588457" y="488164"/>
                  <a:pt x="586401" y="499501"/>
                  <a:pt x="582289" y="507137"/>
                </a:cubicBezTo>
                <a:cubicBezTo>
                  <a:pt x="578178" y="514772"/>
                  <a:pt x="572128" y="518590"/>
                  <a:pt x="564139" y="518590"/>
                </a:cubicBezTo>
                <a:cubicBezTo>
                  <a:pt x="556386" y="518590"/>
                  <a:pt x="550219" y="515007"/>
                  <a:pt x="545637" y="507841"/>
                </a:cubicBezTo>
                <a:cubicBezTo>
                  <a:pt x="541056" y="500675"/>
                  <a:pt x="538765" y="490161"/>
                  <a:pt x="538765" y="476299"/>
                </a:cubicBezTo>
                <a:cubicBezTo>
                  <a:pt x="538765" y="461263"/>
                  <a:pt x="540997" y="449809"/>
                  <a:pt x="545461" y="441938"/>
                </a:cubicBezTo>
                <a:cubicBezTo>
                  <a:pt x="549925" y="434067"/>
                  <a:pt x="556151" y="430132"/>
                  <a:pt x="564139" y="430132"/>
                </a:cubicBezTo>
                <a:close/>
                <a:moveTo>
                  <a:pt x="591276" y="377620"/>
                </a:moveTo>
                <a:cubicBezTo>
                  <a:pt x="579999" y="377620"/>
                  <a:pt x="570366" y="379970"/>
                  <a:pt x="562377" y="384669"/>
                </a:cubicBezTo>
                <a:cubicBezTo>
                  <a:pt x="554389" y="389368"/>
                  <a:pt x="547575" y="396651"/>
                  <a:pt x="541937" y="406519"/>
                </a:cubicBezTo>
                <a:lnTo>
                  <a:pt x="541232" y="406519"/>
                </a:lnTo>
                <a:cubicBezTo>
                  <a:pt x="540997" y="401350"/>
                  <a:pt x="540703" y="397297"/>
                  <a:pt x="540351" y="394361"/>
                </a:cubicBezTo>
                <a:cubicBezTo>
                  <a:pt x="539998" y="391424"/>
                  <a:pt x="539117" y="387488"/>
                  <a:pt x="537708" y="382554"/>
                </a:cubicBezTo>
                <a:lnTo>
                  <a:pt x="454183" y="388193"/>
                </a:lnTo>
                <a:lnTo>
                  <a:pt x="454183" y="424140"/>
                </a:lnTo>
                <a:lnTo>
                  <a:pt x="464756" y="424140"/>
                </a:lnTo>
                <a:cubicBezTo>
                  <a:pt x="468985" y="424140"/>
                  <a:pt x="471745" y="425080"/>
                  <a:pt x="473038" y="426960"/>
                </a:cubicBezTo>
                <a:cubicBezTo>
                  <a:pt x="474330" y="428839"/>
                  <a:pt x="474976" y="432364"/>
                  <a:pt x="474976" y="437533"/>
                </a:cubicBezTo>
                <a:lnTo>
                  <a:pt x="474976" y="580617"/>
                </a:lnTo>
                <a:cubicBezTo>
                  <a:pt x="474976" y="585786"/>
                  <a:pt x="474506" y="589487"/>
                  <a:pt x="473566" y="591719"/>
                </a:cubicBezTo>
                <a:cubicBezTo>
                  <a:pt x="472626" y="593951"/>
                  <a:pt x="470806" y="595360"/>
                  <a:pt x="468104" y="595948"/>
                </a:cubicBezTo>
                <a:cubicBezTo>
                  <a:pt x="465402" y="596535"/>
                  <a:pt x="460761" y="596829"/>
                  <a:pt x="454183" y="596829"/>
                </a:cubicBezTo>
                <a:lnTo>
                  <a:pt x="454183" y="633128"/>
                </a:lnTo>
                <a:lnTo>
                  <a:pt x="565197" y="633128"/>
                </a:lnTo>
                <a:lnTo>
                  <a:pt x="565197" y="596829"/>
                </a:lnTo>
                <a:lnTo>
                  <a:pt x="561320" y="596829"/>
                </a:lnTo>
                <a:cubicBezTo>
                  <a:pt x="553097" y="596829"/>
                  <a:pt x="547752" y="595948"/>
                  <a:pt x="545285" y="594186"/>
                </a:cubicBezTo>
                <a:cubicBezTo>
                  <a:pt x="542818" y="592423"/>
                  <a:pt x="541584" y="588370"/>
                  <a:pt x="541584" y="582027"/>
                </a:cubicBezTo>
                <a:lnTo>
                  <a:pt x="541584" y="547489"/>
                </a:lnTo>
                <a:cubicBezTo>
                  <a:pt x="548398" y="553128"/>
                  <a:pt x="555094" y="557357"/>
                  <a:pt x="561672" y="560177"/>
                </a:cubicBezTo>
                <a:cubicBezTo>
                  <a:pt x="568251" y="562996"/>
                  <a:pt x="576004" y="564406"/>
                  <a:pt x="584932" y="564406"/>
                </a:cubicBezTo>
                <a:cubicBezTo>
                  <a:pt x="601379" y="564406"/>
                  <a:pt x="615182" y="559589"/>
                  <a:pt x="626342" y="549956"/>
                </a:cubicBezTo>
                <a:cubicBezTo>
                  <a:pt x="637503" y="540323"/>
                  <a:pt x="645667" y="527930"/>
                  <a:pt x="650836" y="512775"/>
                </a:cubicBezTo>
                <a:cubicBezTo>
                  <a:pt x="656005" y="497621"/>
                  <a:pt x="658589" y="481821"/>
                  <a:pt x="658589" y="465374"/>
                </a:cubicBezTo>
                <a:cubicBezTo>
                  <a:pt x="658589" y="441174"/>
                  <a:pt x="653185" y="420499"/>
                  <a:pt x="642378" y="403347"/>
                </a:cubicBezTo>
                <a:cubicBezTo>
                  <a:pt x="631570" y="386196"/>
                  <a:pt x="614536" y="377620"/>
                  <a:pt x="591276" y="377620"/>
                </a:cubicBezTo>
                <a:close/>
                <a:moveTo>
                  <a:pt x="345036" y="304668"/>
                </a:moveTo>
                <a:cubicBezTo>
                  <a:pt x="316607" y="304668"/>
                  <a:pt x="292818" y="310601"/>
                  <a:pt x="273670" y="322466"/>
                </a:cubicBezTo>
                <a:cubicBezTo>
                  <a:pt x="254521" y="334331"/>
                  <a:pt x="240307" y="350190"/>
                  <a:pt x="231026" y="370043"/>
                </a:cubicBezTo>
                <a:cubicBezTo>
                  <a:pt x="221746" y="389896"/>
                  <a:pt x="217106" y="411923"/>
                  <a:pt x="217106" y="436123"/>
                </a:cubicBezTo>
                <a:cubicBezTo>
                  <a:pt x="217106" y="457503"/>
                  <a:pt x="220865" y="478003"/>
                  <a:pt x="228383" y="497621"/>
                </a:cubicBezTo>
                <a:cubicBezTo>
                  <a:pt x="235902" y="517239"/>
                  <a:pt x="248765" y="533686"/>
                  <a:pt x="266974" y="546961"/>
                </a:cubicBezTo>
                <a:cubicBezTo>
                  <a:pt x="285182" y="560235"/>
                  <a:pt x="309323" y="566873"/>
                  <a:pt x="339397" y="566873"/>
                </a:cubicBezTo>
                <a:cubicBezTo>
                  <a:pt x="357723" y="566873"/>
                  <a:pt x="374111" y="564817"/>
                  <a:pt x="388560" y="560705"/>
                </a:cubicBezTo>
                <a:cubicBezTo>
                  <a:pt x="403010" y="556594"/>
                  <a:pt x="417048" y="549956"/>
                  <a:pt x="430675" y="540793"/>
                </a:cubicBezTo>
                <a:lnTo>
                  <a:pt x="430675" y="485815"/>
                </a:lnTo>
                <a:cubicBezTo>
                  <a:pt x="404126" y="502261"/>
                  <a:pt x="378751" y="510485"/>
                  <a:pt x="354551" y="510485"/>
                </a:cubicBezTo>
                <a:cubicBezTo>
                  <a:pt x="332231" y="510485"/>
                  <a:pt x="315315" y="503554"/>
                  <a:pt x="303802" y="489692"/>
                </a:cubicBezTo>
                <a:cubicBezTo>
                  <a:pt x="292290" y="475829"/>
                  <a:pt x="286533" y="455506"/>
                  <a:pt x="286533" y="428722"/>
                </a:cubicBezTo>
                <a:cubicBezTo>
                  <a:pt x="286533" y="405227"/>
                  <a:pt x="290880" y="385902"/>
                  <a:pt x="299573" y="370748"/>
                </a:cubicBezTo>
                <a:cubicBezTo>
                  <a:pt x="308266" y="355594"/>
                  <a:pt x="322128" y="348017"/>
                  <a:pt x="341159" y="348017"/>
                </a:cubicBezTo>
                <a:cubicBezTo>
                  <a:pt x="354081" y="348017"/>
                  <a:pt x="362833" y="351247"/>
                  <a:pt x="367415" y="357708"/>
                </a:cubicBezTo>
                <a:cubicBezTo>
                  <a:pt x="371996" y="364169"/>
                  <a:pt x="374287" y="372686"/>
                  <a:pt x="374287" y="383259"/>
                </a:cubicBezTo>
                <a:lnTo>
                  <a:pt x="374287" y="404405"/>
                </a:lnTo>
                <a:lnTo>
                  <a:pt x="432085" y="404405"/>
                </a:lnTo>
                <a:lnTo>
                  <a:pt x="432085" y="324052"/>
                </a:lnTo>
                <a:cubicBezTo>
                  <a:pt x="405300" y="311130"/>
                  <a:pt x="376284" y="304668"/>
                  <a:pt x="345036" y="304668"/>
                </a:cubicBez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37F18A-084E-C1BC-14BD-8BD3946F7865}"/>
              </a:ext>
            </a:extLst>
          </p:cNvPr>
          <p:cNvSpPr txBox="1"/>
          <p:nvPr/>
        </p:nvSpPr>
        <p:spPr>
          <a:xfrm>
            <a:off x="6965616" y="4770455"/>
            <a:ext cx="184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Adobe </a:t>
            </a:r>
            <a:r>
              <a:rPr lang="fr-FR" b="0" i="0" dirty="0" err="1">
                <a:effectLst/>
                <a:latin typeface="fkGroteskNeue"/>
              </a:rPr>
              <a:t>Captivate</a:t>
            </a:r>
            <a:r>
              <a:rPr lang="fr-FR" b="0" i="0" dirty="0">
                <a:effectLst/>
                <a:latin typeface="fkGroteskNeue"/>
              </a:rPr>
              <a:t> </a:t>
            </a:r>
            <a:endParaRPr lang="fr-FR" dirty="0"/>
          </a:p>
        </p:txBody>
      </p:sp>
      <p:pic>
        <p:nvPicPr>
          <p:cNvPr id="51" name="Picture 50" descr="A black triangle with a white line&#10;&#10;AI-generated content may be incorrect.">
            <a:extLst>
              <a:ext uri="{FF2B5EF4-FFF2-40B4-BE49-F238E27FC236}">
                <a16:creationId xmlns:a16="http://schemas.microsoft.com/office/drawing/2014/main" id="{D62B08D8-B462-DDA9-020D-6A3B0EA32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8" y="3338076"/>
            <a:ext cx="893629" cy="7729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23033BB-7828-5A34-5107-D354834E0323}"/>
              </a:ext>
            </a:extLst>
          </p:cNvPr>
          <p:cNvSpPr txBox="1"/>
          <p:nvPr/>
        </p:nvSpPr>
        <p:spPr>
          <a:xfrm>
            <a:off x="9368114" y="4723934"/>
            <a:ext cx="245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Unity</a:t>
            </a:r>
            <a:r>
              <a:rPr lang="fr-FR" b="0" i="0" dirty="0">
                <a:effectLst/>
                <a:latin typeface="fkGroteskNeue"/>
              </a:rPr>
              <a:t> (</a:t>
            </a:r>
            <a:r>
              <a:rPr lang="fr-FR" b="0" i="0" dirty="0" err="1">
                <a:effectLst/>
                <a:latin typeface="fkGroteskNeue"/>
              </a:rPr>
              <a:t>serious</a:t>
            </a:r>
            <a:r>
              <a:rPr lang="fr-FR" b="0" i="0" dirty="0">
                <a:effectLst/>
                <a:latin typeface="fkGroteskNeue"/>
              </a:rPr>
              <a:t> </a:t>
            </a:r>
            <a:r>
              <a:rPr lang="fr-FR" b="0" i="0" dirty="0" err="1">
                <a:effectLst/>
                <a:latin typeface="fkGroteskNeue"/>
              </a:rPr>
              <a:t>games</a:t>
            </a:r>
            <a:r>
              <a:rPr lang="fr-FR" b="0" i="0" dirty="0">
                <a:effectLst/>
                <a:latin typeface="fkGroteskNeue"/>
              </a:rPr>
              <a:t>)</a:t>
            </a:r>
            <a:endParaRPr lang="fr-FR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6E372C-6DC9-DF3E-4D79-3B3535824842}"/>
              </a:ext>
            </a:extLst>
          </p:cNvPr>
          <p:cNvCxnSpPr>
            <a:cxnSpLocks/>
          </p:cNvCxnSpPr>
          <p:nvPr/>
        </p:nvCxnSpPr>
        <p:spPr>
          <a:xfrm flipV="1">
            <a:off x="1209916" y="4432184"/>
            <a:ext cx="9383523" cy="3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058F826-AD9A-7F64-4746-F5ECBB7EFBD0}"/>
              </a:ext>
            </a:extLst>
          </p:cNvPr>
          <p:cNvSpPr/>
          <p:nvPr/>
        </p:nvSpPr>
        <p:spPr>
          <a:xfrm>
            <a:off x="3105112" y="438572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15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57DD-E10B-EF5B-4E9D-8FCABB26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F6788F99-B920-FA07-93CE-5578E962725E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B551A01D-D81A-8AF3-0A9F-0423EC5C55CC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E25E97C1-6AFB-5D66-5334-C8FDD2989AD6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B98C956A-F0BA-901C-94E6-859944039AA7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89776724-9C7E-F0F8-47C5-C88A1DA87EF9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015EDC21-9DB5-6F25-0D95-593AC6EEC16F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0A2E0C16-AE57-FBAB-1A05-F31C88B0DF95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08230257-BD12-E84B-E3F4-58EDE3B8A9F4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6D8CFFD-CE75-A560-088B-BE28BBD6B3E1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275E12C-655B-CA90-965E-F8DD5966D565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E1D0BF8-D7C9-53CE-95F1-B125588A4BC8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51DD10E9-D486-C411-138B-0769F3937CDA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DC1E870-81B0-8203-DF4D-2BDE29D50500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60E6FAE-3C4C-672E-0BD2-4BDB7FBE83AB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4952B0F-57EB-CDA6-53A2-36B99F0FAF2F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C82A21E-4870-A103-4B90-4060916FB053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6EC6C0E-AE94-588B-FF8B-58A05A1EB900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D8C481A2-E710-8EE0-FBC3-05D21A40BF36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EDAC4839-D9A2-541E-51FC-B7D342A69EF6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5BB75080-D924-FF05-94CB-164EB324D0A3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1C32B32E-1589-A53D-352B-46172EF2C8F9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4799A2B7-F93A-F5C5-6255-0DC492E591EA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7823C2E-D0CC-4725-3093-62308E22F116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85E8685F-5357-A6AC-D67D-872A4CB86790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2D3E53C-CB08-FA6A-61C8-C4AAA6DF0530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01A7A9D2-562C-3058-8C52-177B978E8C04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2032B976-6AFF-9A33-6EDA-C438925CAA74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F940B569-AB66-F7C7-87E8-1E21B5A5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1" y="615048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8. </a:t>
            </a:r>
            <a:r>
              <a:rPr lang="en-US" sz="4000" dirty="0" err="1"/>
              <a:t>Outils</a:t>
            </a:r>
            <a:r>
              <a:rPr lang="en-US" sz="4000" dirty="0"/>
              <a:t> </a:t>
            </a:r>
            <a:r>
              <a:rPr lang="fr-FR" sz="4000" dirty="0"/>
              <a:t>Utilisés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222C684-CB8D-699D-E5F2-BDBF2253B325}"/>
              </a:ext>
            </a:extLst>
          </p:cNvPr>
          <p:cNvSpPr/>
          <p:nvPr/>
        </p:nvSpPr>
        <p:spPr>
          <a:xfrm>
            <a:off x="478460" y="2979679"/>
            <a:ext cx="11151219" cy="255574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505BDA49-01A8-CFB0-1AF3-8CA3F8E8D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16" y="3251191"/>
            <a:ext cx="914400" cy="91440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BED3160D-8822-9FBF-5D19-D38844C570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8204" y="3212927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47EF01-2D8E-2F33-076D-C32D172DD436}"/>
              </a:ext>
            </a:extLst>
          </p:cNvPr>
          <p:cNvSpPr txBox="1"/>
          <p:nvPr/>
        </p:nvSpPr>
        <p:spPr>
          <a:xfrm>
            <a:off x="772023" y="4794945"/>
            <a:ext cx="91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Moodle</a:t>
            </a:r>
            <a:endParaRPr lang="fr-F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5FCBED-F63B-FC3D-7952-F75CC3D02581}"/>
              </a:ext>
            </a:extLst>
          </p:cNvPr>
          <p:cNvSpPr txBox="1"/>
          <p:nvPr/>
        </p:nvSpPr>
        <p:spPr>
          <a:xfrm>
            <a:off x="2712320" y="4794945"/>
            <a:ext cx="998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SCORM</a:t>
            </a:r>
            <a:endParaRPr lang="fr-F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EE43B2-9E23-46B8-8CE9-8E9B1D57677C}"/>
              </a:ext>
            </a:extLst>
          </p:cNvPr>
          <p:cNvSpPr txBox="1"/>
          <p:nvPr/>
        </p:nvSpPr>
        <p:spPr>
          <a:xfrm>
            <a:off x="4993891" y="3360958"/>
            <a:ext cx="783976" cy="75906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39664" y="311540"/>
                </a:moveTo>
                <a:cubicBezTo>
                  <a:pt x="421916" y="311540"/>
                  <a:pt x="406693" y="313383"/>
                  <a:pt x="393997" y="317069"/>
                </a:cubicBezTo>
                <a:cubicBezTo>
                  <a:pt x="381300" y="320756"/>
                  <a:pt x="370310" y="326831"/>
                  <a:pt x="361026" y="335295"/>
                </a:cubicBezTo>
                <a:cubicBezTo>
                  <a:pt x="353380" y="342122"/>
                  <a:pt x="347305" y="350586"/>
                  <a:pt x="342800" y="360689"/>
                </a:cubicBezTo>
                <a:cubicBezTo>
                  <a:pt x="338294" y="370792"/>
                  <a:pt x="336042" y="381577"/>
                  <a:pt x="336042" y="393046"/>
                </a:cubicBezTo>
                <a:cubicBezTo>
                  <a:pt x="336042" y="408336"/>
                  <a:pt x="339796" y="421716"/>
                  <a:pt x="347305" y="433184"/>
                </a:cubicBezTo>
                <a:cubicBezTo>
                  <a:pt x="354814" y="444652"/>
                  <a:pt x="363347" y="454004"/>
                  <a:pt x="372904" y="461240"/>
                </a:cubicBezTo>
                <a:cubicBezTo>
                  <a:pt x="382460" y="468476"/>
                  <a:pt x="394748" y="476462"/>
                  <a:pt x="409765" y="485200"/>
                </a:cubicBezTo>
                <a:lnTo>
                  <a:pt x="426148" y="494211"/>
                </a:lnTo>
                <a:cubicBezTo>
                  <a:pt x="439801" y="501583"/>
                  <a:pt x="449699" y="508136"/>
                  <a:pt x="455842" y="513870"/>
                </a:cubicBezTo>
                <a:cubicBezTo>
                  <a:pt x="461986" y="519604"/>
                  <a:pt x="465058" y="527523"/>
                  <a:pt x="465058" y="537626"/>
                </a:cubicBezTo>
                <a:cubicBezTo>
                  <a:pt x="465058" y="545817"/>
                  <a:pt x="462464" y="552780"/>
                  <a:pt x="457276" y="558514"/>
                </a:cubicBezTo>
                <a:cubicBezTo>
                  <a:pt x="452088" y="564248"/>
                  <a:pt x="444033" y="567115"/>
                  <a:pt x="433111" y="567115"/>
                </a:cubicBezTo>
                <a:cubicBezTo>
                  <a:pt x="410721" y="567115"/>
                  <a:pt x="399526" y="554282"/>
                  <a:pt x="399526" y="528615"/>
                </a:cubicBezTo>
                <a:lnTo>
                  <a:pt x="399526" y="511822"/>
                </a:lnTo>
                <a:lnTo>
                  <a:pt x="336042" y="511822"/>
                </a:lnTo>
                <a:lnTo>
                  <a:pt x="336042" y="599471"/>
                </a:lnTo>
                <a:cubicBezTo>
                  <a:pt x="365804" y="610666"/>
                  <a:pt x="398707" y="616264"/>
                  <a:pt x="434749" y="616264"/>
                </a:cubicBezTo>
                <a:cubicBezTo>
                  <a:pt x="456047" y="616264"/>
                  <a:pt x="473318" y="613943"/>
                  <a:pt x="486561" y="609301"/>
                </a:cubicBezTo>
                <a:cubicBezTo>
                  <a:pt x="499803" y="604659"/>
                  <a:pt x="510930" y="597833"/>
                  <a:pt x="519941" y="588822"/>
                </a:cubicBezTo>
                <a:cubicBezTo>
                  <a:pt x="536597" y="572166"/>
                  <a:pt x="544925" y="551415"/>
                  <a:pt x="544925" y="526567"/>
                </a:cubicBezTo>
                <a:cubicBezTo>
                  <a:pt x="544925" y="510730"/>
                  <a:pt x="541990" y="497419"/>
                  <a:pt x="536119" y="486633"/>
                </a:cubicBezTo>
                <a:cubicBezTo>
                  <a:pt x="530249" y="475848"/>
                  <a:pt x="522603" y="466906"/>
                  <a:pt x="513183" y="459806"/>
                </a:cubicBezTo>
                <a:cubicBezTo>
                  <a:pt x="503763" y="452707"/>
                  <a:pt x="491407" y="445062"/>
                  <a:pt x="476116" y="436870"/>
                </a:cubicBezTo>
                <a:cubicBezTo>
                  <a:pt x="471748" y="434413"/>
                  <a:pt x="466969" y="431955"/>
                  <a:pt x="461781" y="429498"/>
                </a:cubicBezTo>
                <a:cubicBezTo>
                  <a:pt x="448402" y="422398"/>
                  <a:pt x="438572" y="416869"/>
                  <a:pt x="432292" y="412910"/>
                </a:cubicBezTo>
                <a:cubicBezTo>
                  <a:pt x="426012" y="408951"/>
                  <a:pt x="421029" y="404650"/>
                  <a:pt x="417342" y="400008"/>
                </a:cubicBezTo>
                <a:cubicBezTo>
                  <a:pt x="413656" y="395366"/>
                  <a:pt x="411813" y="390042"/>
                  <a:pt x="411813" y="384035"/>
                </a:cubicBezTo>
                <a:cubicBezTo>
                  <a:pt x="411813" y="377755"/>
                  <a:pt x="413998" y="371679"/>
                  <a:pt x="418366" y="365809"/>
                </a:cubicBezTo>
                <a:cubicBezTo>
                  <a:pt x="422735" y="359938"/>
                  <a:pt x="430244" y="357003"/>
                  <a:pt x="440893" y="357003"/>
                </a:cubicBezTo>
                <a:cubicBezTo>
                  <a:pt x="450723" y="357003"/>
                  <a:pt x="458095" y="359460"/>
                  <a:pt x="463010" y="364375"/>
                </a:cubicBezTo>
                <a:cubicBezTo>
                  <a:pt x="467925" y="369290"/>
                  <a:pt x="470382" y="377345"/>
                  <a:pt x="470382" y="388540"/>
                </a:cubicBezTo>
                <a:lnTo>
                  <a:pt x="470382" y="407381"/>
                </a:lnTo>
                <a:lnTo>
                  <a:pt x="531409" y="407381"/>
                </a:lnTo>
                <a:lnTo>
                  <a:pt x="531409" y="328742"/>
                </a:lnTo>
                <a:cubicBezTo>
                  <a:pt x="503558" y="317274"/>
                  <a:pt x="472976" y="311540"/>
                  <a:pt x="439664" y="311540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 b="1" dirty="0">
              <a:latin typeface="Amasis MT Pro Black" panose="020F0502020204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71805-E856-4356-4205-971EEFF743C5}"/>
              </a:ext>
            </a:extLst>
          </p:cNvPr>
          <p:cNvSpPr txBox="1"/>
          <p:nvPr/>
        </p:nvSpPr>
        <p:spPr>
          <a:xfrm>
            <a:off x="4405028" y="4720612"/>
            <a:ext cx="2101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 err="1">
                <a:solidFill>
                  <a:schemeClr val="accent3"/>
                </a:solidFill>
                <a:effectLst/>
                <a:latin typeface="fkGroteskNeue"/>
              </a:rPr>
              <a:t>Articulate</a:t>
            </a:r>
            <a:r>
              <a:rPr lang="fr-FR" sz="2400" b="1" i="0" dirty="0">
                <a:solidFill>
                  <a:schemeClr val="accent3"/>
                </a:solidFill>
                <a:effectLst/>
                <a:latin typeface="fkGroteskNeue"/>
              </a:rPr>
              <a:t> Storyline</a:t>
            </a:r>
            <a:endParaRPr lang="fr-FR" sz="2400" b="1" dirty="0">
              <a:solidFill>
                <a:schemeClr val="accent3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E299EC0-5ACF-C7AE-3A9C-CFA711BA8E0C}"/>
              </a:ext>
            </a:extLst>
          </p:cNvPr>
          <p:cNvSpPr/>
          <p:nvPr/>
        </p:nvSpPr>
        <p:spPr>
          <a:xfrm>
            <a:off x="7520341" y="339580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64139" y="430132"/>
                </a:moveTo>
                <a:cubicBezTo>
                  <a:pt x="580351" y="430132"/>
                  <a:pt x="588457" y="444464"/>
                  <a:pt x="588457" y="473128"/>
                </a:cubicBezTo>
                <a:cubicBezTo>
                  <a:pt x="588457" y="488164"/>
                  <a:pt x="586401" y="499501"/>
                  <a:pt x="582289" y="507137"/>
                </a:cubicBezTo>
                <a:cubicBezTo>
                  <a:pt x="578178" y="514772"/>
                  <a:pt x="572128" y="518590"/>
                  <a:pt x="564139" y="518590"/>
                </a:cubicBezTo>
                <a:cubicBezTo>
                  <a:pt x="556386" y="518590"/>
                  <a:pt x="550219" y="515007"/>
                  <a:pt x="545637" y="507841"/>
                </a:cubicBezTo>
                <a:cubicBezTo>
                  <a:pt x="541056" y="500675"/>
                  <a:pt x="538765" y="490161"/>
                  <a:pt x="538765" y="476299"/>
                </a:cubicBezTo>
                <a:cubicBezTo>
                  <a:pt x="538765" y="461263"/>
                  <a:pt x="540997" y="449809"/>
                  <a:pt x="545461" y="441938"/>
                </a:cubicBezTo>
                <a:cubicBezTo>
                  <a:pt x="549925" y="434067"/>
                  <a:pt x="556151" y="430132"/>
                  <a:pt x="564139" y="430132"/>
                </a:cubicBezTo>
                <a:close/>
                <a:moveTo>
                  <a:pt x="591276" y="377620"/>
                </a:moveTo>
                <a:cubicBezTo>
                  <a:pt x="579999" y="377620"/>
                  <a:pt x="570366" y="379970"/>
                  <a:pt x="562377" y="384669"/>
                </a:cubicBezTo>
                <a:cubicBezTo>
                  <a:pt x="554389" y="389368"/>
                  <a:pt x="547575" y="396651"/>
                  <a:pt x="541937" y="406519"/>
                </a:cubicBezTo>
                <a:lnTo>
                  <a:pt x="541232" y="406519"/>
                </a:lnTo>
                <a:cubicBezTo>
                  <a:pt x="540997" y="401350"/>
                  <a:pt x="540703" y="397297"/>
                  <a:pt x="540351" y="394361"/>
                </a:cubicBezTo>
                <a:cubicBezTo>
                  <a:pt x="539998" y="391424"/>
                  <a:pt x="539117" y="387488"/>
                  <a:pt x="537708" y="382554"/>
                </a:cubicBezTo>
                <a:lnTo>
                  <a:pt x="454183" y="388193"/>
                </a:lnTo>
                <a:lnTo>
                  <a:pt x="454183" y="424140"/>
                </a:lnTo>
                <a:lnTo>
                  <a:pt x="464756" y="424140"/>
                </a:lnTo>
                <a:cubicBezTo>
                  <a:pt x="468985" y="424140"/>
                  <a:pt x="471745" y="425080"/>
                  <a:pt x="473038" y="426960"/>
                </a:cubicBezTo>
                <a:cubicBezTo>
                  <a:pt x="474330" y="428839"/>
                  <a:pt x="474976" y="432364"/>
                  <a:pt x="474976" y="437533"/>
                </a:cubicBezTo>
                <a:lnTo>
                  <a:pt x="474976" y="580617"/>
                </a:lnTo>
                <a:cubicBezTo>
                  <a:pt x="474976" y="585786"/>
                  <a:pt x="474506" y="589487"/>
                  <a:pt x="473566" y="591719"/>
                </a:cubicBezTo>
                <a:cubicBezTo>
                  <a:pt x="472626" y="593951"/>
                  <a:pt x="470806" y="595360"/>
                  <a:pt x="468104" y="595948"/>
                </a:cubicBezTo>
                <a:cubicBezTo>
                  <a:pt x="465402" y="596535"/>
                  <a:pt x="460761" y="596829"/>
                  <a:pt x="454183" y="596829"/>
                </a:cubicBezTo>
                <a:lnTo>
                  <a:pt x="454183" y="633128"/>
                </a:lnTo>
                <a:lnTo>
                  <a:pt x="565197" y="633128"/>
                </a:lnTo>
                <a:lnTo>
                  <a:pt x="565197" y="596829"/>
                </a:lnTo>
                <a:lnTo>
                  <a:pt x="561320" y="596829"/>
                </a:lnTo>
                <a:cubicBezTo>
                  <a:pt x="553097" y="596829"/>
                  <a:pt x="547752" y="595948"/>
                  <a:pt x="545285" y="594186"/>
                </a:cubicBezTo>
                <a:cubicBezTo>
                  <a:pt x="542818" y="592423"/>
                  <a:pt x="541584" y="588370"/>
                  <a:pt x="541584" y="582027"/>
                </a:cubicBezTo>
                <a:lnTo>
                  <a:pt x="541584" y="547489"/>
                </a:lnTo>
                <a:cubicBezTo>
                  <a:pt x="548398" y="553128"/>
                  <a:pt x="555094" y="557357"/>
                  <a:pt x="561672" y="560177"/>
                </a:cubicBezTo>
                <a:cubicBezTo>
                  <a:pt x="568251" y="562996"/>
                  <a:pt x="576004" y="564406"/>
                  <a:pt x="584932" y="564406"/>
                </a:cubicBezTo>
                <a:cubicBezTo>
                  <a:pt x="601379" y="564406"/>
                  <a:pt x="615182" y="559589"/>
                  <a:pt x="626342" y="549956"/>
                </a:cubicBezTo>
                <a:cubicBezTo>
                  <a:pt x="637503" y="540323"/>
                  <a:pt x="645667" y="527930"/>
                  <a:pt x="650836" y="512775"/>
                </a:cubicBezTo>
                <a:cubicBezTo>
                  <a:pt x="656005" y="497621"/>
                  <a:pt x="658589" y="481821"/>
                  <a:pt x="658589" y="465374"/>
                </a:cubicBezTo>
                <a:cubicBezTo>
                  <a:pt x="658589" y="441174"/>
                  <a:pt x="653185" y="420499"/>
                  <a:pt x="642378" y="403347"/>
                </a:cubicBezTo>
                <a:cubicBezTo>
                  <a:pt x="631570" y="386196"/>
                  <a:pt x="614536" y="377620"/>
                  <a:pt x="591276" y="377620"/>
                </a:cubicBezTo>
                <a:close/>
                <a:moveTo>
                  <a:pt x="345036" y="304668"/>
                </a:moveTo>
                <a:cubicBezTo>
                  <a:pt x="316607" y="304668"/>
                  <a:pt x="292818" y="310601"/>
                  <a:pt x="273670" y="322466"/>
                </a:cubicBezTo>
                <a:cubicBezTo>
                  <a:pt x="254521" y="334331"/>
                  <a:pt x="240307" y="350190"/>
                  <a:pt x="231026" y="370043"/>
                </a:cubicBezTo>
                <a:cubicBezTo>
                  <a:pt x="221746" y="389896"/>
                  <a:pt x="217106" y="411923"/>
                  <a:pt x="217106" y="436123"/>
                </a:cubicBezTo>
                <a:cubicBezTo>
                  <a:pt x="217106" y="457503"/>
                  <a:pt x="220865" y="478003"/>
                  <a:pt x="228383" y="497621"/>
                </a:cubicBezTo>
                <a:cubicBezTo>
                  <a:pt x="235902" y="517239"/>
                  <a:pt x="248765" y="533686"/>
                  <a:pt x="266974" y="546961"/>
                </a:cubicBezTo>
                <a:cubicBezTo>
                  <a:pt x="285182" y="560235"/>
                  <a:pt x="309323" y="566873"/>
                  <a:pt x="339397" y="566873"/>
                </a:cubicBezTo>
                <a:cubicBezTo>
                  <a:pt x="357723" y="566873"/>
                  <a:pt x="374111" y="564817"/>
                  <a:pt x="388560" y="560705"/>
                </a:cubicBezTo>
                <a:cubicBezTo>
                  <a:pt x="403010" y="556594"/>
                  <a:pt x="417048" y="549956"/>
                  <a:pt x="430675" y="540793"/>
                </a:cubicBezTo>
                <a:lnTo>
                  <a:pt x="430675" y="485815"/>
                </a:lnTo>
                <a:cubicBezTo>
                  <a:pt x="404126" y="502261"/>
                  <a:pt x="378751" y="510485"/>
                  <a:pt x="354551" y="510485"/>
                </a:cubicBezTo>
                <a:cubicBezTo>
                  <a:pt x="332231" y="510485"/>
                  <a:pt x="315315" y="503554"/>
                  <a:pt x="303802" y="489692"/>
                </a:cubicBezTo>
                <a:cubicBezTo>
                  <a:pt x="292290" y="475829"/>
                  <a:pt x="286533" y="455506"/>
                  <a:pt x="286533" y="428722"/>
                </a:cubicBezTo>
                <a:cubicBezTo>
                  <a:pt x="286533" y="405227"/>
                  <a:pt x="290880" y="385902"/>
                  <a:pt x="299573" y="370748"/>
                </a:cubicBezTo>
                <a:cubicBezTo>
                  <a:pt x="308266" y="355594"/>
                  <a:pt x="322128" y="348017"/>
                  <a:pt x="341159" y="348017"/>
                </a:cubicBezTo>
                <a:cubicBezTo>
                  <a:pt x="354081" y="348017"/>
                  <a:pt x="362833" y="351247"/>
                  <a:pt x="367415" y="357708"/>
                </a:cubicBezTo>
                <a:cubicBezTo>
                  <a:pt x="371996" y="364169"/>
                  <a:pt x="374287" y="372686"/>
                  <a:pt x="374287" y="383259"/>
                </a:cubicBezTo>
                <a:lnTo>
                  <a:pt x="374287" y="404405"/>
                </a:lnTo>
                <a:lnTo>
                  <a:pt x="432085" y="404405"/>
                </a:lnTo>
                <a:lnTo>
                  <a:pt x="432085" y="324052"/>
                </a:lnTo>
                <a:cubicBezTo>
                  <a:pt x="405300" y="311130"/>
                  <a:pt x="376284" y="304668"/>
                  <a:pt x="345036" y="304668"/>
                </a:cubicBez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BC4D97-78CC-A044-5670-A5D51E518901}"/>
              </a:ext>
            </a:extLst>
          </p:cNvPr>
          <p:cNvSpPr txBox="1"/>
          <p:nvPr/>
        </p:nvSpPr>
        <p:spPr>
          <a:xfrm>
            <a:off x="6965616" y="4770455"/>
            <a:ext cx="184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Adobe </a:t>
            </a:r>
            <a:r>
              <a:rPr lang="fr-FR" b="0" i="0" dirty="0" err="1">
                <a:effectLst/>
                <a:latin typeface="fkGroteskNeue"/>
              </a:rPr>
              <a:t>Captivate</a:t>
            </a:r>
            <a:r>
              <a:rPr lang="fr-FR" b="0" i="0" dirty="0">
                <a:effectLst/>
                <a:latin typeface="fkGroteskNeue"/>
              </a:rPr>
              <a:t> </a:t>
            </a:r>
            <a:endParaRPr lang="fr-FR" dirty="0"/>
          </a:p>
        </p:txBody>
      </p:sp>
      <p:pic>
        <p:nvPicPr>
          <p:cNvPr id="51" name="Picture 50" descr="A black triangle with a white line&#10;&#10;AI-generated content may be incorrect.">
            <a:extLst>
              <a:ext uri="{FF2B5EF4-FFF2-40B4-BE49-F238E27FC236}">
                <a16:creationId xmlns:a16="http://schemas.microsoft.com/office/drawing/2014/main" id="{881D735E-3C08-321F-D67B-AA0D891D19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8" y="3338076"/>
            <a:ext cx="893629" cy="7729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368D38A-9D5C-8BB0-E8DD-ACA98DD58CCD}"/>
              </a:ext>
            </a:extLst>
          </p:cNvPr>
          <p:cNvSpPr txBox="1"/>
          <p:nvPr/>
        </p:nvSpPr>
        <p:spPr>
          <a:xfrm>
            <a:off x="9368114" y="4723934"/>
            <a:ext cx="245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Unity</a:t>
            </a:r>
            <a:r>
              <a:rPr lang="fr-FR" b="0" i="0" dirty="0">
                <a:effectLst/>
                <a:latin typeface="fkGroteskNeue"/>
              </a:rPr>
              <a:t> (</a:t>
            </a:r>
            <a:r>
              <a:rPr lang="fr-FR" b="0" i="0" dirty="0" err="1">
                <a:effectLst/>
                <a:latin typeface="fkGroteskNeue"/>
              </a:rPr>
              <a:t>serious</a:t>
            </a:r>
            <a:r>
              <a:rPr lang="fr-FR" b="0" i="0" dirty="0">
                <a:effectLst/>
                <a:latin typeface="fkGroteskNeue"/>
              </a:rPr>
              <a:t> </a:t>
            </a:r>
            <a:r>
              <a:rPr lang="fr-FR" b="0" i="0" dirty="0" err="1">
                <a:effectLst/>
                <a:latin typeface="fkGroteskNeue"/>
              </a:rPr>
              <a:t>games</a:t>
            </a:r>
            <a:r>
              <a:rPr lang="fr-FR" b="0" i="0" dirty="0">
                <a:effectLst/>
                <a:latin typeface="fkGroteskNeue"/>
              </a:rPr>
              <a:t>)</a:t>
            </a:r>
            <a:endParaRPr lang="fr-FR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1CF09B-A76D-D268-F7BA-7F4F601CBCF4}"/>
              </a:ext>
            </a:extLst>
          </p:cNvPr>
          <p:cNvCxnSpPr>
            <a:cxnSpLocks/>
          </p:cNvCxnSpPr>
          <p:nvPr/>
        </p:nvCxnSpPr>
        <p:spPr>
          <a:xfrm flipV="1">
            <a:off x="1209916" y="4432184"/>
            <a:ext cx="9383523" cy="3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259725B-2827-43D6-9C30-56D556F8F22E}"/>
              </a:ext>
            </a:extLst>
          </p:cNvPr>
          <p:cNvSpPr/>
          <p:nvPr/>
        </p:nvSpPr>
        <p:spPr>
          <a:xfrm>
            <a:off x="5323046" y="436581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9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E7F5A-3698-3606-C71D-A40055C2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BF52C697-6F2B-9DEC-8930-A20A4D3F211D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9EC6E745-931A-4864-CE69-0072FFAE3B42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C2CE64D1-7E22-C1B0-EF34-00EE41F3CABB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2106AB8E-1D16-ADA5-EAAA-42882F14D3FE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8CFE34AF-3A9B-12BA-82B0-C37FA260A18B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6E65CBC7-37F3-EC58-FFFB-8F39CDDC5AF9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B3832CD1-BA38-FB6E-E686-E4DBA0509DD5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1AB60343-A43E-3AF6-CE88-C54DC4F122CD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611C391-6FA5-82B1-2C93-E480AFC8E731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3752748-A88D-31D4-3893-575D5F4D381D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A1F482F-D1A7-6D95-2789-CAEF3A7EAD40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C6AE5151-F7AE-92B4-C27F-402B8545E91B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237F6E7-FA80-4C25-3558-802432909ECB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6A152CD-7666-9650-7B72-F380A33B4CB3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4A21A8F-FEDA-0D8F-126A-4B0490AA9AFD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C91566E-A9A9-FD24-CF03-AB2E50BF3C18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AB72310-09EF-9E4C-BA57-5C83BA5CF315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CF57D4C2-B799-A895-478F-F3F2774BB88B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E5A8FA56-91A9-415B-C47C-DCE9F4BABA20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3E27355B-721D-0633-01D3-A3664FC4E71C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08CA591B-6A3E-6153-9B7D-A82FD97CCEE0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7CBBFCF5-4200-4B84-59F2-02B796D36FE0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61270A2-E071-A7BB-DE1C-A2E182DE0979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822B877-F601-0369-8F9A-2BCB16614892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400BD53D-06DF-D12B-74EF-3DD9CB285A8A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11C0127D-44A5-0D3C-6AEB-3AA341B0E3A9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38CF6203-D44A-324E-82BC-1C59458CD813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76C00D0B-3241-709C-4974-DC504572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1" y="615048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8. </a:t>
            </a:r>
            <a:r>
              <a:rPr lang="en-US" sz="4000" dirty="0" err="1"/>
              <a:t>Outils</a:t>
            </a:r>
            <a:r>
              <a:rPr lang="en-US" sz="4000" dirty="0"/>
              <a:t> </a:t>
            </a:r>
            <a:r>
              <a:rPr lang="fr-FR" sz="4000" dirty="0"/>
              <a:t>Utilisés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EEF976F-3C91-6771-BB95-82AA11EBB983}"/>
              </a:ext>
            </a:extLst>
          </p:cNvPr>
          <p:cNvSpPr/>
          <p:nvPr/>
        </p:nvSpPr>
        <p:spPr>
          <a:xfrm>
            <a:off x="478460" y="2979679"/>
            <a:ext cx="11151219" cy="255574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DFC4790E-434E-A97C-C625-2EE998415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16" y="3251191"/>
            <a:ext cx="914400" cy="91440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1BDBF790-8A40-2A7E-F280-CB51E2053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8204" y="3212927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A9A3313-3D0C-A46B-626C-5776224E1BD3}"/>
              </a:ext>
            </a:extLst>
          </p:cNvPr>
          <p:cNvSpPr txBox="1"/>
          <p:nvPr/>
        </p:nvSpPr>
        <p:spPr>
          <a:xfrm>
            <a:off x="772023" y="4794945"/>
            <a:ext cx="91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Moodle</a:t>
            </a:r>
            <a:endParaRPr lang="fr-F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3A0321-681D-D714-532E-0E5523CA2010}"/>
              </a:ext>
            </a:extLst>
          </p:cNvPr>
          <p:cNvSpPr txBox="1"/>
          <p:nvPr/>
        </p:nvSpPr>
        <p:spPr>
          <a:xfrm>
            <a:off x="2712320" y="4794945"/>
            <a:ext cx="998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SCORM</a:t>
            </a:r>
            <a:endParaRPr lang="fr-F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2D7987-5C09-62A5-F5C6-C2E3CAB93A4E}"/>
              </a:ext>
            </a:extLst>
          </p:cNvPr>
          <p:cNvSpPr txBox="1"/>
          <p:nvPr/>
        </p:nvSpPr>
        <p:spPr>
          <a:xfrm>
            <a:off x="4993891" y="3360958"/>
            <a:ext cx="783976" cy="75906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39664" y="311540"/>
                </a:moveTo>
                <a:cubicBezTo>
                  <a:pt x="421916" y="311540"/>
                  <a:pt x="406693" y="313383"/>
                  <a:pt x="393997" y="317069"/>
                </a:cubicBezTo>
                <a:cubicBezTo>
                  <a:pt x="381300" y="320756"/>
                  <a:pt x="370310" y="326831"/>
                  <a:pt x="361026" y="335295"/>
                </a:cubicBezTo>
                <a:cubicBezTo>
                  <a:pt x="353380" y="342122"/>
                  <a:pt x="347305" y="350586"/>
                  <a:pt x="342800" y="360689"/>
                </a:cubicBezTo>
                <a:cubicBezTo>
                  <a:pt x="338294" y="370792"/>
                  <a:pt x="336042" y="381577"/>
                  <a:pt x="336042" y="393046"/>
                </a:cubicBezTo>
                <a:cubicBezTo>
                  <a:pt x="336042" y="408336"/>
                  <a:pt x="339796" y="421716"/>
                  <a:pt x="347305" y="433184"/>
                </a:cubicBezTo>
                <a:cubicBezTo>
                  <a:pt x="354814" y="444652"/>
                  <a:pt x="363347" y="454004"/>
                  <a:pt x="372904" y="461240"/>
                </a:cubicBezTo>
                <a:cubicBezTo>
                  <a:pt x="382460" y="468476"/>
                  <a:pt x="394748" y="476462"/>
                  <a:pt x="409765" y="485200"/>
                </a:cubicBezTo>
                <a:lnTo>
                  <a:pt x="426148" y="494211"/>
                </a:lnTo>
                <a:cubicBezTo>
                  <a:pt x="439801" y="501583"/>
                  <a:pt x="449699" y="508136"/>
                  <a:pt x="455842" y="513870"/>
                </a:cubicBezTo>
                <a:cubicBezTo>
                  <a:pt x="461986" y="519604"/>
                  <a:pt x="465058" y="527523"/>
                  <a:pt x="465058" y="537626"/>
                </a:cubicBezTo>
                <a:cubicBezTo>
                  <a:pt x="465058" y="545817"/>
                  <a:pt x="462464" y="552780"/>
                  <a:pt x="457276" y="558514"/>
                </a:cubicBezTo>
                <a:cubicBezTo>
                  <a:pt x="452088" y="564248"/>
                  <a:pt x="444033" y="567115"/>
                  <a:pt x="433111" y="567115"/>
                </a:cubicBezTo>
                <a:cubicBezTo>
                  <a:pt x="410721" y="567115"/>
                  <a:pt x="399526" y="554282"/>
                  <a:pt x="399526" y="528615"/>
                </a:cubicBezTo>
                <a:lnTo>
                  <a:pt x="399526" y="511822"/>
                </a:lnTo>
                <a:lnTo>
                  <a:pt x="336042" y="511822"/>
                </a:lnTo>
                <a:lnTo>
                  <a:pt x="336042" y="599471"/>
                </a:lnTo>
                <a:cubicBezTo>
                  <a:pt x="365804" y="610666"/>
                  <a:pt x="398707" y="616264"/>
                  <a:pt x="434749" y="616264"/>
                </a:cubicBezTo>
                <a:cubicBezTo>
                  <a:pt x="456047" y="616264"/>
                  <a:pt x="473318" y="613943"/>
                  <a:pt x="486561" y="609301"/>
                </a:cubicBezTo>
                <a:cubicBezTo>
                  <a:pt x="499803" y="604659"/>
                  <a:pt x="510930" y="597833"/>
                  <a:pt x="519941" y="588822"/>
                </a:cubicBezTo>
                <a:cubicBezTo>
                  <a:pt x="536597" y="572166"/>
                  <a:pt x="544925" y="551415"/>
                  <a:pt x="544925" y="526567"/>
                </a:cubicBezTo>
                <a:cubicBezTo>
                  <a:pt x="544925" y="510730"/>
                  <a:pt x="541990" y="497419"/>
                  <a:pt x="536119" y="486633"/>
                </a:cubicBezTo>
                <a:cubicBezTo>
                  <a:pt x="530249" y="475848"/>
                  <a:pt x="522603" y="466906"/>
                  <a:pt x="513183" y="459806"/>
                </a:cubicBezTo>
                <a:cubicBezTo>
                  <a:pt x="503763" y="452707"/>
                  <a:pt x="491407" y="445062"/>
                  <a:pt x="476116" y="436870"/>
                </a:cubicBezTo>
                <a:cubicBezTo>
                  <a:pt x="471748" y="434413"/>
                  <a:pt x="466969" y="431955"/>
                  <a:pt x="461781" y="429498"/>
                </a:cubicBezTo>
                <a:cubicBezTo>
                  <a:pt x="448402" y="422398"/>
                  <a:pt x="438572" y="416869"/>
                  <a:pt x="432292" y="412910"/>
                </a:cubicBezTo>
                <a:cubicBezTo>
                  <a:pt x="426012" y="408951"/>
                  <a:pt x="421029" y="404650"/>
                  <a:pt x="417342" y="400008"/>
                </a:cubicBezTo>
                <a:cubicBezTo>
                  <a:pt x="413656" y="395366"/>
                  <a:pt x="411813" y="390042"/>
                  <a:pt x="411813" y="384035"/>
                </a:cubicBezTo>
                <a:cubicBezTo>
                  <a:pt x="411813" y="377755"/>
                  <a:pt x="413998" y="371679"/>
                  <a:pt x="418366" y="365809"/>
                </a:cubicBezTo>
                <a:cubicBezTo>
                  <a:pt x="422735" y="359938"/>
                  <a:pt x="430244" y="357003"/>
                  <a:pt x="440893" y="357003"/>
                </a:cubicBezTo>
                <a:cubicBezTo>
                  <a:pt x="450723" y="357003"/>
                  <a:pt x="458095" y="359460"/>
                  <a:pt x="463010" y="364375"/>
                </a:cubicBezTo>
                <a:cubicBezTo>
                  <a:pt x="467925" y="369290"/>
                  <a:pt x="470382" y="377345"/>
                  <a:pt x="470382" y="388540"/>
                </a:cubicBezTo>
                <a:lnTo>
                  <a:pt x="470382" y="407381"/>
                </a:lnTo>
                <a:lnTo>
                  <a:pt x="531409" y="407381"/>
                </a:lnTo>
                <a:lnTo>
                  <a:pt x="531409" y="328742"/>
                </a:lnTo>
                <a:cubicBezTo>
                  <a:pt x="503558" y="317274"/>
                  <a:pt x="472976" y="311540"/>
                  <a:pt x="439664" y="311540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 b="1" dirty="0">
              <a:latin typeface="Amasis MT Pro Black" panose="020F0502020204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312B9-A7E1-DE99-8724-2E402E5175C6}"/>
              </a:ext>
            </a:extLst>
          </p:cNvPr>
          <p:cNvSpPr txBox="1"/>
          <p:nvPr/>
        </p:nvSpPr>
        <p:spPr>
          <a:xfrm>
            <a:off x="4405028" y="4720612"/>
            <a:ext cx="210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Articulate</a:t>
            </a:r>
            <a:r>
              <a:rPr lang="fr-FR" b="0" i="0" dirty="0">
                <a:effectLst/>
                <a:latin typeface="fkGroteskNeue"/>
              </a:rPr>
              <a:t> Storyline</a:t>
            </a:r>
            <a:endParaRPr lang="fr-FR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C4DABD1-91BE-B014-ADE7-9141714103B4}"/>
              </a:ext>
            </a:extLst>
          </p:cNvPr>
          <p:cNvSpPr/>
          <p:nvPr/>
        </p:nvSpPr>
        <p:spPr>
          <a:xfrm>
            <a:off x="7520341" y="339580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64139" y="430132"/>
                </a:moveTo>
                <a:cubicBezTo>
                  <a:pt x="580351" y="430132"/>
                  <a:pt x="588457" y="444464"/>
                  <a:pt x="588457" y="473128"/>
                </a:cubicBezTo>
                <a:cubicBezTo>
                  <a:pt x="588457" y="488164"/>
                  <a:pt x="586401" y="499501"/>
                  <a:pt x="582289" y="507137"/>
                </a:cubicBezTo>
                <a:cubicBezTo>
                  <a:pt x="578178" y="514772"/>
                  <a:pt x="572128" y="518590"/>
                  <a:pt x="564139" y="518590"/>
                </a:cubicBezTo>
                <a:cubicBezTo>
                  <a:pt x="556386" y="518590"/>
                  <a:pt x="550219" y="515007"/>
                  <a:pt x="545637" y="507841"/>
                </a:cubicBezTo>
                <a:cubicBezTo>
                  <a:pt x="541056" y="500675"/>
                  <a:pt x="538765" y="490161"/>
                  <a:pt x="538765" y="476299"/>
                </a:cubicBezTo>
                <a:cubicBezTo>
                  <a:pt x="538765" y="461263"/>
                  <a:pt x="540997" y="449809"/>
                  <a:pt x="545461" y="441938"/>
                </a:cubicBezTo>
                <a:cubicBezTo>
                  <a:pt x="549925" y="434067"/>
                  <a:pt x="556151" y="430132"/>
                  <a:pt x="564139" y="430132"/>
                </a:cubicBezTo>
                <a:close/>
                <a:moveTo>
                  <a:pt x="591276" y="377620"/>
                </a:moveTo>
                <a:cubicBezTo>
                  <a:pt x="579999" y="377620"/>
                  <a:pt x="570366" y="379970"/>
                  <a:pt x="562377" y="384669"/>
                </a:cubicBezTo>
                <a:cubicBezTo>
                  <a:pt x="554389" y="389368"/>
                  <a:pt x="547575" y="396651"/>
                  <a:pt x="541937" y="406519"/>
                </a:cubicBezTo>
                <a:lnTo>
                  <a:pt x="541232" y="406519"/>
                </a:lnTo>
                <a:cubicBezTo>
                  <a:pt x="540997" y="401350"/>
                  <a:pt x="540703" y="397297"/>
                  <a:pt x="540351" y="394361"/>
                </a:cubicBezTo>
                <a:cubicBezTo>
                  <a:pt x="539998" y="391424"/>
                  <a:pt x="539117" y="387488"/>
                  <a:pt x="537708" y="382554"/>
                </a:cubicBezTo>
                <a:lnTo>
                  <a:pt x="454183" y="388193"/>
                </a:lnTo>
                <a:lnTo>
                  <a:pt x="454183" y="424140"/>
                </a:lnTo>
                <a:lnTo>
                  <a:pt x="464756" y="424140"/>
                </a:lnTo>
                <a:cubicBezTo>
                  <a:pt x="468985" y="424140"/>
                  <a:pt x="471745" y="425080"/>
                  <a:pt x="473038" y="426960"/>
                </a:cubicBezTo>
                <a:cubicBezTo>
                  <a:pt x="474330" y="428839"/>
                  <a:pt x="474976" y="432364"/>
                  <a:pt x="474976" y="437533"/>
                </a:cubicBezTo>
                <a:lnTo>
                  <a:pt x="474976" y="580617"/>
                </a:lnTo>
                <a:cubicBezTo>
                  <a:pt x="474976" y="585786"/>
                  <a:pt x="474506" y="589487"/>
                  <a:pt x="473566" y="591719"/>
                </a:cubicBezTo>
                <a:cubicBezTo>
                  <a:pt x="472626" y="593951"/>
                  <a:pt x="470806" y="595360"/>
                  <a:pt x="468104" y="595948"/>
                </a:cubicBezTo>
                <a:cubicBezTo>
                  <a:pt x="465402" y="596535"/>
                  <a:pt x="460761" y="596829"/>
                  <a:pt x="454183" y="596829"/>
                </a:cubicBezTo>
                <a:lnTo>
                  <a:pt x="454183" y="633128"/>
                </a:lnTo>
                <a:lnTo>
                  <a:pt x="565197" y="633128"/>
                </a:lnTo>
                <a:lnTo>
                  <a:pt x="565197" y="596829"/>
                </a:lnTo>
                <a:lnTo>
                  <a:pt x="561320" y="596829"/>
                </a:lnTo>
                <a:cubicBezTo>
                  <a:pt x="553097" y="596829"/>
                  <a:pt x="547752" y="595948"/>
                  <a:pt x="545285" y="594186"/>
                </a:cubicBezTo>
                <a:cubicBezTo>
                  <a:pt x="542818" y="592423"/>
                  <a:pt x="541584" y="588370"/>
                  <a:pt x="541584" y="582027"/>
                </a:cubicBezTo>
                <a:lnTo>
                  <a:pt x="541584" y="547489"/>
                </a:lnTo>
                <a:cubicBezTo>
                  <a:pt x="548398" y="553128"/>
                  <a:pt x="555094" y="557357"/>
                  <a:pt x="561672" y="560177"/>
                </a:cubicBezTo>
                <a:cubicBezTo>
                  <a:pt x="568251" y="562996"/>
                  <a:pt x="576004" y="564406"/>
                  <a:pt x="584932" y="564406"/>
                </a:cubicBezTo>
                <a:cubicBezTo>
                  <a:pt x="601379" y="564406"/>
                  <a:pt x="615182" y="559589"/>
                  <a:pt x="626342" y="549956"/>
                </a:cubicBezTo>
                <a:cubicBezTo>
                  <a:pt x="637503" y="540323"/>
                  <a:pt x="645667" y="527930"/>
                  <a:pt x="650836" y="512775"/>
                </a:cubicBezTo>
                <a:cubicBezTo>
                  <a:pt x="656005" y="497621"/>
                  <a:pt x="658589" y="481821"/>
                  <a:pt x="658589" y="465374"/>
                </a:cubicBezTo>
                <a:cubicBezTo>
                  <a:pt x="658589" y="441174"/>
                  <a:pt x="653185" y="420499"/>
                  <a:pt x="642378" y="403347"/>
                </a:cubicBezTo>
                <a:cubicBezTo>
                  <a:pt x="631570" y="386196"/>
                  <a:pt x="614536" y="377620"/>
                  <a:pt x="591276" y="377620"/>
                </a:cubicBezTo>
                <a:close/>
                <a:moveTo>
                  <a:pt x="345036" y="304668"/>
                </a:moveTo>
                <a:cubicBezTo>
                  <a:pt x="316607" y="304668"/>
                  <a:pt x="292818" y="310601"/>
                  <a:pt x="273670" y="322466"/>
                </a:cubicBezTo>
                <a:cubicBezTo>
                  <a:pt x="254521" y="334331"/>
                  <a:pt x="240307" y="350190"/>
                  <a:pt x="231026" y="370043"/>
                </a:cubicBezTo>
                <a:cubicBezTo>
                  <a:pt x="221746" y="389896"/>
                  <a:pt x="217106" y="411923"/>
                  <a:pt x="217106" y="436123"/>
                </a:cubicBezTo>
                <a:cubicBezTo>
                  <a:pt x="217106" y="457503"/>
                  <a:pt x="220865" y="478003"/>
                  <a:pt x="228383" y="497621"/>
                </a:cubicBezTo>
                <a:cubicBezTo>
                  <a:pt x="235902" y="517239"/>
                  <a:pt x="248765" y="533686"/>
                  <a:pt x="266974" y="546961"/>
                </a:cubicBezTo>
                <a:cubicBezTo>
                  <a:pt x="285182" y="560235"/>
                  <a:pt x="309323" y="566873"/>
                  <a:pt x="339397" y="566873"/>
                </a:cubicBezTo>
                <a:cubicBezTo>
                  <a:pt x="357723" y="566873"/>
                  <a:pt x="374111" y="564817"/>
                  <a:pt x="388560" y="560705"/>
                </a:cubicBezTo>
                <a:cubicBezTo>
                  <a:pt x="403010" y="556594"/>
                  <a:pt x="417048" y="549956"/>
                  <a:pt x="430675" y="540793"/>
                </a:cubicBezTo>
                <a:lnTo>
                  <a:pt x="430675" y="485815"/>
                </a:lnTo>
                <a:cubicBezTo>
                  <a:pt x="404126" y="502261"/>
                  <a:pt x="378751" y="510485"/>
                  <a:pt x="354551" y="510485"/>
                </a:cubicBezTo>
                <a:cubicBezTo>
                  <a:pt x="332231" y="510485"/>
                  <a:pt x="315315" y="503554"/>
                  <a:pt x="303802" y="489692"/>
                </a:cubicBezTo>
                <a:cubicBezTo>
                  <a:pt x="292290" y="475829"/>
                  <a:pt x="286533" y="455506"/>
                  <a:pt x="286533" y="428722"/>
                </a:cubicBezTo>
                <a:cubicBezTo>
                  <a:pt x="286533" y="405227"/>
                  <a:pt x="290880" y="385902"/>
                  <a:pt x="299573" y="370748"/>
                </a:cubicBezTo>
                <a:cubicBezTo>
                  <a:pt x="308266" y="355594"/>
                  <a:pt x="322128" y="348017"/>
                  <a:pt x="341159" y="348017"/>
                </a:cubicBezTo>
                <a:cubicBezTo>
                  <a:pt x="354081" y="348017"/>
                  <a:pt x="362833" y="351247"/>
                  <a:pt x="367415" y="357708"/>
                </a:cubicBezTo>
                <a:cubicBezTo>
                  <a:pt x="371996" y="364169"/>
                  <a:pt x="374287" y="372686"/>
                  <a:pt x="374287" y="383259"/>
                </a:cubicBezTo>
                <a:lnTo>
                  <a:pt x="374287" y="404405"/>
                </a:lnTo>
                <a:lnTo>
                  <a:pt x="432085" y="404405"/>
                </a:lnTo>
                <a:lnTo>
                  <a:pt x="432085" y="324052"/>
                </a:lnTo>
                <a:cubicBezTo>
                  <a:pt x="405300" y="311130"/>
                  <a:pt x="376284" y="304668"/>
                  <a:pt x="345036" y="304668"/>
                </a:cubicBez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CA786B-B646-573F-A14F-21DC39732131}"/>
              </a:ext>
            </a:extLst>
          </p:cNvPr>
          <p:cNvSpPr txBox="1"/>
          <p:nvPr/>
        </p:nvSpPr>
        <p:spPr>
          <a:xfrm>
            <a:off x="6966198" y="4704666"/>
            <a:ext cx="1845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Adobe </a:t>
            </a:r>
            <a:r>
              <a:rPr lang="fr-FR" sz="2400" b="1" i="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Captivate</a:t>
            </a:r>
            <a:r>
              <a:rPr lang="fr-FR" sz="2400" b="1" i="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 </a:t>
            </a:r>
            <a:endParaRPr lang="fr-FR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50" descr="A black triangle with a white line&#10;&#10;AI-generated content may be incorrect.">
            <a:extLst>
              <a:ext uri="{FF2B5EF4-FFF2-40B4-BE49-F238E27FC236}">
                <a16:creationId xmlns:a16="http://schemas.microsoft.com/office/drawing/2014/main" id="{8D287C35-0C2C-175F-ACDB-4635C9323C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8" y="3338076"/>
            <a:ext cx="893629" cy="7729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B7B96AF-EA16-72B6-BFCF-FAA6DFD5F0D8}"/>
              </a:ext>
            </a:extLst>
          </p:cNvPr>
          <p:cNvSpPr txBox="1"/>
          <p:nvPr/>
        </p:nvSpPr>
        <p:spPr>
          <a:xfrm>
            <a:off x="9368114" y="4723934"/>
            <a:ext cx="245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Unity</a:t>
            </a:r>
            <a:r>
              <a:rPr lang="fr-FR" b="0" i="0" dirty="0">
                <a:effectLst/>
                <a:latin typeface="fkGroteskNeue"/>
              </a:rPr>
              <a:t> (</a:t>
            </a:r>
            <a:r>
              <a:rPr lang="fr-FR" b="0" i="0" dirty="0" err="1">
                <a:effectLst/>
                <a:latin typeface="fkGroteskNeue"/>
              </a:rPr>
              <a:t>serious</a:t>
            </a:r>
            <a:r>
              <a:rPr lang="fr-FR" b="0" i="0" dirty="0">
                <a:effectLst/>
                <a:latin typeface="fkGroteskNeue"/>
              </a:rPr>
              <a:t> </a:t>
            </a:r>
            <a:r>
              <a:rPr lang="fr-FR" b="0" i="0" dirty="0" err="1">
                <a:effectLst/>
                <a:latin typeface="fkGroteskNeue"/>
              </a:rPr>
              <a:t>games</a:t>
            </a:r>
            <a:r>
              <a:rPr lang="fr-FR" b="0" i="0" dirty="0">
                <a:effectLst/>
                <a:latin typeface="fkGroteskNeue"/>
              </a:rPr>
              <a:t>)</a:t>
            </a:r>
            <a:endParaRPr lang="fr-FR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2C586F-4942-7CD9-32C8-E417B783E1ED}"/>
              </a:ext>
            </a:extLst>
          </p:cNvPr>
          <p:cNvCxnSpPr>
            <a:cxnSpLocks/>
          </p:cNvCxnSpPr>
          <p:nvPr/>
        </p:nvCxnSpPr>
        <p:spPr>
          <a:xfrm flipV="1">
            <a:off x="1209916" y="4432184"/>
            <a:ext cx="9383523" cy="3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6AE6C03-D725-9B04-2D03-A87B7A8BD23D}"/>
              </a:ext>
            </a:extLst>
          </p:cNvPr>
          <p:cNvSpPr/>
          <p:nvPr/>
        </p:nvSpPr>
        <p:spPr>
          <a:xfrm>
            <a:off x="7793915" y="4354782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87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247D-CF48-2E69-E8E9-D27849B7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AACCC270-6C70-F70C-0EEA-FF69842531AE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CFB66BE3-4566-DF6C-3A02-637ECDA9919F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A4967A82-B71E-24F2-39D4-20B6FCD426A3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1590BCE4-8AB2-F67D-20D4-5256D287F727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12C1BEDE-FEFA-83C1-368D-74D324CAB8F8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42CE5F38-F760-6D73-A98F-6701816F630C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283B8000-B9D0-1881-1201-76724362C422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BC90D0F5-6180-1872-15F9-4B862BAFEF08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95AC493-3199-ECC6-CB9C-3B78D8965C44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30BE786-86CA-1197-442A-9215A11A07D9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A05A35D-5A6D-4E87-D3D7-8B2C36AF69E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E9068D79-6AE3-8B19-CF4C-9832026ADF34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F56AF34-E196-1065-75C4-E7DAE381D559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D2862C6-85C4-530E-7444-46AEBD21DDF2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E3E16A9-CFB1-4DC3-129A-5D8ACEBB620B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881E794-DD87-34A2-10C4-D6BACD37E46D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EA76EE2-4162-9532-3152-DE9734D73A79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07F5CBFD-6BFE-F0E0-AF0E-6040CF071B39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CE52229E-0994-880B-6E9D-92A76FDF7A27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BB44430F-688C-8E9F-B337-2EEDF4A51C75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EDC16A6A-BF2D-61C0-D81E-E7ED60E0F4B0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38D88EA9-598D-254E-EE6C-D23A3812F49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99BF986-0E7A-CDB3-1753-486FC020C11D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EF04627-462B-7CB7-B76B-E06657620937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9F9CF72-EBC0-4CD5-4464-937761C40CC6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C9D90A1E-7798-3EE5-FAB0-03F325812357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FE985525-B7EE-8E0A-AD8A-08BD4EC7E8E5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55A69253-C4EF-111B-71BA-B4ABEFB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Plan de travail: </a:t>
            </a:r>
            <a:endParaRPr lang="fr-FR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1712E62-3642-BFC2-2AC4-38A7611B7FAD}"/>
              </a:ext>
            </a:extLst>
          </p:cNvPr>
          <p:cNvSpPr/>
          <p:nvPr/>
        </p:nvSpPr>
        <p:spPr>
          <a:xfrm>
            <a:off x="1082226" y="1878517"/>
            <a:ext cx="8965484" cy="466599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Définition de EIAH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Problématique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Types </a:t>
            </a:r>
            <a:r>
              <a:rPr lang="en-US" sz="2400" dirty="0" err="1">
                <a:solidFill>
                  <a:schemeClr val="tx1"/>
                </a:solidFill>
              </a:rPr>
              <a:t>d’EIAH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Méthodologies de développement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Modèle ADDIE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Comparaison des méthodologies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Étapes de développement d’un EIAH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Outils utilisés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Exemple pratique – Application d’ADDIE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Défis et limites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58102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4D5B-4E80-A730-FF5B-D633A68E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4A226A5A-C480-1795-9D29-4A7980AFF8F3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6B5642C6-6AF1-A20B-2C41-A836B22A21A1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C8DAC129-3E05-0757-2FE9-5AD349AC2DAC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92E1F748-CBA5-1DE1-FD2E-40FB01A661ED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FF1EB899-31DF-15A3-45F5-7A90E64614CC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214EF247-AB79-8DA8-4AAF-79BBBE12A6A1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58B56EE2-5B50-63EA-7590-2CE6723B2B06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92E5C5E2-87B4-AB9C-1277-74B500F64C02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9920EE9-F527-67E5-5FF0-5D59ED331627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497B3B9-A1BB-8128-4DAD-FB563B66237D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E9A1673-BA1D-EDF6-1BFD-BDF45F717014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D6974DAA-3275-D62F-5BF9-6635654B6C06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F3FD081-6AA7-0DEE-CDFC-1AC05E0DD5B9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8760855-00DF-6F92-02B6-9A5F5319EFFB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61BB8FA-01A8-7C9A-94AD-13B687971D6E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4766EFD-748D-5995-E5F3-DA11835E1A46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1CC9A87-4FE0-DCF3-67E0-907F1985EDC1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3536468E-7CBA-E830-FFAE-58AEE154DE1A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679FCEFF-C7EB-777F-6EFB-B3D8C12D44D7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7FCF7785-EBDD-771E-EE75-19698BEC40F8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F4DE8EA4-1E20-9A0B-90A9-9D7065FD3CCE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82989F64-5984-F10F-9AE7-82C9D6039C1F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03E9C6E5-6C05-45DC-A690-BFD713DDA442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CEBA8DA-21A1-A9BD-683B-E5B7CA1CBDA4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4B1DEBC0-95CA-536B-5764-F0B3EBA9CC3E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45DEB44C-D85F-0A51-8373-CA49DDB9D470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4F0B4BCA-5FDA-53ED-D8BB-682E8B7F997B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D7951393-D486-5B77-2DC0-C70EC3A7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1121" y="615048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8. </a:t>
            </a:r>
            <a:r>
              <a:rPr lang="en-US" sz="4000" dirty="0" err="1"/>
              <a:t>Outils</a:t>
            </a:r>
            <a:r>
              <a:rPr lang="en-US" sz="4000" dirty="0"/>
              <a:t> </a:t>
            </a:r>
            <a:r>
              <a:rPr lang="fr-FR" sz="4000" dirty="0"/>
              <a:t>Utilisés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7E7FF2A-8562-84FB-B60F-77DF8D024E81}"/>
              </a:ext>
            </a:extLst>
          </p:cNvPr>
          <p:cNvSpPr/>
          <p:nvPr/>
        </p:nvSpPr>
        <p:spPr>
          <a:xfrm>
            <a:off x="478460" y="2979679"/>
            <a:ext cx="11151219" cy="255574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213CA471-B217-8A55-13CA-1241EAC4D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716" y="3251191"/>
            <a:ext cx="914400" cy="91440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ADB83124-1BD6-F268-786D-7F06437AA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18204" y="3212927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44EEF1-85E2-5D2E-5BFB-F8ABB510706C}"/>
              </a:ext>
            </a:extLst>
          </p:cNvPr>
          <p:cNvSpPr txBox="1"/>
          <p:nvPr/>
        </p:nvSpPr>
        <p:spPr>
          <a:xfrm>
            <a:off x="772023" y="4794945"/>
            <a:ext cx="91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Moodle</a:t>
            </a:r>
            <a:endParaRPr lang="fr-F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4BC302-B165-A55F-791C-2FD5B7B25C48}"/>
              </a:ext>
            </a:extLst>
          </p:cNvPr>
          <p:cNvSpPr txBox="1"/>
          <p:nvPr/>
        </p:nvSpPr>
        <p:spPr>
          <a:xfrm>
            <a:off x="2712320" y="4794945"/>
            <a:ext cx="998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SCORM</a:t>
            </a:r>
            <a:endParaRPr lang="fr-F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467BF6-1081-11B9-4741-BC29A3E3D8FD}"/>
              </a:ext>
            </a:extLst>
          </p:cNvPr>
          <p:cNvSpPr txBox="1"/>
          <p:nvPr/>
        </p:nvSpPr>
        <p:spPr>
          <a:xfrm>
            <a:off x="4993891" y="3360958"/>
            <a:ext cx="783976" cy="75906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39664" y="311540"/>
                </a:moveTo>
                <a:cubicBezTo>
                  <a:pt x="421916" y="311540"/>
                  <a:pt x="406693" y="313383"/>
                  <a:pt x="393997" y="317069"/>
                </a:cubicBezTo>
                <a:cubicBezTo>
                  <a:pt x="381300" y="320756"/>
                  <a:pt x="370310" y="326831"/>
                  <a:pt x="361026" y="335295"/>
                </a:cubicBezTo>
                <a:cubicBezTo>
                  <a:pt x="353380" y="342122"/>
                  <a:pt x="347305" y="350586"/>
                  <a:pt x="342800" y="360689"/>
                </a:cubicBezTo>
                <a:cubicBezTo>
                  <a:pt x="338294" y="370792"/>
                  <a:pt x="336042" y="381577"/>
                  <a:pt x="336042" y="393046"/>
                </a:cubicBezTo>
                <a:cubicBezTo>
                  <a:pt x="336042" y="408336"/>
                  <a:pt x="339796" y="421716"/>
                  <a:pt x="347305" y="433184"/>
                </a:cubicBezTo>
                <a:cubicBezTo>
                  <a:pt x="354814" y="444652"/>
                  <a:pt x="363347" y="454004"/>
                  <a:pt x="372904" y="461240"/>
                </a:cubicBezTo>
                <a:cubicBezTo>
                  <a:pt x="382460" y="468476"/>
                  <a:pt x="394748" y="476462"/>
                  <a:pt x="409765" y="485200"/>
                </a:cubicBezTo>
                <a:lnTo>
                  <a:pt x="426148" y="494211"/>
                </a:lnTo>
                <a:cubicBezTo>
                  <a:pt x="439801" y="501583"/>
                  <a:pt x="449699" y="508136"/>
                  <a:pt x="455842" y="513870"/>
                </a:cubicBezTo>
                <a:cubicBezTo>
                  <a:pt x="461986" y="519604"/>
                  <a:pt x="465058" y="527523"/>
                  <a:pt x="465058" y="537626"/>
                </a:cubicBezTo>
                <a:cubicBezTo>
                  <a:pt x="465058" y="545817"/>
                  <a:pt x="462464" y="552780"/>
                  <a:pt x="457276" y="558514"/>
                </a:cubicBezTo>
                <a:cubicBezTo>
                  <a:pt x="452088" y="564248"/>
                  <a:pt x="444033" y="567115"/>
                  <a:pt x="433111" y="567115"/>
                </a:cubicBezTo>
                <a:cubicBezTo>
                  <a:pt x="410721" y="567115"/>
                  <a:pt x="399526" y="554282"/>
                  <a:pt x="399526" y="528615"/>
                </a:cubicBezTo>
                <a:lnTo>
                  <a:pt x="399526" y="511822"/>
                </a:lnTo>
                <a:lnTo>
                  <a:pt x="336042" y="511822"/>
                </a:lnTo>
                <a:lnTo>
                  <a:pt x="336042" y="599471"/>
                </a:lnTo>
                <a:cubicBezTo>
                  <a:pt x="365804" y="610666"/>
                  <a:pt x="398707" y="616264"/>
                  <a:pt x="434749" y="616264"/>
                </a:cubicBezTo>
                <a:cubicBezTo>
                  <a:pt x="456047" y="616264"/>
                  <a:pt x="473318" y="613943"/>
                  <a:pt x="486561" y="609301"/>
                </a:cubicBezTo>
                <a:cubicBezTo>
                  <a:pt x="499803" y="604659"/>
                  <a:pt x="510930" y="597833"/>
                  <a:pt x="519941" y="588822"/>
                </a:cubicBezTo>
                <a:cubicBezTo>
                  <a:pt x="536597" y="572166"/>
                  <a:pt x="544925" y="551415"/>
                  <a:pt x="544925" y="526567"/>
                </a:cubicBezTo>
                <a:cubicBezTo>
                  <a:pt x="544925" y="510730"/>
                  <a:pt x="541990" y="497419"/>
                  <a:pt x="536119" y="486633"/>
                </a:cubicBezTo>
                <a:cubicBezTo>
                  <a:pt x="530249" y="475848"/>
                  <a:pt x="522603" y="466906"/>
                  <a:pt x="513183" y="459806"/>
                </a:cubicBezTo>
                <a:cubicBezTo>
                  <a:pt x="503763" y="452707"/>
                  <a:pt x="491407" y="445062"/>
                  <a:pt x="476116" y="436870"/>
                </a:cubicBezTo>
                <a:cubicBezTo>
                  <a:pt x="471748" y="434413"/>
                  <a:pt x="466969" y="431955"/>
                  <a:pt x="461781" y="429498"/>
                </a:cubicBezTo>
                <a:cubicBezTo>
                  <a:pt x="448402" y="422398"/>
                  <a:pt x="438572" y="416869"/>
                  <a:pt x="432292" y="412910"/>
                </a:cubicBezTo>
                <a:cubicBezTo>
                  <a:pt x="426012" y="408951"/>
                  <a:pt x="421029" y="404650"/>
                  <a:pt x="417342" y="400008"/>
                </a:cubicBezTo>
                <a:cubicBezTo>
                  <a:pt x="413656" y="395366"/>
                  <a:pt x="411813" y="390042"/>
                  <a:pt x="411813" y="384035"/>
                </a:cubicBezTo>
                <a:cubicBezTo>
                  <a:pt x="411813" y="377755"/>
                  <a:pt x="413998" y="371679"/>
                  <a:pt x="418366" y="365809"/>
                </a:cubicBezTo>
                <a:cubicBezTo>
                  <a:pt x="422735" y="359938"/>
                  <a:pt x="430244" y="357003"/>
                  <a:pt x="440893" y="357003"/>
                </a:cubicBezTo>
                <a:cubicBezTo>
                  <a:pt x="450723" y="357003"/>
                  <a:pt x="458095" y="359460"/>
                  <a:pt x="463010" y="364375"/>
                </a:cubicBezTo>
                <a:cubicBezTo>
                  <a:pt x="467925" y="369290"/>
                  <a:pt x="470382" y="377345"/>
                  <a:pt x="470382" y="388540"/>
                </a:cubicBezTo>
                <a:lnTo>
                  <a:pt x="470382" y="407381"/>
                </a:lnTo>
                <a:lnTo>
                  <a:pt x="531409" y="407381"/>
                </a:lnTo>
                <a:lnTo>
                  <a:pt x="531409" y="328742"/>
                </a:lnTo>
                <a:cubicBezTo>
                  <a:pt x="503558" y="317274"/>
                  <a:pt x="472976" y="311540"/>
                  <a:pt x="439664" y="311540"/>
                </a:cubicBezTo>
                <a:close/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 b="1" dirty="0">
              <a:latin typeface="Amasis MT Pro Black" panose="020F0502020204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0FF042-1FC4-C521-6405-B00C5E995B80}"/>
              </a:ext>
            </a:extLst>
          </p:cNvPr>
          <p:cNvSpPr txBox="1"/>
          <p:nvPr/>
        </p:nvSpPr>
        <p:spPr>
          <a:xfrm>
            <a:off x="4405028" y="4720612"/>
            <a:ext cx="210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effectLst/>
                <a:latin typeface="fkGroteskNeue"/>
              </a:rPr>
              <a:t>Articulate</a:t>
            </a:r>
            <a:r>
              <a:rPr lang="fr-FR" b="0" i="0" dirty="0">
                <a:effectLst/>
                <a:latin typeface="fkGroteskNeue"/>
              </a:rPr>
              <a:t> Storyline</a:t>
            </a:r>
            <a:endParaRPr lang="fr-FR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6F40FB-14E6-6164-984B-84D6077F6BAF}"/>
              </a:ext>
            </a:extLst>
          </p:cNvPr>
          <p:cNvSpPr/>
          <p:nvPr/>
        </p:nvSpPr>
        <p:spPr>
          <a:xfrm>
            <a:off x="7520341" y="339580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564139" y="430132"/>
                </a:moveTo>
                <a:cubicBezTo>
                  <a:pt x="580351" y="430132"/>
                  <a:pt x="588457" y="444464"/>
                  <a:pt x="588457" y="473128"/>
                </a:cubicBezTo>
                <a:cubicBezTo>
                  <a:pt x="588457" y="488164"/>
                  <a:pt x="586401" y="499501"/>
                  <a:pt x="582289" y="507137"/>
                </a:cubicBezTo>
                <a:cubicBezTo>
                  <a:pt x="578178" y="514772"/>
                  <a:pt x="572128" y="518590"/>
                  <a:pt x="564139" y="518590"/>
                </a:cubicBezTo>
                <a:cubicBezTo>
                  <a:pt x="556386" y="518590"/>
                  <a:pt x="550219" y="515007"/>
                  <a:pt x="545637" y="507841"/>
                </a:cubicBezTo>
                <a:cubicBezTo>
                  <a:pt x="541056" y="500675"/>
                  <a:pt x="538765" y="490161"/>
                  <a:pt x="538765" y="476299"/>
                </a:cubicBezTo>
                <a:cubicBezTo>
                  <a:pt x="538765" y="461263"/>
                  <a:pt x="540997" y="449809"/>
                  <a:pt x="545461" y="441938"/>
                </a:cubicBezTo>
                <a:cubicBezTo>
                  <a:pt x="549925" y="434067"/>
                  <a:pt x="556151" y="430132"/>
                  <a:pt x="564139" y="430132"/>
                </a:cubicBezTo>
                <a:close/>
                <a:moveTo>
                  <a:pt x="591276" y="377620"/>
                </a:moveTo>
                <a:cubicBezTo>
                  <a:pt x="579999" y="377620"/>
                  <a:pt x="570366" y="379970"/>
                  <a:pt x="562377" y="384669"/>
                </a:cubicBezTo>
                <a:cubicBezTo>
                  <a:pt x="554389" y="389368"/>
                  <a:pt x="547575" y="396651"/>
                  <a:pt x="541937" y="406519"/>
                </a:cubicBezTo>
                <a:lnTo>
                  <a:pt x="541232" y="406519"/>
                </a:lnTo>
                <a:cubicBezTo>
                  <a:pt x="540997" y="401350"/>
                  <a:pt x="540703" y="397297"/>
                  <a:pt x="540351" y="394361"/>
                </a:cubicBezTo>
                <a:cubicBezTo>
                  <a:pt x="539998" y="391424"/>
                  <a:pt x="539117" y="387488"/>
                  <a:pt x="537708" y="382554"/>
                </a:cubicBezTo>
                <a:lnTo>
                  <a:pt x="454183" y="388193"/>
                </a:lnTo>
                <a:lnTo>
                  <a:pt x="454183" y="424140"/>
                </a:lnTo>
                <a:lnTo>
                  <a:pt x="464756" y="424140"/>
                </a:lnTo>
                <a:cubicBezTo>
                  <a:pt x="468985" y="424140"/>
                  <a:pt x="471745" y="425080"/>
                  <a:pt x="473038" y="426960"/>
                </a:cubicBezTo>
                <a:cubicBezTo>
                  <a:pt x="474330" y="428839"/>
                  <a:pt x="474976" y="432364"/>
                  <a:pt x="474976" y="437533"/>
                </a:cubicBezTo>
                <a:lnTo>
                  <a:pt x="474976" y="580617"/>
                </a:lnTo>
                <a:cubicBezTo>
                  <a:pt x="474976" y="585786"/>
                  <a:pt x="474506" y="589487"/>
                  <a:pt x="473566" y="591719"/>
                </a:cubicBezTo>
                <a:cubicBezTo>
                  <a:pt x="472626" y="593951"/>
                  <a:pt x="470806" y="595360"/>
                  <a:pt x="468104" y="595948"/>
                </a:cubicBezTo>
                <a:cubicBezTo>
                  <a:pt x="465402" y="596535"/>
                  <a:pt x="460761" y="596829"/>
                  <a:pt x="454183" y="596829"/>
                </a:cubicBezTo>
                <a:lnTo>
                  <a:pt x="454183" y="633128"/>
                </a:lnTo>
                <a:lnTo>
                  <a:pt x="565197" y="633128"/>
                </a:lnTo>
                <a:lnTo>
                  <a:pt x="565197" y="596829"/>
                </a:lnTo>
                <a:lnTo>
                  <a:pt x="561320" y="596829"/>
                </a:lnTo>
                <a:cubicBezTo>
                  <a:pt x="553097" y="596829"/>
                  <a:pt x="547752" y="595948"/>
                  <a:pt x="545285" y="594186"/>
                </a:cubicBezTo>
                <a:cubicBezTo>
                  <a:pt x="542818" y="592423"/>
                  <a:pt x="541584" y="588370"/>
                  <a:pt x="541584" y="582027"/>
                </a:cubicBezTo>
                <a:lnTo>
                  <a:pt x="541584" y="547489"/>
                </a:lnTo>
                <a:cubicBezTo>
                  <a:pt x="548398" y="553128"/>
                  <a:pt x="555094" y="557357"/>
                  <a:pt x="561672" y="560177"/>
                </a:cubicBezTo>
                <a:cubicBezTo>
                  <a:pt x="568251" y="562996"/>
                  <a:pt x="576004" y="564406"/>
                  <a:pt x="584932" y="564406"/>
                </a:cubicBezTo>
                <a:cubicBezTo>
                  <a:pt x="601379" y="564406"/>
                  <a:pt x="615182" y="559589"/>
                  <a:pt x="626342" y="549956"/>
                </a:cubicBezTo>
                <a:cubicBezTo>
                  <a:pt x="637503" y="540323"/>
                  <a:pt x="645667" y="527930"/>
                  <a:pt x="650836" y="512775"/>
                </a:cubicBezTo>
                <a:cubicBezTo>
                  <a:pt x="656005" y="497621"/>
                  <a:pt x="658589" y="481821"/>
                  <a:pt x="658589" y="465374"/>
                </a:cubicBezTo>
                <a:cubicBezTo>
                  <a:pt x="658589" y="441174"/>
                  <a:pt x="653185" y="420499"/>
                  <a:pt x="642378" y="403347"/>
                </a:cubicBezTo>
                <a:cubicBezTo>
                  <a:pt x="631570" y="386196"/>
                  <a:pt x="614536" y="377620"/>
                  <a:pt x="591276" y="377620"/>
                </a:cubicBezTo>
                <a:close/>
                <a:moveTo>
                  <a:pt x="345036" y="304668"/>
                </a:moveTo>
                <a:cubicBezTo>
                  <a:pt x="316607" y="304668"/>
                  <a:pt x="292818" y="310601"/>
                  <a:pt x="273670" y="322466"/>
                </a:cubicBezTo>
                <a:cubicBezTo>
                  <a:pt x="254521" y="334331"/>
                  <a:pt x="240307" y="350190"/>
                  <a:pt x="231026" y="370043"/>
                </a:cubicBezTo>
                <a:cubicBezTo>
                  <a:pt x="221746" y="389896"/>
                  <a:pt x="217106" y="411923"/>
                  <a:pt x="217106" y="436123"/>
                </a:cubicBezTo>
                <a:cubicBezTo>
                  <a:pt x="217106" y="457503"/>
                  <a:pt x="220865" y="478003"/>
                  <a:pt x="228383" y="497621"/>
                </a:cubicBezTo>
                <a:cubicBezTo>
                  <a:pt x="235902" y="517239"/>
                  <a:pt x="248765" y="533686"/>
                  <a:pt x="266974" y="546961"/>
                </a:cubicBezTo>
                <a:cubicBezTo>
                  <a:pt x="285182" y="560235"/>
                  <a:pt x="309323" y="566873"/>
                  <a:pt x="339397" y="566873"/>
                </a:cubicBezTo>
                <a:cubicBezTo>
                  <a:pt x="357723" y="566873"/>
                  <a:pt x="374111" y="564817"/>
                  <a:pt x="388560" y="560705"/>
                </a:cubicBezTo>
                <a:cubicBezTo>
                  <a:pt x="403010" y="556594"/>
                  <a:pt x="417048" y="549956"/>
                  <a:pt x="430675" y="540793"/>
                </a:cubicBezTo>
                <a:lnTo>
                  <a:pt x="430675" y="485815"/>
                </a:lnTo>
                <a:cubicBezTo>
                  <a:pt x="404126" y="502261"/>
                  <a:pt x="378751" y="510485"/>
                  <a:pt x="354551" y="510485"/>
                </a:cubicBezTo>
                <a:cubicBezTo>
                  <a:pt x="332231" y="510485"/>
                  <a:pt x="315315" y="503554"/>
                  <a:pt x="303802" y="489692"/>
                </a:cubicBezTo>
                <a:cubicBezTo>
                  <a:pt x="292290" y="475829"/>
                  <a:pt x="286533" y="455506"/>
                  <a:pt x="286533" y="428722"/>
                </a:cubicBezTo>
                <a:cubicBezTo>
                  <a:pt x="286533" y="405227"/>
                  <a:pt x="290880" y="385902"/>
                  <a:pt x="299573" y="370748"/>
                </a:cubicBezTo>
                <a:cubicBezTo>
                  <a:pt x="308266" y="355594"/>
                  <a:pt x="322128" y="348017"/>
                  <a:pt x="341159" y="348017"/>
                </a:cubicBezTo>
                <a:cubicBezTo>
                  <a:pt x="354081" y="348017"/>
                  <a:pt x="362833" y="351247"/>
                  <a:pt x="367415" y="357708"/>
                </a:cubicBezTo>
                <a:cubicBezTo>
                  <a:pt x="371996" y="364169"/>
                  <a:pt x="374287" y="372686"/>
                  <a:pt x="374287" y="383259"/>
                </a:cubicBezTo>
                <a:lnTo>
                  <a:pt x="374287" y="404405"/>
                </a:lnTo>
                <a:lnTo>
                  <a:pt x="432085" y="404405"/>
                </a:lnTo>
                <a:lnTo>
                  <a:pt x="432085" y="324052"/>
                </a:lnTo>
                <a:cubicBezTo>
                  <a:pt x="405300" y="311130"/>
                  <a:pt x="376284" y="304668"/>
                  <a:pt x="345036" y="304668"/>
                </a:cubicBezTo>
                <a:close/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D8084A-5D2C-8660-6E43-F8FA1C2F9D10}"/>
              </a:ext>
            </a:extLst>
          </p:cNvPr>
          <p:cNvSpPr txBox="1"/>
          <p:nvPr/>
        </p:nvSpPr>
        <p:spPr>
          <a:xfrm>
            <a:off x="6965616" y="4770455"/>
            <a:ext cx="184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fkGroteskNeue"/>
              </a:rPr>
              <a:t>Adobe </a:t>
            </a:r>
            <a:r>
              <a:rPr lang="fr-FR" b="0" i="0" dirty="0" err="1">
                <a:effectLst/>
                <a:latin typeface="fkGroteskNeue"/>
              </a:rPr>
              <a:t>Captivate</a:t>
            </a:r>
            <a:r>
              <a:rPr lang="fr-FR" b="0" i="0" dirty="0">
                <a:effectLst/>
                <a:latin typeface="fkGroteskNeue"/>
              </a:rPr>
              <a:t> </a:t>
            </a:r>
            <a:endParaRPr lang="fr-FR" dirty="0"/>
          </a:p>
        </p:txBody>
      </p:sp>
      <p:pic>
        <p:nvPicPr>
          <p:cNvPr id="51" name="Picture 50" descr="A black triangle with a white line&#10;&#10;AI-generated content may be incorrect.">
            <a:extLst>
              <a:ext uri="{FF2B5EF4-FFF2-40B4-BE49-F238E27FC236}">
                <a16:creationId xmlns:a16="http://schemas.microsoft.com/office/drawing/2014/main" id="{22ADB5B6-3A24-D2E7-D500-1FFB89DBC3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8" y="3338076"/>
            <a:ext cx="893629" cy="7729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AB1414F-F42E-6F48-2572-B7EF45CC8906}"/>
              </a:ext>
            </a:extLst>
          </p:cNvPr>
          <p:cNvSpPr txBox="1"/>
          <p:nvPr/>
        </p:nvSpPr>
        <p:spPr>
          <a:xfrm>
            <a:off x="9368114" y="4723934"/>
            <a:ext cx="2450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Unity</a:t>
            </a:r>
            <a:r>
              <a:rPr lang="fr-FR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 (</a:t>
            </a:r>
            <a:r>
              <a:rPr lang="fr-FR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serious</a:t>
            </a:r>
            <a:r>
              <a:rPr lang="fr-FR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 </a:t>
            </a:r>
            <a:r>
              <a:rPr lang="fr-FR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games</a:t>
            </a:r>
            <a:r>
              <a:rPr lang="fr-FR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3581FE-03E6-C2CB-E1DA-8727F18DB563}"/>
              </a:ext>
            </a:extLst>
          </p:cNvPr>
          <p:cNvCxnSpPr>
            <a:cxnSpLocks/>
          </p:cNvCxnSpPr>
          <p:nvPr/>
        </p:nvCxnSpPr>
        <p:spPr>
          <a:xfrm flipV="1">
            <a:off x="1209916" y="4432184"/>
            <a:ext cx="9383523" cy="37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0FCAB3A-F08C-C096-5B47-0E1B17AFFDF0}"/>
              </a:ext>
            </a:extLst>
          </p:cNvPr>
          <p:cNvSpPr/>
          <p:nvPr/>
        </p:nvSpPr>
        <p:spPr>
          <a:xfrm>
            <a:off x="10496332" y="434474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14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A22D9-8319-ED94-7BAA-4EDB6BEE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3E2D0B4D-B9AB-CBA8-F2E5-935400AD4070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6C4A4578-F946-6AB7-69FF-B0632055AC60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46AC823B-EB79-D487-80EC-07C48F4BF5E1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F12C6E53-F008-0E92-D604-FFD80E969339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50546CB8-B617-DAA1-40A2-1CF9B801389B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9A6238D4-CBB6-3E12-E165-9F10E92B113A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CAE5E82F-099A-8894-D2FC-3721962C37BD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13142AC7-B597-E5F1-BBDA-25364A802F9D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552206E-1258-7C9B-7034-18213B04A297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47AC86D-0CAC-D3C5-3B1B-43A677B31678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4883AAF-D880-FC40-6092-F138B6807B4B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9EDAD973-2BB9-C953-536A-A27A56278F10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FE9846D-0E60-CDCB-21F0-E0CC0486A2B8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52E0836-14DD-2E66-DC3C-825BC84019D8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0FF4AA8-E1BA-D3EC-2125-70FCF1BE4627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8C98EF9-7580-D0CE-9980-20E82AC200D7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4A7D2B1-C1DC-173E-7958-E50333B61910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FE4FFC10-3FB6-4752-673B-49E8B3601757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7A4CE00D-A3EA-A1D0-73C4-2EFFC33ADA6E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22B19106-788F-5CE7-4925-82CF77EEE219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482E871D-96D1-A799-A2A1-818DC7ADBED3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030F092E-1DA8-32EE-AAEB-2DF54A13D73F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D4210C2-B8D0-9DA6-9968-349F72DA58B9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C4530966-772B-05D8-AD44-DEB46DD92562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92429AB-602E-9AE3-C8A1-140F83E25465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F65107CD-C45C-ACE6-699D-AC7181754217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EB478044-2005-B804-E3E1-41E4F718737F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064CAA52-E0CC-527E-C4BA-80C54A15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9. </a:t>
            </a:r>
            <a:r>
              <a:rPr lang="fr-FR" sz="4000" dirty="0"/>
              <a:t>Exemple pratique </a:t>
            </a:r>
            <a:r>
              <a:rPr lang="en-US" sz="4000" dirty="0"/>
              <a:t> : </a:t>
            </a:r>
            <a:endParaRPr lang="fr-FR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E4D118B-0A3A-EED6-DD4B-4080D1AA4840}"/>
              </a:ext>
            </a:extLst>
          </p:cNvPr>
          <p:cNvSpPr/>
          <p:nvPr/>
        </p:nvSpPr>
        <p:spPr>
          <a:xfrm>
            <a:off x="1082226" y="2056449"/>
            <a:ext cx="8965484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Analyse : identification du public cible et définition des objectifs pédagogiques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Design : conception du contenu et planification des activités d’apprentissage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Développement : création des supports pédagogiques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Implémentation : mise en ligne et déploiement sur Moodle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Évaluation : recueil du feedback et ajustements pour améliorer le module</a:t>
            </a: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355EC0DF-14DB-76F6-8732-4F4B40A8D7AB}"/>
              </a:ext>
            </a:extLst>
          </p:cNvPr>
          <p:cNvSpPr txBox="1">
            <a:spLocks/>
          </p:cNvSpPr>
          <p:nvPr/>
        </p:nvSpPr>
        <p:spPr>
          <a:xfrm>
            <a:off x="-1554396" y="1138042"/>
            <a:ext cx="8822600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-Application d’ADDIE</a:t>
            </a:r>
          </a:p>
        </p:txBody>
      </p:sp>
    </p:spTree>
    <p:extLst>
      <p:ext uri="{BB962C8B-B14F-4D97-AF65-F5344CB8AC3E}">
        <p14:creationId xmlns:p14="http://schemas.microsoft.com/office/powerpoint/2010/main" val="428316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8228-65F8-1366-1350-771CD251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 3">
            <a:extLst>
              <a:ext uri="{FF2B5EF4-FFF2-40B4-BE49-F238E27FC236}">
                <a16:creationId xmlns:a16="http://schemas.microsoft.com/office/drawing/2014/main" id="{9020FBAA-333E-32BD-EA38-9BD9A0C6559A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3DD993-1625-F8D7-A586-AD81CF0FAD5D}"/>
              </a:ext>
            </a:extLst>
          </p:cNvPr>
          <p:cNvSpPr/>
          <p:nvPr/>
        </p:nvSpPr>
        <p:spPr>
          <a:xfrm>
            <a:off x="4950704" y="448057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Mise à jour continue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78F0919-B7EA-9672-5FA7-931B6071AF86}"/>
              </a:ext>
            </a:extLst>
          </p:cNvPr>
          <p:cNvSpPr/>
          <p:nvPr/>
        </p:nvSpPr>
        <p:spPr>
          <a:xfrm>
            <a:off x="4774859" y="4651778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Manque d’experts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E8B19CE-8301-9D59-4A18-9C59A3E2F926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DD743CA-9CCA-4AE6-7402-1D4DD3BA0928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BE98533C-3C47-F299-84C3-5238C6C91AFE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id="{141045D9-0BE3-F04D-EA65-44D015BF9100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1" name="Pentagone 10">
                  <a:extLst>
                    <a:ext uri="{FF2B5EF4-FFF2-40B4-BE49-F238E27FC236}">
                      <a16:creationId xmlns:a16="http://schemas.microsoft.com/office/drawing/2014/main" id="{D8192F34-AB3A-B8BA-D1E5-349B0D964ED6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9" name="Pentagone 8">
                <a:extLst>
                  <a:ext uri="{FF2B5EF4-FFF2-40B4-BE49-F238E27FC236}">
                    <a16:creationId xmlns:a16="http://schemas.microsoft.com/office/drawing/2014/main" id="{ED147186-B3D6-85E1-CED3-FDF3F484109D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7" name="Pentagone 6">
              <a:extLst>
                <a:ext uri="{FF2B5EF4-FFF2-40B4-BE49-F238E27FC236}">
                  <a16:creationId xmlns:a16="http://schemas.microsoft.com/office/drawing/2014/main" id="{38150057-2469-6172-234B-F39550BC3A70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31E3B30-4D95-9CE9-23C0-9D7CFC60F0B6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710BE2-6893-30BC-850A-C8B7F5D4228C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0E0DD7A-56E3-3A67-5091-8A3036441C67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 14">
            <a:extLst>
              <a:ext uri="{FF2B5EF4-FFF2-40B4-BE49-F238E27FC236}">
                <a16:creationId xmlns:a16="http://schemas.microsoft.com/office/drawing/2014/main" id="{17B2C1A4-1BD1-7C13-D79E-213387C220AB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D460A2A8-F8E9-8C6B-3AE3-48C1483D66B5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7287A414-9B06-A817-0E40-0A17A6D16560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1AF2527F-923D-E805-1B8B-3EE5AB3A8870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775B9E5-41C6-9C61-0F08-9BCCD76E20B0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8BCB9EC-1745-1F1C-2E9B-69EF0A7DE038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Triangle isocèle 20">
            <a:extLst>
              <a:ext uri="{FF2B5EF4-FFF2-40B4-BE49-F238E27FC236}">
                <a16:creationId xmlns:a16="http://schemas.microsoft.com/office/drawing/2014/main" id="{4D53D4FF-18C9-5F57-0D4C-2C0F85A0996F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Triangle isocèle 21">
            <a:extLst>
              <a:ext uri="{FF2B5EF4-FFF2-40B4-BE49-F238E27FC236}">
                <a16:creationId xmlns:a16="http://schemas.microsoft.com/office/drawing/2014/main" id="{EF4DFC78-2AB3-2FE9-0E4D-2BD80A30DA9F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23A26D2C-0638-59EA-DF57-61DD94E5051D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DE58227A-159D-A6E8-5A2F-3CA7F81DB3AA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32EEC32-A884-2A0F-3F17-DA05B7A8D994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apèze 5">
            <a:extLst>
              <a:ext uri="{FF2B5EF4-FFF2-40B4-BE49-F238E27FC236}">
                <a16:creationId xmlns:a16="http://schemas.microsoft.com/office/drawing/2014/main" id="{904C382C-8FD3-3178-C700-DD86D141832D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3E3EF79-D284-88C9-6C23-31D6E325A979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4CDFB4FE-5B74-F8B7-E414-1EA3CA9D198A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460C564-D81F-5985-B48D-163AB9E9FE0D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36CF1A-6710-B77A-6486-9E385DB7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10. Défis et limites 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5099F8-A860-996A-4009-4FE59DC448B1}"/>
              </a:ext>
            </a:extLst>
          </p:cNvPr>
          <p:cNvSpPr/>
          <p:nvPr/>
        </p:nvSpPr>
        <p:spPr>
          <a:xfrm>
            <a:off x="4553485" y="480360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/>
              </a:defRPr>
            </a:pPr>
            <a:r>
              <a:rPr lang="fr-FR" dirty="0"/>
              <a:t>Adaptation aux profils variés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62B3BD0-ABCF-9BE2-608F-5048177A0E71}"/>
              </a:ext>
            </a:extLst>
          </p:cNvPr>
          <p:cNvSpPr/>
          <p:nvPr/>
        </p:nvSpPr>
        <p:spPr>
          <a:xfrm>
            <a:off x="4391318" y="4969995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Complexité technique</a:t>
            </a:r>
          </a:p>
        </p:txBody>
      </p:sp>
    </p:spTree>
    <p:extLst>
      <p:ext uri="{BB962C8B-B14F-4D97-AF65-F5344CB8AC3E}">
        <p14:creationId xmlns:p14="http://schemas.microsoft.com/office/powerpoint/2010/main" val="390170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18B9-DE08-E8B4-2EFA-B5D481ED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 3">
            <a:extLst>
              <a:ext uri="{FF2B5EF4-FFF2-40B4-BE49-F238E27FC236}">
                <a16:creationId xmlns:a16="http://schemas.microsoft.com/office/drawing/2014/main" id="{841D8A8D-A30D-BE65-055B-0CA1721F1E81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1874BF5-6188-C161-61DC-1C24F7FCA38D}"/>
              </a:ext>
            </a:extLst>
          </p:cNvPr>
          <p:cNvSpPr/>
          <p:nvPr/>
        </p:nvSpPr>
        <p:spPr>
          <a:xfrm>
            <a:off x="4950704" y="448057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Mise à jour continue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CCCF87-9004-01AD-2E96-FC0E6E9236A3}"/>
              </a:ext>
            </a:extLst>
          </p:cNvPr>
          <p:cNvSpPr/>
          <p:nvPr/>
        </p:nvSpPr>
        <p:spPr>
          <a:xfrm>
            <a:off x="4774859" y="4651778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Manque d’experts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9A5C44B-A43A-596C-8DA7-B7E7BC6FA570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B27AEA8-9265-02F2-2AE7-507675D9924F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53AF1C60-939C-228D-A305-53EC5341E429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id="{4BA6DD91-19C7-7021-ADF7-EDA880B91A41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1" name="Pentagone 10">
                  <a:extLst>
                    <a:ext uri="{FF2B5EF4-FFF2-40B4-BE49-F238E27FC236}">
                      <a16:creationId xmlns:a16="http://schemas.microsoft.com/office/drawing/2014/main" id="{8A4B9977-C605-2B05-7744-ACC61C31A643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9" name="Pentagone 8">
                <a:extLst>
                  <a:ext uri="{FF2B5EF4-FFF2-40B4-BE49-F238E27FC236}">
                    <a16:creationId xmlns:a16="http://schemas.microsoft.com/office/drawing/2014/main" id="{3FD4114E-0707-5FEA-A097-1E8E5D80017C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7" name="Pentagone 6">
              <a:extLst>
                <a:ext uri="{FF2B5EF4-FFF2-40B4-BE49-F238E27FC236}">
                  <a16:creationId xmlns:a16="http://schemas.microsoft.com/office/drawing/2014/main" id="{4118057E-841F-2D5D-3E94-F33839CAC30B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73136FC-A3FD-BCFA-4F39-532179A5C87D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612D642-1388-6D33-201D-F596503D7DAA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66265E9-74B0-209E-DF7C-8FF178FD1802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 14">
            <a:extLst>
              <a:ext uri="{FF2B5EF4-FFF2-40B4-BE49-F238E27FC236}">
                <a16:creationId xmlns:a16="http://schemas.microsoft.com/office/drawing/2014/main" id="{516FD729-39FE-2FF9-EA3F-72F5968F8750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662D5CDE-E0A1-BE3D-F7B7-D06F24231BBF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9CFF835F-8673-D4AD-5883-81078A388FFD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DA5AAE27-BC15-1379-E235-9A4610CC64DA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6E9E2B1-484E-49F2-783D-0F0D0F64164C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C1079EB-78BB-67A4-2565-FB8D91F5E869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Triangle isocèle 20">
            <a:extLst>
              <a:ext uri="{FF2B5EF4-FFF2-40B4-BE49-F238E27FC236}">
                <a16:creationId xmlns:a16="http://schemas.microsoft.com/office/drawing/2014/main" id="{248D5B90-E2E5-6DB4-2EF7-3D8CC799B457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Triangle isocèle 21">
            <a:extLst>
              <a:ext uri="{FF2B5EF4-FFF2-40B4-BE49-F238E27FC236}">
                <a16:creationId xmlns:a16="http://schemas.microsoft.com/office/drawing/2014/main" id="{409F0784-6020-60AB-719D-FAC89EE71D95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8549EB09-33CF-5330-857B-4EA6D279D79B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F0177937-269D-401B-8BAC-6A01226704DD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AA4CCAB2-D5DF-972C-B58A-6D34B03D8554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apèze 5">
            <a:extLst>
              <a:ext uri="{FF2B5EF4-FFF2-40B4-BE49-F238E27FC236}">
                <a16:creationId xmlns:a16="http://schemas.microsoft.com/office/drawing/2014/main" id="{7FF39358-3BA8-5D2B-62A0-A39821F742AE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E5DDA38-C672-70F0-C295-35E4F41DF5DC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51E06F5-1846-E5A6-E5F4-C3594B2EF04B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CC8E127-E0E5-2564-F3F7-F92C0711175B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6F510FA-8740-5DE7-8DE0-F644F6CE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10. Défis et limites 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A4F7B0-A360-3780-2E57-A492180D1671}"/>
              </a:ext>
            </a:extLst>
          </p:cNvPr>
          <p:cNvSpPr/>
          <p:nvPr/>
        </p:nvSpPr>
        <p:spPr>
          <a:xfrm>
            <a:off x="4553485" y="480360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/>
              </a:defRPr>
            </a:pPr>
            <a:r>
              <a:rPr lang="fr-FR" dirty="0"/>
              <a:t>Adaptation aux profils variés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A28ED7-18A0-2988-4B13-E4B1EF9F1621}"/>
              </a:ext>
            </a:extLst>
          </p:cNvPr>
          <p:cNvSpPr/>
          <p:nvPr/>
        </p:nvSpPr>
        <p:spPr>
          <a:xfrm>
            <a:off x="4447964" y="6860853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Complexité technique</a:t>
            </a:r>
          </a:p>
        </p:txBody>
      </p:sp>
    </p:spTree>
    <p:extLst>
      <p:ext uri="{BB962C8B-B14F-4D97-AF65-F5344CB8AC3E}">
        <p14:creationId xmlns:p14="http://schemas.microsoft.com/office/powerpoint/2010/main" val="2863195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95B9-B2F2-2696-9784-D4AF59F41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 3">
            <a:extLst>
              <a:ext uri="{FF2B5EF4-FFF2-40B4-BE49-F238E27FC236}">
                <a16:creationId xmlns:a16="http://schemas.microsoft.com/office/drawing/2014/main" id="{7014C732-BADD-B251-BC86-588FCCD60F5C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EE9F84D-A513-4F3C-0193-5A1DDF00B0F6}"/>
              </a:ext>
            </a:extLst>
          </p:cNvPr>
          <p:cNvSpPr/>
          <p:nvPr/>
        </p:nvSpPr>
        <p:spPr>
          <a:xfrm>
            <a:off x="4950704" y="448057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Mise à jour continue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E779D4-FFFE-EA8C-A23D-D2C16ADD7743}"/>
              </a:ext>
            </a:extLst>
          </p:cNvPr>
          <p:cNvSpPr/>
          <p:nvPr/>
        </p:nvSpPr>
        <p:spPr>
          <a:xfrm>
            <a:off x="4774859" y="4651778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Manque d’experts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924AB2C-B614-9A0D-4769-5162EB7CF9C9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81FAD0A-3FE1-57DB-10A2-E3B7E9E69F81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0D5E4669-43E1-D0F6-B963-4BC0FF797072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id="{907690E1-053B-72CC-097D-A1D8ABE40F1D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1" name="Pentagone 10">
                  <a:extLst>
                    <a:ext uri="{FF2B5EF4-FFF2-40B4-BE49-F238E27FC236}">
                      <a16:creationId xmlns:a16="http://schemas.microsoft.com/office/drawing/2014/main" id="{977B6DAB-77B8-906C-B000-B1DCAE74594E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9" name="Pentagone 8">
                <a:extLst>
                  <a:ext uri="{FF2B5EF4-FFF2-40B4-BE49-F238E27FC236}">
                    <a16:creationId xmlns:a16="http://schemas.microsoft.com/office/drawing/2014/main" id="{1E31EB58-3E43-AE1A-9E83-6A8BEEB0E162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7" name="Pentagone 6">
              <a:extLst>
                <a:ext uri="{FF2B5EF4-FFF2-40B4-BE49-F238E27FC236}">
                  <a16:creationId xmlns:a16="http://schemas.microsoft.com/office/drawing/2014/main" id="{D59D393C-9525-631F-34F2-45CF89FACFD5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D64784-5335-DDDE-5FFE-9EBA034F5019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C04D35-4D6B-D286-4B7A-0E3F6C2FDE67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50EA0F2-D8F6-CFE8-F324-ECB61C4F40CC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 14">
            <a:extLst>
              <a:ext uri="{FF2B5EF4-FFF2-40B4-BE49-F238E27FC236}">
                <a16:creationId xmlns:a16="http://schemas.microsoft.com/office/drawing/2014/main" id="{36EEDA52-50BC-76B6-7D1E-F1BF8C40ADBB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201D0DDB-F399-AA24-D3CA-F4EA4ABDA2FE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B14F2B2E-9D6A-E7AB-9961-BA486B3FE320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6838667F-4AD4-055C-051E-BB5D1651B04C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5370F48-4F4C-A24D-C7E1-6997EFBE4B34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5B52843-DB2F-5A33-961A-7AD1E14A0037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Triangle isocèle 20">
            <a:extLst>
              <a:ext uri="{FF2B5EF4-FFF2-40B4-BE49-F238E27FC236}">
                <a16:creationId xmlns:a16="http://schemas.microsoft.com/office/drawing/2014/main" id="{4F0FF47F-7FCF-94D6-D585-5E284B352F1B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Triangle isocèle 21">
            <a:extLst>
              <a:ext uri="{FF2B5EF4-FFF2-40B4-BE49-F238E27FC236}">
                <a16:creationId xmlns:a16="http://schemas.microsoft.com/office/drawing/2014/main" id="{583363FF-292A-7B94-B852-F6590377EB9A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E315B171-07D3-E11D-3E66-C1023B602C5F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787B3A03-8A94-DF60-188D-B65E6CF7B603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0E7BCE4-4CE6-A7F3-2CD8-9B7A04DAD53C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apèze 5">
            <a:extLst>
              <a:ext uri="{FF2B5EF4-FFF2-40B4-BE49-F238E27FC236}">
                <a16:creationId xmlns:a16="http://schemas.microsoft.com/office/drawing/2014/main" id="{E31F2758-5236-3BB6-2266-32C3C53CBA7A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4EB6A6E-8229-2322-FF9F-624367879C5D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847CB28-BC67-2745-7407-AE7DA051320D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29BCD15C-1E52-08BF-EACA-E2ED21420ED9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5E3BE7-13AC-EF47-7CEE-A9FB24F8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10. Défis et limites 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D247B4-8D78-6E6E-CA90-6E92BE560D6B}"/>
              </a:ext>
            </a:extLst>
          </p:cNvPr>
          <p:cNvSpPr/>
          <p:nvPr/>
        </p:nvSpPr>
        <p:spPr>
          <a:xfrm>
            <a:off x="4465706" y="6816153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/>
              </a:defRPr>
            </a:pPr>
            <a:r>
              <a:rPr lang="fr-FR" dirty="0"/>
              <a:t>Adaptation aux profils variés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FE007FE-FFA2-0929-F086-07D9245A151A}"/>
              </a:ext>
            </a:extLst>
          </p:cNvPr>
          <p:cNvSpPr/>
          <p:nvPr/>
        </p:nvSpPr>
        <p:spPr>
          <a:xfrm>
            <a:off x="4447964" y="6860853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Complexité technique</a:t>
            </a:r>
          </a:p>
        </p:txBody>
      </p:sp>
    </p:spTree>
    <p:extLst>
      <p:ext uri="{BB962C8B-B14F-4D97-AF65-F5344CB8AC3E}">
        <p14:creationId xmlns:p14="http://schemas.microsoft.com/office/powerpoint/2010/main" val="2332731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BA181-7BEC-8A70-70F0-B418A625A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 3">
            <a:extLst>
              <a:ext uri="{FF2B5EF4-FFF2-40B4-BE49-F238E27FC236}">
                <a16:creationId xmlns:a16="http://schemas.microsoft.com/office/drawing/2014/main" id="{5E5ACD81-15DC-E025-3FEC-8D304BC84174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CF4443F-E00C-CC52-3ED4-5A32135C4C71}"/>
              </a:ext>
            </a:extLst>
          </p:cNvPr>
          <p:cNvSpPr/>
          <p:nvPr/>
        </p:nvSpPr>
        <p:spPr>
          <a:xfrm>
            <a:off x="4950704" y="448057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Mise à jour continue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64EF5CD-731E-BE63-7929-F461BCEE49AE}"/>
              </a:ext>
            </a:extLst>
          </p:cNvPr>
          <p:cNvSpPr/>
          <p:nvPr/>
        </p:nvSpPr>
        <p:spPr>
          <a:xfrm>
            <a:off x="4749860" y="6858082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Manque d’experts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A90BDD2-4999-E2A9-B103-403B421DE7A9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17B81DBB-22CC-CD0E-44F5-08EB089E8E5E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1C7F41D-0909-0393-CCD9-902D91D764B9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id="{907052D8-1832-0F16-5195-8C5CFC01B875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1" name="Pentagone 10">
                  <a:extLst>
                    <a:ext uri="{FF2B5EF4-FFF2-40B4-BE49-F238E27FC236}">
                      <a16:creationId xmlns:a16="http://schemas.microsoft.com/office/drawing/2014/main" id="{9EFDED59-C509-99A6-EC5A-85FFC2F723A4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9" name="Pentagone 8">
                <a:extLst>
                  <a:ext uri="{FF2B5EF4-FFF2-40B4-BE49-F238E27FC236}">
                    <a16:creationId xmlns:a16="http://schemas.microsoft.com/office/drawing/2014/main" id="{1FFE0323-DEF8-1F63-27C9-867E72B3F795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7" name="Pentagone 6">
              <a:extLst>
                <a:ext uri="{FF2B5EF4-FFF2-40B4-BE49-F238E27FC236}">
                  <a16:creationId xmlns:a16="http://schemas.microsoft.com/office/drawing/2014/main" id="{CEDABFE0-2F0E-3CD0-EF54-66EFCFDE7D7C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D9C6F2B-D68A-FF67-2B51-A9F591728867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C8CCAD9-BE56-51F0-89DA-607B9EB9CB4A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346537-04F4-D7D6-9DD8-352A288439FC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 14">
            <a:extLst>
              <a:ext uri="{FF2B5EF4-FFF2-40B4-BE49-F238E27FC236}">
                <a16:creationId xmlns:a16="http://schemas.microsoft.com/office/drawing/2014/main" id="{6E7E2BC8-7BF5-5966-6E5E-219E7ACAB0BD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CFF0BB0B-9B4E-9080-8BD5-C60B8382F35D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C9BB03C0-B32F-E6ED-C9D0-8CE50505F0C8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270F8E6C-6488-3668-A442-1A6F7182201D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2A40ABC1-0C55-4057-E215-921CF2E0AC43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0A7F2D5-AE5B-D381-2D86-479176F3D311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Triangle isocèle 20">
            <a:extLst>
              <a:ext uri="{FF2B5EF4-FFF2-40B4-BE49-F238E27FC236}">
                <a16:creationId xmlns:a16="http://schemas.microsoft.com/office/drawing/2014/main" id="{30B7AE91-0CBE-0662-7111-FEE10C3F9ECA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Triangle isocèle 21">
            <a:extLst>
              <a:ext uri="{FF2B5EF4-FFF2-40B4-BE49-F238E27FC236}">
                <a16:creationId xmlns:a16="http://schemas.microsoft.com/office/drawing/2014/main" id="{72AA1778-87D0-76A5-25A4-507500974AD5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6C6F5CAD-7A43-647D-D9DF-20015A97236D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ACE8768D-FB6B-B127-9AAC-E87CF6A3F127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9BDF706D-B9C5-FB37-73F0-129A79E5D381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apèze 5">
            <a:extLst>
              <a:ext uri="{FF2B5EF4-FFF2-40B4-BE49-F238E27FC236}">
                <a16:creationId xmlns:a16="http://schemas.microsoft.com/office/drawing/2014/main" id="{C5165E38-56F3-C3F1-C945-DF65E14F935E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95F68180-B366-9226-87BA-897D00201A2C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0EB893D-8724-D74E-96FF-D02C4C90B10D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EE8848A-5F60-3B53-ACCB-E4F8055F8390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0AD2F6-8873-6F2C-E711-AC2EF01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10. Défis et limites :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D91178-3A53-2EED-7952-BB9B5ED07243}"/>
              </a:ext>
            </a:extLst>
          </p:cNvPr>
          <p:cNvSpPr/>
          <p:nvPr/>
        </p:nvSpPr>
        <p:spPr>
          <a:xfrm>
            <a:off x="4376481" y="6916367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2200">
                <a:solidFill>
                  <a:srgbClr val="141414"/>
                </a:solidFill>
                <a:latin typeface="Calibri Light"/>
              </a:defRPr>
            </a:pPr>
            <a:r>
              <a:rPr lang="fr-FR" dirty="0"/>
              <a:t>Adaptation aux profils variés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041F7F-FE47-AFDD-AA74-4D82A9B40A70}"/>
              </a:ext>
            </a:extLst>
          </p:cNvPr>
          <p:cNvSpPr/>
          <p:nvPr/>
        </p:nvSpPr>
        <p:spPr>
          <a:xfrm>
            <a:off x="4211254" y="6832854"/>
            <a:ext cx="2250377" cy="1194502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Complexité technique</a:t>
            </a:r>
          </a:p>
        </p:txBody>
      </p:sp>
    </p:spTree>
    <p:extLst>
      <p:ext uri="{BB962C8B-B14F-4D97-AF65-F5344CB8AC3E}">
        <p14:creationId xmlns:p14="http://schemas.microsoft.com/office/powerpoint/2010/main" val="622607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41269-5DE7-7107-80D1-FB87284A3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87D15A14-896E-92DE-B4F0-BFDC678880DD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5470B1-DEE0-0DBC-7A5D-824938460457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47A6C43-5728-D876-DC48-A182CCA2E49E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30F9774-5CC8-E45D-1E33-3C2FF41C2D7C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Ovale 11">
                  <a:extLst>
                    <a:ext uri="{FF2B5EF4-FFF2-40B4-BE49-F238E27FC236}">
                      <a16:creationId xmlns:a16="http://schemas.microsoft.com/office/drawing/2014/main" id="{DB41F052-8DD5-9CBB-1AE2-DF6C24C8D128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3" name="Pentagone 12">
                  <a:extLst>
                    <a:ext uri="{FF2B5EF4-FFF2-40B4-BE49-F238E27FC236}">
                      <a16:creationId xmlns:a16="http://schemas.microsoft.com/office/drawing/2014/main" id="{FA67A7AC-0772-2CE7-CA0B-59482886444B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11" name="Pentagone 10">
                <a:extLst>
                  <a:ext uri="{FF2B5EF4-FFF2-40B4-BE49-F238E27FC236}">
                    <a16:creationId xmlns:a16="http://schemas.microsoft.com/office/drawing/2014/main" id="{D33C44D8-6A58-E0D5-9D37-10DE60202581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9" name="Pentagone 8">
              <a:extLst>
                <a:ext uri="{FF2B5EF4-FFF2-40B4-BE49-F238E27FC236}">
                  <a16:creationId xmlns:a16="http://schemas.microsoft.com/office/drawing/2014/main" id="{D321B0FF-2386-1D21-7F1C-27830DF70B1B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9F7CBF7-E527-43E5-8138-51239D4F7D38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7F1E08A-F8B3-3444-30BB-FCB77E80F4E8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C951BD6-075D-0AD1-955B-5CA5757DF946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457EE9E5-5071-CDD9-07C4-A2FB51930630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948BE2FF-7B1B-EEC0-C32D-35D1A6E5E178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Triangle isocèle 18">
            <a:extLst>
              <a:ext uri="{FF2B5EF4-FFF2-40B4-BE49-F238E27FC236}">
                <a16:creationId xmlns:a16="http://schemas.microsoft.com/office/drawing/2014/main" id="{0AC8943B-B99E-3BE9-D32A-0F39AF7689ED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Triangle isocèle 19">
            <a:extLst>
              <a:ext uri="{FF2B5EF4-FFF2-40B4-BE49-F238E27FC236}">
                <a16:creationId xmlns:a16="http://schemas.microsoft.com/office/drawing/2014/main" id="{06378D49-69B8-F2C5-C752-756621253368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BADD0F5-8E38-2B2C-5F5D-C205F43A98EA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4C0EF47-A9C3-58E3-0A60-7CB4409E25BA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96ECCB9B-9909-D38E-A8CC-105CF639567C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2F4E0328-72EB-A3DA-E514-04A65F125C46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5997854D-AA66-B0B5-C661-9BDBDF57184C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7706B6DC-F6E3-B92D-19CC-77BEF018E70F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43742A8E-69E0-6D42-A6BA-971E729CE24E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rapèze 5">
            <a:extLst>
              <a:ext uri="{FF2B5EF4-FFF2-40B4-BE49-F238E27FC236}">
                <a16:creationId xmlns:a16="http://schemas.microsoft.com/office/drawing/2014/main" id="{39EA6834-D5DE-E26F-4EAE-ABF5756FF247}"/>
              </a:ext>
            </a:extLst>
          </p:cNvPr>
          <p:cNvSpPr/>
          <p:nvPr/>
        </p:nvSpPr>
        <p:spPr>
          <a:xfrm>
            <a:off x="640006" y="2721764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516D337-FD6C-1A40-8128-2C598F606AD8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6D71839-2669-E333-E443-9D515CC29E97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FD555F8-C19E-17A7-FBFC-84C116C591C3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9BE351-8E83-6011-E9D1-815F86CF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11. Conclusion 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BFF756-4C41-5138-7308-0E1AD77A30BD}"/>
              </a:ext>
            </a:extLst>
          </p:cNvPr>
          <p:cNvSpPr/>
          <p:nvPr/>
        </p:nvSpPr>
        <p:spPr>
          <a:xfrm>
            <a:off x="1273069" y="4762698"/>
            <a:ext cx="9263795" cy="154178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Les méthodologies structurent la création des EIAH et assurent leur qualité.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Elles permettent une meilleure efficacité pédagogique et technique.</a:t>
            </a:r>
          </a:p>
        </p:txBody>
      </p:sp>
    </p:spTree>
    <p:extLst>
      <p:ext uri="{BB962C8B-B14F-4D97-AF65-F5344CB8AC3E}">
        <p14:creationId xmlns:p14="http://schemas.microsoft.com/office/powerpoint/2010/main" val="2206359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370F-B52D-122D-2DD1-133DC1B1A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B26D03BD-99BE-D446-5A33-8313D1ADCA01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F2C5D110-B271-7628-B5E1-5FEE79367F9C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DE092B3D-5381-2104-4D22-8C57CEDD7DE0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836A8DF1-CDD4-FDCF-A2BA-A16614190218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20679E60-371A-790C-A219-904EBFDE5425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E6F2B62E-1245-2EB1-BEDA-874C92BA5C09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F5CE46A9-86FA-7CF0-21CF-7A757AF1230B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4A81E92A-6104-10C1-A272-A7D7EAB88642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6837C8D-B47E-1A82-2AEE-58BB6E6B9AA8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95D495F-0708-AFF0-A0C3-1F99EE7CFFDE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2C20064C-9F6B-E456-C378-91E32FA600BE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904EB67A-092F-8E83-4EC2-022ED6C7CA62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F26A8E9-89D9-DB13-5AFE-1EC51E7F0934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35D0BCF-3300-B0AC-6AD1-899F9B067B50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D6B3E26-6D06-E0E2-E289-84BA1C2E00A4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904283D-043C-441C-0B8D-CD86698EDA24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334E81-7C26-9026-8BD5-76FD8753EB44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2F71AF6B-A9DB-6718-8596-AC9DCB53FE02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1DE9E3A0-BDF6-161A-13CA-7DBDF7BEC23B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417E7AA-8A4A-B7A9-B3EA-C5EDE7FEE8BB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03D2B685-1349-CC97-BC2C-04704EF68254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37202BD6-D561-FE0B-BCC7-F2B59F1B4E80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AA4A554-E936-059E-FFED-BB6E6913221F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4566AE4-5BC6-43CA-0CD4-FF37835C3520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4E452898-1B4C-AE68-B5BD-40452421C1AF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4CB1294C-2E99-634B-01B2-05945CB615BA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3F69B76E-6176-2781-95E8-3317A5F0C741}"/>
              </a:ext>
            </a:extLst>
          </p:cNvPr>
          <p:cNvSpPr/>
          <p:nvPr/>
        </p:nvSpPr>
        <p:spPr>
          <a:xfrm>
            <a:off x="-1124108" y="2810045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AD72A9F9-1906-24BC-9004-B6B6F92A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368" y="3048416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Merci pour </a:t>
            </a:r>
            <a:r>
              <a:rPr lang="en-US" sz="4000" dirty="0" err="1"/>
              <a:t>votre</a:t>
            </a:r>
            <a:r>
              <a:rPr lang="en-US" sz="4000" dirty="0"/>
              <a:t> </a:t>
            </a:r>
            <a:r>
              <a:rPr lang="fr-FR" sz="4000" dirty="0"/>
              <a:t>attention</a:t>
            </a:r>
            <a:r>
              <a:rPr lang="en-US" sz="4000" dirty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7133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5D689A04-BBEC-441E-BB5F-DE42B29AA062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74818A37-0976-424C-9AA4-FA614FA033FE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B4BF503C-0098-4C6E-94BB-C2089679465E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E37AE37F-B885-4F01-9E46-34DE7453B218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DDB7DD72-F9B3-445C-8FA5-527230BB3472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0FD3C7B6-9F18-42AE-BC4A-145F4E58DDD2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BF4AEE23-3A6F-4BB1-9885-7BF2B7DB1D13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EF46F758-E16F-403E-8F7D-5E5F9AA292C1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0AAF65E-7E30-4E03-9E17-F2987DCBAAF2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68CE789-5E4E-4509-B023-A46AE8A92043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F104E98-4E87-4444-8589-D15D4252237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7AE0E9B9-0E80-4290-A2D2-6BD200E8C886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ECA5871-23CF-4F96-91E3-61D9B1654A1D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7301A55-791F-4DAC-8791-2AE08B61EA37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2B24A66-2ACB-4637-BDC5-5520938FD81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E64D8A3-0B35-4599-AF38-4768AA9F80C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AB14C15-D5BD-4311-AFA4-3B26A701C825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73A4DC98-FC3C-45F4-9642-2608FEDA973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F947C51B-EF9D-408C-A5D8-18FA52EB03B8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3135001C-01F7-45DC-ABF3-915B22FD578F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0B8A6B2E-B8C3-44E7-9F4D-FFEB8705060D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F5FB9ACF-AF44-4A64-8159-175D054632A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B6ABA6F-3778-42B8-BA89-2CBB403439EE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95502D4-9B6B-42D0-9E74-B1A0881C5C5E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C76A6FF-5B8D-41B6-B344-C91473FE5BFD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7107CA21-28BF-46C5-91AA-20088507BEDF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362766E8-C601-9906-C88B-5875E68613AF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EBC2BC38-1FFD-89AC-3756-3F0C16B7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1. Introduction : </a:t>
            </a:r>
            <a:endParaRPr lang="fr-FR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7612B27-6176-3D3C-F0D0-3487BBDF2DEC}"/>
              </a:ext>
            </a:extLst>
          </p:cNvPr>
          <p:cNvSpPr/>
          <p:nvPr/>
        </p:nvSpPr>
        <p:spPr>
          <a:xfrm>
            <a:off x="1082226" y="2056449"/>
            <a:ext cx="8965484" cy="421281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	Aujourd’hui, avec l’évolution des technologies, les Environnements Informatiques pour l’Apprentissage Humain (EIAH) sont de plus en plus utilisés pour aider à apprendre. Un EIAH est un outil numérique qui facilite l’apprentissage en s’adaptant à l’apprenant. Cependant, créer ces environnements peut être complexe, car il faut répondre aux besoins des utilisateurs tout en utilisant la technologie. Cet exposé vise à présenter ce qu’est un EIAH, les défis liés à son développement, et les objectifs pour améliorer ces outils.</a:t>
            </a:r>
          </a:p>
        </p:txBody>
      </p:sp>
    </p:spTree>
    <p:extLst>
      <p:ext uri="{BB962C8B-B14F-4D97-AF65-F5344CB8AC3E}">
        <p14:creationId xmlns:p14="http://schemas.microsoft.com/office/powerpoint/2010/main" val="128674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E0EDE330-3784-46AA-A9CD-880AEF10AAB4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A00D0A1-08FA-4C79-91AC-D7FD81CCE429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686CA31-A807-4AFB-8E5B-6B4FB00A63A3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C8D4257D-390B-45F2-90B5-77F21A13A76C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Ovale 11">
                  <a:extLst>
                    <a:ext uri="{FF2B5EF4-FFF2-40B4-BE49-F238E27FC236}">
                      <a16:creationId xmlns:a16="http://schemas.microsoft.com/office/drawing/2014/main" id="{D3AD533B-E083-4A15-8892-860478A7A30E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3" name="Pentagone 12">
                  <a:extLst>
                    <a:ext uri="{FF2B5EF4-FFF2-40B4-BE49-F238E27FC236}">
                      <a16:creationId xmlns:a16="http://schemas.microsoft.com/office/drawing/2014/main" id="{34A99D9C-6B81-41AA-BE50-54FA35BF1F6F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11" name="Pentagone 10">
                <a:extLst>
                  <a:ext uri="{FF2B5EF4-FFF2-40B4-BE49-F238E27FC236}">
                    <a16:creationId xmlns:a16="http://schemas.microsoft.com/office/drawing/2014/main" id="{3F1013E2-B72C-4BEF-A8A7-8F3481A2657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9" name="Pentagone 8">
              <a:extLst>
                <a:ext uri="{FF2B5EF4-FFF2-40B4-BE49-F238E27FC236}">
                  <a16:creationId xmlns:a16="http://schemas.microsoft.com/office/drawing/2014/main" id="{4B5503DE-D3F9-4EE3-B5D7-EC75687A9B70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7AA430D-FE7F-4007-A52F-4B70B2AC0070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D480DF9-F689-4BF7-A6A4-0939CE82C9FA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F6F118-3BE0-4D65-96FD-2D00B33A5005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6C9D87F8-A690-4941-8FC4-0697E2DE8B74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7F3AE5D4-4BD8-4E8A-9B6B-B8FC25B16553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Triangle isocèle 18">
            <a:extLst>
              <a:ext uri="{FF2B5EF4-FFF2-40B4-BE49-F238E27FC236}">
                <a16:creationId xmlns:a16="http://schemas.microsoft.com/office/drawing/2014/main" id="{0E5EE78D-00D6-4B37-8B89-F65203885827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Triangle isocèle 19">
            <a:extLst>
              <a:ext uri="{FF2B5EF4-FFF2-40B4-BE49-F238E27FC236}">
                <a16:creationId xmlns:a16="http://schemas.microsoft.com/office/drawing/2014/main" id="{6393F7FF-CD7B-482B-BDED-A3EA74C42D86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B4C9C41D-5601-44E5-9EC8-5D8508B5C1F4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1587F7A-780A-4EBD-BFCB-C3FCDC577E03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E1CDA600-7B60-424A-8D4B-10298D55538C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47946F9C-59C6-4198-A56D-FE4B3F92EC7B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0144D1DE-7901-4B6D-895D-7F1F1FC64C1A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CFC27544-F37C-431F-A484-2BDB8A83FA55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A18C86F0-AF97-4A61-B63F-632EE583C13F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rapèze 5">
            <a:extLst>
              <a:ext uri="{FF2B5EF4-FFF2-40B4-BE49-F238E27FC236}">
                <a16:creationId xmlns:a16="http://schemas.microsoft.com/office/drawing/2014/main" id="{EC801F61-D202-4FDE-9C26-62178800825D}"/>
              </a:ext>
            </a:extLst>
          </p:cNvPr>
          <p:cNvSpPr/>
          <p:nvPr/>
        </p:nvSpPr>
        <p:spPr>
          <a:xfrm>
            <a:off x="640006" y="2721764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3989F48-A4B1-47F6-903B-5C36FF6EFE53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D86DB6DF-CF9B-44FE-B531-56B4382BAFF4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53E9DF18-E900-496C-9C87-A7745D6D9455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58F32A-72CE-400B-8787-4E42C997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2. Définition de EIAH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535E20-49BD-5EF0-3DE8-DA12CD6A462F}"/>
              </a:ext>
            </a:extLst>
          </p:cNvPr>
          <p:cNvSpPr/>
          <p:nvPr/>
        </p:nvSpPr>
        <p:spPr>
          <a:xfrm>
            <a:off x="1273070" y="4762698"/>
            <a:ext cx="8965484" cy="154178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Les EIAH sont des environnements numériques conçus pour soutenir, guider et améliorer l’apprentissage grâce à des interactions pédagogiques appropriées.</a:t>
            </a:r>
          </a:p>
        </p:txBody>
      </p:sp>
    </p:spTree>
    <p:extLst>
      <p:ext uri="{BB962C8B-B14F-4D97-AF65-F5344CB8AC3E}">
        <p14:creationId xmlns:p14="http://schemas.microsoft.com/office/powerpoint/2010/main" val="49121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 3">
            <a:extLst>
              <a:ext uri="{FF2B5EF4-FFF2-40B4-BE49-F238E27FC236}">
                <a16:creationId xmlns:a16="http://schemas.microsoft.com/office/drawing/2014/main" id="{6BD882FD-510E-4051-A42D-B7CB91CCD8CD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7975019-E885-43A6-A7BF-7D1741549A5A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1666B97-B9DF-48EE-AD79-66B31CC44C0B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678DB422-1186-4A23-9F5C-0C05AE7141CF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e 9">
                  <a:extLst>
                    <a:ext uri="{FF2B5EF4-FFF2-40B4-BE49-F238E27FC236}">
                      <a16:creationId xmlns:a16="http://schemas.microsoft.com/office/drawing/2014/main" id="{EF36ABA0-2DA8-44EA-8D28-3344126E4FD7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  <p:sp>
              <p:nvSpPr>
                <p:cNvPr id="11" name="Pentagone 10">
                  <a:extLst>
                    <a:ext uri="{FF2B5EF4-FFF2-40B4-BE49-F238E27FC236}">
                      <a16:creationId xmlns:a16="http://schemas.microsoft.com/office/drawing/2014/main" id="{444D4E6E-A518-440E-891F-9AA1422EF962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dirty="0"/>
                </a:p>
              </p:txBody>
            </p:sp>
          </p:grpSp>
          <p:sp>
            <p:nvSpPr>
              <p:cNvPr id="9" name="Pentagone 8">
                <a:extLst>
                  <a:ext uri="{FF2B5EF4-FFF2-40B4-BE49-F238E27FC236}">
                    <a16:creationId xmlns:a16="http://schemas.microsoft.com/office/drawing/2014/main" id="{6B4D700E-1FF8-44F2-9975-C88F1C6D6F1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  <p:sp>
          <p:nvSpPr>
            <p:cNvPr id="7" name="Pentagone 6">
              <a:extLst>
                <a:ext uri="{FF2B5EF4-FFF2-40B4-BE49-F238E27FC236}">
                  <a16:creationId xmlns:a16="http://schemas.microsoft.com/office/drawing/2014/main" id="{F936DD4D-49DE-4903-89B8-A40D8577B38F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AE53365-5B8F-4E4B-91AA-31BF5877C57C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62E9902-0C0E-44BB-87D7-B212B1C34F72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BE3FACA-F377-4771-9F07-A1B3AEF73376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 14">
            <a:extLst>
              <a:ext uri="{FF2B5EF4-FFF2-40B4-BE49-F238E27FC236}">
                <a16:creationId xmlns:a16="http://schemas.microsoft.com/office/drawing/2014/main" id="{02B610CC-F5FD-45AC-92EC-B94A44059886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2FCC6975-E3B8-41F5-ADB8-91EB0180DC24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Triangle isocèle 16">
            <a:extLst>
              <a:ext uri="{FF2B5EF4-FFF2-40B4-BE49-F238E27FC236}">
                <a16:creationId xmlns:a16="http://schemas.microsoft.com/office/drawing/2014/main" id="{AD7E2B65-9882-4F96-B656-274F4FE4D5EB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Triangle isocèle 17">
            <a:extLst>
              <a:ext uri="{FF2B5EF4-FFF2-40B4-BE49-F238E27FC236}">
                <a16:creationId xmlns:a16="http://schemas.microsoft.com/office/drawing/2014/main" id="{66F2612D-3B32-4FA8-B8CB-30D2F8D85B58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23A91CEA-A767-495D-AB2B-355B7F8E56DE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E593359-607D-4210-A730-409C5234E37D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Triangle isocèle 20">
            <a:extLst>
              <a:ext uri="{FF2B5EF4-FFF2-40B4-BE49-F238E27FC236}">
                <a16:creationId xmlns:a16="http://schemas.microsoft.com/office/drawing/2014/main" id="{5FD678CB-C753-4AFE-90F0-DA30C69A4596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Triangle isocèle 21">
            <a:extLst>
              <a:ext uri="{FF2B5EF4-FFF2-40B4-BE49-F238E27FC236}">
                <a16:creationId xmlns:a16="http://schemas.microsoft.com/office/drawing/2014/main" id="{AAD36042-7C51-4F03-999A-E84BAC731911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8BD8D563-9C35-4145-B88C-E21F5B05EBC3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5B6B5052-BA7D-4D8E-9916-42E9A711A954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83B814F-7902-40C6-8F3E-834858AD78FA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apèze 5">
            <a:extLst>
              <a:ext uri="{FF2B5EF4-FFF2-40B4-BE49-F238E27FC236}">
                <a16:creationId xmlns:a16="http://schemas.microsoft.com/office/drawing/2014/main" id="{729EF5A9-1895-4CAA-A842-EC145A9F2E04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BB02CCE-AF40-4345-8A78-007B83E5507B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DD5FCFE-29D0-4E3E-B8B6-1B5ED920855C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23653676-69A0-4F01-9D11-F11E6AA15A7F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4D9C970-DC99-4625-BDEB-1CC295E2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3. Problématique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61FD96-7EF0-78FB-A9CE-4A57143DEC1A}"/>
              </a:ext>
            </a:extLst>
          </p:cNvPr>
          <p:cNvSpPr/>
          <p:nvPr/>
        </p:nvSpPr>
        <p:spPr>
          <a:xfrm>
            <a:off x="585692" y="4749503"/>
            <a:ext cx="2696306" cy="1541788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Manque de structuration dans le développement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C14BBD0-E3FE-6040-E20D-51A41AED224A}"/>
              </a:ext>
            </a:extLst>
          </p:cNvPr>
          <p:cNvSpPr/>
          <p:nvPr/>
        </p:nvSpPr>
        <p:spPr>
          <a:xfrm>
            <a:off x="3739556" y="4749503"/>
            <a:ext cx="3328912" cy="1541788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Difficulté d’assurer efficacité pédagogique et technique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3A19CC-CDD2-2332-46B0-EF0FD9AF7D27}"/>
              </a:ext>
            </a:extLst>
          </p:cNvPr>
          <p:cNvSpPr/>
          <p:nvPr/>
        </p:nvSpPr>
        <p:spPr>
          <a:xfrm>
            <a:off x="7560160" y="4777384"/>
            <a:ext cx="3531394" cy="1541788"/>
          </a:xfrm>
          <a:custGeom>
            <a:avLst/>
            <a:gdLst>
              <a:gd name="connsiteX0" fmla="*/ 222170 w 2696306"/>
              <a:gd name="connsiteY0" fmla="*/ 95786 h 1541788"/>
              <a:gd name="connsiteX1" fmla="*/ 65995 w 2696306"/>
              <a:gd name="connsiteY1" fmla="*/ 251961 h 1541788"/>
              <a:gd name="connsiteX2" fmla="*/ 222170 w 2696306"/>
              <a:gd name="connsiteY2" fmla="*/ 408136 h 1541788"/>
              <a:gd name="connsiteX3" fmla="*/ 378345 w 2696306"/>
              <a:gd name="connsiteY3" fmla="*/ 251961 h 1541788"/>
              <a:gd name="connsiteX4" fmla="*/ 222170 w 2696306"/>
              <a:gd name="connsiteY4" fmla="*/ 95786 h 1541788"/>
              <a:gd name="connsiteX5" fmla="*/ 256970 w 2696306"/>
              <a:gd name="connsiteY5" fmla="*/ 0 h 1541788"/>
              <a:gd name="connsiteX6" fmla="*/ 2439336 w 2696306"/>
              <a:gd name="connsiteY6" fmla="*/ 0 h 1541788"/>
              <a:gd name="connsiteX7" fmla="*/ 2696306 w 2696306"/>
              <a:gd name="connsiteY7" fmla="*/ 256970 h 1541788"/>
              <a:gd name="connsiteX8" fmla="*/ 2696306 w 2696306"/>
              <a:gd name="connsiteY8" fmla="*/ 1284818 h 1541788"/>
              <a:gd name="connsiteX9" fmla="*/ 2439336 w 2696306"/>
              <a:gd name="connsiteY9" fmla="*/ 1541788 h 1541788"/>
              <a:gd name="connsiteX10" fmla="*/ 256970 w 2696306"/>
              <a:gd name="connsiteY10" fmla="*/ 1541788 h 1541788"/>
              <a:gd name="connsiteX11" fmla="*/ 0 w 2696306"/>
              <a:gd name="connsiteY11" fmla="*/ 1284818 h 1541788"/>
              <a:gd name="connsiteX12" fmla="*/ 0 w 2696306"/>
              <a:gd name="connsiteY12" fmla="*/ 256970 h 1541788"/>
              <a:gd name="connsiteX13" fmla="*/ 256970 w 2696306"/>
              <a:gd name="connsiteY13" fmla="*/ 0 h 15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6306" h="1541788">
                <a:moveTo>
                  <a:pt x="222170" y="95786"/>
                </a:moveTo>
                <a:cubicBezTo>
                  <a:pt x="135917" y="95786"/>
                  <a:pt x="65995" y="165708"/>
                  <a:pt x="65995" y="251961"/>
                </a:cubicBezTo>
                <a:cubicBezTo>
                  <a:pt x="65995" y="338214"/>
                  <a:pt x="135917" y="408136"/>
                  <a:pt x="222170" y="408136"/>
                </a:cubicBezTo>
                <a:cubicBezTo>
                  <a:pt x="308423" y="408136"/>
                  <a:pt x="378345" y="338214"/>
                  <a:pt x="378345" y="251961"/>
                </a:cubicBezTo>
                <a:cubicBezTo>
                  <a:pt x="378345" y="165708"/>
                  <a:pt x="308423" y="95786"/>
                  <a:pt x="222170" y="95786"/>
                </a:cubicBezTo>
                <a:close/>
                <a:moveTo>
                  <a:pt x="256970" y="0"/>
                </a:moveTo>
                <a:lnTo>
                  <a:pt x="2439336" y="0"/>
                </a:lnTo>
                <a:cubicBezTo>
                  <a:pt x="2581257" y="0"/>
                  <a:pt x="2696306" y="115049"/>
                  <a:pt x="2696306" y="256970"/>
                </a:cubicBezTo>
                <a:lnTo>
                  <a:pt x="2696306" y="1284818"/>
                </a:lnTo>
                <a:cubicBezTo>
                  <a:pt x="2696306" y="1426739"/>
                  <a:pt x="2581257" y="1541788"/>
                  <a:pt x="2439336" y="1541788"/>
                </a:cubicBezTo>
                <a:lnTo>
                  <a:pt x="256970" y="1541788"/>
                </a:lnTo>
                <a:cubicBezTo>
                  <a:pt x="115049" y="1541788"/>
                  <a:pt x="0" y="1426739"/>
                  <a:pt x="0" y="1284818"/>
                </a:cubicBezTo>
                <a:lnTo>
                  <a:pt x="0" y="256970"/>
                </a:lnTo>
                <a:cubicBezTo>
                  <a:pt x="0" y="115049"/>
                  <a:pt x="115049" y="0"/>
                  <a:pt x="256970" y="0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>
              <a:defRPr sz="2200">
                <a:solidFill>
                  <a:srgbClr val="141414"/>
                </a:solidFill>
                <a:latin typeface="Calibri Light" panose="020F0302020204030204"/>
              </a:defRPr>
            </a:pPr>
            <a:r>
              <a:rPr lang="fr-FR" sz="2400" dirty="0"/>
              <a:t>Importance d’une méthodologie claire pour garantir la qualité du système</a:t>
            </a:r>
          </a:p>
        </p:txBody>
      </p:sp>
    </p:spTree>
    <p:extLst>
      <p:ext uri="{BB962C8B-B14F-4D97-AF65-F5344CB8AC3E}">
        <p14:creationId xmlns:p14="http://schemas.microsoft.com/office/powerpoint/2010/main" val="136701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B89E-4106-E19D-167C-BA7C12BE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636E62AB-5447-5498-9C61-073A810B2308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7C79BC8E-DE90-D5D4-B3BC-56BDA71CB773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D210C3D9-C6A8-0BCB-3834-30F656FE74AB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4293CBDF-DF6A-55E6-FE28-4A192A5ECAF7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EB3742BF-3FC2-2CD9-2F42-002D88EC7791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F84AC766-7DFA-5E9C-C695-476F1057ECDA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4EFD961E-89F0-84F1-8512-C152C39178CE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CD8BD231-4A3C-8B6F-CE90-266AD77329F1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65CC6EC7-24DC-EC85-C7E8-97FA2F14AB47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325EC27-71ED-F535-130A-1F0A0CB6FA88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6775CA7-FFD4-48D2-9D24-4175588A6079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1C753F0D-AD57-87E6-8328-820BDCED1A74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4DA5757-7017-AE7F-ECF3-2F46E2BA2FA9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C438B61-452E-0273-7ECA-A7F2C1C89807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827BDA3-659F-76A0-D041-78FD09F0DF9D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83644E28-D167-9EB6-E500-091A97981A15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09B7C5E7-E4C5-9A4F-2EE5-25BEFE1A8DF4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0C73D6D8-C426-FA05-E204-D8577FB04225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DFE68B80-2D00-66B7-DF09-0219711CD7E3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E544A0AE-11E9-9957-CF8B-13439E98618A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AA1B3B52-A48A-2B2E-56E1-DC2B0D5FC5C6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76509291-DDDE-8D2D-E220-1E5CAB008E46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DE1B86F2-3331-19C9-34B9-31B9D6542F72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AB0438A-D0C0-16B0-9DAE-AEBBD3C1C5D9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8A882E77-F46F-3F6D-0ED7-F15018250184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064599C6-0CFF-60A8-4A1C-FFBB0DFBC583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35661F9F-38A0-0EA7-1D3E-2C36F9314C0B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8544446B-5E62-1133-9E4D-9D79B6CC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6F5707-D4A5-E92D-3836-E8660C72B99B}"/>
              </a:ext>
            </a:extLst>
          </p:cNvPr>
          <p:cNvGrpSpPr/>
          <p:nvPr/>
        </p:nvGrpSpPr>
        <p:grpSpPr>
          <a:xfrm>
            <a:off x="-8906672" y="1479085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57BC8E8-D7EE-FB97-628A-0374B9B31116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3446DE97-4D98-CAF7-2FF5-97B49B3DA151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E5D7C-4258-21EA-CFBF-65EC5334DAC4}"/>
              </a:ext>
            </a:extLst>
          </p:cNvPr>
          <p:cNvGrpSpPr/>
          <p:nvPr/>
        </p:nvGrpSpPr>
        <p:grpSpPr>
          <a:xfrm>
            <a:off x="-8906672" y="2417728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73A78C3-6CF4-5298-61DA-D0AFA6CCDA5F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4D5E2E07-6B57-69B2-4EEC-2072C39AA43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E825D5-3CB2-51A7-0729-6119A234DB5D}"/>
              </a:ext>
            </a:extLst>
          </p:cNvPr>
          <p:cNvGrpSpPr/>
          <p:nvPr/>
        </p:nvGrpSpPr>
        <p:grpSpPr>
          <a:xfrm>
            <a:off x="-8916233" y="3370796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2D86C07-469F-8662-75AC-555731C9F4CB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Serious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games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1B2A9744-6FCF-6F4C-E8E9-FA882EE11B37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EF7A05-CF2A-912B-5110-ABA3C0ACCF51}"/>
              </a:ext>
            </a:extLst>
          </p:cNvPr>
          <p:cNvGrpSpPr/>
          <p:nvPr/>
        </p:nvGrpSpPr>
        <p:grpSpPr>
          <a:xfrm>
            <a:off x="-8925040" y="4313409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27075BA-AF85-E241-8198-85DCC52FD30B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33467EB2-7B15-3300-CFFF-D1A7F408629C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48101F-640E-9A25-7873-0167056FDE3D}"/>
              </a:ext>
            </a:extLst>
          </p:cNvPr>
          <p:cNvGrpSpPr/>
          <p:nvPr/>
        </p:nvGrpSpPr>
        <p:grpSpPr>
          <a:xfrm>
            <a:off x="-8931400" y="5256022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FD78C0C-E9A1-FD88-2FF2-81BD017129E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9A5EBAD1-F1E9-45DF-5978-76EA3E37FB3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89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8651-BB33-7CF7-54E0-EBEFED287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08ADFAC6-3460-7AC0-D285-0DF78F41E2E5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77E772B8-A229-63FD-E0EE-D323F2D2FA8E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F200DC3B-DF07-1BEB-F5DF-2BC41FD3372E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FF11011F-368B-6453-EEC8-FD6DFF1B7F17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B3DABF5D-0A53-7FC1-F7C8-A003532AD155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8C40CEFF-98A7-7DF9-C7AC-E434C230661F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DE38CFDC-9A78-6BF1-9EC5-1198D8AC9EE3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78439A9B-6287-7A85-D014-DC5992878B4E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BEAFB6-313F-976B-A86F-BBA948F0CDEA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7C001BE-5D4D-8B81-EAF1-5B12773A3D82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9CD4694-B188-E5BB-B88D-4FD0CE844E8C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58242F77-89C9-4B3F-AC66-446CABB7F966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74CF03D-19A7-79A8-14CA-206F029B1330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75FAE6C-7685-CAB2-EEA5-FFD4B9EDEB50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FE431A6-6E94-90C4-0254-E4C7E7DEB0AE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3530B4D-F800-87D7-5ED2-8FD7144BBEB2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0061C050-2B2E-239C-31D8-2026C86F9127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B6B846AA-EDF4-4A2A-771A-3B783B229D2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69E793D2-1495-CF9D-7318-3890AD1FA734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C182AB72-61F0-92A7-9F38-509645F52CD2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3BC7A3B3-5A82-E30C-123B-74690CAB326F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16C077BA-4571-0AC6-EDEE-F5538C110DFD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20EA2C7-2989-A20A-9D9D-FCF6C9BFE6DE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DD2C893-D729-AF3C-2760-46DD1C82B796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604015C-4EA0-A28B-B04F-15E249AE53A3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3E079B6A-BBF5-D99D-CEFB-9638AC806416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658D3E91-2CD1-1FDC-BA26-F328603A8EEB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3E48826F-D45D-C0B0-45A9-E53A1EB8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3D568C-D2E3-6F05-C833-EF3D83238613}"/>
              </a:ext>
            </a:extLst>
          </p:cNvPr>
          <p:cNvGrpSpPr/>
          <p:nvPr/>
        </p:nvGrpSpPr>
        <p:grpSpPr>
          <a:xfrm>
            <a:off x="659457" y="1794466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31B3A9B-6200-614E-33B4-F78AD4A00E78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216D459D-3356-375A-EC39-D3F03D96C11D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E7AC95-CFDC-5BCA-BB7C-21B42A37F968}"/>
              </a:ext>
            </a:extLst>
          </p:cNvPr>
          <p:cNvGrpSpPr/>
          <p:nvPr/>
        </p:nvGrpSpPr>
        <p:grpSpPr>
          <a:xfrm>
            <a:off x="-8906672" y="2417728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DFDD679-BE11-4486-031A-0509EBEE011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22A002C7-E46E-6EAC-6BDA-57CF85A6D782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B5B49F-AD39-EDCC-ECE3-7BA0F678CBBE}"/>
              </a:ext>
            </a:extLst>
          </p:cNvPr>
          <p:cNvGrpSpPr/>
          <p:nvPr/>
        </p:nvGrpSpPr>
        <p:grpSpPr>
          <a:xfrm>
            <a:off x="-8916233" y="3370796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2FE762F-6764-3E30-BDC1-D096A0B95DF5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Serious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games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1C226F30-5939-3549-4E28-134889E7B3E3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2DD420-67ED-0A78-F368-E490D018DD3A}"/>
              </a:ext>
            </a:extLst>
          </p:cNvPr>
          <p:cNvGrpSpPr/>
          <p:nvPr/>
        </p:nvGrpSpPr>
        <p:grpSpPr>
          <a:xfrm>
            <a:off x="-8925040" y="4313409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D5974E7-24AA-F360-7483-2E90DF75BF5B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2E07BABE-3EC3-4F94-4D46-59BB0AB8F5A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67C36F-F166-AE82-C42D-75DB999EA2A3}"/>
              </a:ext>
            </a:extLst>
          </p:cNvPr>
          <p:cNvGrpSpPr/>
          <p:nvPr/>
        </p:nvGrpSpPr>
        <p:grpSpPr>
          <a:xfrm>
            <a:off x="-8931400" y="5256022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008AE07-859C-E6BC-2706-0D51E4D63B14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492E6558-6317-D9A5-58A9-7D57035E8EFF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26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71619-2FD4-206C-F3B1-5E4011C2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F618B97D-73F6-A3B8-E512-8B66945A27C5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21A06D09-4C88-15D7-28AB-8BB581F5EF36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33C5AA78-B43A-C2B4-1704-5F3326D13720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CFCFFF1F-8909-CEFE-8E3F-49ED81606C27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2A728DF1-D23E-A6D6-FD52-6C35DC0B1AC4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4E439324-E9A2-BCCE-F6F3-852E15086467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FA1B081E-2775-CE9B-61D2-D65A4A3C3CE0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F4CA03CB-7442-4270-B25E-6F420C72504B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1D9406D-1CD9-81E6-BD2F-5591B8749C52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5E17374-88ED-08EF-2E6B-1CC90D6BAFCC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A492553-3EAF-4A4B-2D26-4CED21516A4F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E6582C49-BFFC-79F1-BFF2-8ACBC1AF9B5D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07C55A9-FD13-B3D0-340E-E50ACF242F08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4E214EA-BC96-494A-AE63-8E7154C074CF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26F29B-08CD-9804-AD60-DB55713E9AF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FB8AD60B-D006-FE4D-84B1-9BDFF147BDC0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AB76EDD2-C644-7AD1-4945-BA4D592D03E2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A10FE5F3-B9B3-30DC-8CFB-E1B9F2F64199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8AB8E687-4BF1-A0AC-2E18-F491EC6DADFA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B5B71126-CF55-4406-6FE0-0ED9969E54EF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A6B6AD05-2224-1AD7-4EDA-1318632817FB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AD76958F-C040-2817-B416-6BD0B5FAD247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7563613-6251-00ED-1F9F-C701B841AAD2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7742685-F179-A5FC-D5BC-9A8AEFB660EE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120AB36A-2D82-7200-F1ED-2974BC9AC7A8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70D00386-435F-0A78-1E88-2430F55583B2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46572548-6354-8AE2-415C-E0FE24BE9420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E6D0B251-31C5-4CD4-7F5B-D7C9E80E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2AE478-DF4D-E934-68DB-A2C300EE2CE8}"/>
              </a:ext>
            </a:extLst>
          </p:cNvPr>
          <p:cNvGrpSpPr/>
          <p:nvPr/>
        </p:nvGrpSpPr>
        <p:grpSpPr>
          <a:xfrm>
            <a:off x="-8906672" y="1479085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2E0B02B-4692-03D3-68DE-F08862D6D91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16524A29-708A-1CD1-7103-104046E276FB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528CA4-7341-0A5E-9994-4590E01C1B3F}"/>
              </a:ext>
            </a:extLst>
          </p:cNvPr>
          <p:cNvGrpSpPr/>
          <p:nvPr/>
        </p:nvGrpSpPr>
        <p:grpSpPr>
          <a:xfrm>
            <a:off x="596933" y="2046580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BC191B4-8A72-FE5A-F68B-70044A094A32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4D5A32EE-3D95-D1D4-3FFF-3B9D4CA6C703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B95BC0-1770-2738-2037-F8E0941A9421}"/>
              </a:ext>
            </a:extLst>
          </p:cNvPr>
          <p:cNvGrpSpPr/>
          <p:nvPr/>
        </p:nvGrpSpPr>
        <p:grpSpPr>
          <a:xfrm>
            <a:off x="-8916233" y="3370796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1D17E46-D3C1-1303-9916-170EBFBDDBC3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Serious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</a:t>
              </a:r>
              <a:r>
                <a:rPr lang="fr-FR" sz="7200" b="1" dirty="0" err="1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games</a:t>
              </a:r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D8C31FF6-9B4B-9598-8DF6-7232B57DABAA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D32215-945E-4BB6-6A77-63E8F3D0A772}"/>
              </a:ext>
            </a:extLst>
          </p:cNvPr>
          <p:cNvGrpSpPr/>
          <p:nvPr/>
        </p:nvGrpSpPr>
        <p:grpSpPr>
          <a:xfrm>
            <a:off x="-8925040" y="4313409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B5DC84A-6BAF-3323-146A-2E29E2212531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525E135C-792F-BEE5-1675-C43FD11E3FED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FB3BEF-5F59-3BF9-34C0-1015BB430D73}"/>
              </a:ext>
            </a:extLst>
          </p:cNvPr>
          <p:cNvGrpSpPr/>
          <p:nvPr/>
        </p:nvGrpSpPr>
        <p:grpSpPr>
          <a:xfrm>
            <a:off x="-8931400" y="5256022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F979784-9875-1AE8-8AE4-FB1E220A4F0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3A923A5A-827C-F8C5-DDBF-D6EF6ECF0D58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54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35B1-D998-19E3-A26B-006E1810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 4">
            <a:extLst>
              <a:ext uri="{FF2B5EF4-FFF2-40B4-BE49-F238E27FC236}">
                <a16:creationId xmlns:a16="http://schemas.microsoft.com/office/drawing/2014/main" id="{3992217D-A228-6A9B-57F1-D3E5358E41B1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Triangle isocèle 5">
            <a:extLst>
              <a:ext uri="{FF2B5EF4-FFF2-40B4-BE49-F238E27FC236}">
                <a16:creationId xmlns:a16="http://schemas.microsoft.com/office/drawing/2014/main" id="{8AB1663C-DF05-2166-1425-7438A6B7FD99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Triangle isocèle 6">
            <a:extLst>
              <a:ext uri="{FF2B5EF4-FFF2-40B4-BE49-F238E27FC236}">
                <a16:creationId xmlns:a16="http://schemas.microsoft.com/office/drawing/2014/main" id="{38E35313-376E-C4CE-3C65-45EDF5F84F92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riangle isocèle 7">
            <a:extLst>
              <a:ext uri="{FF2B5EF4-FFF2-40B4-BE49-F238E27FC236}">
                <a16:creationId xmlns:a16="http://schemas.microsoft.com/office/drawing/2014/main" id="{839CA918-C563-3FE8-FA5B-F0DBBBB6A3EB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riangle isocèle 8">
            <a:extLst>
              <a:ext uri="{FF2B5EF4-FFF2-40B4-BE49-F238E27FC236}">
                <a16:creationId xmlns:a16="http://schemas.microsoft.com/office/drawing/2014/main" id="{E3701198-C4B3-DA56-6FE7-C0AC97609587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Triangle isocèle 9">
            <a:extLst>
              <a:ext uri="{FF2B5EF4-FFF2-40B4-BE49-F238E27FC236}">
                <a16:creationId xmlns:a16="http://schemas.microsoft.com/office/drawing/2014/main" id="{4ECBA709-4466-6441-33BA-FDE97765FD14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Triangle isocèle 18">
            <a:extLst>
              <a:ext uri="{FF2B5EF4-FFF2-40B4-BE49-F238E27FC236}">
                <a16:creationId xmlns:a16="http://schemas.microsoft.com/office/drawing/2014/main" id="{4EE460C4-1AC1-E3AA-B18F-53AF19CFCE79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riangle isocèle 11">
            <a:extLst>
              <a:ext uri="{FF2B5EF4-FFF2-40B4-BE49-F238E27FC236}">
                <a16:creationId xmlns:a16="http://schemas.microsoft.com/office/drawing/2014/main" id="{9261EFDF-078C-4E31-9289-1334390BD5F5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A6E08DB-3808-261A-4538-9CE6A72E3BDA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BB58226-F68A-2109-4989-9757A447B2CB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3296ABB-5BD7-3134-4A5F-094FD0FCDCA1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Triangle isocèle 15">
            <a:extLst>
              <a:ext uri="{FF2B5EF4-FFF2-40B4-BE49-F238E27FC236}">
                <a16:creationId xmlns:a16="http://schemas.microsoft.com/office/drawing/2014/main" id="{B110BB07-8A88-5789-731D-9CDC40706289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F76B5F4-10D3-FC2B-AD91-740FCACCCEA7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ACA8B70-21D1-FE0F-069B-4B5A7AD44AD6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094CCC9-00EB-6EA1-732C-4456421C0243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7F8B772C-4B2A-7430-8301-F2F9C2957919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13EF228-E898-AB76-231E-6AA20CE0740C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Triangle isocèle 22">
            <a:extLst>
              <a:ext uri="{FF2B5EF4-FFF2-40B4-BE49-F238E27FC236}">
                <a16:creationId xmlns:a16="http://schemas.microsoft.com/office/drawing/2014/main" id="{C1AAF049-B477-613A-B8B6-88250B7B36C5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Triangle isocèle 23">
            <a:extLst>
              <a:ext uri="{FF2B5EF4-FFF2-40B4-BE49-F238E27FC236}">
                <a16:creationId xmlns:a16="http://schemas.microsoft.com/office/drawing/2014/main" id="{2D2E25F8-0C3D-2A15-CB3A-79CAAE08D65A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Triangle isocèle 24">
            <a:extLst>
              <a:ext uri="{FF2B5EF4-FFF2-40B4-BE49-F238E27FC236}">
                <a16:creationId xmlns:a16="http://schemas.microsoft.com/office/drawing/2014/main" id="{164F4D47-3B36-B04E-E330-B5FE6B7C6E4C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6" name="Triangle isocèle 25">
            <a:extLst>
              <a:ext uri="{FF2B5EF4-FFF2-40B4-BE49-F238E27FC236}">
                <a16:creationId xmlns:a16="http://schemas.microsoft.com/office/drawing/2014/main" id="{C5AB9413-4BA6-644A-159D-5880F68B882E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Triangle isocèle 26">
            <a:extLst>
              <a:ext uri="{FF2B5EF4-FFF2-40B4-BE49-F238E27FC236}">
                <a16:creationId xmlns:a16="http://schemas.microsoft.com/office/drawing/2014/main" id="{7C0E7C90-E00F-D2CF-F7BA-85689EE20822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1FAA787-2BF8-7B74-7314-C67B7E249BCF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9928AD86-7BE1-BC96-2594-9449112F4325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185E4F44-60A6-10E5-3C04-7EB95328C4B1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Triangle isocèle 30">
            <a:extLst>
              <a:ext uri="{FF2B5EF4-FFF2-40B4-BE49-F238E27FC236}">
                <a16:creationId xmlns:a16="http://schemas.microsoft.com/office/drawing/2014/main" id="{43DAFC65-2293-7B04-B793-7A0109E20986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5" name="Rectangle 14">
            <a:extLst>
              <a:ext uri="{FF2B5EF4-FFF2-40B4-BE49-F238E27FC236}">
                <a16:creationId xmlns:a16="http://schemas.microsoft.com/office/drawing/2014/main" id="{8E561526-0BA3-08DD-3155-CBD1CA392867}"/>
              </a:ext>
            </a:extLst>
          </p:cNvPr>
          <p:cNvSpPr/>
          <p:nvPr/>
        </p:nvSpPr>
        <p:spPr>
          <a:xfrm>
            <a:off x="-1821136" y="342278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8" name="Titre 4">
            <a:extLst>
              <a:ext uri="{FF2B5EF4-FFF2-40B4-BE49-F238E27FC236}">
                <a16:creationId xmlns:a16="http://schemas.microsoft.com/office/drawing/2014/main" id="{9B05CACB-AEB4-C5AA-F95C-010B18AD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4396" y="580649"/>
            <a:ext cx="8822600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r>
              <a:rPr lang="en-US" sz="4000" dirty="0"/>
              <a:t>4. Types </a:t>
            </a:r>
            <a:r>
              <a:rPr lang="en-US" sz="4000" dirty="0" err="1"/>
              <a:t>d’EIAH</a:t>
            </a:r>
            <a:r>
              <a:rPr lang="en-US" sz="4000" dirty="0"/>
              <a:t>: </a:t>
            </a:r>
            <a:endParaRPr lang="fr-FR" sz="40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843DC-770C-516E-F69C-9EB6E14481A7}"/>
              </a:ext>
            </a:extLst>
          </p:cNvPr>
          <p:cNvGrpSpPr/>
          <p:nvPr/>
        </p:nvGrpSpPr>
        <p:grpSpPr>
          <a:xfrm>
            <a:off x="-8906672" y="1479085"/>
            <a:ext cx="9362100" cy="4272574"/>
            <a:chOff x="1203425" y="1818760"/>
            <a:chExt cx="9362100" cy="427257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9B557AE-F61A-28C7-BE17-56A89026FD5A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 err="1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MOOCs</a:t>
              </a:r>
              <a:r>
                <a:rPr lang="fr-FR" sz="7200" b="1" dirty="0">
                  <a:solidFill>
                    <a:schemeClr val="accent2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Cours en ligne ouverts à tous, permettant à des milliers d’apprenants de suivre une formation interactive à distance et à leur rythme.</a:t>
              </a:r>
            </a:p>
          </p:txBody>
        </p:sp>
        <p:sp>
          <p:nvSpPr>
            <p:cNvPr id="43" name="Rectangle: Diagonal Corners Rounded 42">
              <a:extLst>
                <a:ext uri="{FF2B5EF4-FFF2-40B4-BE49-F238E27FC236}">
                  <a16:creationId xmlns:a16="http://schemas.microsoft.com/office/drawing/2014/main" id="{728B02D8-CA92-A9DF-683D-A806789B82B1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0E042F-1637-4540-017C-1B905351E2EC}"/>
              </a:ext>
            </a:extLst>
          </p:cNvPr>
          <p:cNvGrpSpPr/>
          <p:nvPr/>
        </p:nvGrpSpPr>
        <p:grpSpPr>
          <a:xfrm>
            <a:off x="-8906672" y="2417728"/>
            <a:ext cx="9362100" cy="4272574"/>
            <a:chOff x="1203425" y="1818760"/>
            <a:chExt cx="9362100" cy="427257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C3CE985-924C-DF70-3551-F1AD9C25C0A0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5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Tuteurs intelligences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Systèmes informatiques qui simulent un tuteur humain pour guider l’apprenant de manière personnalisée selon ses besoins.</a:t>
              </a:r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: Diagonal Corners Rounded 47">
              <a:extLst>
                <a:ext uri="{FF2B5EF4-FFF2-40B4-BE49-F238E27FC236}">
                  <a16:creationId xmlns:a16="http://schemas.microsoft.com/office/drawing/2014/main" id="{B5632B26-C127-BAD9-1B4C-ABF8337DCE70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8A3AF3-FE5D-984E-B677-E6001B1D6ACF}"/>
              </a:ext>
            </a:extLst>
          </p:cNvPr>
          <p:cNvGrpSpPr/>
          <p:nvPr/>
        </p:nvGrpSpPr>
        <p:grpSpPr>
          <a:xfrm>
            <a:off x="713716" y="2034660"/>
            <a:ext cx="9362100" cy="4272574"/>
            <a:chOff x="1203425" y="1818760"/>
            <a:chExt cx="9362100" cy="42725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AC1379C-74F5-39FF-9730-23E53F66E38D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1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Jeux sérieux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Jeux vidéo éducatifs conçus pour favoriser l’apprentissage par l’interaction ludique.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Diagonal Corners Rounded 50">
              <a:extLst>
                <a:ext uri="{FF2B5EF4-FFF2-40B4-BE49-F238E27FC236}">
                  <a16:creationId xmlns:a16="http://schemas.microsoft.com/office/drawing/2014/main" id="{54334799-50D7-694C-3251-66B5B7229780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F438FC-9EC2-72DD-5A90-5CF25864AD6C}"/>
              </a:ext>
            </a:extLst>
          </p:cNvPr>
          <p:cNvGrpSpPr/>
          <p:nvPr/>
        </p:nvGrpSpPr>
        <p:grpSpPr>
          <a:xfrm>
            <a:off x="-8925040" y="4313409"/>
            <a:ext cx="9362100" cy="4272574"/>
            <a:chOff x="1203425" y="1818760"/>
            <a:chExt cx="9362100" cy="427257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3013B7A-E267-67D5-F118-9FAD59762C5F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4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Applications d’apprentissages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Logiciels ou applications mobiles dédiés à l’acquisition de connaissances ou compétences spécifiques.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: Diagonal Corners Rounded 53">
              <a:extLst>
                <a:ext uri="{FF2B5EF4-FFF2-40B4-BE49-F238E27FC236}">
                  <a16:creationId xmlns:a16="http://schemas.microsoft.com/office/drawing/2014/main" id="{B06603EA-D150-3820-5F55-9E0DDEADDAF5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70F05F-0A65-C544-476E-EB96DBF33A66}"/>
              </a:ext>
            </a:extLst>
          </p:cNvPr>
          <p:cNvGrpSpPr/>
          <p:nvPr/>
        </p:nvGrpSpPr>
        <p:grpSpPr>
          <a:xfrm>
            <a:off x="-8931400" y="5256022"/>
            <a:ext cx="9362100" cy="4272574"/>
            <a:chOff x="1203425" y="1818760"/>
            <a:chExt cx="9362100" cy="42725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BA9437E-A027-EB17-BF20-32591C934B35}"/>
                </a:ext>
              </a:extLst>
            </p:cNvPr>
            <p:cNvSpPr/>
            <p:nvPr/>
          </p:nvSpPr>
          <p:spPr>
            <a:xfrm>
              <a:off x="1203425" y="1878517"/>
              <a:ext cx="8965484" cy="4212817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b="1" dirty="0">
                  <a:solidFill>
                    <a:schemeClr val="accent3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Simulateurs éducatifs : </a:t>
              </a:r>
            </a:p>
            <a:p>
              <a:r>
                <a:rPr lang="fr-FR" sz="2400" dirty="0">
                  <a:solidFill>
                    <a:schemeClr val="tx1"/>
                  </a:solidFill>
                </a:rPr>
                <a:t>Environnements virtuels qui reproduisent des situations réelles pour permettre un apprentissage pratique à travers la simulation.</a:t>
              </a:r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: Diagonal Corners Rounded 56">
              <a:extLst>
                <a:ext uri="{FF2B5EF4-FFF2-40B4-BE49-F238E27FC236}">
                  <a16:creationId xmlns:a16="http://schemas.microsoft.com/office/drawing/2014/main" id="{C0870F15-B518-B7B4-97EC-6F46687F66D5}"/>
                </a:ext>
              </a:extLst>
            </p:cNvPr>
            <p:cNvSpPr/>
            <p:nvPr/>
          </p:nvSpPr>
          <p:spPr>
            <a:xfrm>
              <a:off x="10058933" y="1818760"/>
              <a:ext cx="506592" cy="991274"/>
            </a:xfrm>
            <a:prstGeom prst="round2DiagRect">
              <a:avLst>
                <a:gd name="adj1" fmla="val 4297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92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264495" id="{D953D8EE-2C2F-4D6A-B8D6-CA76EDECF24D}" vid="{AA94C15B-93C1-4ED0-9728-470FF09AF59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de titre animée Formes abstraites</Template>
  <TotalTime>271</TotalTime>
  <Words>1265</Words>
  <Application>Microsoft Office PowerPoint</Application>
  <PresentationFormat>Grand écran</PresentationFormat>
  <Paragraphs>233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ADLaM Display</vt:lpstr>
      <vt:lpstr>Amasis MT Pro Black</vt:lpstr>
      <vt:lpstr>Arial</vt:lpstr>
      <vt:lpstr>Calibri</vt:lpstr>
      <vt:lpstr>Calibri Light</vt:lpstr>
      <vt:lpstr>fkGroteskNeue</vt:lpstr>
      <vt:lpstr>Wingdings</vt:lpstr>
      <vt:lpstr>Thème Office</vt:lpstr>
      <vt:lpstr>Méthodologies de développement de l'EIAH</vt:lpstr>
      <vt:lpstr>Plan de travail: </vt:lpstr>
      <vt:lpstr>1. Introduction : </vt:lpstr>
      <vt:lpstr>2. Définition de EIAH </vt:lpstr>
      <vt:lpstr>3. Problématique </vt:lpstr>
      <vt:lpstr>4. Types d’EIAH: </vt:lpstr>
      <vt:lpstr>4. Types d’EIAH: </vt:lpstr>
      <vt:lpstr>4. Types d’EIAH: </vt:lpstr>
      <vt:lpstr>4. Types d’EIAH: </vt:lpstr>
      <vt:lpstr>4. Types d’EIAH: </vt:lpstr>
      <vt:lpstr>4. Types d’EIAH: </vt:lpstr>
      <vt:lpstr>5. Methodologies de development  : </vt:lpstr>
      <vt:lpstr>5. Methodologies de development  : </vt:lpstr>
      <vt:lpstr>6. Comparaison des méthodes </vt:lpstr>
      <vt:lpstr>7. Étapes de développement d’EIAH </vt:lpstr>
      <vt:lpstr>8. Outils Utilisés : </vt:lpstr>
      <vt:lpstr>8. Outils Utilisés : </vt:lpstr>
      <vt:lpstr>8. Outils Utilisés : </vt:lpstr>
      <vt:lpstr>8. Outils Utilisés : </vt:lpstr>
      <vt:lpstr>8. Outils Utilisés : </vt:lpstr>
      <vt:lpstr>9. Exemple pratique  : </vt:lpstr>
      <vt:lpstr>10. Défis et limites :</vt:lpstr>
      <vt:lpstr>10. Défis et limites :</vt:lpstr>
      <vt:lpstr>10. Défis et limites :</vt:lpstr>
      <vt:lpstr>10. Défis et limites :</vt:lpstr>
      <vt:lpstr>11. Conclusion :</vt:lpstr>
      <vt:lpstr>Merci pour votre attention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Méthodologies de développement de l'EIAH</dc:title>
  <dc:subject/>
  <dc:creator>wiem souaidi</dc:creator>
  <cp:keywords/>
  <dc:description/>
  <cp:lastModifiedBy>EM</cp:lastModifiedBy>
  <cp:revision>5</cp:revision>
  <dcterms:created xsi:type="dcterms:W3CDTF">2025-11-24T19:28:32Z</dcterms:created>
  <dcterms:modified xsi:type="dcterms:W3CDTF">2025-12-02T21:20:31Z</dcterms:modified>
  <cp:category/>
</cp:coreProperties>
</file>