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30324-9E12-43FB-94AA-85944060B9E5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EF039-BACD-470C-9D33-92E923DFB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28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EF039-BACD-470C-9D33-92E923DFB9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44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3CD0B2-E126-19F2-9534-CEB306921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FAF2CE-867F-7ADC-C888-0332E4E24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B7F78C-FC22-FAAC-2BEF-DFC52FF0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47D-08DD-46EE-95B7-8AE77012201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2B70A5-9B2A-15D4-29BF-50AE828E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ADCE08-617A-9D25-2424-13ACB847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2209-9831-4235-9142-E1C253F0E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39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C4903-3166-8D71-4C1B-D097F629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4F9151-08C7-DB67-030E-DEAF532B0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D93E53-6068-04F1-CF66-E9B32B60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47D-08DD-46EE-95B7-8AE77012201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E33ABB-EA00-D38B-CDF7-DD9B9D58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F3E011-B31D-A698-137D-EE9DAC63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2209-9831-4235-9142-E1C253F0E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13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4E65FE0-E9DF-186E-8B91-BDA42DE5D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518960-AA72-8E87-0119-420FE3852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110CD3-AD48-6FDF-D790-04E9482A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47D-08DD-46EE-95B7-8AE77012201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93434D-B569-2A2E-48E1-9FE8A923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09C277-AFF6-EFA2-5F41-C07C4FDF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2209-9831-4235-9142-E1C253F0E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06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39FC1A-F3FD-5182-36FF-89B3CAFC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3B700D-CEB1-115A-6AAB-7A5A17BA4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DFEBC-91F7-FAF0-9EFA-48270AE9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47D-08DD-46EE-95B7-8AE77012201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557A5A-7A5D-07D6-7463-57527D2F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902535-BC7D-CB2A-7461-5E1EF73F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2209-9831-4235-9142-E1C253F0E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91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C2549-A1B6-0378-78C0-926729B7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AC470D-0D6F-8E89-93E3-49AE8AF10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30A336-63F1-A128-71ED-A286AFF4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47D-08DD-46EE-95B7-8AE77012201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4966EB-75F7-3B7F-A4FE-74700439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4FFD77-7403-D94A-B1F2-BED805A4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2209-9831-4235-9142-E1C253F0E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02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2DCB3-C0DB-59C0-4FBB-F79F86B7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E19D0-A466-5F6F-493F-AC706CD1D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C8B4BA-8672-281C-8293-91A18FC6B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B12553-2575-7502-2A82-BB135888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47D-08DD-46EE-95B7-8AE77012201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E45E33-02AD-7203-A0AB-BDC7DB5E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A64844-1DFB-D8BE-B0D9-C146B16A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2209-9831-4235-9142-E1C253F0E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96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A02A1-DB62-E56E-9A69-F2C32B97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0BE27E-D0DB-60D7-7A9C-877376CD9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FF2922-8D63-0176-8645-50895BA82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18DE0E-B087-5050-2030-16C46E7DE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F34FE7-3102-28EE-3F3E-AD904F2B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57461-E92C-5D06-12B7-E6F28468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47D-08DD-46EE-95B7-8AE77012201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A511E8-BC48-90B1-18FE-315D1C93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C70B98-4AED-9AFE-58EF-7F4A9DBE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2209-9831-4235-9142-E1C253F0E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5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D7867-92FA-BADC-08BD-C2E4FE02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569937-FD01-204C-0098-A2F1CEF0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47D-08DD-46EE-95B7-8AE77012201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8F605E-9617-8D40-F20D-FDBA6086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9D4827-3843-B274-08EF-7D97DE54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2209-9831-4235-9142-E1C253F0E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18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6737D4-FCC3-7716-3497-BF80ED77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47D-08DD-46EE-95B7-8AE77012201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D1C124-901D-9C14-B944-CD0B00F6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8B41A1-2358-EA97-6284-205C6CD2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2209-9831-4235-9142-E1C253F0E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9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721B1-928F-C046-CE1C-61936BE8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FE746C-AED5-0AA6-7060-BD405551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FB7998-2CF4-654E-EEBC-929740FD1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7B6F8F-2E72-CF28-5ECD-108A770F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47D-08DD-46EE-95B7-8AE77012201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B91930-DCFE-FC80-B0E4-083527F7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B02CE9-C2AF-66D4-34D5-D3F8FE80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2209-9831-4235-9142-E1C253F0E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44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66AC1-6C58-1D73-3616-BA8CDC88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A1D45B8-048A-B513-7487-72C4BF9D5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5897E6-2DF8-C22C-3550-A370D6D42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A430EF-F701-A6CB-29B7-F2D73810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47D-08DD-46EE-95B7-8AE77012201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F59752-0C3B-853A-67E6-538D6BB8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EEBEAD-520C-246B-08B4-8F7FD56E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2209-9831-4235-9142-E1C253F0E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33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027697-BDF7-936F-3DA6-AC7C5540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BCED46-5412-2570-895D-C28CD910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85E42D-FBFE-7F2D-2455-40CA0A0EE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8A47D-08DD-46EE-95B7-8AE77012201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80BD2F-49AE-E169-C8C9-898D1987C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B75BF9-D564-0D3D-292C-A3F9C524F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72209-9831-4235-9142-E1C253F0E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44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D4A6620A-2699-B840-55C0-ACEE4219F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92553" cy="7569723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567F25E-9636-5DF2-FFF1-279BF357CE9D}"/>
              </a:ext>
            </a:extLst>
          </p:cNvPr>
          <p:cNvSpPr txBox="1"/>
          <p:nvPr/>
        </p:nvSpPr>
        <p:spPr>
          <a:xfrm>
            <a:off x="94267" y="5222450"/>
            <a:ext cx="3318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préparé par:</a:t>
            </a:r>
          </a:p>
          <a:p>
            <a:r>
              <a:rPr lang="fr-FR" b="1" dirty="0">
                <a:solidFill>
                  <a:schemeClr val="bg1"/>
                </a:solidFill>
              </a:rPr>
              <a:t>	-Menai Rana </a:t>
            </a:r>
          </a:p>
          <a:p>
            <a:r>
              <a:rPr lang="fr-FR" b="1" dirty="0">
                <a:solidFill>
                  <a:schemeClr val="bg1"/>
                </a:solidFill>
              </a:rPr>
              <a:t>	-</a:t>
            </a:r>
            <a:r>
              <a:rPr lang="fr-FR" b="1" dirty="0" err="1">
                <a:solidFill>
                  <a:schemeClr val="bg1"/>
                </a:solidFill>
              </a:rPr>
              <a:t>Mghrari</a:t>
            </a:r>
            <a:r>
              <a:rPr lang="fr-FR" b="1" dirty="0">
                <a:solidFill>
                  <a:schemeClr val="bg1"/>
                </a:solidFill>
              </a:rPr>
              <a:t> Rahma</a:t>
            </a:r>
          </a:p>
          <a:p>
            <a:r>
              <a:rPr lang="fr-FR" b="1" dirty="0">
                <a:solidFill>
                  <a:schemeClr val="bg1"/>
                </a:solidFill>
              </a:rPr>
              <a:t>	-</a:t>
            </a:r>
            <a:r>
              <a:rPr lang="fr-FR" b="1" dirty="0" err="1">
                <a:solidFill>
                  <a:schemeClr val="bg1"/>
                </a:solidFill>
              </a:rPr>
              <a:t>Mourah</a:t>
            </a:r>
            <a:r>
              <a:rPr lang="fr-FR" b="1" dirty="0">
                <a:solidFill>
                  <a:schemeClr val="bg1"/>
                </a:solidFill>
              </a:rPr>
              <a:t> Imen</a:t>
            </a:r>
          </a:p>
          <a:p>
            <a:r>
              <a:rPr lang="fr-FR" b="1" dirty="0">
                <a:solidFill>
                  <a:schemeClr val="bg1"/>
                </a:solidFill>
              </a:rPr>
              <a:t>	-hadj </a:t>
            </a:r>
            <a:r>
              <a:rPr lang="fr-FR" b="1" dirty="0" err="1">
                <a:solidFill>
                  <a:schemeClr val="bg1"/>
                </a:solidFill>
              </a:rPr>
              <a:t>yahia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nour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islem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/>
              <a:t>	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E3702A-90FE-8D83-F8C1-A1801495841E}"/>
              </a:ext>
            </a:extLst>
          </p:cNvPr>
          <p:cNvSpPr txBox="1"/>
          <p:nvPr/>
        </p:nvSpPr>
        <p:spPr>
          <a:xfrm>
            <a:off x="9681328" y="5914947"/>
            <a:ext cx="421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Date : 26/11/2025</a:t>
            </a:r>
          </a:p>
        </p:txBody>
      </p:sp>
    </p:spTree>
    <p:extLst>
      <p:ext uri="{BB962C8B-B14F-4D97-AF65-F5344CB8AC3E}">
        <p14:creationId xmlns:p14="http://schemas.microsoft.com/office/powerpoint/2010/main" val="273499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6E7C611-ABA6-3506-8B8C-7216510EA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570106" cy="766387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7E15695-D4FE-BE41-E1EE-F450E455E6A1}"/>
              </a:ext>
            </a:extLst>
          </p:cNvPr>
          <p:cNvSpPr txBox="1"/>
          <p:nvPr/>
        </p:nvSpPr>
        <p:spPr>
          <a:xfrm>
            <a:off x="706056" y="439838"/>
            <a:ext cx="6458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Défis éthiques et techniques du TALN</a:t>
            </a:r>
          </a:p>
          <a:p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2" name="Flèche : trois pointes 11">
            <a:extLst>
              <a:ext uri="{FF2B5EF4-FFF2-40B4-BE49-F238E27FC236}">
                <a16:creationId xmlns:a16="http://schemas.microsoft.com/office/drawing/2014/main" id="{4B9D1DF1-5687-9EB3-51A9-F71A0B2DDC8C}"/>
              </a:ext>
            </a:extLst>
          </p:cNvPr>
          <p:cNvSpPr/>
          <p:nvPr/>
        </p:nvSpPr>
        <p:spPr>
          <a:xfrm>
            <a:off x="4556760" y="4519672"/>
            <a:ext cx="3403600" cy="1077218"/>
          </a:xfrm>
          <a:prstGeom prst="leftRightUp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5520B8-6C7D-8AB0-4834-8A20898D20D3}"/>
              </a:ext>
            </a:extLst>
          </p:cNvPr>
          <p:cNvSpPr txBox="1"/>
          <p:nvPr/>
        </p:nvSpPr>
        <p:spPr>
          <a:xfrm>
            <a:off x="914400" y="3831937"/>
            <a:ext cx="340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Biais algorithmiques :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Le développement de systèmes TALN soulève des questions éthiques liées aux biais présents dans les données, pouvant affecter l'équité des outils éducatifs.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6C406C7-1497-42F0-4239-7B0E3C2D8FF6}"/>
              </a:ext>
            </a:extLst>
          </p:cNvPr>
          <p:cNvSpPr txBox="1"/>
          <p:nvPr/>
        </p:nvSpPr>
        <p:spPr>
          <a:xfrm>
            <a:off x="4592320" y="1564382"/>
            <a:ext cx="3474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Protection des données :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L'utilisation de données personnelles dans les systèmes TALN pose des risques pour la vie privée des étudiants, nécessitant des réglementations strictes.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97C43D1-C94A-72EB-A859-AED6663FA9EC}"/>
              </a:ext>
            </a:extLst>
          </p:cNvPr>
          <p:cNvSpPr txBox="1"/>
          <p:nvPr/>
        </p:nvSpPr>
        <p:spPr>
          <a:xfrm>
            <a:off x="8493760" y="3576320"/>
            <a:ext cx="34747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Accessibilité technologique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Il est crucial d'assurer que tous les étudiants, indépendamment de leur situation socio-économique, aient accès à ces technologies pour éviter une fracture numérique.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7BE4016-D92B-5E26-D6B6-B656C8DF0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570106" cy="766387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257BDF8-8BE0-1E74-D567-B30F0DE01E2F}"/>
              </a:ext>
            </a:extLst>
          </p:cNvPr>
          <p:cNvSpPr txBox="1"/>
          <p:nvPr/>
        </p:nvSpPr>
        <p:spPr>
          <a:xfrm>
            <a:off x="548640" y="416560"/>
            <a:ext cx="677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Perspectives d'avenir du TALN en éducation</a:t>
            </a: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B3A0423-DE74-3E6C-8E4C-FF8EC4DD2A35}"/>
              </a:ext>
            </a:extLst>
          </p:cNvPr>
          <p:cNvGrpSpPr/>
          <p:nvPr/>
        </p:nvGrpSpPr>
        <p:grpSpPr>
          <a:xfrm>
            <a:off x="794261" y="1967132"/>
            <a:ext cx="3252248" cy="4019114"/>
            <a:chOff x="794261" y="1967132"/>
            <a:chExt cx="3252248" cy="4019114"/>
          </a:xfrm>
        </p:grpSpPr>
        <p:sp>
          <p:nvSpPr>
            <p:cNvPr id="6" name="Google Shape;13151;p78">
              <a:extLst>
                <a:ext uri="{FF2B5EF4-FFF2-40B4-BE49-F238E27FC236}">
                  <a16:creationId xmlns:a16="http://schemas.microsoft.com/office/drawing/2014/main" id="{50A7700C-4617-0E33-E428-A1866E670F39}"/>
                </a:ext>
              </a:extLst>
            </p:cNvPr>
            <p:cNvSpPr/>
            <p:nvPr/>
          </p:nvSpPr>
          <p:spPr>
            <a:xfrm>
              <a:off x="1745940" y="1967132"/>
              <a:ext cx="834700" cy="806548"/>
            </a:xfrm>
            <a:custGeom>
              <a:avLst/>
              <a:gdLst/>
              <a:ahLst/>
              <a:cxnLst/>
              <a:rect l="l" t="t" r="r" b="b"/>
              <a:pathLst>
                <a:path w="11574" h="11573" extrusionOk="0">
                  <a:moveTo>
                    <a:pt x="10680" y="333"/>
                  </a:moveTo>
                  <a:cubicBezTo>
                    <a:pt x="10990" y="333"/>
                    <a:pt x="11228" y="583"/>
                    <a:pt x="11228" y="881"/>
                  </a:cubicBezTo>
                  <a:lnTo>
                    <a:pt x="11228" y="5620"/>
                  </a:lnTo>
                  <a:lnTo>
                    <a:pt x="11037" y="5620"/>
                  </a:lnTo>
                  <a:cubicBezTo>
                    <a:pt x="10954" y="5620"/>
                    <a:pt x="10871" y="5691"/>
                    <a:pt x="10871" y="5787"/>
                  </a:cubicBezTo>
                  <a:cubicBezTo>
                    <a:pt x="10871" y="5870"/>
                    <a:pt x="10954" y="5953"/>
                    <a:pt x="11037" y="5953"/>
                  </a:cubicBezTo>
                  <a:lnTo>
                    <a:pt x="11228" y="5953"/>
                  </a:lnTo>
                  <a:lnTo>
                    <a:pt x="11228" y="10680"/>
                  </a:lnTo>
                  <a:cubicBezTo>
                    <a:pt x="11228" y="10990"/>
                    <a:pt x="10978" y="11228"/>
                    <a:pt x="10680" y="11228"/>
                  </a:cubicBezTo>
                  <a:lnTo>
                    <a:pt x="5953" y="11228"/>
                  </a:lnTo>
                  <a:lnTo>
                    <a:pt x="5953" y="9406"/>
                  </a:lnTo>
                  <a:cubicBezTo>
                    <a:pt x="5953" y="9108"/>
                    <a:pt x="5715" y="8870"/>
                    <a:pt x="5418" y="8870"/>
                  </a:cubicBezTo>
                  <a:lnTo>
                    <a:pt x="5060" y="8870"/>
                  </a:lnTo>
                  <a:cubicBezTo>
                    <a:pt x="4834" y="8870"/>
                    <a:pt x="4644" y="8954"/>
                    <a:pt x="4525" y="9108"/>
                  </a:cubicBezTo>
                  <a:cubicBezTo>
                    <a:pt x="4358" y="9299"/>
                    <a:pt x="4132" y="9406"/>
                    <a:pt x="3882" y="9406"/>
                  </a:cubicBezTo>
                  <a:cubicBezTo>
                    <a:pt x="3632" y="9406"/>
                    <a:pt x="3382" y="9287"/>
                    <a:pt x="3239" y="9085"/>
                  </a:cubicBezTo>
                  <a:cubicBezTo>
                    <a:pt x="3072" y="8894"/>
                    <a:pt x="3013" y="8644"/>
                    <a:pt x="3072" y="8394"/>
                  </a:cubicBezTo>
                  <a:cubicBezTo>
                    <a:pt x="3132" y="8073"/>
                    <a:pt x="3405" y="7822"/>
                    <a:pt x="3727" y="7751"/>
                  </a:cubicBezTo>
                  <a:cubicBezTo>
                    <a:pt x="3781" y="7740"/>
                    <a:pt x="3835" y="7735"/>
                    <a:pt x="3889" y="7735"/>
                  </a:cubicBezTo>
                  <a:cubicBezTo>
                    <a:pt x="4129" y="7735"/>
                    <a:pt x="4357" y="7842"/>
                    <a:pt x="4513" y="8037"/>
                  </a:cubicBezTo>
                  <a:cubicBezTo>
                    <a:pt x="4656" y="8192"/>
                    <a:pt x="4846" y="8287"/>
                    <a:pt x="5049" y="8287"/>
                  </a:cubicBezTo>
                  <a:lnTo>
                    <a:pt x="5430" y="8287"/>
                  </a:lnTo>
                  <a:cubicBezTo>
                    <a:pt x="5727" y="8287"/>
                    <a:pt x="5965" y="8049"/>
                    <a:pt x="5965" y="7751"/>
                  </a:cubicBezTo>
                  <a:lnTo>
                    <a:pt x="5965" y="5917"/>
                  </a:lnTo>
                  <a:lnTo>
                    <a:pt x="7799" y="5917"/>
                  </a:lnTo>
                  <a:cubicBezTo>
                    <a:pt x="7894" y="5917"/>
                    <a:pt x="7989" y="6001"/>
                    <a:pt x="7989" y="6108"/>
                  </a:cubicBezTo>
                  <a:lnTo>
                    <a:pt x="7989" y="6477"/>
                  </a:lnTo>
                  <a:cubicBezTo>
                    <a:pt x="7989" y="6584"/>
                    <a:pt x="7942" y="6691"/>
                    <a:pt x="7858" y="6763"/>
                  </a:cubicBezTo>
                  <a:cubicBezTo>
                    <a:pt x="7525" y="7037"/>
                    <a:pt x="7382" y="7453"/>
                    <a:pt x="7454" y="7882"/>
                  </a:cubicBezTo>
                  <a:cubicBezTo>
                    <a:pt x="7537" y="8346"/>
                    <a:pt x="7894" y="8704"/>
                    <a:pt x="8347" y="8799"/>
                  </a:cubicBezTo>
                  <a:cubicBezTo>
                    <a:pt x="8430" y="8823"/>
                    <a:pt x="8513" y="8835"/>
                    <a:pt x="8597" y="8835"/>
                  </a:cubicBezTo>
                  <a:cubicBezTo>
                    <a:pt x="8870" y="8835"/>
                    <a:pt x="9120" y="8739"/>
                    <a:pt x="9347" y="8561"/>
                  </a:cubicBezTo>
                  <a:cubicBezTo>
                    <a:pt x="9609" y="8346"/>
                    <a:pt x="9775" y="8013"/>
                    <a:pt x="9775" y="7656"/>
                  </a:cubicBezTo>
                  <a:cubicBezTo>
                    <a:pt x="9775" y="7311"/>
                    <a:pt x="9621" y="6977"/>
                    <a:pt x="9347" y="6751"/>
                  </a:cubicBezTo>
                  <a:cubicBezTo>
                    <a:pt x="9263" y="6691"/>
                    <a:pt x="9228" y="6584"/>
                    <a:pt x="9228" y="6465"/>
                  </a:cubicBezTo>
                  <a:lnTo>
                    <a:pt x="9228" y="6108"/>
                  </a:lnTo>
                  <a:cubicBezTo>
                    <a:pt x="9228" y="6001"/>
                    <a:pt x="9311" y="5917"/>
                    <a:pt x="9418" y="5917"/>
                  </a:cubicBezTo>
                  <a:lnTo>
                    <a:pt x="10323" y="5917"/>
                  </a:lnTo>
                  <a:cubicBezTo>
                    <a:pt x="10418" y="5917"/>
                    <a:pt x="10490" y="5846"/>
                    <a:pt x="10490" y="5751"/>
                  </a:cubicBezTo>
                  <a:cubicBezTo>
                    <a:pt x="10490" y="5667"/>
                    <a:pt x="10418" y="5584"/>
                    <a:pt x="10323" y="5584"/>
                  </a:cubicBezTo>
                  <a:lnTo>
                    <a:pt x="9418" y="5584"/>
                  </a:lnTo>
                  <a:cubicBezTo>
                    <a:pt x="9120" y="5584"/>
                    <a:pt x="8882" y="5822"/>
                    <a:pt x="8882" y="6120"/>
                  </a:cubicBezTo>
                  <a:lnTo>
                    <a:pt x="8882" y="6477"/>
                  </a:lnTo>
                  <a:cubicBezTo>
                    <a:pt x="8882" y="6703"/>
                    <a:pt x="8966" y="6894"/>
                    <a:pt x="9120" y="7013"/>
                  </a:cubicBezTo>
                  <a:cubicBezTo>
                    <a:pt x="9311" y="7180"/>
                    <a:pt x="9418" y="7406"/>
                    <a:pt x="9418" y="7656"/>
                  </a:cubicBezTo>
                  <a:cubicBezTo>
                    <a:pt x="9418" y="7906"/>
                    <a:pt x="9299" y="8144"/>
                    <a:pt x="9109" y="8299"/>
                  </a:cubicBezTo>
                  <a:cubicBezTo>
                    <a:pt x="8957" y="8423"/>
                    <a:pt x="8780" y="8488"/>
                    <a:pt x="8595" y="8488"/>
                  </a:cubicBezTo>
                  <a:cubicBezTo>
                    <a:pt x="8533" y="8488"/>
                    <a:pt x="8469" y="8480"/>
                    <a:pt x="8406" y="8465"/>
                  </a:cubicBezTo>
                  <a:cubicBezTo>
                    <a:pt x="8097" y="8406"/>
                    <a:pt x="7835" y="8132"/>
                    <a:pt x="7763" y="7811"/>
                  </a:cubicBezTo>
                  <a:cubicBezTo>
                    <a:pt x="7704" y="7513"/>
                    <a:pt x="7811" y="7215"/>
                    <a:pt x="8049" y="7013"/>
                  </a:cubicBezTo>
                  <a:cubicBezTo>
                    <a:pt x="8216" y="6882"/>
                    <a:pt x="8299" y="6691"/>
                    <a:pt x="8299" y="6477"/>
                  </a:cubicBezTo>
                  <a:lnTo>
                    <a:pt x="8299" y="6108"/>
                  </a:lnTo>
                  <a:cubicBezTo>
                    <a:pt x="8299" y="5810"/>
                    <a:pt x="8061" y="5572"/>
                    <a:pt x="7763" y="5572"/>
                  </a:cubicBezTo>
                  <a:lnTo>
                    <a:pt x="5953" y="5572"/>
                  </a:lnTo>
                  <a:lnTo>
                    <a:pt x="5953" y="3739"/>
                  </a:lnTo>
                  <a:cubicBezTo>
                    <a:pt x="5953" y="3643"/>
                    <a:pt x="6037" y="3548"/>
                    <a:pt x="6144" y="3548"/>
                  </a:cubicBezTo>
                  <a:lnTo>
                    <a:pt x="6513" y="3548"/>
                  </a:lnTo>
                  <a:cubicBezTo>
                    <a:pt x="6620" y="3548"/>
                    <a:pt x="6727" y="3596"/>
                    <a:pt x="6799" y="3679"/>
                  </a:cubicBezTo>
                  <a:cubicBezTo>
                    <a:pt x="7017" y="3956"/>
                    <a:pt x="7342" y="4102"/>
                    <a:pt x="7698" y="4102"/>
                  </a:cubicBezTo>
                  <a:cubicBezTo>
                    <a:pt x="7770" y="4102"/>
                    <a:pt x="7844" y="4096"/>
                    <a:pt x="7918" y="4084"/>
                  </a:cubicBezTo>
                  <a:cubicBezTo>
                    <a:pt x="8370" y="4001"/>
                    <a:pt x="8728" y="3643"/>
                    <a:pt x="8835" y="3191"/>
                  </a:cubicBezTo>
                  <a:cubicBezTo>
                    <a:pt x="8906" y="2834"/>
                    <a:pt x="8823" y="2477"/>
                    <a:pt x="8597" y="2215"/>
                  </a:cubicBezTo>
                  <a:cubicBezTo>
                    <a:pt x="8370" y="1941"/>
                    <a:pt x="8049" y="1774"/>
                    <a:pt x="7692" y="1774"/>
                  </a:cubicBezTo>
                  <a:cubicBezTo>
                    <a:pt x="7346" y="1774"/>
                    <a:pt x="7001" y="1929"/>
                    <a:pt x="6775" y="2215"/>
                  </a:cubicBezTo>
                  <a:cubicBezTo>
                    <a:pt x="6715" y="2286"/>
                    <a:pt x="6620" y="2334"/>
                    <a:pt x="6501" y="2334"/>
                  </a:cubicBezTo>
                  <a:lnTo>
                    <a:pt x="6144" y="2334"/>
                  </a:lnTo>
                  <a:cubicBezTo>
                    <a:pt x="6037" y="2334"/>
                    <a:pt x="5941" y="2238"/>
                    <a:pt x="5941" y="2131"/>
                  </a:cubicBezTo>
                  <a:lnTo>
                    <a:pt x="5941" y="1226"/>
                  </a:lnTo>
                  <a:cubicBezTo>
                    <a:pt x="5941" y="1143"/>
                    <a:pt x="5870" y="1060"/>
                    <a:pt x="5787" y="1060"/>
                  </a:cubicBezTo>
                  <a:cubicBezTo>
                    <a:pt x="5691" y="1060"/>
                    <a:pt x="5620" y="1143"/>
                    <a:pt x="5620" y="1226"/>
                  </a:cubicBezTo>
                  <a:lnTo>
                    <a:pt x="5620" y="2131"/>
                  </a:lnTo>
                  <a:cubicBezTo>
                    <a:pt x="5620" y="2429"/>
                    <a:pt x="5858" y="2667"/>
                    <a:pt x="6156" y="2667"/>
                  </a:cubicBezTo>
                  <a:lnTo>
                    <a:pt x="6513" y="2667"/>
                  </a:lnTo>
                  <a:cubicBezTo>
                    <a:pt x="6739" y="2667"/>
                    <a:pt x="6930" y="2584"/>
                    <a:pt x="7049" y="2429"/>
                  </a:cubicBezTo>
                  <a:cubicBezTo>
                    <a:pt x="7215" y="2238"/>
                    <a:pt x="7430" y="2131"/>
                    <a:pt x="7692" y="2131"/>
                  </a:cubicBezTo>
                  <a:cubicBezTo>
                    <a:pt x="7942" y="2131"/>
                    <a:pt x="8180" y="2250"/>
                    <a:pt x="8323" y="2453"/>
                  </a:cubicBezTo>
                  <a:cubicBezTo>
                    <a:pt x="8489" y="2643"/>
                    <a:pt x="8549" y="2893"/>
                    <a:pt x="8489" y="3143"/>
                  </a:cubicBezTo>
                  <a:cubicBezTo>
                    <a:pt x="8430" y="3465"/>
                    <a:pt x="8168" y="3715"/>
                    <a:pt x="7835" y="3786"/>
                  </a:cubicBezTo>
                  <a:cubicBezTo>
                    <a:pt x="7780" y="3797"/>
                    <a:pt x="7726" y="3802"/>
                    <a:pt x="7673" y="3802"/>
                  </a:cubicBezTo>
                  <a:cubicBezTo>
                    <a:pt x="7432" y="3802"/>
                    <a:pt x="7205" y="3695"/>
                    <a:pt x="7049" y="3501"/>
                  </a:cubicBezTo>
                  <a:cubicBezTo>
                    <a:pt x="6918" y="3346"/>
                    <a:pt x="6727" y="3250"/>
                    <a:pt x="6513" y="3250"/>
                  </a:cubicBezTo>
                  <a:lnTo>
                    <a:pt x="6144" y="3250"/>
                  </a:lnTo>
                  <a:cubicBezTo>
                    <a:pt x="5846" y="3250"/>
                    <a:pt x="5608" y="3489"/>
                    <a:pt x="5608" y="3786"/>
                  </a:cubicBezTo>
                  <a:lnTo>
                    <a:pt x="5608" y="5620"/>
                  </a:lnTo>
                  <a:lnTo>
                    <a:pt x="3775" y="5620"/>
                  </a:lnTo>
                  <a:cubicBezTo>
                    <a:pt x="3667" y="5620"/>
                    <a:pt x="3584" y="5525"/>
                    <a:pt x="3584" y="5429"/>
                  </a:cubicBezTo>
                  <a:lnTo>
                    <a:pt x="3584" y="5048"/>
                  </a:lnTo>
                  <a:cubicBezTo>
                    <a:pt x="3584" y="4953"/>
                    <a:pt x="3620" y="4846"/>
                    <a:pt x="3715" y="4774"/>
                  </a:cubicBezTo>
                  <a:cubicBezTo>
                    <a:pt x="4036" y="4501"/>
                    <a:pt x="4191" y="4084"/>
                    <a:pt x="4120" y="3655"/>
                  </a:cubicBezTo>
                  <a:cubicBezTo>
                    <a:pt x="4025" y="3191"/>
                    <a:pt x="3667" y="2834"/>
                    <a:pt x="3227" y="2727"/>
                  </a:cubicBezTo>
                  <a:cubicBezTo>
                    <a:pt x="3148" y="2711"/>
                    <a:pt x="3069" y="2703"/>
                    <a:pt x="2991" y="2703"/>
                  </a:cubicBezTo>
                  <a:cubicBezTo>
                    <a:pt x="2716" y="2703"/>
                    <a:pt x="2452" y="2798"/>
                    <a:pt x="2239" y="2965"/>
                  </a:cubicBezTo>
                  <a:cubicBezTo>
                    <a:pt x="1977" y="3191"/>
                    <a:pt x="1810" y="3524"/>
                    <a:pt x="1810" y="3882"/>
                  </a:cubicBezTo>
                  <a:cubicBezTo>
                    <a:pt x="1810" y="4215"/>
                    <a:pt x="1953" y="4560"/>
                    <a:pt x="2239" y="4786"/>
                  </a:cubicBezTo>
                  <a:cubicBezTo>
                    <a:pt x="2310" y="4846"/>
                    <a:pt x="2358" y="4953"/>
                    <a:pt x="2358" y="5072"/>
                  </a:cubicBezTo>
                  <a:lnTo>
                    <a:pt x="2358" y="5429"/>
                  </a:lnTo>
                  <a:cubicBezTo>
                    <a:pt x="2358" y="5525"/>
                    <a:pt x="2274" y="5620"/>
                    <a:pt x="2167" y="5620"/>
                  </a:cubicBezTo>
                  <a:lnTo>
                    <a:pt x="334" y="5620"/>
                  </a:lnTo>
                  <a:lnTo>
                    <a:pt x="334" y="881"/>
                  </a:lnTo>
                  <a:cubicBezTo>
                    <a:pt x="334" y="572"/>
                    <a:pt x="584" y="333"/>
                    <a:pt x="881" y="333"/>
                  </a:cubicBezTo>
                  <a:lnTo>
                    <a:pt x="5620" y="333"/>
                  </a:lnTo>
                  <a:lnTo>
                    <a:pt x="5620" y="524"/>
                  </a:lnTo>
                  <a:cubicBezTo>
                    <a:pt x="5620" y="619"/>
                    <a:pt x="5691" y="691"/>
                    <a:pt x="5787" y="691"/>
                  </a:cubicBezTo>
                  <a:cubicBezTo>
                    <a:pt x="5870" y="691"/>
                    <a:pt x="5941" y="619"/>
                    <a:pt x="5941" y="524"/>
                  </a:cubicBezTo>
                  <a:lnTo>
                    <a:pt x="5941" y="333"/>
                  </a:lnTo>
                  <a:close/>
                  <a:moveTo>
                    <a:pt x="2976" y="3061"/>
                  </a:moveTo>
                  <a:cubicBezTo>
                    <a:pt x="3040" y="3061"/>
                    <a:pt x="3104" y="3069"/>
                    <a:pt x="3167" y="3084"/>
                  </a:cubicBezTo>
                  <a:cubicBezTo>
                    <a:pt x="3477" y="3143"/>
                    <a:pt x="3727" y="3417"/>
                    <a:pt x="3810" y="3739"/>
                  </a:cubicBezTo>
                  <a:cubicBezTo>
                    <a:pt x="3870" y="4036"/>
                    <a:pt x="3763" y="4334"/>
                    <a:pt x="3525" y="4536"/>
                  </a:cubicBezTo>
                  <a:cubicBezTo>
                    <a:pt x="3358" y="4667"/>
                    <a:pt x="3274" y="4858"/>
                    <a:pt x="3274" y="5072"/>
                  </a:cubicBezTo>
                  <a:lnTo>
                    <a:pt x="3274" y="5441"/>
                  </a:lnTo>
                  <a:cubicBezTo>
                    <a:pt x="3274" y="5739"/>
                    <a:pt x="3513" y="5977"/>
                    <a:pt x="3810" y="5977"/>
                  </a:cubicBezTo>
                  <a:lnTo>
                    <a:pt x="5632" y="5977"/>
                  </a:lnTo>
                  <a:lnTo>
                    <a:pt x="5632" y="7811"/>
                  </a:lnTo>
                  <a:cubicBezTo>
                    <a:pt x="5632" y="7918"/>
                    <a:pt x="5549" y="8001"/>
                    <a:pt x="5441" y="8001"/>
                  </a:cubicBezTo>
                  <a:lnTo>
                    <a:pt x="5072" y="8001"/>
                  </a:lnTo>
                  <a:cubicBezTo>
                    <a:pt x="4965" y="8001"/>
                    <a:pt x="4858" y="7953"/>
                    <a:pt x="4787" y="7870"/>
                  </a:cubicBezTo>
                  <a:cubicBezTo>
                    <a:pt x="4569" y="7593"/>
                    <a:pt x="4244" y="7447"/>
                    <a:pt x="3887" y="7447"/>
                  </a:cubicBezTo>
                  <a:cubicBezTo>
                    <a:pt x="3815" y="7447"/>
                    <a:pt x="3741" y="7453"/>
                    <a:pt x="3667" y="7465"/>
                  </a:cubicBezTo>
                  <a:cubicBezTo>
                    <a:pt x="3215" y="7561"/>
                    <a:pt x="2858" y="7918"/>
                    <a:pt x="2751" y="8358"/>
                  </a:cubicBezTo>
                  <a:cubicBezTo>
                    <a:pt x="2679" y="8715"/>
                    <a:pt x="2763" y="9073"/>
                    <a:pt x="2989" y="9346"/>
                  </a:cubicBezTo>
                  <a:cubicBezTo>
                    <a:pt x="3215" y="9608"/>
                    <a:pt x="3536" y="9775"/>
                    <a:pt x="3894" y="9775"/>
                  </a:cubicBezTo>
                  <a:cubicBezTo>
                    <a:pt x="4239" y="9775"/>
                    <a:pt x="4584" y="9620"/>
                    <a:pt x="4798" y="9346"/>
                  </a:cubicBezTo>
                  <a:cubicBezTo>
                    <a:pt x="4858" y="9263"/>
                    <a:pt x="4965" y="9227"/>
                    <a:pt x="5084" y="9227"/>
                  </a:cubicBezTo>
                  <a:lnTo>
                    <a:pt x="5441" y="9227"/>
                  </a:lnTo>
                  <a:cubicBezTo>
                    <a:pt x="5549" y="9227"/>
                    <a:pt x="5632" y="9311"/>
                    <a:pt x="5632" y="9418"/>
                  </a:cubicBezTo>
                  <a:lnTo>
                    <a:pt x="5632" y="11251"/>
                  </a:lnTo>
                  <a:lnTo>
                    <a:pt x="869" y="11251"/>
                  </a:lnTo>
                  <a:cubicBezTo>
                    <a:pt x="560" y="11251"/>
                    <a:pt x="322" y="10990"/>
                    <a:pt x="322" y="10692"/>
                  </a:cubicBezTo>
                  <a:lnTo>
                    <a:pt x="322" y="5965"/>
                  </a:lnTo>
                  <a:lnTo>
                    <a:pt x="2155" y="5965"/>
                  </a:lnTo>
                  <a:cubicBezTo>
                    <a:pt x="2453" y="5965"/>
                    <a:pt x="2691" y="5727"/>
                    <a:pt x="2691" y="5429"/>
                  </a:cubicBezTo>
                  <a:lnTo>
                    <a:pt x="2691" y="5072"/>
                  </a:lnTo>
                  <a:cubicBezTo>
                    <a:pt x="2691" y="4846"/>
                    <a:pt x="2596" y="4655"/>
                    <a:pt x="2453" y="4536"/>
                  </a:cubicBezTo>
                  <a:cubicBezTo>
                    <a:pt x="2262" y="4370"/>
                    <a:pt x="2155" y="4143"/>
                    <a:pt x="2155" y="3893"/>
                  </a:cubicBezTo>
                  <a:cubicBezTo>
                    <a:pt x="2155" y="3643"/>
                    <a:pt x="2274" y="3405"/>
                    <a:pt x="2465" y="3250"/>
                  </a:cubicBezTo>
                  <a:cubicBezTo>
                    <a:pt x="2607" y="3126"/>
                    <a:pt x="2789" y="3061"/>
                    <a:pt x="2976" y="3061"/>
                  </a:cubicBezTo>
                  <a:close/>
                  <a:moveTo>
                    <a:pt x="893" y="0"/>
                  </a:moveTo>
                  <a:cubicBezTo>
                    <a:pt x="393" y="0"/>
                    <a:pt x="0" y="393"/>
                    <a:pt x="0" y="893"/>
                  </a:cubicBezTo>
                  <a:lnTo>
                    <a:pt x="0" y="10680"/>
                  </a:lnTo>
                  <a:cubicBezTo>
                    <a:pt x="0" y="11168"/>
                    <a:pt x="393" y="11573"/>
                    <a:pt x="893" y="11573"/>
                  </a:cubicBezTo>
                  <a:lnTo>
                    <a:pt x="10680" y="11573"/>
                  </a:lnTo>
                  <a:cubicBezTo>
                    <a:pt x="11168" y="11573"/>
                    <a:pt x="11573" y="11168"/>
                    <a:pt x="11573" y="10680"/>
                  </a:cubicBezTo>
                  <a:lnTo>
                    <a:pt x="11573" y="893"/>
                  </a:lnTo>
                  <a:cubicBezTo>
                    <a:pt x="11573" y="393"/>
                    <a:pt x="11168" y="0"/>
                    <a:pt x="1068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3582753-28A8-C60A-8605-150EE35F6E45}"/>
                </a:ext>
              </a:extLst>
            </p:cNvPr>
            <p:cNvSpPr txBox="1"/>
            <p:nvPr/>
          </p:nvSpPr>
          <p:spPr>
            <a:xfrm>
              <a:off x="794261" y="3370145"/>
              <a:ext cx="3252248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Avancées technologiques :</a:t>
              </a:r>
            </a:p>
            <a:p>
              <a:endParaRPr lang="fr-FR" b="1" dirty="0">
                <a:solidFill>
                  <a:schemeClr val="bg1"/>
                </a:solidFill>
              </a:endParaRPr>
            </a:p>
            <a:p>
              <a:r>
                <a:rPr lang="fr-FR" dirty="0">
                  <a:solidFill>
                    <a:schemeClr val="bg1"/>
                  </a:solidFill>
                </a:rPr>
                <a:t>Les innovations continues dans le TALN promettent d'améliorer encore l'interaction et l'engagement des étudiants, transformant l'expérience éducative.</a:t>
              </a:r>
            </a:p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2376CCA-9306-FFE2-77DC-F29BCE7EE23F}"/>
              </a:ext>
            </a:extLst>
          </p:cNvPr>
          <p:cNvGrpSpPr/>
          <p:nvPr/>
        </p:nvGrpSpPr>
        <p:grpSpPr>
          <a:xfrm>
            <a:off x="4279769" y="1967132"/>
            <a:ext cx="3403076" cy="3924502"/>
            <a:chOff x="4279769" y="1967132"/>
            <a:chExt cx="3403076" cy="3924502"/>
          </a:xfrm>
        </p:grpSpPr>
        <p:grpSp>
          <p:nvGrpSpPr>
            <p:cNvPr id="12" name="Google Shape;12846;p77">
              <a:extLst>
                <a:ext uri="{FF2B5EF4-FFF2-40B4-BE49-F238E27FC236}">
                  <a16:creationId xmlns:a16="http://schemas.microsoft.com/office/drawing/2014/main" id="{9AB010A6-FE7E-90FF-B123-CDA487746235}"/>
                </a:ext>
              </a:extLst>
            </p:cNvPr>
            <p:cNvGrpSpPr/>
            <p:nvPr/>
          </p:nvGrpSpPr>
          <p:grpSpPr>
            <a:xfrm>
              <a:off x="4949072" y="1967132"/>
              <a:ext cx="975991" cy="806548"/>
              <a:chOff x="1745217" y="1515471"/>
              <a:chExt cx="343269" cy="342505"/>
            </a:xfrm>
          </p:grpSpPr>
          <p:sp>
            <p:nvSpPr>
              <p:cNvPr id="13" name="Google Shape;12847;p77">
                <a:extLst>
                  <a:ext uri="{FF2B5EF4-FFF2-40B4-BE49-F238E27FC236}">
                    <a16:creationId xmlns:a16="http://schemas.microsoft.com/office/drawing/2014/main" id="{126E6A88-5E7D-E015-CB21-C63E5FE0DFE8}"/>
                  </a:ext>
                </a:extLst>
              </p:cNvPr>
              <p:cNvSpPr/>
              <p:nvPr/>
            </p:nvSpPr>
            <p:spPr>
              <a:xfrm>
                <a:off x="1854448" y="1647096"/>
                <a:ext cx="22012" cy="21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46" y="0"/>
                    </a:moveTo>
                    <a:cubicBezTo>
                      <a:pt x="155" y="0"/>
                      <a:pt x="0" y="155"/>
                      <a:pt x="0" y="345"/>
                    </a:cubicBezTo>
                    <a:cubicBezTo>
                      <a:pt x="0" y="536"/>
                      <a:pt x="155" y="679"/>
                      <a:pt x="346" y="679"/>
                    </a:cubicBezTo>
                    <a:cubicBezTo>
                      <a:pt x="536" y="679"/>
                      <a:pt x="691" y="536"/>
                      <a:pt x="691" y="345"/>
                    </a:cubicBezTo>
                    <a:cubicBezTo>
                      <a:pt x="691" y="155"/>
                      <a:pt x="536" y="0"/>
                      <a:pt x="346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848;p77">
                <a:extLst>
                  <a:ext uri="{FF2B5EF4-FFF2-40B4-BE49-F238E27FC236}">
                    <a16:creationId xmlns:a16="http://schemas.microsoft.com/office/drawing/2014/main" id="{2FFE523B-1F8B-1C56-8669-7BF1DC54FA89}"/>
                  </a:ext>
                </a:extLst>
              </p:cNvPr>
              <p:cNvSpPr/>
              <p:nvPr/>
            </p:nvSpPr>
            <p:spPr>
              <a:xfrm>
                <a:off x="1906021" y="1647096"/>
                <a:ext cx="21661" cy="2163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9" extrusionOk="0">
                    <a:moveTo>
                      <a:pt x="334" y="0"/>
                    </a:moveTo>
                    <a:cubicBezTo>
                      <a:pt x="143" y="0"/>
                      <a:pt x="0" y="155"/>
                      <a:pt x="0" y="345"/>
                    </a:cubicBezTo>
                    <a:cubicBezTo>
                      <a:pt x="0" y="536"/>
                      <a:pt x="143" y="679"/>
                      <a:pt x="334" y="679"/>
                    </a:cubicBezTo>
                    <a:cubicBezTo>
                      <a:pt x="524" y="679"/>
                      <a:pt x="679" y="536"/>
                      <a:pt x="679" y="345"/>
                    </a:cubicBezTo>
                    <a:cubicBezTo>
                      <a:pt x="679" y="155"/>
                      <a:pt x="524" y="0"/>
                      <a:pt x="334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849;p77">
                <a:extLst>
                  <a:ext uri="{FF2B5EF4-FFF2-40B4-BE49-F238E27FC236}">
                    <a16:creationId xmlns:a16="http://schemas.microsoft.com/office/drawing/2014/main" id="{80DDA346-3FD3-DEDB-5629-C1637D9AF66D}"/>
                  </a:ext>
                </a:extLst>
              </p:cNvPr>
              <p:cNvSpPr/>
              <p:nvPr/>
            </p:nvSpPr>
            <p:spPr>
              <a:xfrm>
                <a:off x="1956830" y="1647096"/>
                <a:ext cx="22044" cy="2163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9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" y="345"/>
                    </a:cubicBezTo>
                    <a:cubicBezTo>
                      <a:pt x="1" y="536"/>
                      <a:pt x="156" y="679"/>
                      <a:pt x="346" y="679"/>
                    </a:cubicBezTo>
                    <a:cubicBezTo>
                      <a:pt x="537" y="679"/>
                      <a:pt x="691" y="536"/>
                      <a:pt x="691" y="345"/>
                    </a:cubicBezTo>
                    <a:cubicBezTo>
                      <a:pt x="691" y="155"/>
                      <a:pt x="537" y="0"/>
                      <a:pt x="346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850;p77">
                <a:extLst>
                  <a:ext uri="{FF2B5EF4-FFF2-40B4-BE49-F238E27FC236}">
                    <a16:creationId xmlns:a16="http://schemas.microsoft.com/office/drawing/2014/main" id="{1BF11183-92F9-91B2-3474-D4018A2F81AF}"/>
                  </a:ext>
                </a:extLst>
              </p:cNvPr>
              <p:cNvSpPr/>
              <p:nvPr/>
            </p:nvSpPr>
            <p:spPr>
              <a:xfrm>
                <a:off x="1745217" y="1515471"/>
                <a:ext cx="343269" cy="342505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10752" extrusionOk="0">
                    <a:moveTo>
                      <a:pt x="5382" y="1"/>
                    </a:moveTo>
                    <a:cubicBezTo>
                      <a:pt x="3953" y="1"/>
                      <a:pt x="2608" y="453"/>
                      <a:pt x="1596" y="1286"/>
                    </a:cubicBezTo>
                    <a:cubicBezTo>
                      <a:pt x="560" y="2144"/>
                      <a:pt x="0" y="3251"/>
                      <a:pt x="0" y="4465"/>
                    </a:cubicBezTo>
                    <a:cubicBezTo>
                      <a:pt x="0" y="5513"/>
                      <a:pt x="465" y="6561"/>
                      <a:pt x="1274" y="7359"/>
                    </a:cubicBezTo>
                    <a:cubicBezTo>
                      <a:pt x="2072" y="8121"/>
                      <a:pt x="3120" y="8645"/>
                      <a:pt x="4298" y="8835"/>
                    </a:cubicBezTo>
                    <a:cubicBezTo>
                      <a:pt x="4310" y="9442"/>
                      <a:pt x="4108" y="10014"/>
                      <a:pt x="3703" y="10478"/>
                    </a:cubicBezTo>
                    <a:cubicBezTo>
                      <a:pt x="3655" y="10514"/>
                      <a:pt x="3644" y="10597"/>
                      <a:pt x="3679" y="10657"/>
                    </a:cubicBezTo>
                    <a:cubicBezTo>
                      <a:pt x="3703" y="10704"/>
                      <a:pt x="3763" y="10752"/>
                      <a:pt x="3834" y="10752"/>
                    </a:cubicBezTo>
                    <a:cubicBezTo>
                      <a:pt x="5025" y="10752"/>
                      <a:pt x="6084" y="9966"/>
                      <a:pt x="6442" y="8835"/>
                    </a:cubicBezTo>
                    <a:cubicBezTo>
                      <a:pt x="7406" y="8668"/>
                      <a:pt x="8287" y="8299"/>
                      <a:pt x="9013" y="7752"/>
                    </a:cubicBezTo>
                    <a:cubicBezTo>
                      <a:pt x="9097" y="7692"/>
                      <a:pt x="9109" y="7585"/>
                      <a:pt x="9049" y="7513"/>
                    </a:cubicBezTo>
                    <a:cubicBezTo>
                      <a:pt x="9014" y="7465"/>
                      <a:pt x="8963" y="7441"/>
                      <a:pt x="8913" y="7441"/>
                    </a:cubicBezTo>
                    <a:cubicBezTo>
                      <a:pt x="8877" y="7441"/>
                      <a:pt x="8841" y="7453"/>
                      <a:pt x="8811" y="7478"/>
                    </a:cubicBezTo>
                    <a:cubicBezTo>
                      <a:pt x="8096" y="8014"/>
                      <a:pt x="7215" y="8371"/>
                      <a:pt x="6275" y="8502"/>
                    </a:cubicBezTo>
                    <a:cubicBezTo>
                      <a:pt x="6203" y="8525"/>
                      <a:pt x="6156" y="8561"/>
                      <a:pt x="6132" y="8621"/>
                    </a:cubicBezTo>
                    <a:cubicBezTo>
                      <a:pt x="5894" y="9549"/>
                      <a:pt x="5120" y="10216"/>
                      <a:pt x="4215" y="10371"/>
                    </a:cubicBezTo>
                    <a:cubicBezTo>
                      <a:pt x="4537" y="9859"/>
                      <a:pt x="4703" y="9264"/>
                      <a:pt x="4644" y="8656"/>
                    </a:cubicBezTo>
                    <a:cubicBezTo>
                      <a:pt x="4644" y="8585"/>
                      <a:pt x="4572" y="8502"/>
                      <a:pt x="4489" y="8490"/>
                    </a:cubicBezTo>
                    <a:cubicBezTo>
                      <a:pt x="2084" y="8144"/>
                      <a:pt x="346" y="6442"/>
                      <a:pt x="346" y="4430"/>
                    </a:cubicBezTo>
                    <a:cubicBezTo>
                      <a:pt x="346" y="2156"/>
                      <a:pt x="2608" y="310"/>
                      <a:pt x="5382" y="310"/>
                    </a:cubicBezTo>
                    <a:cubicBezTo>
                      <a:pt x="8168" y="310"/>
                      <a:pt x="10430" y="2156"/>
                      <a:pt x="10430" y="4430"/>
                    </a:cubicBezTo>
                    <a:cubicBezTo>
                      <a:pt x="10430" y="5370"/>
                      <a:pt x="10025" y="6287"/>
                      <a:pt x="9311" y="7013"/>
                    </a:cubicBezTo>
                    <a:cubicBezTo>
                      <a:pt x="9251" y="7097"/>
                      <a:pt x="9251" y="7192"/>
                      <a:pt x="9311" y="7252"/>
                    </a:cubicBezTo>
                    <a:cubicBezTo>
                      <a:pt x="9353" y="7281"/>
                      <a:pt x="9397" y="7296"/>
                      <a:pt x="9439" y="7296"/>
                    </a:cubicBezTo>
                    <a:cubicBezTo>
                      <a:pt x="9481" y="7296"/>
                      <a:pt x="9519" y="7281"/>
                      <a:pt x="9549" y="7252"/>
                    </a:cubicBezTo>
                    <a:cubicBezTo>
                      <a:pt x="10347" y="6466"/>
                      <a:pt x="10775" y="5454"/>
                      <a:pt x="10775" y="4430"/>
                    </a:cubicBezTo>
                    <a:cubicBezTo>
                      <a:pt x="10775" y="3263"/>
                      <a:pt x="10204" y="2144"/>
                      <a:pt x="9180" y="1286"/>
                    </a:cubicBezTo>
                    <a:cubicBezTo>
                      <a:pt x="8168" y="453"/>
                      <a:pt x="6811" y="1"/>
                      <a:pt x="538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19A6A7A-C6CD-B927-1F68-1E185E88FE50}"/>
                </a:ext>
              </a:extLst>
            </p:cNvPr>
            <p:cNvSpPr txBox="1"/>
            <p:nvPr/>
          </p:nvSpPr>
          <p:spPr>
            <a:xfrm>
              <a:off x="4279769" y="3337089"/>
              <a:ext cx="340307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Intégration dans les curricula :</a:t>
              </a:r>
            </a:p>
            <a:p>
              <a:endParaRPr lang="fr-FR" sz="2000" b="1" dirty="0">
                <a:solidFill>
                  <a:schemeClr val="bg1"/>
                </a:solidFill>
              </a:endParaRPr>
            </a:p>
            <a:p>
              <a:r>
                <a:rPr lang="fr-FR" sz="2000" dirty="0">
                  <a:solidFill>
                    <a:schemeClr val="bg1"/>
                  </a:solidFill>
                </a:rPr>
                <a:t>Les outils TALN devraient être intégrés dans les programmes scolaires, préparant les élèves à un monde de plus en plus numérique.</a:t>
              </a:r>
            </a:p>
            <a:p>
              <a:endParaRPr lang="fr-FR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FB1BEF4-66F4-7EAD-2ADB-394D4AE91B32}"/>
              </a:ext>
            </a:extLst>
          </p:cNvPr>
          <p:cNvGrpSpPr/>
          <p:nvPr/>
        </p:nvGrpSpPr>
        <p:grpSpPr>
          <a:xfrm>
            <a:off x="8116477" y="1967132"/>
            <a:ext cx="3846137" cy="3924502"/>
            <a:chOff x="8116477" y="1967132"/>
            <a:chExt cx="3846137" cy="3924502"/>
          </a:xfrm>
        </p:grpSpPr>
        <p:grpSp>
          <p:nvGrpSpPr>
            <p:cNvPr id="7" name="Google Shape;13117;p78">
              <a:extLst>
                <a:ext uri="{FF2B5EF4-FFF2-40B4-BE49-F238E27FC236}">
                  <a16:creationId xmlns:a16="http://schemas.microsoft.com/office/drawing/2014/main" id="{1202F5EB-8964-D1D9-20CC-3C0C3B9AD95B}"/>
                </a:ext>
              </a:extLst>
            </p:cNvPr>
            <p:cNvGrpSpPr/>
            <p:nvPr/>
          </p:nvGrpSpPr>
          <p:grpSpPr>
            <a:xfrm>
              <a:off x="8447291" y="1967132"/>
              <a:ext cx="834700" cy="806548"/>
              <a:chOff x="7121669" y="1533610"/>
              <a:chExt cx="321362" cy="321362"/>
            </a:xfrm>
          </p:grpSpPr>
          <p:sp>
            <p:nvSpPr>
              <p:cNvPr id="8" name="Google Shape;13118;p78">
                <a:extLst>
                  <a:ext uri="{FF2B5EF4-FFF2-40B4-BE49-F238E27FC236}">
                    <a16:creationId xmlns:a16="http://schemas.microsoft.com/office/drawing/2014/main" id="{AD086D30-F7A8-1689-61E0-7FC27A7BE4E4}"/>
                  </a:ext>
                </a:extLst>
              </p:cNvPr>
              <p:cNvSpPr/>
              <p:nvPr/>
            </p:nvSpPr>
            <p:spPr>
              <a:xfrm>
                <a:off x="7121669" y="1600289"/>
                <a:ext cx="142142" cy="19255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6050" extrusionOk="0">
                    <a:moveTo>
                      <a:pt x="2346" y="275"/>
                    </a:moveTo>
                    <a:cubicBezTo>
                      <a:pt x="2929" y="275"/>
                      <a:pt x="3406" y="751"/>
                      <a:pt x="3406" y="1322"/>
                    </a:cubicBezTo>
                    <a:lnTo>
                      <a:pt x="3406" y="1608"/>
                    </a:lnTo>
                    <a:lnTo>
                      <a:pt x="3382" y="1608"/>
                    </a:lnTo>
                    <a:cubicBezTo>
                      <a:pt x="3048" y="1537"/>
                      <a:pt x="2941" y="1108"/>
                      <a:pt x="2941" y="1108"/>
                    </a:cubicBezTo>
                    <a:cubicBezTo>
                      <a:pt x="2929" y="1049"/>
                      <a:pt x="2882" y="1001"/>
                      <a:pt x="2822" y="989"/>
                    </a:cubicBezTo>
                    <a:cubicBezTo>
                      <a:pt x="2809" y="984"/>
                      <a:pt x="2796" y="981"/>
                      <a:pt x="2783" y="981"/>
                    </a:cubicBezTo>
                    <a:cubicBezTo>
                      <a:pt x="2738" y="981"/>
                      <a:pt x="2695" y="1011"/>
                      <a:pt x="2667" y="1049"/>
                    </a:cubicBezTo>
                    <a:cubicBezTo>
                      <a:pt x="2155" y="1608"/>
                      <a:pt x="1262" y="1608"/>
                      <a:pt x="1250" y="1608"/>
                    </a:cubicBezTo>
                    <a:lnTo>
                      <a:pt x="1191" y="1608"/>
                    </a:lnTo>
                    <a:lnTo>
                      <a:pt x="1191" y="1322"/>
                    </a:lnTo>
                    <a:cubicBezTo>
                      <a:pt x="1191" y="751"/>
                      <a:pt x="1667" y="275"/>
                      <a:pt x="2251" y="275"/>
                    </a:cubicBezTo>
                    <a:close/>
                    <a:moveTo>
                      <a:pt x="1096" y="2049"/>
                    </a:moveTo>
                    <a:lnTo>
                      <a:pt x="1096" y="2382"/>
                    </a:lnTo>
                    <a:cubicBezTo>
                      <a:pt x="1060" y="2358"/>
                      <a:pt x="1012" y="2287"/>
                      <a:pt x="1012" y="2215"/>
                    </a:cubicBezTo>
                    <a:cubicBezTo>
                      <a:pt x="1012" y="2144"/>
                      <a:pt x="1036" y="2084"/>
                      <a:pt x="1096" y="2049"/>
                    </a:cubicBezTo>
                    <a:close/>
                    <a:moveTo>
                      <a:pt x="3394" y="2061"/>
                    </a:moveTo>
                    <a:cubicBezTo>
                      <a:pt x="3441" y="2084"/>
                      <a:pt x="3477" y="2144"/>
                      <a:pt x="3477" y="2215"/>
                    </a:cubicBezTo>
                    <a:cubicBezTo>
                      <a:pt x="3477" y="2299"/>
                      <a:pt x="3453" y="2358"/>
                      <a:pt x="3394" y="2382"/>
                    </a:cubicBezTo>
                    <a:lnTo>
                      <a:pt x="3394" y="2061"/>
                    </a:lnTo>
                    <a:close/>
                    <a:moveTo>
                      <a:pt x="2632" y="1442"/>
                    </a:moveTo>
                    <a:cubicBezTo>
                      <a:pt x="2727" y="1608"/>
                      <a:pt x="2858" y="1787"/>
                      <a:pt x="3084" y="1894"/>
                    </a:cubicBezTo>
                    <a:lnTo>
                      <a:pt x="3084" y="2537"/>
                    </a:lnTo>
                    <a:cubicBezTo>
                      <a:pt x="3084" y="2930"/>
                      <a:pt x="2751" y="3263"/>
                      <a:pt x="2346" y="3263"/>
                    </a:cubicBezTo>
                    <a:lnTo>
                      <a:pt x="2155" y="3263"/>
                    </a:lnTo>
                    <a:cubicBezTo>
                      <a:pt x="1739" y="3263"/>
                      <a:pt x="1417" y="2930"/>
                      <a:pt x="1417" y="2537"/>
                    </a:cubicBezTo>
                    <a:lnTo>
                      <a:pt x="1417" y="1918"/>
                    </a:lnTo>
                    <a:cubicBezTo>
                      <a:pt x="1679" y="1894"/>
                      <a:pt x="2227" y="1799"/>
                      <a:pt x="2632" y="1442"/>
                    </a:cubicBezTo>
                    <a:close/>
                    <a:moveTo>
                      <a:pt x="2536" y="3573"/>
                    </a:moveTo>
                    <a:lnTo>
                      <a:pt x="2536" y="3775"/>
                    </a:lnTo>
                    <a:lnTo>
                      <a:pt x="2251" y="4073"/>
                    </a:lnTo>
                    <a:lnTo>
                      <a:pt x="1965" y="3811"/>
                    </a:lnTo>
                    <a:lnTo>
                      <a:pt x="1965" y="3632"/>
                    </a:lnTo>
                    <a:lnTo>
                      <a:pt x="1965" y="3573"/>
                    </a:lnTo>
                    <a:cubicBezTo>
                      <a:pt x="2024" y="3585"/>
                      <a:pt x="2084" y="3585"/>
                      <a:pt x="2155" y="3585"/>
                    </a:cubicBezTo>
                    <a:lnTo>
                      <a:pt x="2346" y="3585"/>
                    </a:lnTo>
                    <a:cubicBezTo>
                      <a:pt x="2405" y="3585"/>
                      <a:pt x="2465" y="3585"/>
                      <a:pt x="2536" y="3573"/>
                    </a:cubicBezTo>
                    <a:close/>
                    <a:moveTo>
                      <a:pt x="2846" y="3906"/>
                    </a:moveTo>
                    <a:lnTo>
                      <a:pt x="2941" y="3989"/>
                    </a:lnTo>
                    <a:lnTo>
                      <a:pt x="2727" y="4454"/>
                    </a:lnTo>
                    <a:lnTo>
                      <a:pt x="2667" y="4406"/>
                    </a:lnTo>
                    <a:lnTo>
                      <a:pt x="2489" y="4275"/>
                    </a:lnTo>
                    <a:lnTo>
                      <a:pt x="2810" y="3930"/>
                    </a:lnTo>
                    <a:lnTo>
                      <a:pt x="2846" y="3906"/>
                    </a:lnTo>
                    <a:close/>
                    <a:moveTo>
                      <a:pt x="1655" y="3918"/>
                    </a:moveTo>
                    <a:cubicBezTo>
                      <a:pt x="1655" y="3942"/>
                      <a:pt x="1667" y="3966"/>
                      <a:pt x="1691" y="3989"/>
                    </a:cubicBezTo>
                    <a:lnTo>
                      <a:pt x="2012" y="4287"/>
                    </a:lnTo>
                    <a:lnTo>
                      <a:pt x="1774" y="4466"/>
                    </a:lnTo>
                    <a:lnTo>
                      <a:pt x="1536" y="3989"/>
                    </a:lnTo>
                    <a:lnTo>
                      <a:pt x="1655" y="3918"/>
                    </a:lnTo>
                    <a:close/>
                    <a:moveTo>
                      <a:pt x="2227" y="4490"/>
                    </a:moveTo>
                    <a:lnTo>
                      <a:pt x="2370" y="4597"/>
                    </a:lnTo>
                    <a:lnTo>
                      <a:pt x="2322" y="4704"/>
                    </a:lnTo>
                    <a:lnTo>
                      <a:pt x="2155" y="4704"/>
                    </a:lnTo>
                    <a:lnTo>
                      <a:pt x="2108" y="4585"/>
                    </a:lnTo>
                    <a:lnTo>
                      <a:pt x="2227" y="4490"/>
                    </a:lnTo>
                    <a:close/>
                    <a:moveTo>
                      <a:pt x="1846" y="4799"/>
                    </a:moveTo>
                    <a:lnTo>
                      <a:pt x="1893" y="4894"/>
                    </a:lnTo>
                    <a:lnTo>
                      <a:pt x="1846" y="5156"/>
                    </a:lnTo>
                    <a:lnTo>
                      <a:pt x="1751" y="4835"/>
                    </a:lnTo>
                    <a:cubicBezTo>
                      <a:pt x="1774" y="4835"/>
                      <a:pt x="1786" y="4823"/>
                      <a:pt x="1798" y="4823"/>
                    </a:cubicBezTo>
                    <a:lnTo>
                      <a:pt x="1846" y="4799"/>
                    </a:lnTo>
                    <a:close/>
                    <a:moveTo>
                      <a:pt x="2632" y="4799"/>
                    </a:moveTo>
                    <a:lnTo>
                      <a:pt x="2679" y="4823"/>
                    </a:lnTo>
                    <a:cubicBezTo>
                      <a:pt x="2691" y="4835"/>
                      <a:pt x="2703" y="4835"/>
                      <a:pt x="2739" y="4847"/>
                    </a:cubicBezTo>
                    <a:lnTo>
                      <a:pt x="2644" y="5156"/>
                    </a:lnTo>
                    <a:lnTo>
                      <a:pt x="2608" y="4882"/>
                    </a:lnTo>
                    <a:lnTo>
                      <a:pt x="2632" y="4799"/>
                    </a:lnTo>
                    <a:close/>
                    <a:moveTo>
                      <a:pt x="2322" y="5037"/>
                    </a:moveTo>
                    <a:lnTo>
                      <a:pt x="2441" y="5728"/>
                    </a:lnTo>
                    <a:lnTo>
                      <a:pt x="2084" y="5728"/>
                    </a:lnTo>
                    <a:lnTo>
                      <a:pt x="2203" y="5037"/>
                    </a:lnTo>
                    <a:close/>
                    <a:moveTo>
                      <a:pt x="3263" y="4156"/>
                    </a:moveTo>
                    <a:lnTo>
                      <a:pt x="3620" y="4299"/>
                    </a:lnTo>
                    <a:lnTo>
                      <a:pt x="3632" y="4299"/>
                    </a:lnTo>
                    <a:cubicBezTo>
                      <a:pt x="3644" y="4323"/>
                      <a:pt x="4156" y="4501"/>
                      <a:pt x="4156" y="5121"/>
                    </a:cubicBezTo>
                    <a:lnTo>
                      <a:pt x="4156" y="5728"/>
                    </a:lnTo>
                    <a:lnTo>
                      <a:pt x="3739" y="5728"/>
                    </a:lnTo>
                    <a:lnTo>
                      <a:pt x="3739" y="5097"/>
                    </a:lnTo>
                    <a:cubicBezTo>
                      <a:pt x="3739" y="5001"/>
                      <a:pt x="3656" y="4930"/>
                      <a:pt x="3572" y="4930"/>
                    </a:cubicBezTo>
                    <a:cubicBezTo>
                      <a:pt x="3477" y="4930"/>
                      <a:pt x="3406" y="5001"/>
                      <a:pt x="3406" y="5097"/>
                    </a:cubicBezTo>
                    <a:lnTo>
                      <a:pt x="3406" y="5728"/>
                    </a:lnTo>
                    <a:lnTo>
                      <a:pt x="2810" y="5728"/>
                    </a:lnTo>
                    <a:lnTo>
                      <a:pt x="3263" y="4156"/>
                    </a:lnTo>
                    <a:close/>
                    <a:moveTo>
                      <a:pt x="2179" y="1"/>
                    </a:moveTo>
                    <a:cubicBezTo>
                      <a:pt x="1429" y="1"/>
                      <a:pt x="810" y="608"/>
                      <a:pt x="810" y="1370"/>
                    </a:cubicBezTo>
                    <a:lnTo>
                      <a:pt x="810" y="1870"/>
                    </a:lnTo>
                    <a:cubicBezTo>
                      <a:pt x="739" y="1965"/>
                      <a:pt x="679" y="2084"/>
                      <a:pt x="679" y="2215"/>
                    </a:cubicBezTo>
                    <a:cubicBezTo>
                      <a:pt x="679" y="2465"/>
                      <a:pt x="858" y="2680"/>
                      <a:pt x="1096" y="2727"/>
                    </a:cubicBezTo>
                    <a:cubicBezTo>
                      <a:pt x="1155" y="3037"/>
                      <a:pt x="1346" y="3299"/>
                      <a:pt x="1631" y="3454"/>
                    </a:cubicBezTo>
                    <a:lnTo>
                      <a:pt x="1631" y="3525"/>
                    </a:lnTo>
                    <a:lnTo>
                      <a:pt x="1274" y="3763"/>
                    </a:lnTo>
                    <a:lnTo>
                      <a:pt x="1262" y="3763"/>
                    </a:lnTo>
                    <a:lnTo>
                      <a:pt x="727" y="3989"/>
                    </a:lnTo>
                    <a:cubicBezTo>
                      <a:pt x="477" y="4073"/>
                      <a:pt x="0" y="4418"/>
                      <a:pt x="0" y="5109"/>
                    </a:cubicBezTo>
                    <a:lnTo>
                      <a:pt x="0" y="5859"/>
                    </a:lnTo>
                    <a:cubicBezTo>
                      <a:pt x="0" y="5954"/>
                      <a:pt x="72" y="6025"/>
                      <a:pt x="155" y="6025"/>
                    </a:cubicBezTo>
                    <a:lnTo>
                      <a:pt x="1203" y="6025"/>
                    </a:lnTo>
                    <a:cubicBezTo>
                      <a:pt x="1286" y="6025"/>
                      <a:pt x="1370" y="5954"/>
                      <a:pt x="1370" y="5859"/>
                    </a:cubicBezTo>
                    <a:cubicBezTo>
                      <a:pt x="1370" y="5775"/>
                      <a:pt x="1286" y="5704"/>
                      <a:pt x="1203" y="5704"/>
                    </a:cubicBezTo>
                    <a:lnTo>
                      <a:pt x="1048" y="5704"/>
                    </a:lnTo>
                    <a:lnTo>
                      <a:pt x="1048" y="5061"/>
                    </a:lnTo>
                    <a:cubicBezTo>
                      <a:pt x="1048" y="4966"/>
                      <a:pt x="977" y="4894"/>
                      <a:pt x="893" y="4894"/>
                    </a:cubicBezTo>
                    <a:cubicBezTo>
                      <a:pt x="798" y="4894"/>
                      <a:pt x="727" y="4966"/>
                      <a:pt x="727" y="5061"/>
                    </a:cubicBezTo>
                    <a:lnTo>
                      <a:pt x="727" y="5704"/>
                    </a:lnTo>
                    <a:lnTo>
                      <a:pt x="310" y="5704"/>
                    </a:lnTo>
                    <a:lnTo>
                      <a:pt x="310" y="5085"/>
                    </a:lnTo>
                    <a:cubicBezTo>
                      <a:pt x="310" y="4454"/>
                      <a:pt x="798" y="4275"/>
                      <a:pt x="834" y="4275"/>
                    </a:cubicBezTo>
                    <a:lnTo>
                      <a:pt x="846" y="4275"/>
                    </a:lnTo>
                    <a:lnTo>
                      <a:pt x="1227" y="4109"/>
                    </a:lnTo>
                    <a:lnTo>
                      <a:pt x="1679" y="5704"/>
                    </a:lnTo>
                    <a:cubicBezTo>
                      <a:pt x="1608" y="5716"/>
                      <a:pt x="1560" y="5775"/>
                      <a:pt x="1560" y="5847"/>
                    </a:cubicBezTo>
                    <a:cubicBezTo>
                      <a:pt x="1560" y="5942"/>
                      <a:pt x="1631" y="6013"/>
                      <a:pt x="1727" y="6013"/>
                    </a:cubicBezTo>
                    <a:lnTo>
                      <a:pt x="1893" y="6049"/>
                    </a:lnTo>
                    <a:lnTo>
                      <a:pt x="4298" y="6049"/>
                    </a:lnTo>
                    <a:cubicBezTo>
                      <a:pt x="4394" y="6049"/>
                      <a:pt x="4465" y="5966"/>
                      <a:pt x="4465" y="5883"/>
                    </a:cubicBezTo>
                    <a:lnTo>
                      <a:pt x="4465" y="5121"/>
                    </a:lnTo>
                    <a:cubicBezTo>
                      <a:pt x="4465" y="4430"/>
                      <a:pt x="3989" y="4097"/>
                      <a:pt x="3727" y="4001"/>
                    </a:cubicBezTo>
                    <a:lnTo>
                      <a:pt x="3203" y="3775"/>
                    </a:lnTo>
                    <a:lnTo>
                      <a:pt x="2834" y="3537"/>
                    </a:lnTo>
                    <a:lnTo>
                      <a:pt x="2834" y="3454"/>
                    </a:lnTo>
                    <a:cubicBezTo>
                      <a:pt x="3108" y="3299"/>
                      <a:pt x="3310" y="3037"/>
                      <a:pt x="3370" y="2727"/>
                    </a:cubicBezTo>
                    <a:cubicBezTo>
                      <a:pt x="3608" y="2680"/>
                      <a:pt x="3787" y="2465"/>
                      <a:pt x="3787" y="2215"/>
                    </a:cubicBezTo>
                    <a:cubicBezTo>
                      <a:pt x="3787" y="2084"/>
                      <a:pt x="3751" y="1965"/>
                      <a:pt x="3656" y="1870"/>
                    </a:cubicBezTo>
                    <a:lnTo>
                      <a:pt x="3656" y="1370"/>
                    </a:lnTo>
                    <a:cubicBezTo>
                      <a:pt x="3656" y="608"/>
                      <a:pt x="3048" y="1"/>
                      <a:pt x="2286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3119;p78">
                <a:extLst>
                  <a:ext uri="{FF2B5EF4-FFF2-40B4-BE49-F238E27FC236}">
                    <a16:creationId xmlns:a16="http://schemas.microsoft.com/office/drawing/2014/main" id="{3299F07D-DF92-BCF6-E3DE-226B5CFEB5DA}"/>
                  </a:ext>
                </a:extLst>
              </p:cNvPr>
              <p:cNvSpPr/>
              <p:nvPr/>
            </p:nvSpPr>
            <p:spPr>
              <a:xfrm>
                <a:off x="7170938" y="1533610"/>
                <a:ext cx="223206" cy="53852"/>
              </a:xfrm>
              <a:custGeom>
                <a:avLst/>
                <a:gdLst/>
                <a:ahLst/>
                <a:cxnLst/>
                <a:rect l="l" t="t" r="r" b="b"/>
                <a:pathLst>
                  <a:path w="7013" h="1692" extrusionOk="0">
                    <a:moveTo>
                      <a:pt x="3512" y="0"/>
                    </a:moveTo>
                    <a:cubicBezTo>
                      <a:pt x="2227" y="0"/>
                      <a:pt x="1000" y="477"/>
                      <a:pt x="72" y="1358"/>
                    </a:cubicBezTo>
                    <a:cubicBezTo>
                      <a:pt x="12" y="1405"/>
                      <a:pt x="0" y="1512"/>
                      <a:pt x="72" y="1572"/>
                    </a:cubicBezTo>
                    <a:cubicBezTo>
                      <a:pt x="92" y="1625"/>
                      <a:pt x="130" y="1649"/>
                      <a:pt x="171" y="1649"/>
                    </a:cubicBezTo>
                    <a:cubicBezTo>
                      <a:pt x="203" y="1649"/>
                      <a:pt x="236" y="1634"/>
                      <a:pt x="262" y="1608"/>
                    </a:cubicBezTo>
                    <a:cubicBezTo>
                      <a:pt x="1143" y="786"/>
                      <a:pt x="2286" y="322"/>
                      <a:pt x="3501" y="322"/>
                    </a:cubicBezTo>
                    <a:cubicBezTo>
                      <a:pt x="4584" y="322"/>
                      <a:pt x="5608" y="691"/>
                      <a:pt x="6453" y="1370"/>
                    </a:cubicBezTo>
                    <a:lnTo>
                      <a:pt x="6203" y="1370"/>
                    </a:lnTo>
                    <a:cubicBezTo>
                      <a:pt x="6120" y="1370"/>
                      <a:pt x="6037" y="1441"/>
                      <a:pt x="6037" y="1536"/>
                    </a:cubicBezTo>
                    <a:cubicBezTo>
                      <a:pt x="6037" y="1620"/>
                      <a:pt x="6120" y="1691"/>
                      <a:pt x="6203" y="1691"/>
                    </a:cubicBezTo>
                    <a:lnTo>
                      <a:pt x="6846" y="1691"/>
                    </a:lnTo>
                    <a:cubicBezTo>
                      <a:pt x="6930" y="1691"/>
                      <a:pt x="7013" y="1620"/>
                      <a:pt x="7013" y="1536"/>
                    </a:cubicBezTo>
                    <a:lnTo>
                      <a:pt x="7013" y="953"/>
                    </a:lnTo>
                    <a:cubicBezTo>
                      <a:pt x="7013" y="858"/>
                      <a:pt x="6930" y="786"/>
                      <a:pt x="6846" y="786"/>
                    </a:cubicBezTo>
                    <a:cubicBezTo>
                      <a:pt x="6751" y="786"/>
                      <a:pt x="6680" y="858"/>
                      <a:pt x="6680" y="953"/>
                    </a:cubicBezTo>
                    <a:lnTo>
                      <a:pt x="6680" y="1131"/>
                    </a:lnTo>
                    <a:cubicBezTo>
                      <a:pt x="5787" y="405"/>
                      <a:pt x="4667" y="0"/>
                      <a:pt x="3512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3120;p78">
                <a:extLst>
                  <a:ext uri="{FF2B5EF4-FFF2-40B4-BE49-F238E27FC236}">
                    <a16:creationId xmlns:a16="http://schemas.microsoft.com/office/drawing/2014/main" id="{CFB391CF-DEE4-A592-B8C8-BE6207DE67EE}"/>
                  </a:ext>
                </a:extLst>
              </p:cNvPr>
              <p:cNvSpPr/>
              <p:nvPr/>
            </p:nvSpPr>
            <p:spPr>
              <a:xfrm>
                <a:off x="7175107" y="1804558"/>
                <a:ext cx="215249" cy="50415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1584" extrusionOk="0"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738"/>
                    </a:lnTo>
                    <a:cubicBezTo>
                      <a:pt x="0" y="834"/>
                      <a:pt x="72" y="905"/>
                      <a:pt x="167" y="905"/>
                    </a:cubicBezTo>
                    <a:cubicBezTo>
                      <a:pt x="250" y="905"/>
                      <a:pt x="333" y="834"/>
                      <a:pt x="333" y="738"/>
                    </a:cubicBezTo>
                    <a:lnTo>
                      <a:pt x="333" y="560"/>
                    </a:lnTo>
                    <a:cubicBezTo>
                      <a:pt x="1203" y="1215"/>
                      <a:pt x="2262" y="1584"/>
                      <a:pt x="3381" y="1584"/>
                    </a:cubicBezTo>
                    <a:cubicBezTo>
                      <a:pt x="4596" y="1584"/>
                      <a:pt x="5775" y="1143"/>
                      <a:pt x="6680" y="357"/>
                    </a:cubicBezTo>
                    <a:cubicBezTo>
                      <a:pt x="6739" y="298"/>
                      <a:pt x="6763" y="191"/>
                      <a:pt x="6691" y="131"/>
                    </a:cubicBezTo>
                    <a:cubicBezTo>
                      <a:pt x="6652" y="92"/>
                      <a:pt x="6609" y="74"/>
                      <a:pt x="6567" y="74"/>
                    </a:cubicBezTo>
                    <a:cubicBezTo>
                      <a:pt x="6532" y="74"/>
                      <a:pt x="6497" y="86"/>
                      <a:pt x="6465" y="107"/>
                    </a:cubicBezTo>
                    <a:cubicBezTo>
                      <a:pt x="5596" y="846"/>
                      <a:pt x="4501" y="1262"/>
                      <a:pt x="3370" y="1262"/>
                    </a:cubicBezTo>
                    <a:cubicBezTo>
                      <a:pt x="2334" y="1262"/>
                      <a:pt x="1346" y="941"/>
                      <a:pt x="536" y="322"/>
                    </a:cubicBezTo>
                    <a:lnTo>
                      <a:pt x="810" y="322"/>
                    </a:lnTo>
                    <a:cubicBezTo>
                      <a:pt x="893" y="322"/>
                      <a:pt x="965" y="250"/>
                      <a:pt x="965" y="167"/>
                    </a:cubicBezTo>
                    <a:cubicBezTo>
                      <a:pt x="965" y="72"/>
                      <a:pt x="893" y="0"/>
                      <a:pt x="81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3121;p78">
                <a:extLst>
                  <a:ext uri="{FF2B5EF4-FFF2-40B4-BE49-F238E27FC236}">
                    <a16:creationId xmlns:a16="http://schemas.microsoft.com/office/drawing/2014/main" id="{26147652-9BC8-137D-5F04-E05D8AA2E185}"/>
                  </a:ext>
                </a:extLst>
              </p:cNvPr>
              <p:cNvSpPr/>
              <p:nvPr/>
            </p:nvSpPr>
            <p:spPr>
              <a:xfrm>
                <a:off x="7300539" y="1600289"/>
                <a:ext cx="142492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6026" extrusionOk="0">
                    <a:moveTo>
                      <a:pt x="2358" y="275"/>
                    </a:moveTo>
                    <a:cubicBezTo>
                      <a:pt x="2941" y="275"/>
                      <a:pt x="3417" y="751"/>
                      <a:pt x="3417" y="1322"/>
                    </a:cubicBezTo>
                    <a:lnTo>
                      <a:pt x="3417" y="1608"/>
                    </a:lnTo>
                    <a:lnTo>
                      <a:pt x="3381" y="1608"/>
                    </a:lnTo>
                    <a:cubicBezTo>
                      <a:pt x="3060" y="1537"/>
                      <a:pt x="2953" y="1108"/>
                      <a:pt x="2953" y="1108"/>
                    </a:cubicBezTo>
                    <a:cubicBezTo>
                      <a:pt x="2941" y="1049"/>
                      <a:pt x="2893" y="1001"/>
                      <a:pt x="2834" y="989"/>
                    </a:cubicBezTo>
                    <a:cubicBezTo>
                      <a:pt x="2821" y="984"/>
                      <a:pt x="2808" y="981"/>
                      <a:pt x="2795" y="981"/>
                    </a:cubicBezTo>
                    <a:cubicBezTo>
                      <a:pt x="2749" y="981"/>
                      <a:pt x="2704" y="1011"/>
                      <a:pt x="2667" y="1049"/>
                    </a:cubicBezTo>
                    <a:cubicBezTo>
                      <a:pt x="2167" y="1608"/>
                      <a:pt x="1274" y="1608"/>
                      <a:pt x="1250" y="1608"/>
                    </a:cubicBezTo>
                    <a:lnTo>
                      <a:pt x="1191" y="1608"/>
                    </a:lnTo>
                    <a:lnTo>
                      <a:pt x="1191" y="1322"/>
                    </a:lnTo>
                    <a:cubicBezTo>
                      <a:pt x="1191" y="751"/>
                      <a:pt x="1667" y="275"/>
                      <a:pt x="2250" y="275"/>
                    </a:cubicBezTo>
                    <a:close/>
                    <a:moveTo>
                      <a:pt x="1107" y="2049"/>
                    </a:moveTo>
                    <a:lnTo>
                      <a:pt x="1107" y="2382"/>
                    </a:lnTo>
                    <a:cubicBezTo>
                      <a:pt x="1060" y="2358"/>
                      <a:pt x="1012" y="2287"/>
                      <a:pt x="1012" y="2215"/>
                    </a:cubicBezTo>
                    <a:cubicBezTo>
                      <a:pt x="1012" y="2144"/>
                      <a:pt x="1048" y="2084"/>
                      <a:pt x="1107" y="2049"/>
                    </a:cubicBezTo>
                    <a:close/>
                    <a:moveTo>
                      <a:pt x="3393" y="2061"/>
                    </a:moveTo>
                    <a:cubicBezTo>
                      <a:pt x="3441" y="2084"/>
                      <a:pt x="3489" y="2144"/>
                      <a:pt x="3489" y="2215"/>
                    </a:cubicBezTo>
                    <a:cubicBezTo>
                      <a:pt x="3489" y="2299"/>
                      <a:pt x="3453" y="2358"/>
                      <a:pt x="3393" y="2382"/>
                    </a:cubicBezTo>
                    <a:lnTo>
                      <a:pt x="3393" y="2061"/>
                    </a:lnTo>
                    <a:close/>
                    <a:moveTo>
                      <a:pt x="2643" y="1442"/>
                    </a:moveTo>
                    <a:cubicBezTo>
                      <a:pt x="2727" y="1608"/>
                      <a:pt x="2858" y="1787"/>
                      <a:pt x="3084" y="1894"/>
                    </a:cubicBezTo>
                    <a:lnTo>
                      <a:pt x="3084" y="2537"/>
                    </a:lnTo>
                    <a:cubicBezTo>
                      <a:pt x="3084" y="2930"/>
                      <a:pt x="2762" y="3263"/>
                      <a:pt x="2358" y="3263"/>
                    </a:cubicBezTo>
                    <a:lnTo>
                      <a:pt x="2167" y="3263"/>
                    </a:lnTo>
                    <a:cubicBezTo>
                      <a:pt x="1750" y="3263"/>
                      <a:pt x="1417" y="2930"/>
                      <a:pt x="1417" y="2537"/>
                    </a:cubicBezTo>
                    <a:lnTo>
                      <a:pt x="1417" y="1918"/>
                    </a:lnTo>
                    <a:cubicBezTo>
                      <a:pt x="1691" y="1894"/>
                      <a:pt x="2238" y="1799"/>
                      <a:pt x="2643" y="1442"/>
                    </a:cubicBezTo>
                    <a:close/>
                    <a:moveTo>
                      <a:pt x="2548" y="3573"/>
                    </a:moveTo>
                    <a:lnTo>
                      <a:pt x="2548" y="3775"/>
                    </a:lnTo>
                    <a:lnTo>
                      <a:pt x="2250" y="4073"/>
                    </a:lnTo>
                    <a:lnTo>
                      <a:pt x="1965" y="3811"/>
                    </a:lnTo>
                    <a:lnTo>
                      <a:pt x="1965" y="3632"/>
                    </a:lnTo>
                    <a:lnTo>
                      <a:pt x="1965" y="3573"/>
                    </a:lnTo>
                    <a:cubicBezTo>
                      <a:pt x="2024" y="3585"/>
                      <a:pt x="2084" y="3585"/>
                      <a:pt x="2155" y="3585"/>
                    </a:cubicBezTo>
                    <a:lnTo>
                      <a:pt x="2358" y="3585"/>
                    </a:lnTo>
                    <a:cubicBezTo>
                      <a:pt x="2417" y="3585"/>
                      <a:pt x="2477" y="3585"/>
                      <a:pt x="2548" y="3573"/>
                    </a:cubicBezTo>
                    <a:close/>
                    <a:moveTo>
                      <a:pt x="1667" y="3918"/>
                    </a:moveTo>
                    <a:cubicBezTo>
                      <a:pt x="1667" y="3942"/>
                      <a:pt x="1679" y="3954"/>
                      <a:pt x="1715" y="3989"/>
                    </a:cubicBezTo>
                    <a:lnTo>
                      <a:pt x="2024" y="4287"/>
                    </a:lnTo>
                    <a:lnTo>
                      <a:pt x="1774" y="4454"/>
                    </a:lnTo>
                    <a:lnTo>
                      <a:pt x="1548" y="3989"/>
                    </a:lnTo>
                    <a:lnTo>
                      <a:pt x="1667" y="3918"/>
                    </a:lnTo>
                    <a:close/>
                    <a:moveTo>
                      <a:pt x="2834" y="3918"/>
                    </a:moveTo>
                    <a:lnTo>
                      <a:pt x="2941" y="3989"/>
                    </a:lnTo>
                    <a:lnTo>
                      <a:pt x="2715" y="4454"/>
                    </a:lnTo>
                    <a:lnTo>
                      <a:pt x="2655" y="4406"/>
                    </a:lnTo>
                    <a:lnTo>
                      <a:pt x="2477" y="4275"/>
                    </a:lnTo>
                    <a:lnTo>
                      <a:pt x="2798" y="3942"/>
                    </a:lnTo>
                    <a:lnTo>
                      <a:pt x="2834" y="3918"/>
                    </a:lnTo>
                    <a:close/>
                    <a:moveTo>
                      <a:pt x="2238" y="4501"/>
                    </a:moveTo>
                    <a:lnTo>
                      <a:pt x="2369" y="4585"/>
                    </a:lnTo>
                    <a:lnTo>
                      <a:pt x="2322" y="4692"/>
                    </a:lnTo>
                    <a:lnTo>
                      <a:pt x="2167" y="4692"/>
                    </a:lnTo>
                    <a:lnTo>
                      <a:pt x="2119" y="4585"/>
                    </a:lnTo>
                    <a:lnTo>
                      <a:pt x="2238" y="4501"/>
                    </a:lnTo>
                    <a:close/>
                    <a:moveTo>
                      <a:pt x="1846" y="4799"/>
                    </a:moveTo>
                    <a:lnTo>
                      <a:pt x="1893" y="4894"/>
                    </a:lnTo>
                    <a:lnTo>
                      <a:pt x="1846" y="5156"/>
                    </a:lnTo>
                    <a:lnTo>
                      <a:pt x="1762" y="4835"/>
                    </a:lnTo>
                    <a:cubicBezTo>
                      <a:pt x="1774" y="4835"/>
                      <a:pt x="1786" y="4823"/>
                      <a:pt x="1810" y="4823"/>
                    </a:cubicBezTo>
                    <a:lnTo>
                      <a:pt x="1846" y="4799"/>
                    </a:lnTo>
                    <a:close/>
                    <a:moveTo>
                      <a:pt x="2643" y="4799"/>
                    </a:moveTo>
                    <a:lnTo>
                      <a:pt x="2679" y="4823"/>
                    </a:lnTo>
                    <a:cubicBezTo>
                      <a:pt x="2703" y="4835"/>
                      <a:pt x="2715" y="4835"/>
                      <a:pt x="2739" y="4847"/>
                    </a:cubicBezTo>
                    <a:lnTo>
                      <a:pt x="2655" y="5156"/>
                    </a:lnTo>
                    <a:lnTo>
                      <a:pt x="2608" y="4882"/>
                    </a:lnTo>
                    <a:lnTo>
                      <a:pt x="2643" y="4799"/>
                    </a:lnTo>
                    <a:close/>
                    <a:moveTo>
                      <a:pt x="2322" y="5037"/>
                    </a:moveTo>
                    <a:lnTo>
                      <a:pt x="2441" y="5728"/>
                    </a:lnTo>
                    <a:lnTo>
                      <a:pt x="2084" y="5728"/>
                    </a:lnTo>
                    <a:lnTo>
                      <a:pt x="2203" y="5037"/>
                    </a:lnTo>
                    <a:close/>
                    <a:moveTo>
                      <a:pt x="3262" y="4156"/>
                    </a:moveTo>
                    <a:lnTo>
                      <a:pt x="3620" y="4299"/>
                    </a:lnTo>
                    <a:lnTo>
                      <a:pt x="3631" y="4299"/>
                    </a:lnTo>
                    <a:cubicBezTo>
                      <a:pt x="3655" y="4323"/>
                      <a:pt x="4155" y="4501"/>
                      <a:pt x="4155" y="5121"/>
                    </a:cubicBezTo>
                    <a:lnTo>
                      <a:pt x="4155" y="5728"/>
                    </a:lnTo>
                    <a:lnTo>
                      <a:pt x="3739" y="5728"/>
                    </a:lnTo>
                    <a:lnTo>
                      <a:pt x="3739" y="5097"/>
                    </a:lnTo>
                    <a:cubicBezTo>
                      <a:pt x="3739" y="5001"/>
                      <a:pt x="3667" y="4930"/>
                      <a:pt x="3572" y="4930"/>
                    </a:cubicBezTo>
                    <a:cubicBezTo>
                      <a:pt x="3489" y="4930"/>
                      <a:pt x="3417" y="5001"/>
                      <a:pt x="3417" y="5097"/>
                    </a:cubicBezTo>
                    <a:lnTo>
                      <a:pt x="3417" y="5728"/>
                    </a:lnTo>
                    <a:lnTo>
                      <a:pt x="2822" y="5728"/>
                    </a:lnTo>
                    <a:lnTo>
                      <a:pt x="3262" y="4156"/>
                    </a:lnTo>
                    <a:close/>
                    <a:moveTo>
                      <a:pt x="2191" y="1"/>
                    </a:moveTo>
                    <a:cubicBezTo>
                      <a:pt x="1429" y="1"/>
                      <a:pt x="822" y="608"/>
                      <a:pt x="822" y="1370"/>
                    </a:cubicBezTo>
                    <a:lnTo>
                      <a:pt x="822" y="1870"/>
                    </a:lnTo>
                    <a:cubicBezTo>
                      <a:pt x="750" y="1965"/>
                      <a:pt x="691" y="2084"/>
                      <a:pt x="691" y="2215"/>
                    </a:cubicBezTo>
                    <a:cubicBezTo>
                      <a:pt x="691" y="2465"/>
                      <a:pt x="869" y="2680"/>
                      <a:pt x="1107" y="2727"/>
                    </a:cubicBezTo>
                    <a:cubicBezTo>
                      <a:pt x="1167" y="3037"/>
                      <a:pt x="1357" y="3299"/>
                      <a:pt x="1643" y="3454"/>
                    </a:cubicBezTo>
                    <a:lnTo>
                      <a:pt x="1643" y="3525"/>
                    </a:lnTo>
                    <a:lnTo>
                      <a:pt x="1286" y="3763"/>
                    </a:lnTo>
                    <a:lnTo>
                      <a:pt x="1262" y="3763"/>
                    </a:lnTo>
                    <a:lnTo>
                      <a:pt x="726" y="3989"/>
                    </a:lnTo>
                    <a:cubicBezTo>
                      <a:pt x="476" y="4073"/>
                      <a:pt x="0" y="4418"/>
                      <a:pt x="0" y="5109"/>
                    </a:cubicBezTo>
                    <a:lnTo>
                      <a:pt x="0" y="5859"/>
                    </a:lnTo>
                    <a:cubicBezTo>
                      <a:pt x="0" y="5954"/>
                      <a:pt x="72" y="6025"/>
                      <a:pt x="167" y="6025"/>
                    </a:cubicBezTo>
                    <a:lnTo>
                      <a:pt x="1203" y="6025"/>
                    </a:lnTo>
                    <a:cubicBezTo>
                      <a:pt x="1298" y="6025"/>
                      <a:pt x="1369" y="5954"/>
                      <a:pt x="1369" y="5859"/>
                    </a:cubicBezTo>
                    <a:cubicBezTo>
                      <a:pt x="1369" y="5775"/>
                      <a:pt x="1298" y="5704"/>
                      <a:pt x="1203" y="5704"/>
                    </a:cubicBezTo>
                    <a:lnTo>
                      <a:pt x="1060" y="5704"/>
                    </a:lnTo>
                    <a:lnTo>
                      <a:pt x="1060" y="5061"/>
                    </a:lnTo>
                    <a:cubicBezTo>
                      <a:pt x="1060" y="4966"/>
                      <a:pt x="988" y="4894"/>
                      <a:pt x="893" y="4894"/>
                    </a:cubicBezTo>
                    <a:cubicBezTo>
                      <a:pt x="810" y="4894"/>
                      <a:pt x="726" y="4966"/>
                      <a:pt x="726" y="5061"/>
                    </a:cubicBezTo>
                    <a:lnTo>
                      <a:pt x="726" y="5704"/>
                    </a:lnTo>
                    <a:lnTo>
                      <a:pt x="310" y="5704"/>
                    </a:lnTo>
                    <a:lnTo>
                      <a:pt x="310" y="5085"/>
                    </a:lnTo>
                    <a:cubicBezTo>
                      <a:pt x="310" y="4454"/>
                      <a:pt x="810" y="4275"/>
                      <a:pt x="834" y="4275"/>
                    </a:cubicBezTo>
                    <a:lnTo>
                      <a:pt x="845" y="4275"/>
                    </a:lnTo>
                    <a:lnTo>
                      <a:pt x="1238" y="4109"/>
                    </a:lnTo>
                    <a:lnTo>
                      <a:pt x="1679" y="5704"/>
                    </a:lnTo>
                    <a:cubicBezTo>
                      <a:pt x="1607" y="5716"/>
                      <a:pt x="1560" y="5775"/>
                      <a:pt x="1560" y="5847"/>
                    </a:cubicBezTo>
                    <a:cubicBezTo>
                      <a:pt x="1560" y="5942"/>
                      <a:pt x="1643" y="6013"/>
                      <a:pt x="1726" y="6013"/>
                    </a:cubicBezTo>
                    <a:lnTo>
                      <a:pt x="4322" y="6013"/>
                    </a:lnTo>
                    <a:cubicBezTo>
                      <a:pt x="4405" y="6013"/>
                      <a:pt x="4477" y="5942"/>
                      <a:pt x="4477" y="5847"/>
                    </a:cubicBezTo>
                    <a:lnTo>
                      <a:pt x="4477" y="5085"/>
                    </a:lnTo>
                    <a:cubicBezTo>
                      <a:pt x="4465" y="4442"/>
                      <a:pt x="3989" y="4097"/>
                      <a:pt x="3739" y="4001"/>
                    </a:cubicBezTo>
                    <a:lnTo>
                      <a:pt x="3203" y="3775"/>
                    </a:lnTo>
                    <a:lnTo>
                      <a:pt x="2846" y="3537"/>
                    </a:lnTo>
                    <a:lnTo>
                      <a:pt x="2846" y="3454"/>
                    </a:lnTo>
                    <a:cubicBezTo>
                      <a:pt x="3120" y="3299"/>
                      <a:pt x="3322" y="3037"/>
                      <a:pt x="3381" y="2727"/>
                    </a:cubicBezTo>
                    <a:cubicBezTo>
                      <a:pt x="3620" y="2680"/>
                      <a:pt x="3798" y="2465"/>
                      <a:pt x="3798" y="2215"/>
                    </a:cubicBezTo>
                    <a:cubicBezTo>
                      <a:pt x="3798" y="2084"/>
                      <a:pt x="3751" y="1965"/>
                      <a:pt x="3667" y="1870"/>
                    </a:cubicBezTo>
                    <a:lnTo>
                      <a:pt x="3667" y="1370"/>
                    </a:lnTo>
                    <a:cubicBezTo>
                      <a:pt x="3667" y="608"/>
                      <a:pt x="3048" y="1"/>
                      <a:pt x="2298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E6FA38B-1E16-8A6E-C9EF-92FBC456685F}"/>
                </a:ext>
              </a:extLst>
            </p:cNvPr>
            <p:cNvSpPr txBox="1"/>
            <p:nvPr/>
          </p:nvSpPr>
          <p:spPr>
            <a:xfrm>
              <a:off x="8116477" y="3337089"/>
              <a:ext cx="384613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Collaboration humaine-machine :</a:t>
              </a:r>
            </a:p>
            <a:p>
              <a:endParaRPr lang="fr-FR" sz="2000" b="1" dirty="0">
                <a:solidFill>
                  <a:schemeClr val="bg1"/>
                </a:solidFill>
              </a:endParaRPr>
            </a:p>
            <a:p>
              <a:r>
                <a:rPr lang="fr-FR" sz="2000" dirty="0">
                  <a:solidFill>
                    <a:schemeClr val="bg1"/>
                  </a:solidFill>
                </a:rPr>
                <a:t>L'avenir de l'éducation pourrait voir une collaboration plus étroite entre les enseignants et les systèmes TALN, maximisant les bénéfices de chaque partie.</a:t>
              </a:r>
            </a:p>
            <a:p>
              <a:endParaRPr lang="fr-F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163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197E609-DE3E-9AA3-EA5B-605248E72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002967" cy="737176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30C06B-7AEA-481D-3D8D-B454CCEDA705}"/>
              </a:ext>
            </a:extLst>
          </p:cNvPr>
          <p:cNvSpPr txBox="1"/>
          <p:nvPr/>
        </p:nvSpPr>
        <p:spPr>
          <a:xfrm>
            <a:off x="405353" y="2432115"/>
            <a:ext cx="756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Conclusion sur l'Impact du TALN dans l'Éducation</a:t>
            </a: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9A21640-74F6-D2C2-659B-4863936A512F}"/>
              </a:ext>
            </a:extLst>
          </p:cNvPr>
          <p:cNvSpPr/>
          <p:nvPr/>
        </p:nvSpPr>
        <p:spPr>
          <a:xfrm>
            <a:off x="452487" y="3471779"/>
            <a:ext cx="3525624" cy="31277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          Impact du TALN</a:t>
            </a:r>
          </a:p>
          <a:p>
            <a:endParaRPr lang="fr-FR" b="1" dirty="0"/>
          </a:p>
          <a:p>
            <a:r>
              <a:rPr lang="fr-FR" dirty="0"/>
              <a:t>Le TALN promet de transformer l'éducation en rendant l'apprentissage plus accessible, personnalisé et efficace pour tous les élèves.</a:t>
            </a:r>
          </a:p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A894C89-6E6C-76C4-DD29-D0B766295024}"/>
              </a:ext>
            </a:extLst>
          </p:cNvPr>
          <p:cNvSpPr/>
          <p:nvPr/>
        </p:nvSpPr>
        <p:spPr>
          <a:xfrm>
            <a:off x="4269034" y="3492348"/>
            <a:ext cx="3525624" cy="31277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   Importance de la formation</a:t>
            </a:r>
          </a:p>
          <a:p>
            <a:endParaRPr lang="fr-FR" b="1" dirty="0"/>
          </a:p>
          <a:p>
            <a:r>
              <a:rPr lang="fr-FR" dirty="0"/>
              <a:t>Pour maximiser les bénéfices du TALN, il est essentiel que les éducateurs soient formés à utiliser ces technologies de manière efficace.</a:t>
            </a:r>
          </a:p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BDD0FDB-7C80-A588-5EC0-38512955151C}"/>
              </a:ext>
            </a:extLst>
          </p:cNvPr>
          <p:cNvSpPr/>
          <p:nvPr/>
        </p:nvSpPr>
        <p:spPr>
          <a:xfrm>
            <a:off x="8085581" y="3471779"/>
            <a:ext cx="3525624" cy="31277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            Vision partagée</a:t>
            </a:r>
          </a:p>
          <a:p>
            <a:r>
              <a:rPr lang="fr-FR" dirty="0"/>
              <a:t>Tous les acteurs du secteur éducatif, y compris les technologues et les pédagogues, doivent collaborer pour assurer une intégration éthique et efficace du TALN dans l'éducation.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642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5B58F3E-C7ED-1BA2-179C-085606E89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570106" cy="766387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4292D30-93C2-80BB-D9F0-CF1267EFB771}"/>
              </a:ext>
            </a:extLst>
          </p:cNvPr>
          <p:cNvSpPr txBox="1"/>
          <p:nvPr/>
        </p:nvSpPr>
        <p:spPr>
          <a:xfrm>
            <a:off x="3337560" y="3171469"/>
            <a:ext cx="728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Merci pour votre attention.</a:t>
            </a:r>
          </a:p>
        </p:txBody>
      </p:sp>
    </p:spTree>
    <p:extLst>
      <p:ext uri="{BB962C8B-B14F-4D97-AF65-F5344CB8AC3E}">
        <p14:creationId xmlns:p14="http://schemas.microsoft.com/office/powerpoint/2010/main" val="6600067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83956DA-BF27-A639-1A5B-9D4ECE8A7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18854"/>
            <a:ext cx="13144304" cy="74566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730D7CC-ACFC-3357-13D3-6BA50F68032C}"/>
              </a:ext>
            </a:extLst>
          </p:cNvPr>
          <p:cNvSpPr txBox="1"/>
          <p:nvPr/>
        </p:nvSpPr>
        <p:spPr>
          <a:xfrm>
            <a:off x="5750351" y="1809946"/>
            <a:ext cx="62216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	TALN et Éducation:</a:t>
            </a:r>
          </a:p>
          <a:p>
            <a:endParaRPr lang="fr-FR" sz="3600" b="1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Le Traitement Automatique du Langage Naturel (TALN) transforme le domaine de l'éducation par des outils innovants qui simplifient l'apprentissage et l'enseignement. Grâce à ces technologies, la compréhension des langues est facilitée et l'accès au savoir est considérablement amélioré.</a:t>
            </a: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26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A392FB4-A8B3-02AB-A855-02EFB841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570106" cy="766387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CD4BA26-3F6E-8A51-8669-260B552A723C}"/>
              </a:ext>
            </a:extLst>
          </p:cNvPr>
          <p:cNvSpPr txBox="1"/>
          <p:nvPr/>
        </p:nvSpPr>
        <p:spPr>
          <a:xfrm>
            <a:off x="873888" y="764856"/>
            <a:ext cx="81427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200" b="1" dirty="0">
                <a:solidFill>
                  <a:schemeClr val="bg1"/>
                </a:solidFill>
              </a:rPr>
              <a:t>Introduction au Traitement Automatique des Langues Naturelles (TALN)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67209C1-7364-0173-85CA-12809AA0CEBA}"/>
              </a:ext>
            </a:extLst>
          </p:cNvPr>
          <p:cNvGrpSpPr/>
          <p:nvPr/>
        </p:nvGrpSpPr>
        <p:grpSpPr>
          <a:xfrm>
            <a:off x="1208627" y="2639145"/>
            <a:ext cx="3133846" cy="3703511"/>
            <a:chOff x="1208627" y="2639145"/>
            <a:chExt cx="3133846" cy="3703511"/>
          </a:xfrm>
        </p:grpSpPr>
        <p:grpSp>
          <p:nvGrpSpPr>
            <p:cNvPr id="9" name="Google Shape;12846;p77">
              <a:extLst>
                <a:ext uri="{FF2B5EF4-FFF2-40B4-BE49-F238E27FC236}">
                  <a16:creationId xmlns:a16="http://schemas.microsoft.com/office/drawing/2014/main" id="{4D6444C2-50ED-64D6-F5E9-DE4E2CA884E8}"/>
                </a:ext>
              </a:extLst>
            </p:cNvPr>
            <p:cNvGrpSpPr/>
            <p:nvPr/>
          </p:nvGrpSpPr>
          <p:grpSpPr>
            <a:xfrm>
              <a:off x="1939602" y="2639145"/>
              <a:ext cx="1157469" cy="977637"/>
              <a:chOff x="1745217" y="1515471"/>
              <a:chExt cx="343269" cy="342505"/>
            </a:xfrm>
          </p:grpSpPr>
          <p:sp>
            <p:nvSpPr>
              <p:cNvPr id="10" name="Google Shape;12847;p77">
                <a:extLst>
                  <a:ext uri="{FF2B5EF4-FFF2-40B4-BE49-F238E27FC236}">
                    <a16:creationId xmlns:a16="http://schemas.microsoft.com/office/drawing/2014/main" id="{B82BB824-B71A-CD15-2AD2-66238E3A6150}"/>
                  </a:ext>
                </a:extLst>
              </p:cNvPr>
              <p:cNvSpPr/>
              <p:nvPr/>
            </p:nvSpPr>
            <p:spPr>
              <a:xfrm>
                <a:off x="1854448" y="1647096"/>
                <a:ext cx="22012" cy="21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46" y="0"/>
                    </a:moveTo>
                    <a:cubicBezTo>
                      <a:pt x="155" y="0"/>
                      <a:pt x="0" y="155"/>
                      <a:pt x="0" y="345"/>
                    </a:cubicBezTo>
                    <a:cubicBezTo>
                      <a:pt x="0" y="536"/>
                      <a:pt x="155" y="679"/>
                      <a:pt x="346" y="679"/>
                    </a:cubicBezTo>
                    <a:cubicBezTo>
                      <a:pt x="536" y="679"/>
                      <a:pt x="691" y="536"/>
                      <a:pt x="691" y="345"/>
                    </a:cubicBezTo>
                    <a:cubicBezTo>
                      <a:pt x="691" y="155"/>
                      <a:pt x="536" y="0"/>
                      <a:pt x="346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2848;p77">
                <a:extLst>
                  <a:ext uri="{FF2B5EF4-FFF2-40B4-BE49-F238E27FC236}">
                    <a16:creationId xmlns:a16="http://schemas.microsoft.com/office/drawing/2014/main" id="{6804381C-4B76-475E-1A97-6B1E2553584F}"/>
                  </a:ext>
                </a:extLst>
              </p:cNvPr>
              <p:cNvSpPr/>
              <p:nvPr/>
            </p:nvSpPr>
            <p:spPr>
              <a:xfrm>
                <a:off x="1906021" y="1647096"/>
                <a:ext cx="21661" cy="2163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9" extrusionOk="0">
                    <a:moveTo>
                      <a:pt x="334" y="0"/>
                    </a:moveTo>
                    <a:cubicBezTo>
                      <a:pt x="143" y="0"/>
                      <a:pt x="0" y="155"/>
                      <a:pt x="0" y="345"/>
                    </a:cubicBezTo>
                    <a:cubicBezTo>
                      <a:pt x="0" y="536"/>
                      <a:pt x="143" y="679"/>
                      <a:pt x="334" y="679"/>
                    </a:cubicBezTo>
                    <a:cubicBezTo>
                      <a:pt x="524" y="679"/>
                      <a:pt x="679" y="536"/>
                      <a:pt x="679" y="345"/>
                    </a:cubicBezTo>
                    <a:cubicBezTo>
                      <a:pt x="679" y="155"/>
                      <a:pt x="524" y="0"/>
                      <a:pt x="334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849;p77">
                <a:extLst>
                  <a:ext uri="{FF2B5EF4-FFF2-40B4-BE49-F238E27FC236}">
                    <a16:creationId xmlns:a16="http://schemas.microsoft.com/office/drawing/2014/main" id="{AB40A1E2-EB1B-FFE7-7975-8E422B21A0A8}"/>
                  </a:ext>
                </a:extLst>
              </p:cNvPr>
              <p:cNvSpPr/>
              <p:nvPr/>
            </p:nvSpPr>
            <p:spPr>
              <a:xfrm>
                <a:off x="1956830" y="1647096"/>
                <a:ext cx="22044" cy="2163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9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" y="345"/>
                    </a:cubicBezTo>
                    <a:cubicBezTo>
                      <a:pt x="1" y="536"/>
                      <a:pt x="156" y="679"/>
                      <a:pt x="346" y="679"/>
                    </a:cubicBezTo>
                    <a:cubicBezTo>
                      <a:pt x="537" y="679"/>
                      <a:pt x="691" y="536"/>
                      <a:pt x="691" y="345"/>
                    </a:cubicBezTo>
                    <a:cubicBezTo>
                      <a:pt x="691" y="155"/>
                      <a:pt x="537" y="0"/>
                      <a:pt x="346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850;p77">
                <a:extLst>
                  <a:ext uri="{FF2B5EF4-FFF2-40B4-BE49-F238E27FC236}">
                    <a16:creationId xmlns:a16="http://schemas.microsoft.com/office/drawing/2014/main" id="{C5E01052-EADE-5718-E184-2334E66A0395}"/>
                  </a:ext>
                </a:extLst>
              </p:cNvPr>
              <p:cNvSpPr/>
              <p:nvPr/>
            </p:nvSpPr>
            <p:spPr>
              <a:xfrm>
                <a:off x="1745217" y="1515471"/>
                <a:ext cx="343269" cy="342505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10752" extrusionOk="0">
                    <a:moveTo>
                      <a:pt x="5382" y="1"/>
                    </a:moveTo>
                    <a:cubicBezTo>
                      <a:pt x="3953" y="1"/>
                      <a:pt x="2608" y="453"/>
                      <a:pt x="1596" y="1286"/>
                    </a:cubicBezTo>
                    <a:cubicBezTo>
                      <a:pt x="560" y="2144"/>
                      <a:pt x="0" y="3251"/>
                      <a:pt x="0" y="4465"/>
                    </a:cubicBezTo>
                    <a:cubicBezTo>
                      <a:pt x="0" y="5513"/>
                      <a:pt x="465" y="6561"/>
                      <a:pt x="1274" y="7359"/>
                    </a:cubicBezTo>
                    <a:cubicBezTo>
                      <a:pt x="2072" y="8121"/>
                      <a:pt x="3120" y="8645"/>
                      <a:pt x="4298" y="8835"/>
                    </a:cubicBezTo>
                    <a:cubicBezTo>
                      <a:pt x="4310" y="9442"/>
                      <a:pt x="4108" y="10014"/>
                      <a:pt x="3703" y="10478"/>
                    </a:cubicBezTo>
                    <a:cubicBezTo>
                      <a:pt x="3655" y="10514"/>
                      <a:pt x="3644" y="10597"/>
                      <a:pt x="3679" y="10657"/>
                    </a:cubicBezTo>
                    <a:cubicBezTo>
                      <a:pt x="3703" y="10704"/>
                      <a:pt x="3763" y="10752"/>
                      <a:pt x="3834" y="10752"/>
                    </a:cubicBezTo>
                    <a:cubicBezTo>
                      <a:pt x="5025" y="10752"/>
                      <a:pt x="6084" y="9966"/>
                      <a:pt x="6442" y="8835"/>
                    </a:cubicBezTo>
                    <a:cubicBezTo>
                      <a:pt x="7406" y="8668"/>
                      <a:pt x="8287" y="8299"/>
                      <a:pt x="9013" y="7752"/>
                    </a:cubicBezTo>
                    <a:cubicBezTo>
                      <a:pt x="9097" y="7692"/>
                      <a:pt x="9109" y="7585"/>
                      <a:pt x="9049" y="7513"/>
                    </a:cubicBezTo>
                    <a:cubicBezTo>
                      <a:pt x="9014" y="7465"/>
                      <a:pt x="8963" y="7441"/>
                      <a:pt x="8913" y="7441"/>
                    </a:cubicBezTo>
                    <a:cubicBezTo>
                      <a:pt x="8877" y="7441"/>
                      <a:pt x="8841" y="7453"/>
                      <a:pt x="8811" y="7478"/>
                    </a:cubicBezTo>
                    <a:cubicBezTo>
                      <a:pt x="8096" y="8014"/>
                      <a:pt x="7215" y="8371"/>
                      <a:pt x="6275" y="8502"/>
                    </a:cubicBezTo>
                    <a:cubicBezTo>
                      <a:pt x="6203" y="8525"/>
                      <a:pt x="6156" y="8561"/>
                      <a:pt x="6132" y="8621"/>
                    </a:cubicBezTo>
                    <a:cubicBezTo>
                      <a:pt x="5894" y="9549"/>
                      <a:pt x="5120" y="10216"/>
                      <a:pt x="4215" y="10371"/>
                    </a:cubicBezTo>
                    <a:cubicBezTo>
                      <a:pt x="4537" y="9859"/>
                      <a:pt x="4703" y="9264"/>
                      <a:pt x="4644" y="8656"/>
                    </a:cubicBezTo>
                    <a:cubicBezTo>
                      <a:pt x="4644" y="8585"/>
                      <a:pt x="4572" y="8502"/>
                      <a:pt x="4489" y="8490"/>
                    </a:cubicBezTo>
                    <a:cubicBezTo>
                      <a:pt x="2084" y="8144"/>
                      <a:pt x="346" y="6442"/>
                      <a:pt x="346" y="4430"/>
                    </a:cubicBezTo>
                    <a:cubicBezTo>
                      <a:pt x="346" y="2156"/>
                      <a:pt x="2608" y="310"/>
                      <a:pt x="5382" y="310"/>
                    </a:cubicBezTo>
                    <a:cubicBezTo>
                      <a:pt x="8168" y="310"/>
                      <a:pt x="10430" y="2156"/>
                      <a:pt x="10430" y="4430"/>
                    </a:cubicBezTo>
                    <a:cubicBezTo>
                      <a:pt x="10430" y="5370"/>
                      <a:pt x="10025" y="6287"/>
                      <a:pt x="9311" y="7013"/>
                    </a:cubicBezTo>
                    <a:cubicBezTo>
                      <a:pt x="9251" y="7097"/>
                      <a:pt x="9251" y="7192"/>
                      <a:pt x="9311" y="7252"/>
                    </a:cubicBezTo>
                    <a:cubicBezTo>
                      <a:pt x="9353" y="7281"/>
                      <a:pt x="9397" y="7296"/>
                      <a:pt x="9439" y="7296"/>
                    </a:cubicBezTo>
                    <a:cubicBezTo>
                      <a:pt x="9481" y="7296"/>
                      <a:pt x="9519" y="7281"/>
                      <a:pt x="9549" y="7252"/>
                    </a:cubicBezTo>
                    <a:cubicBezTo>
                      <a:pt x="10347" y="6466"/>
                      <a:pt x="10775" y="5454"/>
                      <a:pt x="10775" y="4430"/>
                    </a:cubicBezTo>
                    <a:cubicBezTo>
                      <a:pt x="10775" y="3263"/>
                      <a:pt x="10204" y="2144"/>
                      <a:pt x="9180" y="1286"/>
                    </a:cubicBezTo>
                    <a:cubicBezTo>
                      <a:pt x="8168" y="453"/>
                      <a:pt x="6811" y="1"/>
                      <a:pt x="538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8C0CCB6-4EB5-DE20-C2BB-BC3421DEFF73}"/>
                </a:ext>
              </a:extLst>
            </p:cNvPr>
            <p:cNvSpPr txBox="1"/>
            <p:nvPr/>
          </p:nvSpPr>
          <p:spPr>
            <a:xfrm>
              <a:off x="1208627" y="4095887"/>
              <a:ext cx="3133846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fr-FR" sz="2000" b="1" dirty="0">
                  <a:solidFill>
                    <a:schemeClr val="bg1"/>
                  </a:solidFill>
                </a:rPr>
                <a:t>Définition du TALN</a:t>
              </a:r>
            </a:p>
            <a:p>
              <a:pPr>
                <a:buNone/>
              </a:pPr>
              <a:endParaRPr lang="fr-FR" sz="2000" b="1" dirty="0">
                <a:solidFill>
                  <a:schemeClr val="bg1"/>
                </a:solidFill>
              </a:endParaRPr>
            </a:p>
            <a:p>
              <a:pPr>
                <a:buNone/>
              </a:pPr>
              <a:r>
                <a:rPr lang="fr-FR" sz="2000" dirty="0">
                  <a:solidFill>
                    <a:schemeClr val="bg1"/>
                  </a:solidFill>
                </a:rPr>
                <a:t>Le TALN englobe les techniques permettant aux ordinateurs de comprendre, d'interpréter et de générer des langues naturelles.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FD769B7-73A2-F668-6A0A-A78BF6C12302}"/>
              </a:ext>
            </a:extLst>
          </p:cNvPr>
          <p:cNvGrpSpPr/>
          <p:nvPr/>
        </p:nvGrpSpPr>
        <p:grpSpPr>
          <a:xfrm>
            <a:off x="4783757" y="2535970"/>
            <a:ext cx="3381845" cy="3498909"/>
            <a:chOff x="4783757" y="2535970"/>
            <a:chExt cx="3381845" cy="3498909"/>
          </a:xfrm>
        </p:grpSpPr>
        <p:sp>
          <p:nvSpPr>
            <p:cNvPr id="14" name="Google Shape;12836;p77">
              <a:extLst>
                <a:ext uri="{FF2B5EF4-FFF2-40B4-BE49-F238E27FC236}">
                  <a16:creationId xmlns:a16="http://schemas.microsoft.com/office/drawing/2014/main" id="{A9FDC1A9-73F2-79CE-D05F-9FB3CB11EE3A}"/>
                </a:ext>
              </a:extLst>
            </p:cNvPr>
            <p:cNvSpPr/>
            <p:nvPr/>
          </p:nvSpPr>
          <p:spPr>
            <a:xfrm>
              <a:off x="5441079" y="2535970"/>
              <a:ext cx="962602" cy="1077218"/>
            </a:xfrm>
            <a:custGeom>
              <a:avLst/>
              <a:gdLst/>
              <a:ahLst/>
              <a:cxnLst/>
              <a:rect l="l" t="t" r="r" b="b"/>
              <a:pathLst>
                <a:path w="12550" h="10728" extrusionOk="0">
                  <a:moveTo>
                    <a:pt x="6298" y="369"/>
                  </a:moveTo>
                  <a:cubicBezTo>
                    <a:pt x="6306" y="369"/>
                    <a:pt x="6315" y="369"/>
                    <a:pt x="6323" y="370"/>
                  </a:cubicBezTo>
                  <a:cubicBezTo>
                    <a:pt x="6442" y="393"/>
                    <a:pt x="6525" y="477"/>
                    <a:pt x="6525" y="596"/>
                  </a:cubicBezTo>
                  <a:cubicBezTo>
                    <a:pt x="6525" y="727"/>
                    <a:pt x="6430" y="834"/>
                    <a:pt x="6287" y="834"/>
                  </a:cubicBezTo>
                  <a:cubicBezTo>
                    <a:pt x="6156" y="834"/>
                    <a:pt x="6049" y="727"/>
                    <a:pt x="6049" y="596"/>
                  </a:cubicBezTo>
                  <a:cubicBezTo>
                    <a:pt x="6049" y="482"/>
                    <a:pt x="6136" y="369"/>
                    <a:pt x="6298" y="369"/>
                  </a:cubicBezTo>
                  <a:close/>
                  <a:moveTo>
                    <a:pt x="6871" y="727"/>
                  </a:moveTo>
                  <a:lnTo>
                    <a:pt x="8668" y="2513"/>
                  </a:lnTo>
                  <a:lnTo>
                    <a:pt x="3906" y="2513"/>
                  </a:lnTo>
                  <a:lnTo>
                    <a:pt x="5716" y="727"/>
                  </a:lnTo>
                  <a:cubicBezTo>
                    <a:pt x="5775" y="1001"/>
                    <a:pt x="6013" y="1191"/>
                    <a:pt x="6287" y="1191"/>
                  </a:cubicBezTo>
                  <a:cubicBezTo>
                    <a:pt x="6573" y="1191"/>
                    <a:pt x="6811" y="1001"/>
                    <a:pt x="6871" y="727"/>
                  </a:cubicBezTo>
                  <a:close/>
                  <a:moveTo>
                    <a:pt x="3573" y="8787"/>
                  </a:moveTo>
                  <a:cubicBezTo>
                    <a:pt x="5216" y="8787"/>
                    <a:pt x="5097" y="8787"/>
                    <a:pt x="5156" y="8799"/>
                  </a:cubicBezTo>
                  <a:cubicBezTo>
                    <a:pt x="5275" y="8823"/>
                    <a:pt x="5370" y="8942"/>
                    <a:pt x="5370" y="9061"/>
                  </a:cubicBezTo>
                  <a:lnTo>
                    <a:pt x="5370" y="9513"/>
                  </a:lnTo>
                  <a:lnTo>
                    <a:pt x="3287" y="9513"/>
                  </a:lnTo>
                  <a:cubicBezTo>
                    <a:pt x="3275" y="9049"/>
                    <a:pt x="3275" y="9049"/>
                    <a:pt x="3287" y="9002"/>
                  </a:cubicBezTo>
                  <a:cubicBezTo>
                    <a:pt x="3334" y="8859"/>
                    <a:pt x="3430" y="8787"/>
                    <a:pt x="3573" y="8787"/>
                  </a:cubicBezTo>
                  <a:close/>
                  <a:moveTo>
                    <a:pt x="10651" y="2885"/>
                  </a:moveTo>
                  <a:cubicBezTo>
                    <a:pt x="11916" y="2885"/>
                    <a:pt x="11740" y="2894"/>
                    <a:pt x="11740" y="2929"/>
                  </a:cubicBezTo>
                  <a:cubicBezTo>
                    <a:pt x="11729" y="9255"/>
                    <a:pt x="11779" y="9516"/>
                    <a:pt x="11713" y="9516"/>
                  </a:cubicBezTo>
                  <a:cubicBezTo>
                    <a:pt x="11707" y="9516"/>
                    <a:pt x="11700" y="9513"/>
                    <a:pt x="11693" y="9513"/>
                  </a:cubicBezTo>
                  <a:lnTo>
                    <a:pt x="5739" y="9513"/>
                  </a:lnTo>
                  <a:lnTo>
                    <a:pt x="5739" y="9144"/>
                  </a:lnTo>
                  <a:lnTo>
                    <a:pt x="11193" y="9144"/>
                  </a:lnTo>
                  <a:cubicBezTo>
                    <a:pt x="11288" y="9144"/>
                    <a:pt x="11371" y="9049"/>
                    <a:pt x="11371" y="8966"/>
                  </a:cubicBezTo>
                  <a:lnTo>
                    <a:pt x="11371" y="3441"/>
                  </a:lnTo>
                  <a:cubicBezTo>
                    <a:pt x="11371" y="3334"/>
                    <a:pt x="11276" y="3263"/>
                    <a:pt x="11193" y="3263"/>
                  </a:cubicBezTo>
                  <a:lnTo>
                    <a:pt x="3346" y="3263"/>
                  </a:lnTo>
                  <a:cubicBezTo>
                    <a:pt x="3239" y="3263"/>
                    <a:pt x="3168" y="3346"/>
                    <a:pt x="3168" y="3441"/>
                  </a:cubicBezTo>
                  <a:cubicBezTo>
                    <a:pt x="3168" y="3537"/>
                    <a:pt x="3251" y="3620"/>
                    <a:pt x="3346" y="3620"/>
                  </a:cubicBezTo>
                  <a:lnTo>
                    <a:pt x="10990" y="3620"/>
                  </a:lnTo>
                  <a:lnTo>
                    <a:pt x="10990" y="8775"/>
                  </a:lnTo>
                  <a:lnTo>
                    <a:pt x="5656" y="8775"/>
                  </a:lnTo>
                  <a:cubicBezTo>
                    <a:pt x="5561" y="8585"/>
                    <a:pt x="5370" y="8454"/>
                    <a:pt x="5156" y="8430"/>
                  </a:cubicBezTo>
                  <a:cubicBezTo>
                    <a:pt x="5128" y="8422"/>
                    <a:pt x="4938" y="8419"/>
                    <a:pt x="4696" y="8419"/>
                  </a:cubicBezTo>
                  <a:cubicBezTo>
                    <a:pt x="4212" y="8419"/>
                    <a:pt x="3521" y="8430"/>
                    <a:pt x="3513" y="8430"/>
                  </a:cubicBezTo>
                  <a:cubicBezTo>
                    <a:pt x="3287" y="8442"/>
                    <a:pt x="3072" y="8573"/>
                    <a:pt x="2977" y="8775"/>
                  </a:cubicBezTo>
                  <a:lnTo>
                    <a:pt x="1608" y="8775"/>
                  </a:lnTo>
                  <a:lnTo>
                    <a:pt x="1608" y="3620"/>
                  </a:lnTo>
                  <a:lnTo>
                    <a:pt x="2656" y="3620"/>
                  </a:lnTo>
                  <a:cubicBezTo>
                    <a:pt x="2763" y="3620"/>
                    <a:pt x="2834" y="3525"/>
                    <a:pt x="2834" y="3441"/>
                  </a:cubicBezTo>
                  <a:cubicBezTo>
                    <a:pt x="2834" y="3334"/>
                    <a:pt x="2751" y="3263"/>
                    <a:pt x="2656" y="3263"/>
                  </a:cubicBezTo>
                  <a:lnTo>
                    <a:pt x="1429" y="3263"/>
                  </a:lnTo>
                  <a:cubicBezTo>
                    <a:pt x="1322" y="3263"/>
                    <a:pt x="1251" y="3346"/>
                    <a:pt x="1251" y="3441"/>
                  </a:cubicBezTo>
                  <a:lnTo>
                    <a:pt x="1251" y="8966"/>
                  </a:lnTo>
                  <a:cubicBezTo>
                    <a:pt x="1251" y="9061"/>
                    <a:pt x="1334" y="9144"/>
                    <a:pt x="1429" y="9144"/>
                  </a:cubicBezTo>
                  <a:lnTo>
                    <a:pt x="2918" y="9144"/>
                  </a:lnTo>
                  <a:lnTo>
                    <a:pt x="2918" y="9513"/>
                  </a:lnTo>
                  <a:lnTo>
                    <a:pt x="917" y="9513"/>
                  </a:lnTo>
                  <a:cubicBezTo>
                    <a:pt x="894" y="9513"/>
                    <a:pt x="870" y="9490"/>
                    <a:pt x="870" y="9466"/>
                  </a:cubicBezTo>
                  <a:cubicBezTo>
                    <a:pt x="892" y="3144"/>
                    <a:pt x="843" y="2892"/>
                    <a:pt x="900" y="2892"/>
                  </a:cubicBezTo>
                  <a:cubicBezTo>
                    <a:pt x="905" y="2892"/>
                    <a:pt x="911" y="2894"/>
                    <a:pt x="917" y="2894"/>
                  </a:cubicBezTo>
                  <a:cubicBezTo>
                    <a:pt x="6680" y="2894"/>
                    <a:pt x="9386" y="2885"/>
                    <a:pt x="10651" y="2885"/>
                  </a:cubicBezTo>
                  <a:close/>
                  <a:moveTo>
                    <a:pt x="6277" y="0"/>
                  </a:moveTo>
                  <a:cubicBezTo>
                    <a:pt x="6049" y="0"/>
                    <a:pt x="5823" y="84"/>
                    <a:pt x="5656" y="250"/>
                  </a:cubicBezTo>
                  <a:lnTo>
                    <a:pt x="3370" y="2513"/>
                  </a:lnTo>
                  <a:lnTo>
                    <a:pt x="894" y="2513"/>
                  </a:lnTo>
                  <a:cubicBezTo>
                    <a:pt x="667" y="2513"/>
                    <a:pt x="477" y="2691"/>
                    <a:pt x="477" y="2929"/>
                  </a:cubicBezTo>
                  <a:lnTo>
                    <a:pt x="477" y="9513"/>
                  </a:lnTo>
                  <a:lnTo>
                    <a:pt x="417" y="9513"/>
                  </a:lnTo>
                  <a:cubicBezTo>
                    <a:pt x="191" y="9513"/>
                    <a:pt x="1" y="9692"/>
                    <a:pt x="1" y="9930"/>
                  </a:cubicBezTo>
                  <a:lnTo>
                    <a:pt x="1" y="10311"/>
                  </a:lnTo>
                  <a:cubicBezTo>
                    <a:pt x="1" y="10537"/>
                    <a:pt x="179" y="10728"/>
                    <a:pt x="417" y="10728"/>
                  </a:cubicBezTo>
                  <a:lnTo>
                    <a:pt x="7811" y="10728"/>
                  </a:lnTo>
                  <a:cubicBezTo>
                    <a:pt x="7918" y="10728"/>
                    <a:pt x="7990" y="10645"/>
                    <a:pt x="7990" y="10549"/>
                  </a:cubicBezTo>
                  <a:cubicBezTo>
                    <a:pt x="7990" y="10454"/>
                    <a:pt x="7895" y="10371"/>
                    <a:pt x="7811" y="10371"/>
                  </a:cubicBezTo>
                  <a:cubicBezTo>
                    <a:pt x="7049" y="10370"/>
                    <a:pt x="6364" y="10369"/>
                    <a:pt x="5749" y="10369"/>
                  </a:cubicBezTo>
                  <a:cubicBezTo>
                    <a:pt x="2782" y="10369"/>
                    <a:pt x="1447" y="10380"/>
                    <a:pt x="848" y="10380"/>
                  </a:cubicBezTo>
                  <a:cubicBezTo>
                    <a:pt x="301" y="10380"/>
                    <a:pt x="370" y="10371"/>
                    <a:pt x="370" y="10335"/>
                  </a:cubicBezTo>
                  <a:lnTo>
                    <a:pt x="370" y="9942"/>
                  </a:lnTo>
                  <a:cubicBezTo>
                    <a:pt x="370" y="9904"/>
                    <a:pt x="221" y="9896"/>
                    <a:pt x="1247" y="9896"/>
                  </a:cubicBezTo>
                  <a:cubicBezTo>
                    <a:pt x="2032" y="9896"/>
                    <a:pt x="3502" y="9901"/>
                    <a:pt x="6250" y="9901"/>
                  </a:cubicBezTo>
                  <a:cubicBezTo>
                    <a:pt x="7776" y="9901"/>
                    <a:pt x="9695" y="9899"/>
                    <a:pt x="12109" y="9894"/>
                  </a:cubicBezTo>
                  <a:cubicBezTo>
                    <a:pt x="12145" y="9894"/>
                    <a:pt x="12157" y="9918"/>
                    <a:pt x="12157" y="9942"/>
                  </a:cubicBezTo>
                  <a:lnTo>
                    <a:pt x="12157" y="10335"/>
                  </a:lnTo>
                  <a:cubicBezTo>
                    <a:pt x="12157" y="10359"/>
                    <a:pt x="12145" y="10371"/>
                    <a:pt x="12109" y="10371"/>
                  </a:cubicBezTo>
                  <a:lnTo>
                    <a:pt x="8478" y="10371"/>
                  </a:lnTo>
                  <a:cubicBezTo>
                    <a:pt x="8371" y="10371"/>
                    <a:pt x="8299" y="10466"/>
                    <a:pt x="8299" y="10549"/>
                  </a:cubicBezTo>
                  <a:cubicBezTo>
                    <a:pt x="8299" y="10656"/>
                    <a:pt x="8395" y="10728"/>
                    <a:pt x="8478" y="10728"/>
                  </a:cubicBezTo>
                  <a:lnTo>
                    <a:pt x="12145" y="10728"/>
                  </a:lnTo>
                  <a:cubicBezTo>
                    <a:pt x="12359" y="10728"/>
                    <a:pt x="12550" y="10549"/>
                    <a:pt x="12550" y="10311"/>
                  </a:cubicBezTo>
                  <a:lnTo>
                    <a:pt x="12550" y="9930"/>
                  </a:lnTo>
                  <a:cubicBezTo>
                    <a:pt x="12550" y="9704"/>
                    <a:pt x="12383" y="9513"/>
                    <a:pt x="12145" y="9513"/>
                  </a:cubicBezTo>
                  <a:lnTo>
                    <a:pt x="12086" y="9513"/>
                  </a:lnTo>
                  <a:lnTo>
                    <a:pt x="12086" y="2929"/>
                  </a:lnTo>
                  <a:cubicBezTo>
                    <a:pt x="12086" y="2715"/>
                    <a:pt x="11907" y="2513"/>
                    <a:pt x="11669" y="2513"/>
                  </a:cubicBezTo>
                  <a:lnTo>
                    <a:pt x="9180" y="2513"/>
                  </a:lnTo>
                  <a:lnTo>
                    <a:pt x="6906" y="250"/>
                  </a:lnTo>
                  <a:cubicBezTo>
                    <a:pt x="6734" y="84"/>
                    <a:pt x="6504" y="0"/>
                    <a:pt x="627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EF5CBF1-9C94-FC35-90E8-FC90FED23997}"/>
                </a:ext>
              </a:extLst>
            </p:cNvPr>
            <p:cNvSpPr txBox="1"/>
            <p:nvPr/>
          </p:nvSpPr>
          <p:spPr>
            <a:xfrm>
              <a:off x="4783757" y="4095887"/>
              <a:ext cx="3381845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fr-FR" sz="2000" b="1" dirty="0">
                  <a:solidFill>
                    <a:schemeClr val="bg1"/>
                  </a:solidFill>
                </a:rPr>
                <a:t>Importance croissante</a:t>
              </a:r>
            </a:p>
            <a:p>
              <a:pPr>
                <a:buNone/>
              </a:pPr>
              <a:endParaRPr lang="fr-FR" sz="2000" b="1" dirty="0">
                <a:solidFill>
                  <a:schemeClr val="bg1"/>
                </a:solidFill>
              </a:endParaRPr>
            </a:p>
            <a:p>
              <a:pPr>
                <a:buNone/>
              </a:pPr>
              <a:r>
                <a:rPr lang="fr-FR" sz="2000" dirty="0">
                  <a:solidFill>
                    <a:schemeClr val="bg1"/>
                  </a:solidFill>
                </a:rPr>
                <a:t>Le TALN devient essentiel dans l'éducation pour personnaliser l'apprentissage et optimiser la gestion des connaissances.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2AB5C31-037E-EE36-FA22-D8CDF7EB2EF0}"/>
              </a:ext>
            </a:extLst>
          </p:cNvPr>
          <p:cNvGrpSpPr/>
          <p:nvPr/>
        </p:nvGrpSpPr>
        <p:grpSpPr>
          <a:xfrm>
            <a:off x="8606886" y="2689667"/>
            <a:ext cx="3381846" cy="3345212"/>
            <a:chOff x="8606886" y="2689667"/>
            <a:chExt cx="3381846" cy="3345212"/>
          </a:xfrm>
        </p:grpSpPr>
        <p:grpSp>
          <p:nvGrpSpPr>
            <p:cNvPr id="15" name="Google Shape;12670;p77">
              <a:extLst>
                <a:ext uri="{FF2B5EF4-FFF2-40B4-BE49-F238E27FC236}">
                  <a16:creationId xmlns:a16="http://schemas.microsoft.com/office/drawing/2014/main" id="{18E15FF0-84AB-1704-3652-55747AF8F4CD}"/>
                </a:ext>
              </a:extLst>
            </p:cNvPr>
            <p:cNvGrpSpPr/>
            <p:nvPr/>
          </p:nvGrpSpPr>
          <p:grpSpPr>
            <a:xfrm>
              <a:off x="9228882" y="2689667"/>
              <a:ext cx="962602" cy="876591"/>
              <a:chOff x="2612597" y="3367075"/>
              <a:chExt cx="376271" cy="337982"/>
            </a:xfrm>
          </p:grpSpPr>
          <p:sp>
            <p:nvSpPr>
              <p:cNvPr id="16" name="Google Shape;12671;p77">
                <a:extLst>
                  <a:ext uri="{FF2B5EF4-FFF2-40B4-BE49-F238E27FC236}">
                    <a16:creationId xmlns:a16="http://schemas.microsoft.com/office/drawing/2014/main" id="{EB695B73-EE6A-C05E-A2D2-3D186AFF4111}"/>
                  </a:ext>
                </a:extLst>
              </p:cNvPr>
              <p:cNvSpPr/>
              <p:nvPr/>
            </p:nvSpPr>
            <p:spPr>
              <a:xfrm>
                <a:off x="2612597" y="3367075"/>
                <a:ext cx="376271" cy="337982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0610" extrusionOk="0">
                    <a:moveTo>
                      <a:pt x="7561" y="346"/>
                    </a:moveTo>
                    <a:cubicBezTo>
                      <a:pt x="7490" y="668"/>
                      <a:pt x="7192" y="918"/>
                      <a:pt x="6835" y="918"/>
                    </a:cubicBezTo>
                    <a:lnTo>
                      <a:pt x="4966" y="918"/>
                    </a:lnTo>
                    <a:cubicBezTo>
                      <a:pt x="4609" y="918"/>
                      <a:pt x="4311" y="668"/>
                      <a:pt x="4228" y="346"/>
                    </a:cubicBezTo>
                    <a:close/>
                    <a:moveTo>
                      <a:pt x="7918" y="358"/>
                    </a:moveTo>
                    <a:cubicBezTo>
                      <a:pt x="8264" y="418"/>
                      <a:pt x="8526" y="727"/>
                      <a:pt x="8526" y="1108"/>
                    </a:cubicBezTo>
                    <a:lnTo>
                      <a:pt x="8526" y="1918"/>
                    </a:lnTo>
                    <a:lnTo>
                      <a:pt x="3263" y="1918"/>
                    </a:lnTo>
                    <a:lnTo>
                      <a:pt x="3263" y="1108"/>
                    </a:lnTo>
                    <a:cubicBezTo>
                      <a:pt x="3263" y="727"/>
                      <a:pt x="3525" y="429"/>
                      <a:pt x="3870" y="358"/>
                    </a:cubicBezTo>
                    <a:cubicBezTo>
                      <a:pt x="3966" y="882"/>
                      <a:pt x="4406" y="1287"/>
                      <a:pt x="4954" y="1287"/>
                    </a:cubicBezTo>
                    <a:lnTo>
                      <a:pt x="6835" y="1287"/>
                    </a:lnTo>
                    <a:cubicBezTo>
                      <a:pt x="7383" y="1287"/>
                      <a:pt x="7835" y="882"/>
                      <a:pt x="7918" y="358"/>
                    </a:cubicBezTo>
                    <a:close/>
                    <a:moveTo>
                      <a:pt x="7502" y="5180"/>
                    </a:moveTo>
                    <a:cubicBezTo>
                      <a:pt x="7835" y="5180"/>
                      <a:pt x="8097" y="5454"/>
                      <a:pt x="8097" y="5775"/>
                    </a:cubicBezTo>
                    <a:lnTo>
                      <a:pt x="8097" y="7323"/>
                    </a:lnTo>
                    <a:cubicBezTo>
                      <a:pt x="7764" y="7395"/>
                      <a:pt x="7430" y="7442"/>
                      <a:pt x="7073" y="7478"/>
                    </a:cubicBezTo>
                    <a:lnTo>
                      <a:pt x="7073" y="6942"/>
                    </a:lnTo>
                    <a:cubicBezTo>
                      <a:pt x="7085" y="6561"/>
                      <a:pt x="6764" y="6240"/>
                      <a:pt x="6371" y="6240"/>
                    </a:cubicBezTo>
                    <a:lnTo>
                      <a:pt x="5406" y="6240"/>
                    </a:lnTo>
                    <a:cubicBezTo>
                      <a:pt x="5025" y="6240"/>
                      <a:pt x="4704" y="6549"/>
                      <a:pt x="4704" y="6942"/>
                    </a:cubicBezTo>
                    <a:lnTo>
                      <a:pt x="4704" y="7478"/>
                    </a:lnTo>
                    <a:cubicBezTo>
                      <a:pt x="4370" y="7442"/>
                      <a:pt x="4025" y="7383"/>
                      <a:pt x="3680" y="7323"/>
                    </a:cubicBezTo>
                    <a:lnTo>
                      <a:pt x="3680" y="5775"/>
                    </a:lnTo>
                    <a:cubicBezTo>
                      <a:pt x="3680" y="5454"/>
                      <a:pt x="3954" y="5180"/>
                      <a:pt x="4275" y="5180"/>
                    </a:cubicBezTo>
                    <a:close/>
                    <a:moveTo>
                      <a:pt x="6371" y="6585"/>
                    </a:moveTo>
                    <a:cubicBezTo>
                      <a:pt x="6573" y="6585"/>
                      <a:pt x="6728" y="6740"/>
                      <a:pt x="6728" y="6942"/>
                    </a:cubicBezTo>
                    <a:lnTo>
                      <a:pt x="6728" y="8430"/>
                    </a:lnTo>
                    <a:cubicBezTo>
                      <a:pt x="6728" y="8621"/>
                      <a:pt x="6573" y="8788"/>
                      <a:pt x="6371" y="8788"/>
                    </a:cubicBezTo>
                    <a:lnTo>
                      <a:pt x="5406" y="8788"/>
                    </a:lnTo>
                    <a:cubicBezTo>
                      <a:pt x="5216" y="8788"/>
                      <a:pt x="5049" y="8621"/>
                      <a:pt x="5049" y="8430"/>
                    </a:cubicBezTo>
                    <a:lnTo>
                      <a:pt x="5049" y="6942"/>
                    </a:lnTo>
                    <a:cubicBezTo>
                      <a:pt x="5049" y="6740"/>
                      <a:pt x="5216" y="6585"/>
                      <a:pt x="5406" y="6585"/>
                    </a:cubicBezTo>
                    <a:close/>
                    <a:moveTo>
                      <a:pt x="4025" y="1"/>
                    </a:moveTo>
                    <a:cubicBezTo>
                      <a:pt x="3406" y="1"/>
                      <a:pt x="2918" y="489"/>
                      <a:pt x="2918" y="1108"/>
                    </a:cubicBezTo>
                    <a:lnTo>
                      <a:pt x="2918" y="1918"/>
                    </a:lnTo>
                    <a:lnTo>
                      <a:pt x="1084" y="1918"/>
                    </a:lnTo>
                    <a:cubicBezTo>
                      <a:pt x="489" y="1918"/>
                      <a:pt x="1" y="2418"/>
                      <a:pt x="1" y="3013"/>
                    </a:cubicBezTo>
                    <a:lnTo>
                      <a:pt x="1" y="6168"/>
                    </a:lnTo>
                    <a:cubicBezTo>
                      <a:pt x="1" y="6228"/>
                      <a:pt x="37" y="6287"/>
                      <a:pt x="96" y="6311"/>
                    </a:cubicBezTo>
                    <a:cubicBezTo>
                      <a:pt x="203" y="6371"/>
                      <a:pt x="322" y="6430"/>
                      <a:pt x="418" y="6490"/>
                    </a:cubicBezTo>
                    <a:lnTo>
                      <a:pt x="418" y="7311"/>
                    </a:lnTo>
                    <a:cubicBezTo>
                      <a:pt x="418" y="7418"/>
                      <a:pt x="501" y="7490"/>
                      <a:pt x="596" y="7490"/>
                    </a:cubicBezTo>
                    <a:cubicBezTo>
                      <a:pt x="703" y="7490"/>
                      <a:pt x="775" y="7418"/>
                      <a:pt x="775" y="7311"/>
                    </a:cubicBezTo>
                    <a:lnTo>
                      <a:pt x="775" y="6668"/>
                    </a:lnTo>
                    <a:cubicBezTo>
                      <a:pt x="2013" y="7299"/>
                      <a:pt x="3358" y="7668"/>
                      <a:pt x="4740" y="7811"/>
                    </a:cubicBezTo>
                    <a:lnTo>
                      <a:pt x="4740" y="8407"/>
                    </a:lnTo>
                    <a:cubicBezTo>
                      <a:pt x="4740" y="8800"/>
                      <a:pt x="5049" y="9109"/>
                      <a:pt x="5442" y="9109"/>
                    </a:cubicBezTo>
                    <a:lnTo>
                      <a:pt x="6406" y="9109"/>
                    </a:lnTo>
                    <a:cubicBezTo>
                      <a:pt x="6787" y="9109"/>
                      <a:pt x="7109" y="8800"/>
                      <a:pt x="7109" y="8407"/>
                    </a:cubicBezTo>
                    <a:lnTo>
                      <a:pt x="7109" y="7811"/>
                    </a:lnTo>
                    <a:cubicBezTo>
                      <a:pt x="8490" y="7668"/>
                      <a:pt x="9812" y="7299"/>
                      <a:pt x="11062" y="6668"/>
                    </a:cubicBezTo>
                    <a:lnTo>
                      <a:pt x="11062" y="9526"/>
                    </a:lnTo>
                    <a:cubicBezTo>
                      <a:pt x="11062" y="9931"/>
                      <a:pt x="10740" y="10276"/>
                      <a:pt x="10324" y="10276"/>
                    </a:cubicBezTo>
                    <a:lnTo>
                      <a:pt x="1489" y="10276"/>
                    </a:lnTo>
                    <a:cubicBezTo>
                      <a:pt x="1096" y="10276"/>
                      <a:pt x="751" y="9943"/>
                      <a:pt x="751" y="9526"/>
                    </a:cubicBezTo>
                    <a:lnTo>
                      <a:pt x="751" y="8026"/>
                    </a:lnTo>
                    <a:cubicBezTo>
                      <a:pt x="751" y="7918"/>
                      <a:pt x="679" y="7847"/>
                      <a:pt x="572" y="7847"/>
                    </a:cubicBezTo>
                    <a:cubicBezTo>
                      <a:pt x="465" y="7847"/>
                      <a:pt x="394" y="7918"/>
                      <a:pt x="394" y="8026"/>
                    </a:cubicBezTo>
                    <a:lnTo>
                      <a:pt x="394" y="9526"/>
                    </a:lnTo>
                    <a:cubicBezTo>
                      <a:pt x="394" y="10121"/>
                      <a:pt x="882" y="10609"/>
                      <a:pt x="1477" y="10609"/>
                    </a:cubicBezTo>
                    <a:lnTo>
                      <a:pt x="10300" y="10609"/>
                    </a:lnTo>
                    <a:cubicBezTo>
                      <a:pt x="10895" y="10609"/>
                      <a:pt x="11395" y="10121"/>
                      <a:pt x="11395" y="9526"/>
                    </a:cubicBezTo>
                    <a:lnTo>
                      <a:pt x="11395" y="6490"/>
                    </a:lnTo>
                    <a:cubicBezTo>
                      <a:pt x="11490" y="6430"/>
                      <a:pt x="11609" y="6371"/>
                      <a:pt x="11717" y="6311"/>
                    </a:cubicBezTo>
                    <a:cubicBezTo>
                      <a:pt x="11776" y="6287"/>
                      <a:pt x="11812" y="6228"/>
                      <a:pt x="11812" y="6168"/>
                    </a:cubicBezTo>
                    <a:lnTo>
                      <a:pt x="11812" y="3013"/>
                    </a:lnTo>
                    <a:cubicBezTo>
                      <a:pt x="11812" y="2394"/>
                      <a:pt x="11312" y="1918"/>
                      <a:pt x="10716" y="1918"/>
                    </a:cubicBezTo>
                    <a:lnTo>
                      <a:pt x="10276" y="1918"/>
                    </a:lnTo>
                    <a:cubicBezTo>
                      <a:pt x="10169" y="1918"/>
                      <a:pt x="10097" y="2001"/>
                      <a:pt x="10097" y="2096"/>
                    </a:cubicBezTo>
                    <a:cubicBezTo>
                      <a:pt x="10097" y="2203"/>
                      <a:pt x="10169" y="2275"/>
                      <a:pt x="10276" y="2275"/>
                    </a:cubicBezTo>
                    <a:lnTo>
                      <a:pt x="10716" y="2275"/>
                    </a:lnTo>
                    <a:cubicBezTo>
                      <a:pt x="11121" y="2275"/>
                      <a:pt x="11467" y="2608"/>
                      <a:pt x="11467" y="3025"/>
                    </a:cubicBezTo>
                    <a:lnTo>
                      <a:pt x="11467" y="6073"/>
                    </a:lnTo>
                    <a:cubicBezTo>
                      <a:pt x="11359" y="6133"/>
                      <a:pt x="11252" y="6192"/>
                      <a:pt x="11133" y="6252"/>
                    </a:cubicBezTo>
                    <a:cubicBezTo>
                      <a:pt x="10288" y="6704"/>
                      <a:pt x="9395" y="7037"/>
                      <a:pt x="8454" y="7252"/>
                    </a:cubicBezTo>
                    <a:lnTo>
                      <a:pt x="8454" y="5775"/>
                    </a:lnTo>
                    <a:cubicBezTo>
                      <a:pt x="8454" y="5251"/>
                      <a:pt x="8026" y="4823"/>
                      <a:pt x="7502" y="4823"/>
                    </a:cubicBezTo>
                    <a:lnTo>
                      <a:pt x="4275" y="4823"/>
                    </a:lnTo>
                    <a:cubicBezTo>
                      <a:pt x="3751" y="4823"/>
                      <a:pt x="3323" y="5251"/>
                      <a:pt x="3323" y="5775"/>
                    </a:cubicBezTo>
                    <a:lnTo>
                      <a:pt x="3323" y="7252"/>
                    </a:lnTo>
                    <a:cubicBezTo>
                      <a:pt x="2275" y="7014"/>
                      <a:pt x="1275" y="6609"/>
                      <a:pt x="334" y="6073"/>
                    </a:cubicBezTo>
                    <a:lnTo>
                      <a:pt x="334" y="3025"/>
                    </a:lnTo>
                    <a:cubicBezTo>
                      <a:pt x="334" y="2620"/>
                      <a:pt x="656" y="2275"/>
                      <a:pt x="1072" y="2275"/>
                    </a:cubicBezTo>
                    <a:lnTo>
                      <a:pt x="9562" y="2275"/>
                    </a:lnTo>
                    <a:cubicBezTo>
                      <a:pt x="9657" y="2275"/>
                      <a:pt x="9740" y="2203"/>
                      <a:pt x="9740" y="2096"/>
                    </a:cubicBezTo>
                    <a:cubicBezTo>
                      <a:pt x="9740" y="2001"/>
                      <a:pt x="9657" y="1918"/>
                      <a:pt x="9562" y="1918"/>
                    </a:cubicBezTo>
                    <a:lnTo>
                      <a:pt x="8871" y="1918"/>
                    </a:lnTo>
                    <a:lnTo>
                      <a:pt x="8871" y="1108"/>
                    </a:lnTo>
                    <a:cubicBezTo>
                      <a:pt x="8871" y="489"/>
                      <a:pt x="8383" y="1"/>
                      <a:pt x="7776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672;p77">
                <a:extLst>
                  <a:ext uri="{FF2B5EF4-FFF2-40B4-BE49-F238E27FC236}">
                    <a16:creationId xmlns:a16="http://schemas.microsoft.com/office/drawing/2014/main" id="{86966FE2-C1C4-B897-FCFD-56AE576D61E5}"/>
                  </a:ext>
                </a:extLst>
              </p:cNvPr>
              <p:cNvSpPr/>
              <p:nvPr/>
            </p:nvSpPr>
            <p:spPr>
              <a:xfrm>
                <a:off x="2784805" y="3588212"/>
                <a:ext cx="31505" cy="47432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489" extrusionOk="0">
                    <a:moveTo>
                      <a:pt x="631" y="357"/>
                    </a:moveTo>
                    <a:lnTo>
                      <a:pt x="631" y="1143"/>
                    </a:lnTo>
                    <a:lnTo>
                      <a:pt x="346" y="1143"/>
                    </a:lnTo>
                    <a:lnTo>
                      <a:pt x="346" y="357"/>
                    </a:lnTo>
                    <a:close/>
                    <a:moveTo>
                      <a:pt x="179" y="0"/>
                    </a:moveTo>
                    <a:cubicBezTo>
                      <a:pt x="72" y="0"/>
                      <a:pt x="0" y="72"/>
                      <a:pt x="0" y="179"/>
                    </a:cubicBezTo>
                    <a:lnTo>
                      <a:pt x="0" y="1310"/>
                    </a:lnTo>
                    <a:cubicBezTo>
                      <a:pt x="0" y="1405"/>
                      <a:pt x="72" y="1488"/>
                      <a:pt x="179" y="1488"/>
                    </a:cubicBezTo>
                    <a:lnTo>
                      <a:pt x="810" y="1488"/>
                    </a:lnTo>
                    <a:cubicBezTo>
                      <a:pt x="905" y="1488"/>
                      <a:pt x="988" y="1405"/>
                      <a:pt x="988" y="1310"/>
                    </a:cubicBezTo>
                    <a:lnTo>
                      <a:pt x="988" y="179"/>
                    </a:lnTo>
                    <a:cubicBezTo>
                      <a:pt x="965" y="83"/>
                      <a:pt x="893" y="0"/>
                      <a:pt x="81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CA35C3F-C1D6-FEC7-D6C6-53F7C118A6BA}"/>
                </a:ext>
              </a:extLst>
            </p:cNvPr>
            <p:cNvSpPr txBox="1"/>
            <p:nvPr/>
          </p:nvSpPr>
          <p:spPr>
            <a:xfrm>
              <a:off x="8606886" y="4095887"/>
              <a:ext cx="3381846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fr-FR" sz="2000" b="1" dirty="0">
                  <a:solidFill>
                    <a:schemeClr val="bg1"/>
                  </a:solidFill>
                </a:rPr>
                <a:t>Applications variées</a:t>
              </a:r>
            </a:p>
            <a:p>
              <a:pPr>
                <a:buNone/>
              </a:pPr>
              <a:endParaRPr lang="fr-FR" sz="2000" b="1" dirty="0">
                <a:solidFill>
                  <a:schemeClr val="bg1"/>
                </a:solidFill>
              </a:endParaRPr>
            </a:p>
            <a:p>
              <a:pPr>
                <a:buNone/>
              </a:pPr>
              <a:r>
                <a:rPr lang="fr-FR" sz="2000" dirty="0">
                  <a:solidFill>
                    <a:schemeClr val="bg1"/>
                  </a:solidFill>
                </a:rPr>
                <a:t>Le TALN s'applique à plusieurs domaines éducatifs, comme l'apprentissage des langues et la correction grammaticale.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876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05ACA1C-3983-00AE-05E0-097152F87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82"/>
            <a:ext cx="12570106" cy="766387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2E081C5-27C2-1AC5-6653-75F5FE789BDB}"/>
              </a:ext>
            </a:extLst>
          </p:cNvPr>
          <p:cNvSpPr txBox="1"/>
          <p:nvPr/>
        </p:nvSpPr>
        <p:spPr>
          <a:xfrm>
            <a:off x="520860" y="3738623"/>
            <a:ext cx="38447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Outils d'apprentissage interactifs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Des applications utilisant le TALN permettent aux apprenants de pratiquer les langues via des conversations simulées, rendant l'apprentissage plus engageant.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430C8EE-7CD2-67A1-B33C-E0DE580986BC}"/>
              </a:ext>
            </a:extLst>
          </p:cNvPr>
          <p:cNvSpPr txBox="1"/>
          <p:nvPr/>
        </p:nvSpPr>
        <p:spPr>
          <a:xfrm>
            <a:off x="4478437" y="1600961"/>
            <a:ext cx="42797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Traducteurs automatiques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Les systèmes de traduction en temps réel aident les étudiants à accéder à des ressources dans d’autres langues, améliorant leur compréhension culturelle et linguistique.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72AC103-2920-42D8-6CA3-78217E7E81D5}"/>
              </a:ext>
            </a:extLst>
          </p:cNvPr>
          <p:cNvSpPr txBox="1"/>
          <p:nvPr/>
        </p:nvSpPr>
        <p:spPr>
          <a:xfrm>
            <a:off x="8623139" y="3553428"/>
            <a:ext cx="35688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Analyse des erreurs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Grâce au TALN, il est possible d'analyser les erreurs courantes des apprenants, fournissant un retour d'information précis pour une amélioration rapide.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037925B-7E36-034D-53B4-13B82A4E3B10}"/>
              </a:ext>
            </a:extLst>
          </p:cNvPr>
          <p:cNvSpPr txBox="1"/>
          <p:nvPr/>
        </p:nvSpPr>
        <p:spPr>
          <a:xfrm>
            <a:off x="706055" y="484808"/>
            <a:ext cx="6389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TALN dans l'apprentissage des langues</a:t>
            </a: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21" name="Arc plein 20">
            <a:extLst>
              <a:ext uri="{FF2B5EF4-FFF2-40B4-BE49-F238E27FC236}">
                <a16:creationId xmlns:a16="http://schemas.microsoft.com/office/drawing/2014/main" id="{4119D15A-6925-5357-0B85-91BD90036C60}"/>
              </a:ext>
            </a:extLst>
          </p:cNvPr>
          <p:cNvSpPr/>
          <p:nvPr/>
        </p:nvSpPr>
        <p:spPr>
          <a:xfrm>
            <a:off x="4745508" y="4182948"/>
            <a:ext cx="3217762" cy="3012984"/>
          </a:xfrm>
          <a:prstGeom prst="blockArc">
            <a:avLst>
              <a:gd name="adj1" fmla="val 10800000"/>
              <a:gd name="adj2" fmla="val 14175205"/>
              <a:gd name="adj3" fmla="val 18332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Arc plein 21">
            <a:extLst>
              <a:ext uri="{FF2B5EF4-FFF2-40B4-BE49-F238E27FC236}">
                <a16:creationId xmlns:a16="http://schemas.microsoft.com/office/drawing/2014/main" id="{512B678B-E315-4D82-650C-B41A33170147}"/>
              </a:ext>
            </a:extLst>
          </p:cNvPr>
          <p:cNvSpPr/>
          <p:nvPr/>
        </p:nvSpPr>
        <p:spPr>
          <a:xfrm rot="4825284">
            <a:off x="4729319" y="4280143"/>
            <a:ext cx="3217762" cy="3081759"/>
          </a:xfrm>
          <a:prstGeom prst="blockArc">
            <a:avLst>
              <a:gd name="adj1" fmla="val 9973368"/>
              <a:gd name="adj2" fmla="val 13386934"/>
              <a:gd name="adj3" fmla="val 1717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Arc plein 22">
            <a:extLst>
              <a:ext uri="{FF2B5EF4-FFF2-40B4-BE49-F238E27FC236}">
                <a16:creationId xmlns:a16="http://schemas.microsoft.com/office/drawing/2014/main" id="{4DA3013B-A450-7472-4758-A43E029FECDE}"/>
              </a:ext>
            </a:extLst>
          </p:cNvPr>
          <p:cNvSpPr/>
          <p:nvPr/>
        </p:nvSpPr>
        <p:spPr>
          <a:xfrm rot="8720537">
            <a:off x="4701739" y="4280142"/>
            <a:ext cx="3217762" cy="3081759"/>
          </a:xfrm>
          <a:prstGeom prst="blockArc">
            <a:avLst>
              <a:gd name="adj1" fmla="val 9938438"/>
              <a:gd name="adj2" fmla="val 12664413"/>
              <a:gd name="adj3" fmla="val 1748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EDF5D4D-38D5-DDBD-BFE4-7C465B107897}"/>
              </a:ext>
            </a:extLst>
          </p:cNvPr>
          <p:cNvSpPr txBox="1"/>
          <p:nvPr/>
        </p:nvSpPr>
        <p:spPr>
          <a:xfrm>
            <a:off x="5059680" y="4907280"/>
            <a:ext cx="21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BFB0CB-1887-2C03-0AF2-2BF30AFAE9EE}"/>
              </a:ext>
            </a:extLst>
          </p:cNvPr>
          <p:cNvSpPr txBox="1"/>
          <p:nvPr/>
        </p:nvSpPr>
        <p:spPr>
          <a:xfrm>
            <a:off x="6217920" y="432054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70882F6-477E-B7BE-802C-71B64E0201BB}"/>
              </a:ext>
            </a:extLst>
          </p:cNvPr>
          <p:cNvSpPr txBox="1"/>
          <p:nvPr/>
        </p:nvSpPr>
        <p:spPr>
          <a:xfrm>
            <a:off x="7315200" y="4991100"/>
            <a:ext cx="21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593996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9A291FF-1D6B-7409-AD2B-3B6E43555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079150" cy="74193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5D82C23-BE8D-51ED-0897-F04D9DA5BF4F}"/>
              </a:ext>
            </a:extLst>
          </p:cNvPr>
          <p:cNvSpPr txBox="1"/>
          <p:nvPr/>
        </p:nvSpPr>
        <p:spPr>
          <a:xfrm>
            <a:off x="405114" y="2361235"/>
            <a:ext cx="7535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Le TALN dans l'évaluation des compétences</a:t>
            </a:r>
          </a:p>
          <a:p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6745C6-8168-14F7-F7F9-1305ABCD22CF}"/>
              </a:ext>
            </a:extLst>
          </p:cNvPr>
          <p:cNvSpPr/>
          <p:nvPr/>
        </p:nvSpPr>
        <p:spPr>
          <a:xfrm>
            <a:off x="362162" y="3229337"/>
            <a:ext cx="3793149" cy="334508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         Tests automatisés</a:t>
            </a:r>
          </a:p>
          <a:p>
            <a:endParaRPr lang="fr-FR" sz="2000" b="1" dirty="0"/>
          </a:p>
          <a:p>
            <a:r>
              <a:rPr lang="fr-FR" sz="2000" dirty="0"/>
              <a:t>Le TALN facilite la création de tests adaptatifs qui évaluent les connaissances des étudiants en temps réel, offrant une évaluation plus précise.</a:t>
            </a:r>
          </a:p>
          <a:p>
            <a:pPr algn="ctr"/>
            <a:endParaRPr lang="fr-FR" sz="200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D798657-6A17-6619-6460-E4D4C2B38B4F}"/>
              </a:ext>
            </a:extLst>
          </p:cNvPr>
          <p:cNvSpPr/>
          <p:nvPr/>
        </p:nvSpPr>
        <p:spPr>
          <a:xfrm>
            <a:off x="8152945" y="3229335"/>
            <a:ext cx="3797007" cy="334508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              Suivi des progrès</a:t>
            </a:r>
          </a:p>
          <a:p>
            <a:endParaRPr lang="fr-FR" sz="2000" b="1" dirty="0"/>
          </a:p>
          <a:p>
            <a:r>
              <a:rPr lang="fr-FR" sz="2000" dirty="0"/>
              <a:t>Les plateformes utilisant le TALN peuvent suivre les progrès des étudiants sur une période prolongée, permettant une évaluation plus efficace et continue.</a:t>
            </a:r>
          </a:p>
          <a:p>
            <a:pPr algn="ctr"/>
            <a:endParaRPr lang="fr-FR" sz="200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56EFCAB-E76A-03FF-6A24-3013E9CD1E3E}"/>
              </a:ext>
            </a:extLst>
          </p:cNvPr>
          <p:cNvSpPr/>
          <p:nvPr/>
        </p:nvSpPr>
        <p:spPr>
          <a:xfrm>
            <a:off x="4325071" y="3229336"/>
            <a:ext cx="3658114" cy="334508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    Feedback personnalisé</a:t>
            </a:r>
          </a:p>
          <a:p>
            <a:endParaRPr lang="fr-FR" sz="2000" b="1" dirty="0"/>
          </a:p>
          <a:p>
            <a:r>
              <a:rPr lang="fr-FR" sz="2000" dirty="0"/>
              <a:t>Les systèmes d'évaluation basés sur le TALN peuvent fournir des commentaires détaillés aux apprenants, les aidant à cibler leurs faiblesses spécifiques.</a:t>
            </a:r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6612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AFA6868-451C-5C21-9B4B-9EB7E2735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570106" cy="766387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90A417-549E-2FA2-6E1B-46EC1289E3FB}"/>
              </a:ext>
            </a:extLst>
          </p:cNvPr>
          <p:cNvSpPr txBox="1"/>
          <p:nvPr/>
        </p:nvSpPr>
        <p:spPr>
          <a:xfrm>
            <a:off x="474562" y="451413"/>
            <a:ext cx="5879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TALN pour les enseignants :</a:t>
            </a:r>
          </a:p>
          <a:p>
            <a:endParaRPr lang="fr-FR" sz="3200" b="1" dirty="0">
              <a:solidFill>
                <a:schemeClr val="bg1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CDBCC32-3793-BE7B-026A-FDB48E5D8EAD}"/>
              </a:ext>
            </a:extLst>
          </p:cNvPr>
          <p:cNvGrpSpPr/>
          <p:nvPr/>
        </p:nvGrpSpPr>
        <p:grpSpPr>
          <a:xfrm>
            <a:off x="463714" y="1808099"/>
            <a:ext cx="3255963" cy="4405634"/>
            <a:chOff x="463714" y="1808099"/>
            <a:chExt cx="3255963" cy="440563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248E481-70C9-2138-03D5-19A9F5EA4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14" y="1808099"/>
              <a:ext cx="3255963" cy="2102118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076C6DE-D78F-E1E7-95B8-8F1F27B52289}"/>
                </a:ext>
              </a:extLst>
            </p:cNvPr>
            <p:cNvSpPr txBox="1"/>
            <p:nvPr/>
          </p:nvSpPr>
          <p:spPr>
            <a:xfrm>
              <a:off x="474562" y="4213185"/>
              <a:ext cx="3245115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Outils de soutien</a:t>
              </a:r>
            </a:p>
            <a:p>
              <a:endParaRPr lang="fr-FR" sz="2000" b="1" dirty="0">
                <a:solidFill>
                  <a:schemeClr val="bg1"/>
                </a:solidFill>
              </a:endParaRPr>
            </a:p>
            <a:p>
              <a:r>
                <a:rPr lang="fr-FR" sz="2000" dirty="0">
                  <a:solidFill>
                    <a:schemeClr val="bg1"/>
                  </a:solidFill>
                </a:rPr>
                <a:t>Le TALN offre des outils pour automatiser la correction et l'évaluation.</a:t>
              </a:r>
            </a:p>
            <a:p>
              <a:endParaRPr lang="fr-FR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E0994FE-76BA-C785-E304-BD91635BDB55}"/>
              </a:ext>
            </a:extLst>
          </p:cNvPr>
          <p:cNvGrpSpPr/>
          <p:nvPr/>
        </p:nvGrpSpPr>
        <p:grpSpPr>
          <a:xfrm>
            <a:off x="4254059" y="1781876"/>
            <a:ext cx="3255963" cy="4339259"/>
            <a:chOff x="4254059" y="1781876"/>
            <a:chExt cx="3255963" cy="433925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811967D-391B-4A84-410E-7256107D3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059" y="1781876"/>
              <a:ext cx="3255963" cy="2154563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2F1FC03-3485-8444-AF4D-A27003527572}"/>
                </a:ext>
              </a:extLst>
            </p:cNvPr>
            <p:cNvSpPr txBox="1"/>
            <p:nvPr/>
          </p:nvSpPr>
          <p:spPr>
            <a:xfrm>
              <a:off x="4254059" y="4120587"/>
              <a:ext cx="3255963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Création de contenu</a:t>
              </a:r>
            </a:p>
            <a:p>
              <a:endParaRPr lang="fr-FR" sz="2000" b="1" dirty="0">
                <a:solidFill>
                  <a:schemeClr val="bg1"/>
                </a:solidFill>
              </a:endParaRPr>
            </a:p>
            <a:p>
              <a:r>
                <a:rPr lang="fr-FR" sz="2000" dirty="0">
                  <a:solidFill>
                    <a:schemeClr val="bg1"/>
                  </a:solidFill>
                </a:rPr>
                <a:t>Les technologies TALN aident à générer des contenus éducatifs personnalisés.</a:t>
              </a:r>
            </a:p>
            <a:p>
              <a:endParaRPr lang="fr-FR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E2C5DBC-0DC1-3825-3A60-C93A3CAF5877}"/>
              </a:ext>
            </a:extLst>
          </p:cNvPr>
          <p:cNvGrpSpPr/>
          <p:nvPr/>
        </p:nvGrpSpPr>
        <p:grpSpPr>
          <a:xfrm>
            <a:off x="8044404" y="1768280"/>
            <a:ext cx="3245115" cy="4599076"/>
            <a:chOff x="8044404" y="1768280"/>
            <a:chExt cx="3245115" cy="459907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35299FD-D339-DDD3-6321-44AA51AAB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404" y="1768280"/>
              <a:ext cx="3245115" cy="2141937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6AED562-3F0F-9B0E-791E-3EFA637CE40D}"/>
                </a:ext>
              </a:extLst>
            </p:cNvPr>
            <p:cNvSpPr txBox="1"/>
            <p:nvPr/>
          </p:nvSpPr>
          <p:spPr>
            <a:xfrm>
              <a:off x="8137003" y="4120587"/>
              <a:ext cx="315251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Analyse des données</a:t>
              </a:r>
            </a:p>
            <a:p>
              <a:endParaRPr lang="fr-FR" b="1" dirty="0">
                <a:solidFill>
                  <a:schemeClr val="bg1"/>
                </a:solidFill>
              </a:endParaRPr>
            </a:p>
            <a:p>
              <a:r>
                <a:rPr lang="fr-FR" sz="2000" dirty="0">
                  <a:solidFill>
                    <a:schemeClr val="bg1"/>
                  </a:solidFill>
                </a:rPr>
                <a:t>Les plateformes TALN recueillent des données d'interaction pour améliorer l'enseignement.</a:t>
              </a:r>
            </a:p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61405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BA99ABA-EEDE-15D5-FD0D-7BC5D7820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76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28740E9-30DE-2037-B7A8-882D4CAFE62B}"/>
              </a:ext>
            </a:extLst>
          </p:cNvPr>
          <p:cNvSpPr txBox="1"/>
          <p:nvPr/>
        </p:nvSpPr>
        <p:spPr>
          <a:xfrm>
            <a:off x="944880" y="1203960"/>
            <a:ext cx="896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Exemples d’Outils Technologiques basés sur le TALN</a:t>
            </a:r>
          </a:p>
        </p:txBody>
      </p:sp>
    </p:spTree>
    <p:extLst>
      <p:ext uri="{BB962C8B-B14F-4D97-AF65-F5344CB8AC3E}">
        <p14:creationId xmlns:p14="http://schemas.microsoft.com/office/powerpoint/2010/main" val="5922627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48CE880-21E9-29D6-19E2-BA821840E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3920"/>
            <a:ext cx="12192000" cy="87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2092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73242A-BA11-958A-1833-5C9BC5B0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52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655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640</Words>
  <Application>Microsoft Office PowerPoint</Application>
  <PresentationFormat>Grand écran</PresentationFormat>
  <Paragraphs>85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EM</cp:lastModifiedBy>
  <cp:revision>16</cp:revision>
  <dcterms:created xsi:type="dcterms:W3CDTF">2025-11-19T16:11:48Z</dcterms:created>
  <dcterms:modified xsi:type="dcterms:W3CDTF">2025-12-02T21:15:35Z</dcterms:modified>
</cp:coreProperties>
</file>