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410" r:id="rId2"/>
    <p:sldId id="397" r:id="rId3"/>
    <p:sldId id="416" r:id="rId4"/>
    <p:sldId id="398" r:id="rId5"/>
    <p:sldId id="394" r:id="rId6"/>
    <p:sldId id="395" r:id="rId7"/>
    <p:sldId id="399" r:id="rId8"/>
    <p:sldId id="400" r:id="rId9"/>
    <p:sldId id="396" r:id="rId10"/>
    <p:sldId id="425" r:id="rId11"/>
    <p:sldId id="401" r:id="rId12"/>
    <p:sldId id="420" r:id="rId13"/>
    <p:sldId id="421" r:id="rId14"/>
    <p:sldId id="423" r:id="rId15"/>
    <p:sldId id="424" r:id="rId16"/>
    <p:sldId id="402" r:id="rId17"/>
    <p:sldId id="426" r:id="rId18"/>
    <p:sldId id="403" r:id="rId19"/>
    <p:sldId id="411" r:id="rId20"/>
    <p:sldId id="404" r:id="rId21"/>
    <p:sldId id="405" r:id="rId22"/>
    <p:sldId id="412" r:id="rId23"/>
    <p:sldId id="406" r:id="rId24"/>
    <p:sldId id="407" r:id="rId25"/>
    <p:sldId id="408" r:id="rId26"/>
    <p:sldId id="409" r:id="rId27"/>
    <p:sldId id="419" r:id="rId28"/>
    <p:sldId id="422"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23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EEA782-6F69-470C-A900-05F60E787EB5}" type="datetimeFigureOut">
              <a:rPr lang="fr-FR" smtClean="0"/>
              <a:pPr/>
              <a:t>19/10/2024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B5F5F0-F9C9-4E2A-9054-0F8B26C353C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6B5F5F0-F9C9-4E2A-9054-0F8B26C353C7}" type="slidenum">
              <a:rPr lang="fr-FR" smtClean="0"/>
              <a:pPr/>
              <a:t>28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12ADBDD-5A3B-4A8E-ADE6-AB433DFDB8CB}"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067358-C9AA-43F8-878F-160DA2632154}"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D268FDC-78C2-4FB7-9C71-01FE5FCEFCB5}"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1CC273-7FF7-49A1-A3C1-C02057E1731C}"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B05811A-188A-493A-912D-67CCC6CC4D65}"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6BC3D3-C807-4905-8068-84C9CD5A16E2}" type="datetime1">
              <a:rPr lang="fr-FR" smtClean="0"/>
              <a:pPr/>
              <a:t>19/10/2024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100B3EF-A95B-4648-9586-73539ECC5B4C}" type="datetime1">
              <a:rPr lang="fr-FR" smtClean="0"/>
              <a:pPr/>
              <a:t>19/10/2024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47EA523-CF4A-4992-AEE0-7A68AA7DED14}" type="datetime1">
              <a:rPr lang="fr-FR" smtClean="0"/>
              <a:pPr/>
              <a:t>19/10/2024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788710B-E5FA-4B63-830E-4E527692DAE2}" type="datetime1">
              <a:rPr lang="fr-FR" smtClean="0"/>
              <a:pPr/>
              <a:t>19/10/2024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CD242AB-9D9F-4506-A2A7-4F21EBCF558C}" type="datetime1">
              <a:rPr lang="fr-FR" smtClean="0"/>
              <a:pPr/>
              <a:t>19/10/2024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CA01256-4E59-45A4-8809-805006FA2D6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B86D0-E451-4723-81E9-AC5D04919D43}" type="datetime1">
              <a:rPr lang="fr-FR" smtClean="0"/>
              <a:pPr/>
              <a:t>19/10/2024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01256-4E59-45A4-8809-805006FA2D6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infociments.fr/glossaire/cure" TargetMode="External"/><Relationship Id="rId2" Type="http://schemas.openxmlformats.org/officeDocument/2006/relationships/hyperlink" Target="https://www.infociments.fr/glossaire/formulation"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fociments.fr/glossaire/decoffrage" TargetMode="External"/><Relationship Id="rId2" Type="http://schemas.openxmlformats.org/officeDocument/2006/relationships/hyperlink" Target="https://www.infociments.fr/glossaire/durcissement"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infociments.fr/glossaire/accelerateur-de-prise"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2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a:t>
            </a:fld>
            <a:endParaRPr lang="fr-FR"/>
          </a:p>
        </p:txBody>
      </p:sp>
      <p:sp>
        <p:nvSpPr>
          <p:cNvPr id="7" name="Rectangle 6"/>
          <p:cNvSpPr/>
          <p:nvPr/>
        </p:nvSpPr>
        <p:spPr>
          <a:xfrm>
            <a:off x="571472" y="1357298"/>
            <a:ext cx="8010078" cy="3046988"/>
          </a:xfrm>
          <a:prstGeom prst="rect">
            <a:avLst/>
          </a:prstGeom>
        </p:spPr>
        <p:txBody>
          <a:bodyPr wrap="none">
            <a:spAutoFit/>
          </a:bodyPr>
          <a:lstStyle/>
          <a:p>
            <a:pPr algn="ctr"/>
            <a:r>
              <a:rPr lang="fr-FR" b="1" dirty="0" smtClean="0">
                <a:latin typeface="Times New Roman" pitchFamily="18" charset="0"/>
                <a:cs typeface="Times New Roman" pitchFamily="18" charset="0"/>
              </a:rPr>
              <a:t> </a:t>
            </a:r>
            <a:r>
              <a:rPr lang="fr-FR" sz="3200" b="1" dirty="0" smtClean="0">
                <a:solidFill>
                  <a:srgbClr val="FF0000"/>
                </a:solidFill>
                <a:latin typeface="Times New Roman" pitchFamily="18" charset="0"/>
                <a:cs typeface="Times New Roman" pitchFamily="18" charset="0"/>
              </a:rPr>
              <a:t>la carbonatation</a:t>
            </a:r>
          </a:p>
          <a:p>
            <a:endParaRPr lang="fr-FR" sz="3200" b="1" dirty="0" smtClean="0">
              <a:solidFill>
                <a:srgbClr val="FF0000"/>
              </a:solidFill>
              <a:latin typeface="Times New Roman" pitchFamily="18" charset="0"/>
              <a:cs typeface="Times New Roman" pitchFamily="18" charset="0"/>
            </a:endParaRPr>
          </a:p>
          <a:p>
            <a:endParaRPr lang="fr-FR" sz="3200" b="1" dirty="0" smtClean="0">
              <a:solidFill>
                <a:srgbClr val="FF0000"/>
              </a:solidFill>
              <a:latin typeface="Times New Roman" pitchFamily="18" charset="0"/>
              <a:cs typeface="Times New Roman" pitchFamily="18" charset="0"/>
            </a:endParaRPr>
          </a:p>
          <a:p>
            <a:endParaRPr lang="fr-FR" sz="3200" b="1" dirty="0" smtClean="0">
              <a:solidFill>
                <a:srgbClr val="FF0000"/>
              </a:solidFill>
              <a:latin typeface="Times New Roman" pitchFamily="18" charset="0"/>
              <a:cs typeface="Times New Roman" pitchFamily="18" charset="0"/>
            </a:endParaRPr>
          </a:p>
          <a:p>
            <a:r>
              <a:rPr lang="fr-FR" sz="3200" b="1" dirty="0" smtClean="0">
                <a:solidFill>
                  <a:srgbClr val="00B050"/>
                </a:solidFill>
                <a:latin typeface="Times New Roman" pitchFamily="18" charset="0"/>
                <a:cs typeface="Times New Roman" pitchFamily="18" charset="0"/>
              </a:rPr>
              <a:t>Comprendre le phénomène de carbonatation</a:t>
            </a:r>
          </a:p>
          <a:p>
            <a:r>
              <a:rPr lang="fr-FR" sz="3200" b="1" dirty="0" smtClean="0">
                <a:solidFill>
                  <a:srgbClr val="00B050"/>
                </a:solidFill>
                <a:latin typeface="Times New Roman" pitchFamily="18" charset="0"/>
                <a:cs typeface="Times New Roman" pitchFamily="18" charset="0"/>
              </a:rPr>
              <a:t>( </a:t>
            </a:r>
            <a:r>
              <a:rPr lang="fr-FR" sz="2000" b="1" dirty="0" smtClean="0">
                <a:solidFill>
                  <a:srgbClr val="00B050"/>
                </a:solidFill>
                <a:latin typeface="Times New Roman" pitchFamily="18" charset="0"/>
                <a:cs typeface="Times New Roman" pitchFamily="18" charset="0"/>
              </a:rPr>
              <a:t>A travers la prise de la chaux éteinte ) </a:t>
            </a:r>
            <a:endParaRPr lang="fr-FR" sz="2000"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11</a:t>
            </a:fld>
            <a:endParaRPr lang="fr-FR"/>
          </a:p>
        </p:txBody>
      </p:sp>
      <p:sp>
        <p:nvSpPr>
          <p:cNvPr id="5" name="Rectangle 4"/>
          <p:cNvSpPr/>
          <p:nvPr/>
        </p:nvSpPr>
        <p:spPr>
          <a:xfrm>
            <a:off x="571472" y="1285860"/>
            <a:ext cx="8143932" cy="4893647"/>
          </a:xfrm>
          <a:prstGeom prst="rect">
            <a:avLst/>
          </a:prstGeom>
        </p:spPr>
        <p:txBody>
          <a:bodyPr wrap="square">
            <a:spAutoFit/>
          </a:bodyPr>
          <a:lstStyle/>
          <a:p>
            <a:r>
              <a:rPr lang="fr-FR" sz="2400" b="1" u="sng" dirty="0" smtClean="0">
                <a:solidFill>
                  <a:srgbClr val="FF0000"/>
                </a:solidFill>
              </a:rPr>
              <a:t>Mécanismes développés par le gel et les sels de </a:t>
            </a:r>
            <a:r>
              <a:rPr lang="fr-FR" sz="2400" b="1" u="sng" dirty="0" err="1" smtClean="0">
                <a:solidFill>
                  <a:srgbClr val="FF0000"/>
                </a:solidFill>
              </a:rPr>
              <a:t>déverglaçage</a:t>
            </a:r>
            <a:endParaRPr lang="fr-FR" sz="2400" b="1" u="sng" dirty="0" smtClean="0">
              <a:solidFill>
                <a:srgbClr val="FF0000"/>
              </a:solidFill>
            </a:endParaRPr>
          </a:p>
          <a:p>
            <a:endParaRPr lang="fr-FR" sz="2400" dirty="0" smtClean="0"/>
          </a:p>
          <a:p>
            <a:r>
              <a:rPr lang="fr-FR" sz="2400" dirty="0" smtClean="0"/>
              <a:t> Les mécanismes de dégradation du béton sont liés à l’alternance de cycles répétés de phases de gel et de dégel. Le risque de désordres est d’autant plus élevé que le degré de saturation en eau du béton est important. </a:t>
            </a:r>
          </a:p>
          <a:p>
            <a:endParaRPr lang="fr-FR" sz="2400" dirty="0" smtClean="0"/>
          </a:p>
          <a:p>
            <a:r>
              <a:rPr lang="fr-FR" sz="2400" dirty="0" smtClean="0"/>
              <a:t>C’est le cas notamment des parties d’ouvrages non protégées des intempéries et en contact direct avec des eaux saturées en sel. </a:t>
            </a:r>
          </a:p>
          <a:p>
            <a:endParaRPr lang="fr-FR" sz="2400" dirty="0" smtClean="0"/>
          </a:p>
          <a:p>
            <a:r>
              <a:rPr lang="fr-FR" sz="2400" dirty="0" smtClean="0"/>
              <a:t>Une formulation mal adaptée et une mise en œuvre incorrecte du béton peuvent amplifier les dégradations</a:t>
            </a:r>
            <a:endParaRPr lang="fr-FR" sz="2400" dirty="0"/>
          </a:p>
        </p:txBody>
      </p:sp>
      <p:sp>
        <p:nvSpPr>
          <p:cNvPr id="6" name="Rectangle 5"/>
          <p:cNvSpPr/>
          <p:nvPr/>
        </p:nvSpPr>
        <p:spPr>
          <a:xfrm>
            <a:off x="1571604" y="589389"/>
            <a:ext cx="6786610" cy="584775"/>
          </a:xfrm>
          <a:prstGeom prst="rect">
            <a:avLst/>
          </a:prstGeom>
        </p:spPr>
        <p:txBody>
          <a:bodyPr wrap="square">
            <a:spAutoFit/>
          </a:bodyPr>
          <a:lstStyle/>
          <a:p>
            <a:pPr lvl="0"/>
            <a:r>
              <a:rPr lang="fr-FR" sz="3200" b="1" dirty="0" smtClean="0">
                <a:solidFill>
                  <a:srgbClr val="FF0000"/>
                </a:solidFill>
              </a:rPr>
              <a:t>Les dégradations Physiques du béton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12</a:t>
            </a:fld>
            <a:endParaRPr lang="fr-FR"/>
          </a:p>
        </p:txBody>
      </p:sp>
      <p:sp>
        <p:nvSpPr>
          <p:cNvPr id="5" name="Rectangle 4"/>
          <p:cNvSpPr/>
          <p:nvPr/>
        </p:nvSpPr>
        <p:spPr>
          <a:xfrm>
            <a:off x="2286000" y="785794"/>
            <a:ext cx="5214958" cy="4154984"/>
          </a:xfrm>
          <a:prstGeom prst="rect">
            <a:avLst/>
          </a:prstGeom>
        </p:spPr>
        <p:txBody>
          <a:bodyPr wrap="square">
            <a:spAutoFit/>
          </a:bodyPr>
          <a:lstStyle/>
          <a:p>
            <a:endParaRPr lang="fr-FR" sz="2400" b="1" dirty="0" smtClean="0"/>
          </a:p>
          <a:p>
            <a:endParaRPr lang="fr-FR" sz="2400" b="1" dirty="0" smtClean="0"/>
          </a:p>
          <a:p>
            <a:endParaRPr lang="fr-FR" sz="2400" b="1" dirty="0" smtClean="0"/>
          </a:p>
          <a:p>
            <a:r>
              <a:rPr lang="fr-FR" sz="2400" b="1" dirty="0" smtClean="0"/>
              <a:t>Le froid et le gel peuvent avoir des conséquences néfastes sur la qualité et les performances finales du béton. Il est possible de les maîtriser moyennant des précautions aussi bien sur la </a:t>
            </a:r>
            <a:r>
              <a:rPr lang="fr-FR" sz="2400" b="1" dirty="0" smtClean="0">
                <a:hlinkClick r:id="rId2" tooltip="Formulation"/>
              </a:rPr>
              <a:t>formulation</a:t>
            </a:r>
            <a:r>
              <a:rPr lang="fr-FR" sz="2400" b="1" dirty="0" smtClean="0"/>
              <a:t>, la fabrication et le transport du béton que sur la mise en œuvre et la </a:t>
            </a:r>
            <a:r>
              <a:rPr lang="fr-FR" sz="2400" b="1" dirty="0" smtClean="0">
                <a:hlinkClick r:id="rId3" tooltip="Cure"/>
              </a:rPr>
              <a:t>cure</a:t>
            </a:r>
            <a:r>
              <a:rPr lang="fr-FR" sz="2400" b="1" dirty="0" smtClean="0"/>
              <a:t> du béton frais.</a:t>
            </a:r>
            <a:endParaRPr lang="fr-FR"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13</a:t>
            </a:fld>
            <a:endParaRPr lang="fr-FR"/>
          </a:p>
        </p:txBody>
      </p:sp>
      <p:sp>
        <p:nvSpPr>
          <p:cNvPr id="5" name="Rectangle 4"/>
          <p:cNvSpPr/>
          <p:nvPr/>
        </p:nvSpPr>
        <p:spPr>
          <a:xfrm>
            <a:off x="785786" y="1166843"/>
            <a:ext cx="6929486" cy="4708981"/>
          </a:xfrm>
          <a:prstGeom prst="rect">
            <a:avLst/>
          </a:prstGeom>
        </p:spPr>
        <p:txBody>
          <a:bodyPr wrap="square">
            <a:spAutoFit/>
          </a:bodyPr>
          <a:lstStyle/>
          <a:p>
            <a:r>
              <a:rPr lang="fr-FR" sz="2000" b="1" dirty="0" smtClean="0">
                <a:solidFill>
                  <a:srgbClr val="FF0000"/>
                </a:solidFill>
                <a:latin typeface="Times New Roman" pitchFamily="18" charset="0"/>
                <a:cs typeface="Times New Roman" pitchFamily="18" charset="0"/>
              </a:rPr>
              <a:t>Incidence de la température </a:t>
            </a:r>
          </a:p>
          <a:p>
            <a:endParaRPr lang="fr-FR" sz="2000" b="1" dirty="0" smtClean="0">
              <a:solidFill>
                <a:srgbClr val="FF0000"/>
              </a:solidFill>
              <a:latin typeface="Times New Roman" pitchFamily="18" charset="0"/>
              <a:cs typeface="Times New Roman" pitchFamily="18" charset="0"/>
            </a:endParaRPr>
          </a:p>
          <a:p>
            <a:r>
              <a:rPr lang="fr-FR" sz="2000" dirty="0" smtClean="0">
                <a:latin typeface="Times New Roman" pitchFamily="18" charset="0"/>
                <a:cs typeface="Times New Roman" pitchFamily="18" charset="0"/>
              </a:rPr>
              <a:t>La prise et le </a:t>
            </a:r>
            <a:r>
              <a:rPr lang="fr-FR" sz="2000" dirty="0" smtClean="0">
                <a:latin typeface="Times New Roman" pitchFamily="18" charset="0"/>
                <a:cs typeface="Times New Roman" pitchFamily="18" charset="0"/>
                <a:hlinkClick r:id="rId2" tooltip="Durcissement"/>
              </a:rPr>
              <a:t>durcissement</a:t>
            </a:r>
            <a:r>
              <a:rPr lang="fr-FR" sz="2000" dirty="0" smtClean="0">
                <a:latin typeface="Times New Roman" pitchFamily="18" charset="0"/>
                <a:cs typeface="Times New Roman" pitchFamily="18" charset="0"/>
              </a:rPr>
              <a:t>  du béton sont retardés par une baisse de la température. En conséquence, les résistances du béton soumis à des basses températures sont très faibles, même au bout de quelques jours. Il convient donc d’augmenter, en cas de faibles températures, les délais de </a:t>
            </a:r>
            <a:r>
              <a:rPr lang="fr-FR" sz="2000" dirty="0" smtClean="0">
                <a:latin typeface="Times New Roman" pitchFamily="18" charset="0"/>
                <a:cs typeface="Times New Roman" pitchFamily="18" charset="0"/>
                <a:hlinkClick r:id="rId3" tooltip="Décoffrage"/>
              </a:rPr>
              <a:t>décoffrage</a:t>
            </a:r>
            <a:r>
              <a:rPr lang="fr-FR" sz="2000" dirty="0" smtClean="0">
                <a:latin typeface="Times New Roman" pitchFamily="18" charset="0"/>
                <a:cs typeface="Times New Roman" pitchFamily="18" charset="0"/>
              </a:rPr>
              <a:t>.</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En dessous d’une température de 5°c, la prise peut être suffisamment affectée pour altérer l’évolution des réactions d’hydratation. </a:t>
            </a:r>
          </a:p>
          <a:p>
            <a:r>
              <a:rPr lang="fr-FR" sz="2000" dirty="0" smtClean="0">
                <a:latin typeface="Times New Roman" pitchFamily="18" charset="0"/>
                <a:cs typeface="Times New Roman" pitchFamily="18" charset="0"/>
              </a:rPr>
              <a:t>Pour les températures basses mais supérieures à 0°c, les réactions d’hydratation du ciment ralentissent. On constate :</a:t>
            </a:r>
          </a:p>
          <a:p>
            <a:r>
              <a:rPr lang="fr-FR" sz="2000" dirty="0" smtClean="0">
                <a:latin typeface="Times New Roman" pitchFamily="18" charset="0"/>
                <a:cs typeface="Times New Roman" pitchFamily="18" charset="0"/>
              </a:rPr>
              <a:t>Un retard de début de prise ;</a:t>
            </a:r>
          </a:p>
          <a:p>
            <a:r>
              <a:rPr lang="fr-FR" sz="2000" dirty="0" smtClean="0">
                <a:latin typeface="Times New Roman" pitchFamily="18" charset="0"/>
                <a:cs typeface="Times New Roman" pitchFamily="18" charset="0"/>
              </a:rPr>
              <a:t>Un allongement du temps de durcissement.</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14</a:t>
            </a:fld>
            <a:endParaRPr lang="fr-FR"/>
          </a:p>
        </p:txBody>
      </p:sp>
      <p:sp>
        <p:nvSpPr>
          <p:cNvPr id="5" name="Rectangle 4"/>
          <p:cNvSpPr/>
          <p:nvPr/>
        </p:nvSpPr>
        <p:spPr>
          <a:xfrm>
            <a:off x="1000100" y="1285860"/>
            <a:ext cx="7143800" cy="4524315"/>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Par temps froid, il est indispensable :</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D’adapter la composition du béton : utilisation d’un </a:t>
            </a:r>
            <a:r>
              <a:rPr lang="fr-FR" sz="2400" dirty="0" smtClean="0">
                <a:latin typeface="Times New Roman" pitchFamily="18" charset="0"/>
                <a:cs typeface="Times New Roman" pitchFamily="18" charset="0"/>
                <a:hlinkClick r:id="rId2" tooltip="Accélérateur de prise"/>
              </a:rPr>
              <a:t>accélérateur de prise</a:t>
            </a:r>
            <a:r>
              <a:rPr lang="fr-FR" sz="2400" dirty="0" smtClean="0">
                <a:latin typeface="Times New Roman" pitchFamily="18" charset="0"/>
                <a:cs typeface="Times New Roman" pitchFamily="18" charset="0"/>
              </a:rPr>
              <a:t> et de durcissement ;</a:t>
            </a:r>
          </a:p>
          <a:p>
            <a:r>
              <a:rPr lang="fr-FR" sz="2400" dirty="0" smtClean="0">
                <a:latin typeface="Times New Roman" pitchFamily="18" charset="0"/>
                <a:cs typeface="Times New Roman" pitchFamily="18" charset="0"/>
              </a:rPr>
              <a:t>D’apporter et de maintenir une quantité de chaleur au béton frais ;</a:t>
            </a:r>
          </a:p>
          <a:p>
            <a:r>
              <a:rPr lang="fr-FR" sz="2400" dirty="0" smtClean="0">
                <a:latin typeface="Times New Roman" pitchFamily="18" charset="0"/>
                <a:cs typeface="Times New Roman" pitchFamily="18" charset="0"/>
              </a:rPr>
              <a:t>De maintenir les dispositions de protection en place au-delà des délais habituels ;</a:t>
            </a:r>
          </a:p>
          <a:p>
            <a:r>
              <a:rPr lang="fr-FR" sz="2400" dirty="0" smtClean="0">
                <a:latin typeface="Times New Roman" pitchFamily="18" charset="0"/>
                <a:cs typeface="Times New Roman" pitchFamily="18" charset="0"/>
              </a:rPr>
              <a:t>De protéger les coffrages du froid ;</a:t>
            </a:r>
          </a:p>
          <a:p>
            <a:r>
              <a:rPr lang="fr-FR" sz="2400" dirty="0" smtClean="0">
                <a:latin typeface="Times New Roman" pitchFamily="18" charset="0"/>
                <a:cs typeface="Times New Roman" pitchFamily="18" charset="0"/>
              </a:rPr>
              <a:t>D’éviter de bétonner en fin d’après-midi.</a:t>
            </a:r>
          </a:p>
          <a:p>
            <a:r>
              <a:rPr lang="fr-FR" sz="2400" dirty="0" smtClean="0">
                <a:latin typeface="Times New Roman" pitchFamily="18" charset="0"/>
                <a:cs typeface="Times New Roman" pitchFamily="18" charset="0"/>
              </a:rPr>
              <a:t>Le programme de bétonnage doit préciser les dispositions à prendre.</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15</a:t>
            </a:fld>
            <a:endParaRPr lang="fr-FR"/>
          </a:p>
        </p:txBody>
      </p:sp>
      <p:sp>
        <p:nvSpPr>
          <p:cNvPr id="5" name="Rectangle 4"/>
          <p:cNvSpPr/>
          <p:nvPr/>
        </p:nvSpPr>
        <p:spPr>
          <a:xfrm>
            <a:off x="642910" y="1028343"/>
            <a:ext cx="7358114" cy="4154984"/>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Bétonnage par temps froid</a:t>
            </a:r>
          </a:p>
          <a:p>
            <a:endParaRPr lang="fr-FR" sz="2000" b="1"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Lorsque la température mesurée sur chantier est inférieure à -5°c, la mise en place du béton n’est pas autorisée, sauf disposition contraire du marché prévoyant le recours à des solutions appropriées. </a:t>
            </a:r>
            <a:br>
              <a:rPr lang="fr-FR" sz="2000"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a:t>
            </a:r>
          </a:p>
          <a:p>
            <a:r>
              <a:rPr lang="fr-FR" sz="2000" dirty="0" smtClean="0">
                <a:latin typeface="Times New Roman" pitchFamily="18" charset="0"/>
                <a:cs typeface="Times New Roman" pitchFamily="18" charset="0"/>
              </a:rPr>
              <a:t>Lorsque cette température est comprise entre -5°c et +5°c, la mise en place du béton n’est autorisée que sous réserve de l’emploi de moyens efficaces pour prévenir les effets dommageables du froid, le programme de bétonnage précise les dispositions à prendre. </a:t>
            </a:r>
            <a:br>
              <a:rPr lang="fr-FR" sz="2000" dirty="0" smtClean="0">
                <a:latin typeface="Times New Roman" pitchFamily="18" charset="0"/>
                <a:cs typeface="Times New Roman" pitchFamily="18" charset="0"/>
              </a:rPr>
            </a:br>
            <a:r>
              <a:rPr lang="fr-FR" sz="2000" dirty="0" smtClean="0">
                <a:latin typeface="Times New Roman" pitchFamily="18" charset="0"/>
                <a:cs typeface="Times New Roman" pitchFamily="18" charset="0"/>
              </a:rPr>
              <a:t> </a:t>
            </a:r>
          </a:p>
          <a:p>
            <a:r>
              <a:rPr lang="fr-FR" sz="2000" dirty="0" smtClean="0">
                <a:latin typeface="Times New Roman" pitchFamily="18" charset="0"/>
                <a:cs typeface="Times New Roman" pitchFamily="18" charset="0"/>
              </a:rPr>
              <a:t>Après interruption du bétonnage due au froid, le béton éventuellement endommagé est démoli.</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16</a:t>
            </a:fld>
            <a:endParaRPr lang="fr-FR"/>
          </a:p>
        </p:txBody>
      </p:sp>
      <p:sp>
        <p:nvSpPr>
          <p:cNvPr id="5" name="Rectangle 4"/>
          <p:cNvSpPr/>
          <p:nvPr/>
        </p:nvSpPr>
        <p:spPr>
          <a:xfrm>
            <a:off x="857224" y="785794"/>
            <a:ext cx="5786478" cy="2308324"/>
          </a:xfrm>
          <a:prstGeom prst="rect">
            <a:avLst/>
          </a:prstGeom>
        </p:spPr>
        <p:txBody>
          <a:bodyPr wrap="square">
            <a:spAutoFit/>
          </a:bodyPr>
          <a:lstStyle/>
          <a:p>
            <a:r>
              <a:rPr lang="fr-FR" sz="2400" b="1" dirty="0" smtClean="0">
                <a:solidFill>
                  <a:srgbClr val="FF0000"/>
                </a:solidFill>
              </a:rPr>
              <a:t>Ce phénomène est aggravé, en surface, par l’application des sels de </a:t>
            </a:r>
            <a:r>
              <a:rPr lang="fr-FR" sz="2400" b="1" dirty="0" err="1" smtClean="0">
                <a:solidFill>
                  <a:srgbClr val="FF0000"/>
                </a:solidFill>
              </a:rPr>
              <a:t>déverglaçage</a:t>
            </a:r>
            <a:r>
              <a:rPr lang="fr-FR" sz="2400" b="1" dirty="0" smtClean="0">
                <a:solidFill>
                  <a:srgbClr val="FF0000"/>
                </a:solidFill>
              </a:rPr>
              <a:t> (ou fondants routiers), qui engendrent un accroissement des gradients de concentrations en sels, générant ainsi des pressions osmotiques plus élevées.</a:t>
            </a:r>
            <a:endParaRPr lang="fr-FR" sz="2400" b="1" dirty="0">
              <a:solidFill>
                <a:srgbClr val="FF0000"/>
              </a:solidFill>
            </a:endParaRPr>
          </a:p>
        </p:txBody>
      </p:sp>
      <p:pic>
        <p:nvPicPr>
          <p:cNvPr id="4098" name="Picture 2" descr="C:\Users\HIBA\Music\PATHOLOGIE\images (20).jpg"/>
          <p:cNvPicPr>
            <a:picLocks noChangeAspect="1" noChangeArrowheads="1"/>
          </p:cNvPicPr>
          <p:nvPr/>
        </p:nvPicPr>
        <p:blipFill>
          <a:blip r:embed="rId2"/>
          <a:srcRect/>
          <a:stretch>
            <a:fillRect/>
          </a:stretch>
        </p:blipFill>
        <p:spPr bwMode="auto">
          <a:xfrm>
            <a:off x="5643570" y="3643314"/>
            <a:ext cx="2466975" cy="184785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17</a:t>
            </a:fld>
            <a:endParaRPr lang="fr-FR"/>
          </a:p>
        </p:txBody>
      </p:sp>
      <p:sp>
        <p:nvSpPr>
          <p:cNvPr id="43009" name="Rectangle 1"/>
          <p:cNvSpPr>
            <a:spLocks noChangeArrowheads="1"/>
          </p:cNvSpPr>
          <p:nvPr/>
        </p:nvSpPr>
        <p:spPr bwMode="auto">
          <a:xfrm>
            <a:off x="1357290" y="1142984"/>
            <a:ext cx="7072362" cy="2156981"/>
          </a:xfrm>
          <a:prstGeom prst="rect">
            <a:avLst/>
          </a:prstGeom>
          <a:solidFill>
            <a:srgbClr val="FFFFFF"/>
          </a:solidFill>
          <a:ln w="9525">
            <a:noFill/>
            <a:miter lim="800000"/>
            <a:headEnd/>
            <a:tailEnd/>
          </a:ln>
          <a:effectLst/>
        </p:spPr>
        <p:txBody>
          <a:bodyPr vert="horz" wrap="square" lIns="0" tIns="47610" rIns="0" bIns="1587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3200" b="0" i="0" u="none" strike="noStrike" cap="none" normalizeH="0" baseline="0" dirty="0" smtClean="0">
                <a:ln>
                  <a:noFill/>
                </a:ln>
                <a:solidFill>
                  <a:srgbClr val="FF0000"/>
                </a:solidFill>
                <a:effectLst/>
                <a:latin typeface="ubuntu"/>
                <a:cs typeface="Arial" pitchFamily="34" charset="0"/>
              </a:rPr>
              <a:t>SEL - de </a:t>
            </a:r>
            <a:r>
              <a:rPr kumimoji="0" lang="fr-FR" sz="3200" b="0" i="0" u="none" strike="noStrike" cap="none" normalizeH="0" baseline="0" dirty="0" err="1" smtClean="0">
                <a:ln>
                  <a:noFill/>
                </a:ln>
                <a:solidFill>
                  <a:srgbClr val="FF0000"/>
                </a:solidFill>
                <a:effectLst/>
                <a:latin typeface="ubuntu"/>
                <a:cs typeface="Arial" pitchFamily="34" charset="0"/>
              </a:rPr>
              <a:t>déverglaçage</a:t>
            </a:r>
            <a:endParaRPr kumimoji="0" lang="fr-FR" sz="3200" b="0" i="0" u="none" strike="noStrike" cap="none" normalizeH="0" baseline="0" dirty="0" smtClean="0">
              <a:ln>
                <a:noFill/>
              </a:ln>
              <a:solidFill>
                <a:srgbClr val="FF0000"/>
              </a:solidFill>
              <a:effectLst/>
              <a:latin typeface="ubuntu"/>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rgbClr val="FF0000"/>
              </a:solidFill>
              <a:effectLst/>
              <a:latin typeface="ubuntu"/>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Arial" pitchFamily="34" charset="0"/>
                <a:cs typeface="Arial" pitchFamily="34" charset="0"/>
              </a:rPr>
              <a:t>Matériau salin</a:t>
            </a:r>
            <a:r>
              <a:rPr kumimoji="0" lang="fr-FR" sz="2400" b="0" i="0" u="none" strike="noStrike" cap="none" normalizeH="0" dirty="0" smtClean="0">
                <a:ln>
                  <a:noFill/>
                </a:ln>
                <a:solidFill>
                  <a:schemeClr val="tx1"/>
                </a:solidFill>
                <a:effectLst/>
                <a:latin typeface="Arial" pitchFamily="34" charset="0"/>
                <a:cs typeface="Arial" pitchFamily="34" charset="0"/>
              </a:rPr>
              <a:t>   </a:t>
            </a:r>
            <a:r>
              <a:rPr kumimoji="0" lang="fr-FR" sz="2400" b="0" i="0" u="none" strike="noStrike" cap="none" normalizeH="0" baseline="0" dirty="0" smtClean="0">
                <a:ln>
                  <a:noFill/>
                </a:ln>
                <a:solidFill>
                  <a:schemeClr val="tx1"/>
                </a:solidFill>
                <a:effectLst/>
                <a:latin typeface="Arial" pitchFamily="34" charset="0"/>
                <a:cs typeface="Arial" pitchFamily="34" charset="0"/>
              </a:rPr>
              <a:t>(chlorure de sodium, chlorure de calcium  dispersé sur les routes gelées pour faire fondre le verglas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18</a:t>
            </a:fld>
            <a:endParaRPr lang="fr-FR"/>
          </a:p>
        </p:txBody>
      </p:sp>
      <p:sp>
        <p:nvSpPr>
          <p:cNvPr id="5" name="Rectangle 4"/>
          <p:cNvSpPr/>
          <p:nvPr/>
        </p:nvSpPr>
        <p:spPr>
          <a:xfrm>
            <a:off x="714348" y="1357298"/>
            <a:ext cx="7286676" cy="3785652"/>
          </a:xfrm>
          <a:prstGeom prst="rect">
            <a:avLst/>
          </a:prstGeom>
        </p:spPr>
        <p:txBody>
          <a:bodyPr wrap="square">
            <a:spAutoFit/>
          </a:bodyPr>
          <a:lstStyle/>
          <a:p>
            <a:r>
              <a:rPr lang="fr-FR" sz="2400" dirty="0" smtClean="0"/>
              <a:t>Les dégradations occasionnées par le gel peuvent être de deux types :</a:t>
            </a:r>
          </a:p>
          <a:p>
            <a:endParaRPr lang="fr-FR" sz="2400" dirty="0" smtClean="0"/>
          </a:p>
          <a:p>
            <a:r>
              <a:rPr lang="fr-FR" sz="2400" dirty="0" smtClean="0"/>
              <a:t> </a:t>
            </a:r>
            <a:r>
              <a:rPr lang="fr-FR" sz="2400" dirty="0" smtClean="0">
                <a:solidFill>
                  <a:srgbClr val="FF0000"/>
                </a:solidFill>
              </a:rPr>
              <a:t>– Une microfissuration répartie dans la masse du béton (feuilletage parallèle aux parois), provoquée par un mécanisme de gel interne </a:t>
            </a:r>
            <a:r>
              <a:rPr lang="fr-FR" sz="2400" dirty="0" smtClean="0"/>
              <a:t>;</a:t>
            </a:r>
          </a:p>
          <a:p>
            <a:r>
              <a:rPr lang="fr-FR" sz="2400" dirty="0" smtClean="0"/>
              <a:t> </a:t>
            </a:r>
          </a:p>
          <a:p>
            <a:r>
              <a:rPr lang="fr-FR" sz="2400" dirty="0" smtClean="0"/>
              <a:t>– </a:t>
            </a:r>
            <a:r>
              <a:rPr lang="fr-FR" sz="2400" dirty="0" smtClean="0">
                <a:solidFill>
                  <a:srgbClr val="00B050"/>
                </a:solidFill>
              </a:rPr>
              <a:t>Un délitage de la zone superficielle (dégradation superficielle), appelé écaillage, sous l’effet conjugué des cycles de gel-dégel et des sels de </a:t>
            </a:r>
            <a:r>
              <a:rPr lang="fr-FR" sz="2400" dirty="0" err="1" smtClean="0">
                <a:solidFill>
                  <a:srgbClr val="00B050"/>
                </a:solidFill>
              </a:rPr>
              <a:t>déverglaçage</a:t>
            </a:r>
            <a:r>
              <a:rPr lang="fr-FR" sz="2400" dirty="0" smtClean="0"/>
              <a:t>.</a:t>
            </a:r>
            <a:endParaRPr lang="fr-FR"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19</a:t>
            </a:fld>
            <a:endParaRPr lang="fr-FR"/>
          </a:p>
        </p:txBody>
      </p:sp>
      <p:pic>
        <p:nvPicPr>
          <p:cNvPr id="7171" name="Picture 3" descr="C:\Users\HIBA\Music\PATHOLOGIE\téléchargement (2).jpg"/>
          <p:cNvPicPr>
            <a:picLocks noChangeAspect="1" noChangeArrowheads="1"/>
          </p:cNvPicPr>
          <p:nvPr/>
        </p:nvPicPr>
        <p:blipFill>
          <a:blip r:embed="rId2"/>
          <a:srcRect/>
          <a:stretch>
            <a:fillRect/>
          </a:stretch>
        </p:blipFill>
        <p:spPr bwMode="auto">
          <a:xfrm>
            <a:off x="642910" y="500042"/>
            <a:ext cx="8184919" cy="3086117"/>
          </a:xfrm>
          <a:prstGeom prst="rect">
            <a:avLst/>
          </a:prstGeom>
          <a:noFill/>
        </p:spPr>
      </p:pic>
      <p:pic>
        <p:nvPicPr>
          <p:cNvPr id="7172" name="Picture 4" descr="C:\Users\HIBA\Music\PATHOLOGIE\images (9).jpg"/>
          <p:cNvPicPr>
            <a:picLocks noChangeAspect="1" noChangeArrowheads="1"/>
          </p:cNvPicPr>
          <p:nvPr/>
        </p:nvPicPr>
        <p:blipFill>
          <a:blip r:embed="rId3"/>
          <a:srcRect/>
          <a:stretch>
            <a:fillRect/>
          </a:stretch>
        </p:blipFill>
        <p:spPr bwMode="auto">
          <a:xfrm>
            <a:off x="2571736" y="4071942"/>
            <a:ext cx="5442118" cy="1909767"/>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a:t>
            </a:fld>
            <a:endParaRPr lang="fr-FR"/>
          </a:p>
        </p:txBody>
      </p:sp>
      <p:sp>
        <p:nvSpPr>
          <p:cNvPr id="5" name="Rectangle 4"/>
          <p:cNvSpPr/>
          <p:nvPr/>
        </p:nvSpPr>
        <p:spPr>
          <a:xfrm>
            <a:off x="1000100" y="642918"/>
            <a:ext cx="7643866" cy="4893647"/>
          </a:xfrm>
          <a:prstGeom prst="rect">
            <a:avLst/>
          </a:prstGeom>
        </p:spPr>
        <p:txBody>
          <a:bodyPr wrap="square">
            <a:spAutoFit/>
          </a:bodyPr>
          <a:lstStyle/>
          <a:p>
            <a:r>
              <a:rPr lang="fr-FR" sz="2400" b="1" dirty="0" smtClean="0">
                <a:solidFill>
                  <a:srgbClr val="FF0000"/>
                </a:solidFill>
                <a:latin typeface="Times New Roman" pitchFamily="18" charset="0"/>
                <a:cs typeface="Times New Roman" pitchFamily="18" charset="0"/>
              </a:rPr>
              <a:t>Corrosion des armatures </a:t>
            </a:r>
          </a:p>
          <a:p>
            <a:r>
              <a:rPr lang="fr-FR" sz="2400" b="1" dirty="0" smtClean="0">
                <a:solidFill>
                  <a:srgbClr val="FF0000"/>
                </a:solidFill>
                <a:latin typeface="Times New Roman" pitchFamily="18" charset="0"/>
                <a:cs typeface="Times New Roman" pitchFamily="18" charset="0"/>
              </a:rPr>
              <a:t>en fer </a:t>
            </a:r>
            <a:r>
              <a:rPr lang="fr-FR" sz="2400" b="1" dirty="0" smtClean="0">
                <a:latin typeface="Times New Roman" pitchFamily="18" charset="0"/>
                <a:cs typeface="Times New Roman" pitchFamily="18" charset="0"/>
              </a:rPr>
              <a:t> </a:t>
            </a:r>
          </a:p>
          <a:p>
            <a:endParaRPr lang="fr-FR" sz="2400" b="1"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Qu’est ce que la carbonatation? </a:t>
            </a:r>
          </a:p>
          <a:p>
            <a:endParaRPr lang="fr-FR" sz="2400" b="1"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C’est   un   phénomène   chimique   lent   qui   se produit  à  la  surface  du  béton  au  cours  du temps.  Au  contact  du  gaz  carbonique  de  l’air CO2,  le  béton  se  carbonate  et  il  se  produit une  baisse  de  son  pH  de  l’eau  des  pores  du béton.  Le  pH  passant  de  13  d’une  zone  non carbonatée  jusqu’à  une  valeur  de  8  dans  la zone  dégradée.  L’armature  en  fer  n’est  plus protégée</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20</a:t>
            </a:fld>
            <a:endParaRPr lang="fr-FR"/>
          </a:p>
        </p:txBody>
      </p:sp>
      <p:sp>
        <p:nvSpPr>
          <p:cNvPr id="5" name="Rectangle 4"/>
          <p:cNvSpPr/>
          <p:nvPr/>
        </p:nvSpPr>
        <p:spPr>
          <a:xfrm>
            <a:off x="857224" y="2136339"/>
            <a:ext cx="7500990" cy="2677656"/>
          </a:xfrm>
          <a:prstGeom prst="rect">
            <a:avLst/>
          </a:prstGeom>
        </p:spPr>
        <p:txBody>
          <a:bodyPr wrap="square">
            <a:spAutoFit/>
          </a:bodyPr>
          <a:lstStyle/>
          <a:p>
            <a:r>
              <a:rPr lang="fr-FR" sz="2400" dirty="0" smtClean="0"/>
              <a:t>Un gradient thermique important au voisinage de la surface, générée par l’application des sels à titre curatif sur un film de glace, amplifie la dégradation de surface. Ces deux formes de dégradation peuvent se produire simultanément ou de manière indépendante, elles peuvent affecter la durabilité de la structure et en particulier la pérennité architecturale des ouvrages. </a:t>
            </a:r>
            <a:endParaRPr lang="fr-FR"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21</a:t>
            </a:fld>
            <a:endParaRPr lang="fr-FR"/>
          </a:p>
        </p:txBody>
      </p:sp>
      <p:sp>
        <p:nvSpPr>
          <p:cNvPr id="5" name="Rectangle 4"/>
          <p:cNvSpPr/>
          <p:nvPr/>
        </p:nvSpPr>
        <p:spPr>
          <a:xfrm>
            <a:off x="1000100" y="1028343"/>
            <a:ext cx="7929618" cy="4832092"/>
          </a:xfrm>
          <a:prstGeom prst="rect">
            <a:avLst/>
          </a:prstGeom>
        </p:spPr>
        <p:txBody>
          <a:bodyPr wrap="square">
            <a:spAutoFit/>
          </a:bodyPr>
          <a:lstStyle/>
          <a:p>
            <a:pPr algn="ctr"/>
            <a:r>
              <a:rPr lang="fr-FR" sz="3200" b="1" dirty="0" smtClean="0">
                <a:solidFill>
                  <a:srgbClr val="FF0000"/>
                </a:solidFill>
              </a:rPr>
              <a:t>Cycles  gel-dégel</a:t>
            </a:r>
          </a:p>
          <a:p>
            <a:endParaRPr lang="fr-FR" sz="2400" b="1" dirty="0" smtClean="0">
              <a:solidFill>
                <a:srgbClr val="FF0000"/>
              </a:solidFill>
            </a:endParaRPr>
          </a:p>
          <a:p>
            <a:r>
              <a:rPr lang="fr-FR" sz="2400" dirty="0" smtClean="0"/>
              <a:t> </a:t>
            </a:r>
            <a:r>
              <a:rPr lang="fr-FR" sz="2800" dirty="0" smtClean="0"/>
              <a:t>En l’absence de mesures appropriées, le bétonnage en période hivernale peut donner lieu à des dégâts de gel. La formation de glace conduit en effet à la dilatation de l’eau présente dans le béton frais.</a:t>
            </a:r>
          </a:p>
          <a:p>
            <a:endParaRPr lang="fr-FR" sz="2800" dirty="0" smtClean="0"/>
          </a:p>
          <a:p>
            <a:r>
              <a:rPr lang="fr-FR" sz="2800" dirty="0" smtClean="0"/>
              <a:t> Dans un béton encore plastique, ce gonflement s’opère librement; une fois durci, le béton ne présentera aucun dégât apparent, mais sera de mauvaise qualité. </a:t>
            </a:r>
            <a:endParaRPr lang="fr-FR"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22</a:t>
            </a:fld>
            <a:endParaRPr lang="fr-FR"/>
          </a:p>
        </p:txBody>
      </p:sp>
      <p:sp>
        <p:nvSpPr>
          <p:cNvPr id="5" name="Rectangle 4"/>
          <p:cNvSpPr/>
          <p:nvPr/>
        </p:nvSpPr>
        <p:spPr>
          <a:xfrm>
            <a:off x="928662" y="1357298"/>
            <a:ext cx="7643866" cy="2677656"/>
          </a:xfrm>
          <a:prstGeom prst="rect">
            <a:avLst/>
          </a:prstGeom>
        </p:spPr>
        <p:txBody>
          <a:bodyPr wrap="square">
            <a:spAutoFit/>
          </a:bodyPr>
          <a:lstStyle/>
          <a:p>
            <a:r>
              <a:rPr lang="fr-FR" sz="2800" dirty="0" smtClean="0"/>
              <a:t>Dans un béton jeune déjà durci, le gonflement est entravé et des tensions internes apparaissent.</a:t>
            </a:r>
          </a:p>
          <a:p>
            <a:r>
              <a:rPr lang="fr-FR" sz="2800" dirty="0" smtClean="0"/>
              <a:t> Si le matériau n’a pas développé de résistance suffisante, les dégâts se manifesteront par un écaillage de la surface (le plus souvent en plusieurs couches</a:t>
            </a:r>
            <a:endParaRPr lang="fr-FR"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23</a:t>
            </a:fld>
            <a:endParaRPr lang="fr-FR"/>
          </a:p>
        </p:txBody>
      </p:sp>
      <p:sp>
        <p:nvSpPr>
          <p:cNvPr id="5" name="Rectangle 4"/>
          <p:cNvSpPr/>
          <p:nvPr/>
        </p:nvSpPr>
        <p:spPr>
          <a:xfrm>
            <a:off x="500034" y="1571612"/>
            <a:ext cx="8001056" cy="3108543"/>
          </a:xfrm>
          <a:prstGeom prst="rect">
            <a:avLst/>
          </a:prstGeom>
        </p:spPr>
        <p:txBody>
          <a:bodyPr wrap="square">
            <a:spAutoFit/>
          </a:bodyPr>
          <a:lstStyle/>
          <a:p>
            <a:r>
              <a:rPr lang="fr-FR" sz="2800" dirty="0" smtClean="0"/>
              <a:t>On considère généralement que le béton est apte à résister à ces tensions internes dès que sa résistance en compression dépasse 5 N/mm². </a:t>
            </a:r>
          </a:p>
          <a:p>
            <a:endParaRPr lang="fr-FR" sz="2800" dirty="0" smtClean="0"/>
          </a:p>
          <a:p>
            <a:r>
              <a:rPr lang="fr-FR" sz="2800" dirty="0" smtClean="0"/>
              <a:t>Cette résistance devrait être atteinte si l’on maintient une température ambiante supérieure à 5 °C pendant les 72 premières heures qui suivent la mise en œuvre.</a:t>
            </a:r>
            <a:endParaRPr lang="fr-FR"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24</a:t>
            </a:fld>
            <a:endParaRPr lang="fr-FR"/>
          </a:p>
        </p:txBody>
      </p:sp>
      <p:pic>
        <p:nvPicPr>
          <p:cNvPr id="5122" name="Picture 2" descr="C:\Users\HIBA\Music\PATHOLOGIE\images (21).jpg"/>
          <p:cNvPicPr>
            <a:picLocks noChangeAspect="1" noChangeArrowheads="1"/>
          </p:cNvPicPr>
          <p:nvPr/>
        </p:nvPicPr>
        <p:blipFill>
          <a:blip r:embed="rId2"/>
          <a:srcRect/>
          <a:stretch>
            <a:fillRect/>
          </a:stretch>
        </p:blipFill>
        <p:spPr bwMode="auto">
          <a:xfrm>
            <a:off x="2193045" y="1026350"/>
            <a:ext cx="5236476" cy="4402914"/>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25</a:t>
            </a:fld>
            <a:endParaRPr lang="fr-FR"/>
          </a:p>
        </p:txBody>
      </p:sp>
      <p:sp>
        <p:nvSpPr>
          <p:cNvPr id="5" name="Rectangle 4"/>
          <p:cNvSpPr/>
          <p:nvPr/>
        </p:nvSpPr>
        <p:spPr>
          <a:xfrm>
            <a:off x="642910" y="1720840"/>
            <a:ext cx="7715304" cy="3785652"/>
          </a:xfrm>
          <a:prstGeom prst="rect">
            <a:avLst/>
          </a:prstGeom>
        </p:spPr>
        <p:txBody>
          <a:bodyPr wrap="square">
            <a:spAutoFit/>
          </a:bodyPr>
          <a:lstStyle/>
          <a:p>
            <a:r>
              <a:rPr lang="fr-FR" sz="2400" dirty="0" smtClean="0"/>
              <a:t>Un béton durci peut, lui aussi, être endommagé par le gel : en se dilatant sous l’action du gel, l’eau présente dans les pores et les fissures crée des tensions susceptibles de provoquer ou d’aggraver des fissures. La sensibilité au gel du béton durci dépend dans une large mesure </a:t>
            </a:r>
            <a:r>
              <a:rPr lang="fr-FR" sz="2400" b="1" u="sng" dirty="0" smtClean="0">
                <a:solidFill>
                  <a:srgbClr val="0070C0"/>
                </a:solidFill>
              </a:rPr>
              <a:t>de sa structure poreuse et des dimensions des fissures.</a:t>
            </a:r>
          </a:p>
          <a:p>
            <a:endParaRPr lang="fr-FR" sz="2400" dirty="0" smtClean="0"/>
          </a:p>
          <a:p>
            <a:r>
              <a:rPr lang="fr-FR" sz="2400" dirty="0" smtClean="0"/>
              <a:t> </a:t>
            </a:r>
            <a:r>
              <a:rPr lang="fr-FR" sz="2400" dirty="0" smtClean="0">
                <a:solidFill>
                  <a:srgbClr val="FF0000"/>
                </a:solidFill>
              </a:rPr>
              <a:t>Le risque de dégâts de gel est plus important sur des dalles ou des plans horizontaux que sur des surfaces verticales, les pores étant davantage saturés en eau</a:t>
            </a:r>
            <a:endParaRPr lang="fr-FR" sz="2400" dirty="0">
              <a:solidFill>
                <a:srgbClr val="FF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26</a:t>
            </a:fld>
            <a:endParaRPr lang="fr-FR"/>
          </a:p>
        </p:txBody>
      </p:sp>
      <p:pic>
        <p:nvPicPr>
          <p:cNvPr id="6146" name="Picture 2" descr="C:\Users\HIBA\Music\PATHOLOGIE\téléchargement.jpg"/>
          <p:cNvPicPr>
            <a:picLocks noChangeAspect="1" noChangeArrowheads="1"/>
          </p:cNvPicPr>
          <p:nvPr/>
        </p:nvPicPr>
        <p:blipFill>
          <a:blip r:embed="rId2"/>
          <a:srcRect/>
          <a:stretch>
            <a:fillRect/>
          </a:stretch>
        </p:blipFill>
        <p:spPr bwMode="auto">
          <a:xfrm>
            <a:off x="285720" y="1214422"/>
            <a:ext cx="7957572" cy="3000396"/>
          </a:xfrm>
          <a:prstGeom prst="rect">
            <a:avLst/>
          </a:prstGeom>
          <a:noFill/>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ctrTitle"/>
          </p:nvPr>
        </p:nvSpPr>
        <p:spPr/>
        <p:txBody>
          <a:bodyPr/>
          <a:lstStyle/>
          <a:p>
            <a:endParaRPr lang="fr-FR" dirty="0"/>
          </a:p>
        </p:txBody>
      </p:sp>
      <p:sp>
        <p:nvSpPr>
          <p:cNvPr id="8" name="Sous-titre 7"/>
          <p:cNvSpPr>
            <a:spLocks noGrp="1"/>
          </p:cNvSpPr>
          <p:nvPr>
            <p:ph type="subTitle" idx="1"/>
          </p:nvPr>
        </p:nvSpPr>
        <p:spPr>
          <a:xfrm>
            <a:off x="1928794" y="3643314"/>
            <a:ext cx="6400800" cy="1752600"/>
          </a:xfrm>
        </p:spPr>
        <p:txBody>
          <a:bodyPr/>
          <a:lstStyle/>
          <a:p>
            <a:r>
              <a:rPr lang="fr-FR" dirty="0" smtClean="0">
                <a:solidFill>
                  <a:srgbClr val="FF0000"/>
                </a:solidFill>
              </a:rPr>
              <a:t>Gel du béton et écaillage </a:t>
            </a:r>
            <a:endParaRPr lang="fr-FR" dirty="0">
              <a:solidFill>
                <a:srgbClr val="FF0000"/>
              </a:solidFill>
            </a:endParaRPr>
          </a:p>
        </p:txBody>
      </p:sp>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27</a:t>
            </a:fld>
            <a:endParaRPr lang="fr-FR"/>
          </a:p>
        </p:txBody>
      </p:sp>
      <p:pic>
        <p:nvPicPr>
          <p:cNvPr id="13314" name="Picture 2" descr="C:\Users\HIBA\Music\PATHOLOGIE\téléchargement (6).jpg"/>
          <p:cNvPicPr>
            <a:picLocks noChangeAspect="1" noChangeArrowheads="1"/>
          </p:cNvPicPr>
          <p:nvPr/>
        </p:nvPicPr>
        <p:blipFill>
          <a:blip r:embed="rId2"/>
          <a:srcRect/>
          <a:stretch>
            <a:fillRect/>
          </a:stretch>
        </p:blipFill>
        <p:spPr bwMode="auto">
          <a:xfrm>
            <a:off x="428596" y="857232"/>
            <a:ext cx="4617946" cy="2586050"/>
          </a:xfrm>
          <a:prstGeom prst="rect">
            <a:avLst/>
          </a:prstGeom>
          <a:noFill/>
        </p:spPr>
      </p:pic>
      <p:pic>
        <p:nvPicPr>
          <p:cNvPr id="13315" name="Picture 3" descr="C:\Users\HIBA\Music\PATHOLOGIE\images (7).jpg"/>
          <p:cNvPicPr>
            <a:picLocks noChangeAspect="1" noChangeArrowheads="1"/>
          </p:cNvPicPr>
          <p:nvPr/>
        </p:nvPicPr>
        <p:blipFill>
          <a:blip r:embed="rId3"/>
          <a:srcRect/>
          <a:stretch>
            <a:fillRect/>
          </a:stretch>
        </p:blipFill>
        <p:spPr bwMode="auto">
          <a:xfrm>
            <a:off x="5572132" y="4643446"/>
            <a:ext cx="2466975" cy="1847850"/>
          </a:xfrm>
          <a:prstGeom prst="rect">
            <a:avLst/>
          </a:prstGeom>
          <a:noFill/>
        </p:spPr>
      </p:pic>
      <p:pic>
        <p:nvPicPr>
          <p:cNvPr id="13316" name="Picture 4" descr="C:\Users\HIBA\Music\PATHOLOGIE\images (8).jpg"/>
          <p:cNvPicPr>
            <a:picLocks noChangeAspect="1" noChangeArrowheads="1"/>
          </p:cNvPicPr>
          <p:nvPr/>
        </p:nvPicPr>
        <p:blipFill>
          <a:blip r:embed="rId4"/>
          <a:srcRect/>
          <a:stretch>
            <a:fillRect/>
          </a:stretch>
        </p:blipFill>
        <p:spPr bwMode="auto">
          <a:xfrm>
            <a:off x="1214414" y="4643446"/>
            <a:ext cx="3357566" cy="1880237"/>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p:txBody>
          <a:bodyPr/>
          <a:lstStyle/>
          <a:p>
            <a:endParaRPr lang="fr-FR"/>
          </a:p>
        </p:txBody>
      </p:sp>
      <p:sp>
        <p:nvSpPr>
          <p:cNvPr id="4" name="Espace réservé de la date 3"/>
          <p:cNvSpPr>
            <a:spLocks noGrp="1"/>
          </p:cNvSpPr>
          <p:nvPr>
            <p:ph type="dt" sz="half" idx="10"/>
          </p:nvPr>
        </p:nvSpPr>
        <p:spPr/>
        <p:txBody>
          <a:bodyPr/>
          <a:lstStyle/>
          <a:p>
            <a:fld id="{A12ADBDD-5A3B-4A8E-ADE6-AB433DFDB8CB}" type="datetime1">
              <a:rPr lang="fr-FR" smtClean="0"/>
              <a:pPr/>
              <a:t>19/10/2024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CA01256-4E59-45A4-8809-805006FA2D6E}" type="slidenum">
              <a:rPr lang="fr-FR" smtClean="0"/>
              <a:pPr/>
              <a:t>28</a:t>
            </a:fld>
            <a:endParaRPr lang="fr-FR"/>
          </a:p>
        </p:txBody>
      </p:sp>
      <p:pic>
        <p:nvPicPr>
          <p:cNvPr id="1026" name="Picture 2" descr="C:\Users\Eddy\Pictures\Gel_Degel.jpg"/>
          <p:cNvPicPr>
            <a:picLocks noChangeAspect="1" noChangeArrowheads="1"/>
          </p:cNvPicPr>
          <p:nvPr/>
        </p:nvPicPr>
        <p:blipFill>
          <a:blip r:embed="rId3"/>
          <a:srcRect/>
          <a:stretch>
            <a:fillRect/>
          </a:stretch>
        </p:blipFill>
        <p:spPr bwMode="auto">
          <a:xfrm>
            <a:off x="285720" y="714356"/>
            <a:ext cx="8572520" cy="4500573"/>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3</a:t>
            </a:fld>
            <a:endParaRPr lang="fr-FR"/>
          </a:p>
        </p:txBody>
      </p:sp>
      <p:pic>
        <p:nvPicPr>
          <p:cNvPr id="10242" name="Picture 2" descr="C:\Users\HIBA\Music\PATHOLOGIE\images (3).jpg"/>
          <p:cNvPicPr>
            <a:picLocks noChangeAspect="1" noChangeArrowheads="1"/>
          </p:cNvPicPr>
          <p:nvPr/>
        </p:nvPicPr>
        <p:blipFill>
          <a:blip r:embed="rId2"/>
          <a:srcRect/>
          <a:stretch>
            <a:fillRect/>
          </a:stretch>
        </p:blipFill>
        <p:spPr bwMode="auto">
          <a:xfrm>
            <a:off x="1142977" y="1285860"/>
            <a:ext cx="6736948" cy="464347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4</a:t>
            </a:fld>
            <a:endParaRPr lang="fr-FR"/>
          </a:p>
        </p:txBody>
      </p:sp>
      <p:sp>
        <p:nvSpPr>
          <p:cNvPr id="5" name="Rectangle 4"/>
          <p:cNvSpPr/>
          <p:nvPr/>
        </p:nvSpPr>
        <p:spPr>
          <a:xfrm>
            <a:off x="428596" y="751344"/>
            <a:ext cx="8501122" cy="5755422"/>
          </a:xfrm>
          <a:prstGeom prst="rect">
            <a:avLst/>
          </a:prstGeom>
        </p:spPr>
        <p:txBody>
          <a:bodyPr wrap="square">
            <a:spAutoFit/>
          </a:bodyPr>
          <a:lstStyle/>
          <a:p>
            <a:pPr algn="ctr"/>
            <a:r>
              <a:rPr lang="fr-FR" sz="3200" b="1" dirty="0" smtClean="0">
                <a:solidFill>
                  <a:srgbClr val="FF0000"/>
                </a:solidFill>
              </a:rPr>
              <a:t>Effets sur le béton armé</a:t>
            </a:r>
          </a:p>
          <a:p>
            <a:endParaRPr lang="fr-FR" sz="2400" b="1" dirty="0" smtClean="0"/>
          </a:p>
          <a:p>
            <a:r>
              <a:rPr lang="fr-FR" sz="2400" dirty="0" smtClean="0"/>
              <a:t>Le      front      de      carbonatation      progresse lentement   jusqu’aux   armatures.   On   ne   voit rien,  mais  lentement  les  dégâts  commencent à apparaître sur la surface du béton </a:t>
            </a:r>
          </a:p>
          <a:p>
            <a:r>
              <a:rPr lang="fr-FR" sz="2400" dirty="0" smtClean="0"/>
              <a:t>L’oxydation     du     fer     entraîne     une     forte augmentation  de  volume  et  la  formation  de rouille  exerce  une  forte  pression  sur  le  béton entourant  l’armature.  Il  y  a  un  gonflement  de la   surface   du   béton,   puis   finalement   </a:t>
            </a:r>
            <a:r>
              <a:rPr lang="fr-FR" sz="2400" u="sng" dirty="0" smtClean="0">
                <a:solidFill>
                  <a:srgbClr val="0070C0"/>
                </a:solidFill>
              </a:rPr>
              <a:t>un écaillement  de  la  surface  jusqu’à  éclater  le béton   superficiel</a:t>
            </a:r>
            <a:r>
              <a:rPr lang="fr-FR" sz="2400" dirty="0" smtClean="0"/>
              <a:t>.   A   terme,   la   rouille   des armatures  risque  de  mettre  en  péril  la  stabilité de la construction</a:t>
            </a:r>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5</a:t>
            </a:fld>
            <a:endParaRPr lang="fr-FR"/>
          </a:p>
        </p:txBody>
      </p:sp>
      <p:pic>
        <p:nvPicPr>
          <p:cNvPr id="1026" name="Picture 2" descr="C:\Users\HIBA\Music\PATHOLOGIE\2171.jpg"/>
          <p:cNvPicPr>
            <a:picLocks noChangeAspect="1" noChangeArrowheads="1"/>
          </p:cNvPicPr>
          <p:nvPr/>
        </p:nvPicPr>
        <p:blipFill>
          <a:blip r:embed="rId2"/>
          <a:srcRect/>
          <a:stretch>
            <a:fillRect/>
          </a:stretch>
        </p:blipFill>
        <p:spPr bwMode="auto">
          <a:xfrm>
            <a:off x="3357554" y="2428868"/>
            <a:ext cx="5592962" cy="3679204"/>
          </a:xfrm>
          <a:prstGeom prst="rect">
            <a:avLst/>
          </a:prstGeom>
          <a:noFill/>
        </p:spPr>
      </p:pic>
      <p:pic>
        <p:nvPicPr>
          <p:cNvPr id="1027" name="Picture 3" descr="C:\Users\HIBA\Music\PATHOLOGIE\2200.jpg"/>
          <p:cNvPicPr>
            <a:picLocks noChangeAspect="1" noChangeArrowheads="1"/>
          </p:cNvPicPr>
          <p:nvPr/>
        </p:nvPicPr>
        <p:blipFill>
          <a:blip r:embed="rId3"/>
          <a:srcRect/>
          <a:stretch>
            <a:fillRect/>
          </a:stretch>
        </p:blipFill>
        <p:spPr bwMode="auto">
          <a:xfrm>
            <a:off x="-1928858" y="0"/>
            <a:ext cx="5857916" cy="3000396"/>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6</a:t>
            </a:fld>
            <a:endParaRPr lang="fr-FR"/>
          </a:p>
        </p:txBody>
      </p:sp>
      <p:pic>
        <p:nvPicPr>
          <p:cNvPr id="2050" name="Picture 2" descr="C:\Users\HIBA\Music\PATHOLOGIE\2172.jpg"/>
          <p:cNvPicPr>
            <a:picLocks noChangeAspect="1" noChangeArrowheads="1"/>
          </p:cNvPicPr>
          <p:nvPr/>
        </p:nvPicPr>
        <p:blipFill>
          <a:blip r:embed="rId2"/>
          <a:srcRect/>
          <a:stretch>
            <a:fillRect/>
          </a:stretch>
        </p:blipFill>
        <p:spPr bwMode="auto">
          <a:xfrm>
            <a:off x="3100739" y="2357430"/>
            <a:ext cx="5374119" cy="3537962"/>
          </a:xfrm>
          <a:prstGeom prst="rect">
            <a:avLst/>
          </a:prstGeom>
          <a:noFill/>
        </p:spPr>
      </p:pic>
      <p:pic>
        <p:nvPicPr>
          <p:cNvPr id="2051" name="Picture 3" descr="C:\Users\HIBA\Music\PATHOLOGIE\2200.jpg"/>
          <p:cNvPicPr>
            <a:picLocks noChangeAspect="1" noChangeArrowheads="1"/>
          </p:cNvPicPr>
          <p:nvPr/>
        </p:nvPicPr>
        <p:blipFill>
          <a:blip r:embed="rId3"/>
          <a:srcRect/>
          <a:stretch>
            <a:fillRect/>
          </a:stretch>
        </p:blipFill>
        <p:spPr bwMode="auto">
          <a:xfrm>
            <a:off x="214281" y="357166"/>
            <a:ext cx="3650251" cy="235745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7</a:t>
            </a:fld>
            <a:endParaRPr lang="fr-FR"/>
          </a:p>
        </p:txBody>
      </p:sp>
      <p:sp>
        <p:nvSpPr>
          <p:cNvPr id="5" name="Rectangle 4"/>
          <p:cNvSpPr/>
          <p:nvPr/>
        </p:nvSpPr>
        <p:spPr>
          <a:xfrm>
            <a:off x="857224" y="1214422"/>
            <a:ext cx="7286676" cy="2062103"/>
          </a:xfrm>
          <a:prstGeom prst="rect">
            <a:avLst/>
          </a:prstGeom>
        </p:spPr>
        <p:txBody>
          <a:bodyPr wrap="square">
            <a:spAutoFit/>
          </a:bodyPr>
          <a:lstStyle/>
          <a:p>
            <a:r>
              <a:rPr lang="fr-FR" sz="3200" b="1" dirty="0" smtClean="0">
                <a:solidFill>
                  <a:srgbClr val="FF0000"/>
                </a:solidFill>
                <a:latin typeface="Times New Roman" pitchFamily="18" charset="0"/>
                <a:cs typeface="Times New Roman" pitchFamily="18" charset="0"/>
              </a:rPr>
              <a:t>Diagnostic et étude technique</a:t>
            </a:r>
          </a:p>
          <a:p>
            <a:endParaRPr lang="fr-FR" sz="2400" b="1" dirty="0" smtClean="0">
              <a:latin typeface="Times New Roman" pitchFamily="18" charset="0"/>
              <a:cs typeface="Times New Roman" pitchFamily="18" charset="0"/>
            </a:endParaRPr>
          </a:p>
          <a:p>
            <a:r>
              <a:rPr lang="fr-FR" sz="2400" b="1" dirty="0" smtClean="0">
                <a:latin typeface="Times New Roman" pitchFamily="18" charset="0"/>
                <a:cs typeface="Times New Roman" pitchFamily="18" charset="0"/>
              </a:rPr>
              <a:t>Il   a  pour   but   d’analyser   les   dégâts   et   de rechercher    les    causes    pour    éviter    leur aggravation ou leur renouvellement.</a:t>
            </a:r>
            <a:endParaRPr lang="fr-FR" sz="24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8</a:t>
            </a:fld>
            <a:endParaRPr lang="fr-FR"/>
          </a:p>
        </p:txBody>
      </p:sp>
      <p:sp>
        <p:nvSpPr>
          <p:cNvPr id="5" name="Rectangle 4"/>
          <p:cNvSpPr/>
          <p:nvPr/>
        </p:nvSpPr>
        <p:spPr>
          <a:xfrm>
            <a:off x="214282" y="285728"/>
            <a:ext cx="8501122" cy="5632311"/>
          </a:xfrm>
          <a:prstGeom prst="rect">
            <a:avLst/>
          </a:prstGeom>
        </p:spPr>
        <p:txBody>
          <a:bodyPr wrap="square">
            <a:spAutoFit/>
          </a:bodyPr>
          <a:lstStyle/>
          <a:p>
            <a:pPr algn="ctr"/>
            <a:r>
              <a:rPr lang="fr-FR" sz="2400" b="1" dirty="0" smtClean="0">
                <a:solidFill>
                  <a:srgbClr val="FF0000"/>
                </a:solidFill>
                <a:latin typeface="Times New Roman" pitchFamily="18" charset="0"/>
                <a:cs typeface="Times New Roman" pitchFamily="18" charset="0"/>
              </a:rPr>
              <a:t>Assainissement du béton armé</a:t>
            </a:r>
          </a:p>
          <a:p>
            <a:endParaRPr lang="fr-FR" sz="2400" b="1" dirty="0" smtClean="0">
              <a:solidFill>
                <a:srgbClr val="FF0000"/>
              </a:solidFill>
              <a:latin typeface="Times New Roman" pitchFamily="18" charset="0"/>
              <a:cs typeface="Times New Roman" pitchFamily="18" charset="0"/>
            </a:endParaRPr>
          </a:p>
          <a:p>
            <a:r>
              <a:rPr lang="fr-FR" sz="2400" b="1" dirty="0" smtClean="0">
                <a:solidFill>
                  <a:srgbClr val="FF0000"/>
                </a:solidFill>
                <a:latin typeface="Times New Roman" pitchFamily="18" charset="0"/>
                <a:cs typeface="Times New Roman" pitchFamily="18" charset="0"/>
              </a:rPr>
              <a:t>Technique de réparation</a:t>
            </a:r>
            <a:r>
              <a:rPr lang="fr-FR" sz="2400" dirty="0" smtClean="0">
                <a:solidFill>
                  <a:srgbClr val="FF0000"/>
                </a:solidFill>
                <a:latin typeface="Times New Roman" pitchFamily="18" charset="0"/>
                <a:cs typeface="Times New Roman" pitchFamily="18" charset="0"/>
              </a:rPr>
              <a:t>-</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Elimination      des      parties      friables     </a:t>
            </a:r>
            <a:r>
              <a:rPr lang="fr-FR" sz="2400" dirty="0" smtClean="0">
                <a:solidFill>
                  <a:srgbClr val="0070C0"/>
                </a:solidFill>
                <a:latin typeface="Times New Roman" pitchFamily="18" charset="0"/>
                <a:cs typeface="Times New Roman" pitchFamily="18" charset="0"/>
              </a:rPr>
              <a:t> par repiquage,  sablage,  lavage  à  haute  pression, etc</a:t>
            </a:r>
            <a:r>
              <a:rPr lang="fr-FR" sz="2400" dirty="0" smtClean="0">
                <a:latin typeface="Times New Roman" pitchFamily="18" charset="0"/>
                <a:cs typeface="Times New Roman" pitchFamily="18" charset="0"/>
              </a:rPr>
              <a:t>.</a:t>
            </a:r>
          </a:p>
          <a:p>
            <a:r>
              <a:rPr lang="fr-FR" sz="2400" dirty="0" smtClean="0">
                <a:latin typeface="Times New Roman" pitchFamily="18" charset="0"/>
                <a:cs typeface="Times New Roman" pitchFamily="18" charset="0"/>
              </a:rPr>
              <a:t>-</a:t>
            </a:r>
            <a:r>
              <a:rPr lang="fr-FR" sz="2400" dirty="0" smtClean="0">
                <a:solidFill>
                  <a:srgbClr val="FF0000"/>
                </a:solidFill>
                <a:latin typeface="Times New Roman" pitchFamily="18" charset="0"/>
                <a:cs typeface="Times New Roman" pitchFamily="18" charset="0"/>
              </a:rPr>
              <a:t>Dérouillage des armatures</a:t>
            </a:r>
          </a:p>
          <a:p>
            <a:r>
              <a:rPr lang="fr-FR" sz="2400" dirty="0" smtClean="0">
                <a:latin typeface="Times New Roman" pitchFamily="18" charset="0"/>
                <a:cs typeface="Times New Roman" pitchFamily="18" charset="0"/>
              </a:rPr>
              <a:t> -Dans  le  cas  de  faible  section  des  aciers,  il faut les remplacer ou les renforcer</a:t>
            </a:r>
          </a:p>
          <a:p>
            <a:r>
              <a:rPr lang="fr-FR" sz="2400" dirty="0" smtClean="0">
                <a:latin typeface="Times New Roman" pitchFamily="18" charset="0"/>
                <a:cs typeface="Times New Roman" pitchFamily="18" charset="0"/>
              </a:rPr>
              <a:t>-Protection      des      armatures      avec      un revêtement anticorrosion</a:t>
            </a:r>
          </a:p>
          <a:p>
            <a:r>
              <a:rPr lang="fr-FR" sz="2400" dirty="0" smtClean="0">
                <a:latin typeface="Times New Roman" pitchFamily="18" charset="0"/>
                <a:cs typeface="Times New Roman" pitchFamily="18" charset="0"/>
              </a:rPr>
              <a:t>-Augmenter  l’épaisseur  du  recouvrement  des armatures dans un milieu agressif. </a:t>
            </a:r>
          </a:p>
          <a:p>
            <a:r>
              <a:rPr lang="fr-FR" sz="2400" dirty="0" smtClean="0">
                <a:latin typeface="Times New Roman" pitchFamily="18" charset="0"/>
                <a:cs typeface="Times New Roman" pitchFamily="18" charset="0"/>
              </a:rPr>
              <a:t> -Application  soigneuse  du  béton  particulier  de réparation   sur   la   surface,   afin   d’éviter   des inclusions d’air.</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7384F35-A241-4CBB-97CA-456F9E277E14}" type="datetime1">
              <a:rPr lang="fr-FR" smtClean="0"/>
              <a:pPr/>
              <a:t>19/10/2024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CA01256-4E59-45A4-8809-805006FA2D6E}" type="slidenum">
              <a:rPr lang="fr-FR" smtClean="0"/>
              <a:pPr/>
              <a:t>9</a:t>
            </a:fld>
            <a:endParaRPr lang="fr-FR"/>
          </a:p>
        </p:txBody>
      </p:sp>
      <p:pic>
        <p:nvPicPr>
          <p:cNvPr id="3074" name="Picture 2" descr="C:\Users\HIBA\Music\PATHOLOGIE\2214.jpg"/>
          <p:cNvPicPr>
            <a:picLocks noChangeAspect="1" noChangeArrowheads="1"/>
          </p:cNvPicPr>
          <p:nvPr/>
        </p:nvPicPr>
        <p:blipFill>
          <a:blip r:embed="rId2"/>
          <a:srcRect/>
          <a:stretch>
            <a:fillRect/>
          </a:stretch>
        </p:blipFill>
        <p:spPr bwMode="auto">
          <a:xfrm>
            <a:off x="2055392" y="1470064"/>
            <a:ext cx="5517003" cy="360201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7120</TotalTime>
  <Words>730</Words>
  <Application>Microsoft Office PowerPoint</Application>
  <PresentationFormat>Affichage à l'écran (4:3)</PresentationFormat>
  <Paragraphs>143</Paragraphs>
  <Slides>28</Slides>
  <Notes>1</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HIBA</dc:creator>
  <cp:lastModifiedBy>dell</cp:lastModifiedBy>
  <cp:revision>156</cp:revision>
  <dcterms:created xsi:type="dcterms:W3CDTF">2018-10-09T20:49:00Z</dcterms:created>
  <dcterms:modified xsi:type="dcterms:W3CDTF">2024-10-19T16:11:03Z</dcterms:modified>
</cp:coreProperties>
</file>