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6" r:id="rId3"/>
    <p:sldId id="279" r:id="rId4"/>
    <p:sldId id="277" r:id="rId5"/>
    <p:sldId id="278" r:id="rId6"/>
    <p:sldId id="280" r:id="rId7"/>
    <p:sldId id="282" r:id="rId8"/>
    <p:sldId id="283" r:id="rId9"/>
    <p:sldId id="284" r:id="rId10"/>
    <p:sldId id="286" r:id="rId11"/>
    <p:sldId id="287" r:id="rId12"/>
    <p:sldId id="293" r:id="rId13"/>
    <p:sldId id="288" r:id="rId14"/>
    <p:sldId id="281" r:id="rId15"/>
    <p:sldId id="289" r:id="rId16"/>
    <p:sldId id="290" r:id="rId17"/>
    <p:sldId id="291" r:id="rId18"/>
    <p:sldId id="29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10F1C0-E538-42D3-9FCF-A74E43843FB7}" type="datetimeFigureOut">
              <a:rPr lang="fr-FR" smtClean="0"/>
              <a:pPr/>
              <a:t>07/04/2021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457698-EE74-49DC-ADEC-2E7647E6F84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6A69ED9A-46AD-4F10-B684-BF819C12BDF9}" type="datetime1">
              <a:rPr lang="fr-FR" smtClean="0"/>
              <a:pPr/>
              <a:t>07/04/2021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C8F9CF8-A6CC-489B-90CE-A84D149C3895}" type="datetime1">
              <a:rPr lang="fr-FR" smtClean="0"/>
              <a:pPr/>
              <a:t>07/04/2021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597A89-9F25-4EAA-B9BA-A737BC002330}" type="datetime1">
              <a:rPr lang="fr-FR" smtClean="0"/>
              <a:pPr/>
              <a:t>07/04/2021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F8D8509-8A95-43D3-B3B3-8828BD4A4FC6}" type="datetime1">
              <a:rPr lang="fr-FR" smtClean="0"/>
              <a:pPr/>
              <a:t>07/04/2021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5A17B41-1372-479C-921B-C50301828E92}" type="datetime1">
              <a:rPr lang="fr-FR" smtClean="0"/>
              <a:pPr/>
              <a:t>07/04/2021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9A0EE13-16D4-4125-B853-99772175B5AA}" type="datetime1">
              <a:rPr lang="fr-FR" smtClean="0"/>
              <a:pPr/>
              <a:t>07/04/2021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8976993-B0CD-45FB-A433-C1954B02DC80}" type="datetime1">
              <a:rPr lang="fr-FR" smtClean="0"/>
              <a:pPr/>
              <a:t>07/04/2021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F72D2A78-1182-4BF9-B299-F1D390387DE2}" type="datetime1">
              <a:rPr lang="fr-FR" smtClean="0"/>
              <a:pPr/>
              <a:t>07/04/2021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21BAA8-1147-4291-8CAD-0A4B15ABBF2A}" type="datetime1">
              <a:rPr lang="fr-FR" smtClean="0"/>
              <a:pPr/>
              <a:t>07/04/2021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BDA8D8D-C1C7-4E90-9306-1F2387B9ABC3}" type="datetime1">
              <a:rPr lang="fr-FR" smtClean="0"/>
              <a:pPr/>
              <a:t>07/04/2021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2E4D1F7-C1CF-4B62-832B-7EBF58307884}" type="datetime1">
              <a:rPr lang="fr-FR" smtClean="0"/>
              <a:pPr/>
              <a:t>07/04/2021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8CDAB-2277-4A95-B3AF-AE613B30136F}" type="datetime1">
              <a:rPr lang="fr-FR" smtClean="0"/>
              <a:pPr/>
              <a:t>07/04/2021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00C81-AAC8-4552-BCC3-BEADA2A6313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928934"/>
            <a:ext cx="9144000" cy="1200329"/>
          </a:xfrm>
          <a:prstGeom prst="rect">
            <a:avLst/>
          </a:prstGeom>
          <a:noFill/>
        </p:spPr>
        <p:txBody>
          <a:bodyPr wrap="square" rtlCol="0">
            <a:spAutoFit/>
          </a:bodyPr>
          <a:lstStyle/>
          <a:p>
            <a:pPr algn="ctr"/>
            <a:r>
              <a:rPr lang="fr-FR" sz="3600" b="1" dirty="0">
                <a:solidFill>
                  <a:srgbClr val="FF0000"/>
                </a:solidFill>
              </a:rPr>
              <a:t>Notions fondamentales de codage source et codage canal</a:t>
            </a:r>
          </a:p>
        </p:txBody>
      </p:sp>
      <p:sp>
        <p:nvSpPr>
          <p:cNvPr id="5" name="Espace réservé du numéro de diapositive 4"/>
          <p:cNvSpPr>
            <a:spLocks noGrp="1"/>
          </p:cNvSpPr>
          <p:nvPr>
            <p:ph type="sldNum" sz="quarter" idx="12"/>
          </p:nvPr>
        </p:nvSpPr>
        <p:spPr/>
        <p:txBody>
          <a:bodyPr/>
          <a:lstStyle/>
          <a:p>
            <a:fld id="{19F00C81-AAC8-4552-BCC3-BEADA2A6313F}"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10</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714356"/>
            <a:ext cx="9144000" cy="6093976"/>
          </a:xfrm>
          <a:prstGeom prst="rect">
            <a:avLst/>
          </a:prstGeom>
          <a:noFill/>
        </p:spPr>
        <p:txBody>
          <a:bodyPr wrap="square" rtlCol="0">
            <a:spAutoFit/>
          </a:bodyPr>
          <a:lstStyle/>
          <a:p>
            <a:pPr marL="514350" indent="-514350">
              <a:buFont typeface="+mj-lt"/>
              <a:buAutoNum type="romanUcPeriod"/>
            </a:pPr>
            <a:r>
              <a:rPr lang="fr-FR" sz="2400" b="1" u="sng" dirty="0">
                <a:solidFill>
                  <a:srgbClr val="C00000"/>
                </a:solidFill>
                <a:latin typeface="Times New Roman" pitchFamily="18" charset="0"/>
                <a:cs typeface="Times New Roman" pitchFamily="18" charset="0"/>
              </a:rPr>
              <a:t>Codage Source:</a:t>
            </a:r>
          </a:p>
          <a:p>
            <a:endParaRPr lang="fr-FR" sz="2200" dirty="0">
              <a:solidFill>
                <a:srgbClr val="C0000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La tâche principale d'un codage source est donc de représenter un signal avec le nombre minimum de symboles (binaires) sans dépasser un "niveau de distorsion acceptable", qui est déterminé par l'application.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Les deux types de techniques de codage source sont généralement nommés:</a:t>
            </a:r>
          </a:p>
          <a:p>
            <a:pPr algn="just"/>
            <a:endParaRPr lang="fr-FR" sz="2200" b="1" dirty="0">
              <a:solidFill>
                <a:srgbClr val="C00000"/>
              </a:solidFill>
              <a:latin typeface="Times New Roman" pitchFamily="18" charset="0"/>
              <a:cs typeface="Times New Roman" pitchFamily="18" charset="0"/>
            </a:endParaRPr>
          </a:p>
          <a:p>
            <a:pPr algn="just">
              <a:buFont typeface="Wingdings" pitchFamily="2" charset="2"/>
              <a:buChar char="q"/>
            </a:pPr>
            <a:r>
              <a:rPr lang="fr-FR" sz="2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200" b="1" u="sng" dirty="0">
                <a:solidFill>
                  <a:srgbClr val="00B0F0"/>
                </a:solidFill>
                <a:latin typeface="Times New Roman" pitchFamily="18" charset="0"/>
                <a:cs typeface="Times New Roman" pitchFamily="18" charset="0"/>
              </a:rPr>
              <a:t>Codage sans perte: </a:t>
            </a:r>
            <a:r>
              <a:rPr lang="fr-FR" sz="2200" b="1" dirty="0">
                <a:solidFill>
                  <a:schemeClr val="accent3">
                    <a:lumMod val="50000"/>
                  </a:schemeClr>
                </a:solidFill>
                <a:latin typeface="Times New Roman" pitchFamily="18" charset="0"/>
                <a:cs typeface="Times New Roman" pitchFamily="18" charset="0"/>
              </a:rPr>
              <a:t>(</a:t>
            </a:r>
            <a:r>
              <a:rPr lang="fr-FR" sz="2200" b="1" dirty="0" err="1">
                <a:solidFill>
                  <a:schemeClr val="accent3">
                    <a:lumMod val="50000"/>
                  </a:schemeClr>
                </a:solidFill>
                <a:latin typeface="Times New Roman" pitchFamily="18" charset="0"/>
                <a:cs typeface="Times New Roman" pitchFamily="18" charset="0"/>
              </a:rPr>
              <a:t>Lossless</a:t>
            </a:r>
            <a:r>
              <a:rPr lang="fr-FR" sz="2200" b="1" dirty="0">
                <a:solidFill>
                  <a:schemeClr val="accent3">
                    <a:lumMod val="50000"/>
                  </a:schemeClr>
                </a:solidFill>
                <a:latin typeface="Times New Roman" pitchFamily="18" charset="0"/>
                <a:cs typeface="Times New Roman" pitchFamily="18" charset="0"/>
              </a:rPr>
              <a:t> source </a:t>
            </a:r>
            <a:r>
              <a:rPr lang="fr-FR" sz="2200" b="1" dirty="0" err="1">
                <a:solidFill>
                  <a:schemeClr val="accent3">
                    <a:lumMod val="50000"/>
                  </a:schemeClr>
                </a:solidFill>
                <a:latin typeface="Times New Roman" pitchFamily="18" charset="0"/>
                <a:cs typeface="Times New Roman" pitchFamily="18" charset="0"/>
              </a:rPr>
              <a:t>coding</a:t>
            </a:r>
            <a:r>
              <a:rPr lang="fr-FR" sz="2200" b="1" dirty="0">
                <a:solidFill>
                  <a:schemeClr val="accent3">
                    <a:lumMod val="50000"/>
                  </a:schemeClr>
                </a:solidFill>
                <a:latin typeface="Times New Roman" pitchFamily="18" charset="0"/>
                <a:cs typeface="Times New Roman" pitchFamily="18" charset="0"/>
              </a:rPr>
              <a:t>)</a:t>
            </a:r>
          </a:p>
          <a:p>
            <a:pPr algn="just">
              <a:buFont typeface="Wingdings" pitchFamily="2" charset="2"/>
              <a:buChar char="q"/>
            </a:pPr>
            <a:endParaRPr lang="fr-FR" sz="2200" b="1" u="sng" dirty="0">
              <a:solidFill>
                <a:srgbClr val="00B0F0"/>
              </a:solidFill>
              <a:latin typeface="Times New Roman" pitchFamily="18" charset="0"/>
              <a:cs typeface="Times New Roman" pitchFamily="18" charset="0"/>
            </a:endParaRPr>
          </a:p>
          <a:p>
            <a:pPr algn="just">
              <a:buFont typeface="Wingdings" pitchFamily="2" charset="2"/>
              <a:buChar char="q"/>
            </a:pPr>
            <a:endParaRPr lang="fr-FR" sz="2200" b="1" u="sng" dirty="0">
              <a:solidFill>
                <a:srgbClr val="00B0F0"/>
              </a:solidFill>
              <a:latin typeface="Times New Roman" pitchFamily="18" charset="0"/>
              <a:cs typeface="Times New Roman" pitchFamily="18" charset="0"/>
            </a:endParaRPr>
          </a:p>
          <a:p>
            <a:pPr algn="just"/>
            <a:endParaRPr lang="fr-FR" sz="2200" b="1" dirty="0">
              <a:solidFill>
                <a:srgbClr val="002060"/>
              </a:solidFill>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b="1" u="sng" dirty="0">
                <a:solidFill>
                  <a:srgbClr val="002060"/>
                </a:solidFill>
                <a:latin typeface="Times New Roman" pitchFamily="18" charset="0"/>
                <a:cs typeface="Times New Roman" pitchFamily="18" charset="0"/>
              </a:rPr>
              <a:t>Codage avec perte: </a:t>
            </a:r>
            <a:r>
              <a:rPr lang="fr-FR" sz="2200" b="1" dirty="0">
                <a:solidFill>
                  <a:srgbClr val="00B050"/>
                </a:solidFill>
                <a:latin typeface="Times New Roman" pitchFamily="18" charset="0"/>
                <a:cs typeface="Times New Roman" pitchFamily="18" charset="0"/>
              </a:rPr>
              <a:t>(</a:t>
            </a:r>
            <a:r>
              <a:rPr lang="fr-FR" sz="2200" b="1" dirty="0" err="1">
                <a:solidFill>
                  <a:srgbClr val="00B050"/>
                </a:solidFill>
              </a:rPr>
              <a:t>Lossly</a:t>
            </a:r>
            <a:r>
              <a:rPr lang="fr-FR" sz="2200" b="1" dirty="0">
                <a:solidFill>
                  <a:srgbClr val="00B050"/>
                </a:solidFill>
              </a:rPr>
              <a:t> source </a:t>
            </a:r>
            <a:r>
              <a:rPr lang="fr-FR" sz="2200" b="1" dirty="0" err="1">
                <a:solidFill>
                  <a:srgbClr val="00B050"/>
                </a:solidFill>
              </a:rPr>
              <a:t>coding</a:t>
            </a:r>
            <a:r>
              <a:rPr lang="fr-FR" sz="2200" b="1" dirty="0">
                <a:solidFill>
                  <a:srgbClr val="00B050"/>
                </a:solidFill>
              </a:rPr>
              <a:t>)</a:t>
            </a:r>
            <a:endParaRPr lang="fr-FR" sz="2200" b="1" u="sng" dirty="0">
              <a:solidFill>
                <a:srgbClr val="00B050"/>
              </a:solidFill>
              <a:latin typeface="Times New Roman" pitchFamily="18" charset="0"/>
              <a:cs typeface="Times New Roman" pitchFamily="18" charset="0"/>
            </a:endParaRP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
        <p:nvSpPr>
          <p:cNvPr id="7" name="Rectangle 6"/>
          <p:cNvSpPr/>
          <p:nvPr/>
        </p:nvSpPr>
        <p:spPr>
          <a:xfrm>
            <a:off x="1928794" y="4114146"/>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5500694" y="4087108"/>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avec flèche 13"/>
          <p:cNvCxnSpPr/>
          <p:nvPr/>
        </p:nvCxnSpPr>
        <p:spPr>
          <a:xfrm>
            <a:off x="428596" y="457151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000496" y="457200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7572396" y="457200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1928794" y="4214818"/>
            <a:ext cx="2071702" cy="769441"/>
          </a:xfrm>
          <a:prstGeom prst="rect">
            <a:avLst/>
          </a:prstGeom>
          <a:noFill/>
        </p:spPr>
        <p:txBody>
          <a:bodyPr wrap="square" rtlCol="0">
            <a:spAutoFit/>
          </a:bodyPr>
          <a:lstStyle/>
          <a:p>
            <a:pPr algn="ctr"/>
            <a:r>
              <a:rPr lang="fr-FR" sz="2200" b="1" dirty="0">
                <a:solidFill>
                  <a:srgbClr val="C00000"/>
                </a:solidFill>
              </a:rPr>
              <a:t>Codeur source sans perte</a:t>
            </a:r>
          </a:p>
        </p:txBody>
      </p:sp>
      <p:sp>
        <p:nvSpPr>
          <p:cNvPr id="18" name="ZoneTexte 17"/>
          <p:cNvSpPr txBox="1"/>
          <p:nvPr/>
        </p:nvSpPr>
        <p:spPr>
          <a:xfrm>
            <a:off x="5429256" y="4214818"/>
            <a:ext cx="2214578" cy="769441"/>
          </a:xfrm>
          <a:prstGeom prst="rect">
            <a:avLst/>
          </a:prstGeom>
          <a:noFill/>
        </p:spPr>
        <p:txBody>
          <a:bodyPr wrap="square" rtlCol="0">
            <a:spAutoFit/>
          </a:bodyPr>
          <a:lstStyle/>
          <a:p>
            <a:pPr algn="ctr"/>
            <a:r>
              <a:rPr lang="fr-FR" sz="2200" b="1" dirty="0">
                <a:solidFill>
                  <a:srgbClr val="0070C0"/>
                </a:solidFill>
              </a:rPr>
              <a:t>Décodeur source sans perte</a:t>
            </a:r>
          </a:p>
        </p:txBody>
      </p:sp>
      <p:sp>
        <p:nvSpPr>
          <p:cNvPr id="19" name="ZoneTexte 18"/>
          <p:cNvSpPr txBox="1"/>
          <p:nvPr/>
        </p:nvSpPr>
        <p:spPr>
          <a:xfrm>
            <a:off x="0" y="3786190"/>
            <a:ext cx="2000232" cy="707886"/>
          </a:xfrm>
          <a:prstGeom prst="rect">
            <a:avLst/>
          </a:prstGeom>
          <a:noFill/>
        </p:spPr>
        <p:txBody>
          <a:bodyPr wrap="square" rtlCol="0">
            <a:spAutoFit/>
          </a:bodyPr>
          <a:lstStyle/>
          <a:p>
            <a:r>
              <a:rPr lang="fr-FR" b="1" dirty="0">
                <a:solidFill>
                  <a:srgbClr val="002060"/>
                </a:solidFill>
              </a:rPr>
              <a:t>Données originales</a:t>
            </a:r>
          </a:p>
          <a:p>
            <a:pPr algn="ctr"/>
            <a:r>
              <a:rPr lang="fr-FR" sz="2200" b="1" dirty="0">
                <a:solidFill>
                  <a:srgbClr val="002060"/>
                </a:solidFill>
              </a:rPr>
              <a:t>X</a:t>
            </a:r>
          </a:p>
        </p:txBody>
      </p:sp>
      <p:sp>
        <p:nvSpPr>
          <p:cNvPr id="20" name="ZoneTexte 19"/>
          <p:cNvSpPr txBox="1"/>
          <p:nvPr/>
        </p:nvSpPr>
        <p:spPr>
          <a:xfrm>
            <a:off x="3643306" y="3714752"/>
            <a:ext cx="2286016" cy="707886"/>
          </a:xfrm>
          <a:prstGeom prst="rect">
            <a:avLst/>
          </a:prstGeom>
          <a:noFill/>
        </p:spPr>
        <p:txBody>
          <a:bodyPr wrap="square" rtlCol="0">
            <a:spAutoFit/>
          </a:bodyPr>
          <a:lstStyle/>
          <a:p>
            <a:r>
              <a:rPr lang="fr-FR" b="1" dirty="0">
                <a:solidFill>
                  <a:srgbClr val="7030A0"/>
                </a:solidFill>
              </a:rPr>
              <a:t>Données compressées</a:t>
            </a:r>
          </a:p>
          <a:p>
            <a:pPr algn="ctr"/>
            <a:r>
              <a:rPr lang="fr-FR" sz="2200" b="1" dirty="0">
                <a:solidFill>
                  <a:srgbClr val="7030A0"/>
                </a:solidFill>
              </a:rPr>
              <a:t>Y</a:t>
            </a:r>
          </a:p>
        </p:txBody>
      </p:sp>
      <p:sp>
        <p:nvSpPr>
          <p:cNvPr id="21" name="ZoneTexte 20"/>
          <p:cNvSpPr txBox="1"/>
          <p:nvPr/>
        </p:nvSpPr>
        <p:spPr>
          <a:xfrm>
            <a:off x="6786578" y="3714752"/>
            <a:ext cx="2428892" cy="707886"/>
          </a:xfrm>
          <a:prstGeom prst="rect">
            <a:avLst/>
          </a:prstGeom>
          <a:noFill/>
        </p:spPr>
        <p:txBody>
          <a:bodyPr wrap="square" rtlCol="0">
            <a:spAutoFit/>
          </a:bodyPr>
          <a:lstStyle/>
          <a:p>
            <a:r>
              <a:rPr lang="fr-FR" b="1" dirty="0">
                <a:solidFill>
                  <a:srgbClr val="00B050"/>
                </a:solidFill>
              </a:rPr>
              <a:t>Données reconstruites</a:t>
            </a:r>
          </a:p>
          <a:p>
            <a:pPr algn="ctr"/>
            <a:r>
              <a:rPr lang="fr-FR" sz="2200" b="1" dirty="0">
                <a:solidFill>
                  <a:srgbClr val="00B050"/>
                </a:solidFill>
              </a:rPr>
              <a:t>X</a:t>
            </a:r>
          </a:p>
        </p:txBody>
      </p:sp>
      <p:sp>
        <p:nvSpPr>
          <p:cNvPr id="22" name="Rectangle 21"/>
          <p:cNvSpPr/>
          <p:nvPr/>
        </p:nvSpPr>
        <p:spPr>
          <a:xfrm>
            <a:off x="1928762" y="5900096"/>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p:nvSpPr>
        <p:spPr>
          <a:xfrm>
            <a:off x="5500662" y="5873058"/>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4" name="Connecteur droit avec flèche 23"/>
          <p:cNvCxnSpPr/>
          <p:nvPr/>
        </p:nvCxnSpPr>
        <p:spPr>
          <a:xfrm>
            <a:off x="428564" y="635746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4000464" y="635795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7572364" y="635795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1928762" y="6000768"/>
            <a:ext cx="2071702" cy="769441"/>
          </a:xfrm>
          <a:prstGeom prst="rect">
            <a:avLst/>
          </a:prstGeom>
          <a:noFill/>
        </p:spPr>
        <p:txBody>
          <a:bodyPr wrap="square" rtlCol="0">
            <a:spAutoFit/>
          </a:bodyPr>
          <a:lstStyle/>
          <a:p>
            <a:pPr algn="ctr"/>
            <a:r>
              <a:rPr lang="fr-FR" sz="2200" b="1" dirty="0">
                <a:solidFill>
                  <a:srgbClr val="C00000"/>
                </a:solidFill>
              </a:rPr>
              <a:t>Codeur source avec perte</a:t>
            </a:r>
          </a:p>
        </p:txBody>
      </p:sp>
      <p:sp>
        <p:nvSpPr>
          <p:cNvPr id="28" name="ZoneTexte 27"/>
          <p:cNvSpPr txBox="1"/>
          <p:nvPr/>
        </p:nvSpPr>
        <p:spPr>
          <a:xfrm>
            <a:off x="5429224" y="6000768"/>
            <a:ext cx="2214578" cy="769441"/>
          </a:xfrm>
          <a:prstGeom prst="rect">
            <a:avLst/>
          </a:prstGeom>
          <a:noFill/>
        </p:spPr>
        <p:txBody>
          <a:bodyPr wrap="square" rtlCol="0">
            <a:spAutoFit/>
          </a:bodyPr>
          <a:lstStyle/>
          <a:p>
            <a:pPr algn="ctr"/>
            <a:r>
              <a:rPr lang="fr-FR" sz="2200" b="1" dirty="0">
                <a:solidFill>
                  <a:srgbClr val="0070C0"/>
                </a:solidFill>
              </a:rPr>
              <a:t>Décodeur source avec perte</a:t>
            </a:r>
          </a:p>
        </p:txBody>
      </p:sp>
      <p:sp>
        <p:nvSpPr>
          <p:cNvPr id="29" name="ZoneTexte 28"/>
          <p:cNvSpPr txBox="1"/>
          <p:nvPr/>
        </p:nvSpPr>
        <p:spPr>
          <a:xfrm>
            <a:off x="-32" y="5572140"/>
            <a:ext cx="2000232" cy="707886"/>
          </a:xfrm>
          <a:prstGeom prst="rect">
            <a:avLst/>
          </a:prstGeom>
          <a:noFill/>
        </p:spPr>
        <p:txBody>
          <a:bodyPr wrap="square" rtlCol="0">
            <a:spAutoFit/>
          </a:bodyPr>
          <a:lstStyle/>
          <a:p>
            <a:r>
              <a:rPr lang="fr-FR" b="1" dirty="0">
                <a:solidFill>
                  <a:srgbClr val="002060"/>
                </a:solidFill>
              </a:rPr>
              <a:t>Données originales</a:t>
            </a:r>
          </a:p>
          <a:p>
            <a:pPr algn="ctr"/>
            <a:r>
              <a:rPr lang="fr-FR" sz="2200" b="1" dirty="0">
                <a:solidFill>
                  <a:srgbClr val="002060"/>
                </a:solidFill>
              </a:rPr>
              <a:t>X</a:t>
            </a:r>
          </a:p>
        </p:txBody>
      </p:sp>
      <p:sp>
        <p:nvSpPr>
          <p:cNvPr id="30" name="ZoneTexte 29"/>
          <p:cNvSpPr txBox="1"/>
          <p:nvPr/>
        </p:nvSpPr>
        <p:spPr>
          <a:xfrm>
            <a:off x="3643274" y="5500702"/>
            <a:ext cx="2286016" cy="707886"/>
          </a:xfrm>
          <a:prstGeom prst="rect">
            <a:avLst/>
          </a:prstGeom>
          <a:noFill/>
        </p:spPr>
        <p:txBody>
          <a:bodyPr wrap="square" rtlCol="0">
            <a:spAutoFit/>
          </a:bodyPr>
          <a:lstStyle/>
          <a:p>
            <a:r>
              <a:rPr lang="fr-FR" b="1" dirty="0">
                <a:solidFill>
                  <a:srgbClr val="7030A0"/>
                </a:solidFill>
              </a:rPr>
              <a:t>Données compressées</a:t>
            </a:r>
          </a:p>
          <a:p>
            <a:pPr algn="ctr"/>
            <a:r>
              <a:rPr lang="fr-FR" sz="2200" b="1" dirty="0">
                <a:solidFill>
                  <a:srgbClr val="7030A0"/>
                </a:solidFill>
              </a:rPr>
              <a:t>Y</a:t>
            </a:r>
          </a:p>
        </p:txBody>
      </p:sp>
      <p:sp>
        <p:nvSpPr>
          <p:cNvPr id="31" name="ZoneTexte 30"/>
          <p:cNvSpPr txBox="1"/>
          <p:nvPr/>
        </p:nvSpPr>
        <p:spPr>
          <a:xfrm>
            <a:off x="6786546" y="5500702"/>
            <a:ext cx="2428892" cy="707886"/>
          </a:xfrm>
          <a:prstGeom prst="rect">
            <a:avLst/>
          </a:prstGeom>
          <a:noFill/>
        </p:spPr>
        <p:txBody>
          <a:bodyPr wrap="square" rtlCol="0">
            <a:spAutoFit/>
          </a:bodyPr>
          <a:lstStyle/>
          <a:p>
            <a:r>
              <a:rPr lang="fr-FR" b="1" dirty="0">
                <a:solidFill>
                  <a:srgbClr val="00B050"/>
                </a:solidFill>
              </a:rPr>
              <a:t>Données reconstruites</a:t>
            </a:r>
          </a:p>
          <a:p>
            <a:pPr algn="ctr"/>
            <a:r>
              <a:rPr lang="fr-FR" sz="2200" b="1" dirty="0">
                <a:solidFill>
                  <a:srgbClr val="00B050"/>
                </a:solidFill>
              </a:rPr>
              <a:t>X’</a:t>
            </a:r>
            <a:r>
              <a:rPr lang="fr-FR" sz="2200" b="1" dirty="0">
                <a:solidFill>
                  <a:srgbClr val="00B050"/>
                </a:solidFill>
                <a:sym typeface="Symbol"/>
              </a:rPr>
              <a:t> X</a:t>
            </a:r>
            <a:endParaRPr lang="fr-FR" sz="2200" b="1"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11</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071546"/>
            <a:ext cx="9144000" cy="5847755"/>
          </a:xfrm>
          <a:prstGeom prst="rect">
            <a:avLst/>
          </a:prstGeom>
          <a:noFill/>
        </p:spPr>
        <p:txBody>
          <a:bodyPr wrap="square" rtlCol="0">
            <a:spAutoFit/>
          </a:bodyPr>
          <a:lstStyle/>
          <a:p>
            <a:pPr algn="just"/>
            <a:r>
              <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Codage source sans perte: </a:t>
            </a:r>
            <a:r>
              <a:rPr lang="fr-FR" sz="2200" dirty="0">
                <a:solidFill>
                  <a:srgbClr val="002060"/>
                </a:solidFill>
                <a:latin typeface="Times New Roman" pitchFamily="18" charset="0"/>
                <a:cs typeface="Times New Roman" pitchFamily="18" charset="0"/>
              </a:rPr>
              <a:t>décrit des algorithmes de codage source permettant la compression et la reconstruction exacte des données source d'origine à partir des données compressées (codage réversible).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Le codage source sans perte est souvent de type entropique et ne permet que de faibles taux de compression.</a:t>
            </a:r>
          </a:p>
          <a:p>
            <a:pPr algn="just"/>
            <a:endParaRPr lang="fr-FR" sz="2200" dirty="0">
              <a:solidFill>
                <a:srgbClr val="002060"/>
              </a:solidFill>
              <a:latin typeface="Times New Roman" panose="02020603050405020304" pitchFamily="18" charset="0"/>
              <a:cs typeface="Times New Roman" pitchFamily="18" charset="0"/>
            </a:endParaRPr>
          </a:p>
          <a:p>
            <a:pPr algn="just"/>
            <a:r>
              <a:rPr lang="fr-FR" sz="2200" dirty="0">
                <a:solidFill>
                  <a:srgbClr val="00B050"/>
                </a:solidFill>
                <a:latin typeface="Times New Roman" panose="02020603050405020304" pitchFamily="18" charset="0"/>
                <a:cs typeface="Times New Roman" pitchFamily="18" charset="0"/>
              </a:rPr>
              <a:t>Le codage entropique est un codage source de longueur variable, contrairement à d’autres codage source de longueur fixe comme par exemple:</a:t>
            </a:r>
          </a:p>
          <a:p>
            <a:pPr marL="342900" indent="-342900" algn="just">
              <a:buFont typeface="Arial" panose="020B0604020202020204" pitchFamily="34" charset="0"/>
              <a:buChar char="•"/>
            </a:pPr>
            <a:r>
              <a:rPr lang="fr-FR" sz="2200" dirty="0">
                <a:solidFill>
                  <a:srgbClr val="00B050"/>
                </a:solidFill>
                <a:latin typeface="Times New Roman" panose="02020603050405020304" pitchFamily="18" charset="0"/>
                <a:cs typeface="Times New Roman" pitchFamily="18" charset="0"/>
              </a:rPr>
              <a:t> </a:t>
            </a:r>
            <a:r>
              <a:rPr lang="fr-FR" sz="2200" dirty="0">
                <a:solidFill>
                  <a:srgbClr val="0070C0"/>
                </a:solidFill>
                <a:latin typeface="Times New Roman" panose="02020603050405020304" pitchFamily="18" charset="0"/>
                <a:cs typeface="Times New Roman" pitchFamily="18" charset="0"/>
              </a:rPr>
              <a:t>l’ASCII (American Standard Code for Information Interchange) qui 128 caractères imprimables sur 7 bits chacun </a:t>
            </a:r>
          </a:p>
          <a:p>
            <a:pPr marL="342900" indent="-342900" algn="just">
              <a:buFont typeface="Arial" panose="020B0604020202020204" pitchFamily="34" charset="0"/>
              <a:buChar char="•"/>
            </a:pPr>
            <a:r>
              <a:rPr lang="fr-FR" sz="2200" dirty="0">
                <a:solidFill>
                  <a:schemeClr val="accent6">
                    <a:lumMod val="50000"/>
                  </a:schemeClr>
                </a:solidFill>
                <a:latin typeface="Times New Roman" panose="02020603050405020304" pitchFamily="18" charset="0"/>
                <a:cs typeface="Times New Roman" panose="02020603050405020304" pitchFamily="18" charset="0"/>
              </a:rPr>
              <a:t>le codage en binaire des pixels d’une image en niveaux de gris où chaque pixel est codé sur 8 bits quelle que soit sa luminance,</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En théorie de l'information, le théorème de codage source de Shannon établit les limites d'une éventuelle compression de données et la signification opérationnelle de l'entropie de Shannon.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12</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071546"/>
            <a:ext cx="9144000" cy="3816429"/>
          </a:xfrm>
          <a:prstGeom prst="rect">
            <a:avLst/>
          </a:prstGeom>
          <a:noFill/>
        </p:spPr>
        <p:txBody>
          <a:bodyPr wrap="square" rtlCol="0">
            <a:spAutoFit/>
          </a:bodyPr>
          <a:lstStyle/>
          <a:p>
            <a:pPr algn="just"/>
            <a:r>
              <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Codage source sans perte: (suite)</a:t>
            </a:r>
          </a:p>
          <a:p>
            <a:pPr algn="just"/>
            <a:endPar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Le théorème de codage source montre que (dans la limite, comme la longueur d'un flux de données de variables aléatoires indépendantes et identiquement distribuées (</a:t>
            </a:r>
            <a:r>
              <a:rPr lang="fr-FR" sz="2200" dirty="0" err="1">
                <a:solidFill>
                  <a:srgbClr val="00B0F0"/>
                </a:solidFill>
                <a:latin typeface="Times New Roman" pitchFamily="18" charset="0"/>
                <a:cs typeface="Times New Roman" pitchFamily="18" charset="0"/>
              </a:rPr>
              <a:t>iid</a:t>
            </a:r>
            <a:r>
              <a:rPr lang="fr-FR" sz="2200" dirty="0">
                <a:solidFill>
                  <a:srgbClr val="00B0F0"/>
                </a:solidFill>
                <a:latin typeface="Times New Roman" pitchFamily="18" charset="0"/>
                <a:cs typeface="Times New Roman" pitchFamily="18" charset="0"/>
              </a:rPr>
              <a:t>) tend vers l'infini), il est impossible de compresser les données de telle sorte que le taux de codage (nombre moyen de bits par symbole) est inférieur à l'entropie Shannon de la source, sans qu'il soit pratiquement certain que les informations seront perdues. Cependant, il est possible d'obtenir un taux de code arbitrairement proche de l'entropie de Shannon, avec une probabilité de perte négligeable.</a:t>
            </a:r>
          </a:p>
        </p:txBody>
      </p:sp>
    </p:spTree>
    <p:extLst>
      <p:ext uri="{BB962C8B-B14F-4D97-AF65-F5344CB8AC3E}">
        <p14:creationId xmlns:p14="http://schemas.microsoft.com/office/powerpoint/2010/main" val="1491427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13</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5724644"/>
          </a:xfrm>
          <a:prstGeom prst="rect">
            <a:avLst/>
          </a:prstGeom>
          <a:noFill/>
        </p:spPr>
        <p:txBody>
          <a:bodyPr wrap="square" rtlCol="0">
            <a:spAutoFit/>
          </a:bodyPr>
          <a:lstStyle/>
          <a:p>
            <a:pPr algn="just"/>
            <a:r>
              <a:rPr lang="fr-FR" sz="2200" b="1" u="sng" dirty="0">
                <a:solidFill>
                  <a:srgbClr val="FF0000"/>
                </a:solidFill>
                <a:latin typeface="Times New Roman" pitchFamily="18" charset="0"/>
                <a:cs typeface="Times New Roman" pitchFamily="18" charset="0"/>
              </a:rPr>
              <a:t>Codage source avec perte: </a:t>
            </a:r>
            <a:r>
              <a:rPr lang="fr-FR" sz="2200" dirty="0">
                <a:solidFill>
                  <a:srgbClr val="002060"/>
                </a:solidFill>
                <a:latin typeface="Times New Roman" pitchFamily="18" charset="0"/>
                <a:cs typeface="Times New Roman" pitchFamily="18" charset="0"/>
              </a:rPr>
              <a:t>décrit des algorithmes de codage caractérisés par une perte irréversible d'informations. Seule une approximation des données sources originales peut être reconstruite à partir des données compressées. </a:t>
            </a:r>
          </a:p>
          <a:p>
            <a:pPr algn="just"/>
            <a:endParaRPr lang="fr-FR" sz="2200"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 Le codage avec perte est le type de codage principal pour la compression des signaux de parole, audio, image et vidéo, où une reconstruction exacte des données source n'est pas requise.  Dans ce cas les algorithme de compression avec perte exploitent les redondances présentes dans ce type de données.</a:t>
            </a:r>
          </a:p>
          <a:p>
            <a:pPr algn="just">
              <a:buFont typeface="Wingdings" pitchFamily="2" charset="2"/>
              <a:buChar char="q"/>
            </a:pPr>
            <a:endParaRPr lang="fr-FR" sz="2200"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La réduction du débit binaire pratiquement pertinente qui peut être obtenue avec des techniques de codage de source avec perte (méthodes irréversibles) est généralement plus d'un ordre de grandeur plus grande que celle des techniques de codage de source sans perte (techniques réversibles).</a:t>
            </a:r>
            <a:endParaRPr lang="fr-FR" sz="2200" b="1" dirty="0">
              <a:solidFill>
                <a:srgbClr val="7030A0"/>
              </a:solidFill>
              <a:latin typeface="Times New Roman" pitchFamily="18" charset="0"/>
              <a:cs typeface="Times New Roman" pitchFamily="18" charset="0"/>
            </a:endParaRP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14</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6063198"/>
          </a:xfrm>
          <a:prstGeom prst="rect">
            <a:avLst/>
          </a:prstGeom>
          <a:noFill/>
        </p:spPr>
        <p:txBody>
          <a:bodyPr wrap="square" rtlCol="0">
            <a:spAutoFit/>
          </a:bodyPr>
          <a:lstStyle/>
          <a:p>
            <a:r>
              <a:rPr lang="fr-FR" sz="2200" b="1" u="sng" dirty="0">
                <a:solidFill>
                  <a:srgbClr val="C00000"/>
                </a:solidFill>
                <a:latin typeface="Times New Roman" pitchFamily="18" charset="0"/>
                <a:cs typeface="Times New Roman" pitchFamily="18" charset="0"/>
              </a:rPr>
              <a:t>Codage Canal : </a:t>
            </a:r>
          </a:p>
          <a:p>
            <a:pPr algn="just"/>
            <a:r>
              <a:rPr lang="fr-FR" sz="2200" dirty="0">
                <a:solidFill>
                  <a:srgbClr val="002060"/>
                </a:solidFill>
                <a:latin typeface="Times New Roman" pitchFamily="18" charset="0"/>
                <a:cs typeface="Times New Roman" pitchFamily="18" charset="0"/>
              </a:rPr>
              <a:t>Il s’agit d’ajouter une redondance au message d'entrée et exploiter cette redondance lors du décodage du message reçu pour détecter et corriger les éventuelles erreurs introduites par le canal. Cependant, plusieurs questions sont posées comme par exemple: </a:t>
            </a:r>
          </a:p>
          <a:p>
            <a:pPr algn="just"/>
            <a:r>
              <a:rPr lang="fr-FR" sz="2200" dirty="0">
                <a:solidFill>
                  <a:srgbClr val="7030A0"/>
                </a:solidFill>
                <a:latin typeface="Times New Roman" pitchFamily="18" charset="0"/>
                <a:cs typeface="Times New Roman" pitchFamily="18" charset="0"/>
              </a:rPr>
              <a:t>Quelles sont les possibilités (et limitations) des compromis de performances?  </a:t>
            </a:r>
            <a:r>
              <a:rPr lang="fr-FR" sz="2200" dirty="0">
                <a:solidFill>
                  <a:srgbClr val="00B050"/>
                </a:solidFill>
                <a:latin typeface="Times New Roman" pitchFamily="18" charset="0"/>
                <a:cs typeface="Times New Roman" pitchFamily="18" charset="0"/>
              </a:rPr>
              <a:t>Quels systèmes pratiques de compensation des erreurs peuvent être conçus? </a:t>
            </a:r>
          </a:p>
          <a:p>
            <a:pPr algn="just"/>
            <a:br>
              <a:rPr lang="fr-FR" sz="2200" dirty="0">
                <a:latin typeface="Times New Roman" pitchFamily="18" charset="0"/>
                <a:cs typeface="Times New Roman" pitchFamily="18" charset="0"/>
              </a:rPr>
            </a:br>
            <a:r>
              <a:rPr lang="fr-FR" sz="2200" dirty="0">
                <a:solidFill>
                  <a:srgbClr val="FF0000"/>
                </a:solidFill>
                <a:latin typeface="Times New Roman" pitchFamily="18" charset="0"/>
                <a:cs typeface="Times New Roman" pitchFamily="18" charset="0"/>
              </a:rPr>
              <a:t>Deux approches sont alors sollicitées : </a:t>
            </a:r>
          </a:p>
          <a:p>
            <a:pPr algn="just"/>
            <a:endParaRPr lang="fr-FR" sz="2200" dirty="0">
              <a:solidFill>
                <a:srgbClr val="FF0000"/>
              </a:solidFill>
              <a:latin typeface="Times New Roman" pitchFamily="18" charset="0"/>
              <a:cs typeface="Times New Roman" pitchFamily="18" charset="0"/>
            </a:endParaRPr>
          </a:p>
          <a:p>
            <a:pPr marL="457200" indent="-457200" algn="just">
              <a:buAutoNum type="arabicPeriod"/>
            </a:pPr>
            <a:r>
              <a:rPr lang="fr-FR" sz="22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Approche matérielle</a:t>
            </a:r>
            <a:r>
              <a:rPr lang="fr-FR" sz="2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nouvelle technologie de supports de transmission, meilleurs circuits, amplification de la puissance du signal …</a:t>
            </a:r>
            <a:r>
              <a:rPr lang="fr-FR" sz="2200" dirty="0" err="1">
                <a:solidFill>
                  <a:srgbClr val="002060"/>
                </a:solidFill>
                <a:latin typeface="Times New Roman" pitchFamily="18" charset="0"/>
                <a:cs typeface="Times New Roman" pitchFamily="18" charset="0"/>
              </a:rPr>
              <a:t>etc</a:t>
            </a:r>
            <a:endParaRPr lang="fr-FR" sz="2200" dirty="0">
              <a:solidFill>
                <a:srgbClr val="002060"/>
              </a:solidFill>
              <a:latin typeface="Times New Roman" pitchFamily="18" charset="0"/>
              <a:cs typeface="Times New Roman" pitchFamily="18" charset="0"/>
            </a:endParaRPr>
          </a:p>
          <a:p>
            <a:pPr marL="457200" indent="-457200" algn="just"/>
            <a:r>
              <a:rPr lang="fr-FR" sz="2200" dirty="0">
                <a:latin typeface="Times New Roman" pitchFamily="18" charset="0"/>
                <a:cs typeface="Times New Roman" pitchFamily="18" charset="0"/>
              </a:rPr>
              <a:t> </a:t>
            </a:r>
          </a:p>
          <a:p>
            <a:pPr marL="457200" indent="-457200" algn="just"/>
            <a:r>
              <a:rPr lang="fr-FR" sz="2200" dirty="0">
                <a:latin typeface="Times New Roman" pitchFamily="18" charset="0"/>
                <a:cs typeface="Times New Roman" pitchFamily="18" charset="0"/>
              </a:rPr>
              <a:t>2.   </a:t>
            </a:r>
            <a:r>
              <a:rPr lang="fr-FR" sz="2200" b="1" u="sng" dirty="0">
                <a:solidFill>
                  <a:srgbClr val="7030A0"/>
                </a:solidFill>
                <a:latin typeface="Times New Roman" pitchFamily="18" charset="0"/>
                <a:cs typeface="Times New Roman" pitchFamily="18" charset="0"/>
              </a:rPr>
              <a:t>Approche logicielle ou système: </a:t>
            </a:r>
            <a:r>
              <a:rPr lang="fr-FR" sz="2200" dirty="0">
                <a:solidFill>
                  <a:srgbClr val="7030A0"/>
                </a:solidFill>
                <a:latin typeface="Times New Roman" pitchFamily="18" charset="0"/>
                <a:cs typeface="Times New Roman" pitchFamily="18" charset="0"/>
              </a:rPr>
              <a:t>compenser les mauvaises performances en corrigeant les erreurs dues au canal. C’est ce que l’on appelle le codage canal</a:t>
            </a: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15</a:t>
            </a:fld>
            <a:endParaRPr lang="fr-FR"/>
          </a:p>
        </p:txBody>
      </p:sp>
      <p:sp>
        <p:nvSpPr>
          <p:cNvPr id="5" name="ZoneTexte 4"/>
          <p:cNvSpPr txBox="1"/>
          <p:nvPr/>
        </p:nvSpPr>
        <p:spPr>
          <a:xfrm>
            <a:off x="0" y="1000108"/>
            <a:ext cx="9144000" cy="5724644"/>
          </a:xfrm>
          <a:prstGeom prst="rect">
            <a:avLst/>
          </a:prstGeom>
          <a:noFill/>
        </p:spPr>
        <p:txBody>
          <a:bodyPr wrap="square" rtlCol="0">
            <a:spAutoFit/>
          </a:bodyPr>
          <a:lstStyle/>
          <a:p>
            <a:endParaRPr lang="fr-FR" dirty="0"/>
          </a:p>
          <a:p>
            <a:pPr algn="just"/>
            <a:r>
              <a:rPr lang="fr-FR" sz="2200" dirty="0">
                <a:solidFill>
                  <a:srgbClr val="7030A0"/>
                </a:solidFill>
                <a:latin typeface="Times New Roman" pitchFamily="18" charset="0"/>
                <a:cs typeface="Times New Roman" pitchFamily="18" charset="0"/>
              </a:rPr>
              <a:t>Nous avons considéré, plus haut, que le codage source (ou compression de données) et le codage canal (correction des erreurs dues au canal) indépendamment. </a:t>
            </a:r>
          </a:p>
          <a:p>
            <a:pPr algn="just"/>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théorème de codage source nous dit que tant que les symboles source sont compressés en R&gt; H bits d'information / symbole source, (H: Entropie de la source ou aussi la quantité d’information moyenne de la source) alors la compression de données sans perte est possible. </a:t>
            </a:r>
          </a:p>
          <a:p>
            <a:pPr algn="just"/>
            <a:endParaRPr lang="fr-FR" sz="2200" dirty="0">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Le théorème de codage de canal indique que tant que des bits d'information R &lt; C (C capacité du canal) sont transmis par utilisation de canal, une transmission sans erreur est possible. Cela suggère qu'en utilisant une procédure en deux étapes (compression suivie d'un codage), nous pouvons envoyer une source avec entropie H de manière fiable à travers un canal avec une capacité C fournie H &lt;C.</a:t>
            </a:r>
          </a:p>
          <a:p>
            <a:endParaRPr lang="fr-FR" dirty="0"/>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553200" y="5499094"/>
            <a:ext cx="2133600" cy="365125"/>
          </a:xfrm>
        </p:spPr>
        <p:txBody>
          <a:bodyPr/>
          <a:lstStyle/>
          <a:p>
            <a:fld id="{19F00C81-AAC8-4552-BCC3-BEADA2A6313F}" type="slidenum">
              <a:rPr lang="fr-FR" smtClean="0"/>
              <a:pPr/>
              <a:t>16</a:t>
            </a:fld>
            <a:endParaRPr lang="fr-FR"/>
          </a:p>
        </p:txBody>
      </p:sp>
      <p:sp>
        <p:nvSpPr>
          <p:cNvPr id="4" name="Rectangle 3"/>
          <p:cNvSpPr/>
          <p:nvPr/>
        </p:nvSpPr>
        <p:spPr>
          <a:xfrm>
            <a:off x="1000100" y="2928934"/>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072330" y="2928934"/>
            <a:ext cx="1428760"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71406" y="2988230"/>
            <a:ext cx="857256" cy="369332"/>
          </a:xfrm>
          <a:prstGeom prst="rect">
            <a:avLst/>
          </a:prstGeom>
          <a:noFill/>
        </p:spPr>
        <p:txBody>
          <a:bodyPr wrap="square" rtlCol="0">
            <a:spAutoFit/>
          </a:bodyPr>
          <a:lstStyle/>
          <a:p>
            <a:r>
              <a:rPr lang="fr-FR" b="1" dirty="0">
                <a:solidFill>
                  <a:srgbClr val="002060"/>
                </a:solidFill>
                <a:latin typeface="Times New Roman" pitchFamily="18" charset="0"/>
                <a:cs typeface="Times New Roman" pitchFamily="18" charset="0"/>
              </a:rPr>
              <a:t>Source </a:t>
            </a:r>
          </a:p>
        </p:txBody>
      </p:sp>
      <p:sp>
        <p:nvSpPr>
          <p:cNvPr id="10" name="Rectangle 9"/>
          <p:cNvSpPr/>
          <p:nvPr/>
        </p:nvSpPr>
        <p:spPr>
          <a:xfrm>
            <a:off x="4143372" y="2714620"/>
            <a:ext cx="1071570" cy="1285884"/>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4143372" y="2811188"/>
            <a:ext cx="1071570" cy="923330"/>
          </a:xfrm>
          <a:prstGeom prst="rect">
            <a:avLst/>
          </a:prstGeom>
          <a:noFill/>
        </p:spPr>
        <p:txBody>
          <a:bodyPr wrap="square" rtlCol="0">
            <a:spAutoFit/>
          </a:bodyPr>
          <a:lstStyle/>
          <a:p>
            <a:pPr algn="ctr"/>
            <a:r>
              <a:rPr lang="fr-FR" b="1" dirty="0">
                <a:solidFill>
                  <a:srgbClr val="FF0000"/>
                </a:solidFill>
                <a:latin typeface="Times New Roman" pitchFamily="18" charset="0"/>
                <a:cs typeface="Times New Roman" pitchFamily="18" charset="0"/>
              </a:rPr>
              <a:t>CANAL</a:t>
            </a:r>
          </a:p>
          <a:p>
            <a:pPr algn="ctr"/>
            <a:endParaRPr lang="fr-FR" b="1" i="1" dirty="0">
              <a:solidFill>
                <a:srgbClr val="002060"/>
              </a:solidFill>
              <a:latin typeface="Times New Roman" pitchFamily="18" charset="0"/>
              <a:cs typeface="Times New Roman" pitchFamily="18" charset="0"/>
            </a:endParaRPr>
          </a:p>
          <a:p>
            <a:pPr algn="ctr"/>
            <a:r>
              <a:rPr lang="fr-FR" b="1" i="1" dirty="0">
                <a:solidFill>
                  <a:srgbClr val="FF0000"/>
                </a:solidFill>
                <a:latin typeface="Times New Roman" pitchFamily="18" charset="0"/>
                <a:cs typeface="Times New Roman" pitchFamily="18" charset="0"/>
              </a:rPr>
              <a:t>P(Y/X)</a:t>
            </a:r>
          </a:p>
        </p:txBody>
      </p:sp>
      <p:cxnSp>
        <p:nvCxnSpPr>
          <p:cNvPr id="12" name="Connecteur droit avec flèche 11"/>
          <p:cNvCxnSpPr/>
          <p:nvPr/>
        </p:nvCxnSpPr>
        <p:spPr>
          <a:xfrm>
            <a:off x="3786182" y="338679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214942"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71736" y="2928934"/>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5572132" y="2899700"/>
            <a:ext cx="1143008"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avec flèche 15"/>
          <p:cNvCxnSpPr/>
          <p:nvPr/>
        </p:nvCxnSpPr>
        <p:spPr>
          <a:xfrm>
            <a:off x="2214546" y="339927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715140"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642910" y="342900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8485924"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928662" y="3217933"/>
            <a:ext cx="1357322" cy="353943"/>
          </a:xfrm>
          <a:prstGeom prst="rect">
            <a:avLst/>
          </a:prstGeom>
          <a:noFill/>
        </p:spPr>
        <p:txBody>
          <a:bodyPr wrap="square" rtlCol="0">
            <a:spAutoFit/>
          </a:bodyPr>
          <a:lstStyle/>
          <a:p>
            <a:pPr algn="ctr"/>
            <a:r>
              <a:rPr lang="fr-FR" sz="1700" b="1" dirty="0">
                <a:solidFill>
                  <a:srgbClr val="7030A0"/>
                </a:solidFill>
              </a:rPr>
              <a:t>Compression</a:t>
            </a:r>
          </a:p>
        </p:txBody>
      </p:sp>
      <p:sp>
        <p:nvSpPr>
          <p:cNvPr id="21" name="ZoneTexte 20"/>
          <p:cNvSpPr txBox="1"/>
          <p:nvPr/>
        </p:nvSpPr>
        <p:spPr>
          <a:xfrm>
            <a:off x="2571736" y="3071810"/>
            <a:ext cx="1214446" cy="646331"/>
          </a:xfrm>
          <a:prstGeom prst="rect">
            <a:avLst/>
          </a:prstGeom>
          <a:noFill/>
        </p:spPr>
        <p:txBody>
          <a:bodyPr wrap="square" rtlCol="0">
            <a:spAutoFit/>
          </a:bodyPr>
          <a:lstStyle/>
          <a:p>
            <a:pPr algn="ctr"/>
            <a:r>
              <a:rPr lang="fr-FR" b="1" dirty="0">
                <a:solidFill>
                  <a:srgbClr val="7030A0"/>
                </a:solidFill>
              </a:rPr>
              <a:t>Codage Canal</a:t>
            </a:r>
          </a:p>
        </p:txBody>
      </p:sp>
      <p:sp>
        <p:nvSpPr>
          <p:cNvPr id="22" name="ZoneTexte 21"/>
          <p:cNvSpPr txBox="1"/>
          <p:nvPr/>
        </p:nvSpPr>
        <p:spPr>
          <a:xfrm>
            <a:off x="5558064" y="3043674"/>
            <a:ext cx="1214446" cy="646331"/>
          </a:xfrm>
          <a:prstGeom prst="rect">
            <a:avLst/>
          </a:prstGeom>
          <a:noFill/>
        </p:spPr>
        <p:txBody>
          <a:bodyPr wrap="square" rtlCol="0">
            <a:spAutoFit/>
          </a:bodyPr>
          <a:lstStyle/>
          <a:p>
            <a:pPr algn="ctr"/>
            <a:r>
              <a:rPr lang="fr-FR" b="1" dirty="0">
                <a:solidFill>
                  <a:srgbClr val="7030A0"/>
                </a:solidFill>
              </a:rPr>
              <a:t>Décodage Canal</a:t>
            </a:r>
          </a:p>
        </p:txBody>
      </p:sp>
      <p:sp>
        <p:nvSpPr>
          <p:cNvPr id="23" name="ZoneTexte 22"/>
          <p:cNvSpPr txBox="1"/>
          <p:nvPr/>
        </p:nvSpPr>
        <p:spPr>
          <a:xfrm>
            <a:off x="6999794" y="3171384"/>
            <a:ext cx="1571636" cy="353943"/>
          </a:xfrm>
          <a:prstGeom prst="rect">
            <a:avLst/>
          </a:prstGeom>
          <a:noFill/>
        </p:spPr>
        <p:txBody>
          <a:bodyPr wrap="square" rtlCol="0">
            <a:spAutoFit/>
          </a:bodyPr>
          <a:lstStyle/>
          <a:p>
            <a:pPr algn="ctr"/>
            <a:r>
              <a:rPr lang="fr-FR" sz="1700" b="1" dirty="0">
                <a:solidFill>
                  <a:srgbClr val="7030A0"/>
                </a:solidFill>
              </a:rPr>
              <a:t>Décompression</a:t>
            </a:r>
          </a:p>
        </p:txBody>
      </p:sp>
      <p:sp>
        <p:nvSpPr>
          <p:cNvPr id="24" name="ZoneTexte 23"/>
          <p:cNvSpPr txBox="1"/>
          <p:nvPr/>
        </p:nvSpPr>
        <p:spPr>
          <a:xfrm>
            <a:off x="214314" y="3643314"/>
            <a:ext cx="428596" cy="369332"/>
          </a:xfrm>
          <a:prstGeom prst="rect">
            <a:avLst/>
          </a:prstGeom>
          <a:noFill/>
        </p:spPr>
        <p:txBody>
          <a:bodyPr wrap="square" rtlCol="0">
            <a:spAutoFit/>
          </a:bodyPr>
          <a:lstStyle/>
          <a:p>
            <a:r>
              <a:rPr lang="fr-FR" b="1" dirty="0"/>
              <a:t>M</a:t>
            </a:r>
          </a:p>
        </p:txBody>
      </p:sp>
      <p:sp>
        <p:nvSpPr>
          <p:cNvPr id="25" name="ZoneTexte 24"/>
          <p:cNvSpPr txBox="1"/>
          <p:nvPr/>
        </p:nvSpPr>
        <p:spPr>
          <a:xfrm>
            <a:off x="2214578" y="3643314"/>
            <a:ext cx="428596" cy="369332"/>
          </a:xfrm>
          <a:prstGeom prst="rect">
            <a:avLst/>
          </a:prstGeom>
          <a:noFill/>
        </p:spPr>
        <p:txBody>
          <a:bodyPr wrap="square" rtlCol="0">
            <a:spAutoFit/>
          </a:bodyPr>
          <a:lstStyle/>
          <a:p>
            <a:r>
              <a:rPr lang="fr-FR" b="1" dirty="0"/>
              <a:t>X</a:t>
            </a:r>
          </a:p>
        </p:txBody>
      </p:sp>
      <p:sp>
        <p:nvSpPr>
          <p:cNvPr id="26" name="ZoneTexte 25"/>
          <p:cNvSpPr txBox="1"/>
          <p:nvPr/>
        </p:nvSpPr>
        <p:spPr>
          <a:xfrm>
            <a:off x="3786214" y="3643314"/>
            <a:ext cx="428596" cy="369332"/>
          </a:xfrm>
          <a:prstGeom prst="rect">
            <a:avLst/>
          </a:prstGeom>
          <a:noFill/>
        </p:spPr>
        <p:txBody>
          <a:bodyPr wrap="square" rtlCol="0">
            <a:spAutoFit/>
          </a:bodyPr>
          <a:lstStyle/>
          <a:p>
            <a:r>
              <a:rPr lang="fr-FR" b="1" dirty="0"/>
              <a:t>C</a:t>
            </a:r>
          </a:p>
        </p:txBody>
      </p:sp>
      <p:sp>
        <p:nvSpPr>
          <p:cNvPr id="27" name="ZoneTexte 26"/>
          <p:cNvSpPr txBox="1"/>
          <p:nvPr/>
        </p:nvSpPr>
        <p:spPr>
          <a:xfrm>
            <a:off x="5143504" y="3643314"/>
            <a:ext cx="428596" cy="369332"/>
          </a:xfrm>
          <a:prstGeom prst="rect">
            <a:avLst/>
          </a:prstGeom>
          <a:noFill/>
        </p:spPr>
        <p:txBody>
          <a:bodyPr wrap="square" rtlCol="0">
            <a:spAutoFit/>
          </a:bodyPr>
          <a:lstStyle/>
          <a:p>
            <a:r>
              <a:rPr lang="fr-FR" b="1" dirty="0"/>
              <a:t>C’</a:t>
            </a:r>
          </a:p>
        </p:txBody>
      </p:sp>
      <p:sp>
        <p:nvSpPr>
          <p:cNvPr id="28" name="ZoneTexte 27"/>
          <p:cNvSpPr txBox="1"/>
          <p:nvPr/>
        </p:nvSpPr>
        <p:spPr>
          <a:xfrm>
            <a:off x="6715172" y="3643314"/>
            <a:ext cx="428596" cy="369332"/>
          </a:xfrm>
          <a:prstGeom prst="rect">
            <a:avLst/>
          </a:prstGeom>
          <a:noFill/>
        </p:spPr>
        <p:txBody>
          <a:bodyPr wrap="square" rtlCol="0">
            <a:spAutoFit/>
          </a:bodyPr>
          <a:lstStyle/>
          <a:p>
            <a:r>
              <a:rPr lang="fr-FR" b="1" dirty="0"/>
              <a:t>X’</a:t>
            </a:r>
          </a:p>
        </p:txBody>
      </p:sp>
      <p:sp>
        <p:nvSpPr>
          <p:cNvPr id="29" name="ZoneTexte 28"/>
          <p:cNvSpPr txBox="1"/>
          <p:nvPr/>
        </p:nvSpPr>
        <p:spPr>
          <a:xfrm>
            <a:off x="8501122" y="3643314"/>
            <a:ext cx="500034" cy="369332"/>
          </a:xfrm>
          <a:prstGeom prst="rect">
            <a:avLst/>
          </a:prstGeom>
          <a:noFill/>
        </p:spPr>
        <p:txBody>
          <a:bodyPr wrap="square" rtlCol="0">
            <a:spAutoFit/>
          </a:bodyPr>
          <a:lstStyle/>
          <a:p>
            <a:r>
              <a:rPr lang="fr-FR" b="1" dirty="0"/>
              <a:t>M’</a:t>
            </a:r>
          </a:p>
        </p:txBody>
      </p:sp>
      <p:sp>
        <p:nvSpPr>
          <p:cNvPr id="30" name="ZoneTexte 29"/>
          <p:cNvSpPr txBox="1"/>
          <p:nvPr/>
        </p:nvSpPr>
        <p:spPr>
          <a:xfrm>
            <a:off x="0" y="4214818"/>
            <a:ext cx="9144000" cy="400110"/>
          </a:xfrm>
          <a:prstGeom prst="rect">
            <a:avLst/>
          </a:prstGeom>
          <a:noFill/>
        </p:spPr>
        <p:txBody>
          <a:bodyPr wrap="square" rtlCol="0">
            <a:spAutoFit/>
          </a:bodyPr>
          <a:lstStyle/>
          <a:p>
            <a:r>
              <a:rPr lang="fr-FR" sz="2000" dirty="0">
                <a:solidFill>
                  <a:srgbClr val="002060"/>
                </a:solidFill>
                <a:latin typeface="Times New Roman" pitchFamily="18" charset="0"/>
                <a:cs typeface="Times New Roman" pitchFamily="18" charset="0"/>
              </a:rPr>
              <a:t>M :  Message délivré par la source sous forme d’un alphabet original {m</a:t>
            </a:r>
            <a:r>
              <a:rPr lang="fr-FR" sz="2000" baseline="-25000" dirty="0">
                <a:solidFill>
                  <a:srgbClr val="002060"/>
                </a:solidFill>
                <a:latin typeface="Times New Roman" pitchFamily="18" charset="0"/>
                <a:cs typeface="Times New Roman" pitchFamily="18" charset="0"/>
              </a:rPr>
              <a:t>1</a:t>
            </a:r>
            <a:r>
              <a:rPr lang="fr-FR" sz="2000" dirty="0">
                <a:solidFill>
                  <a:srgbClr val="002060"/>
                </a:solidFill>
                <a:latin typeface="Times New Roman" pitchFamily="18" charset="0"/>
                <a:cs typeface="Times New Roman" pitchFamily="18" charset="0"/>
              </a:rPr>
              <a:t>, …., m</a:t>
            </a:r>
            <a:r>
              <a:rPr lang="fr-FR" sz="2000" baseline="-25000" dirty="0">
                <a:solidFill>
                  <a:srgbClr val="002060"/>
                </a:solidFill>
                <a:latin typeface="Times New Roman" pitchFamily="18" charset="0"/>
                <a:cs typeface="Times New Roman" pitchFamily="18" charset="0"/>
              </a:rPr>
              <a:t>l</a:t>
            </a:r>
            <a:r>
              <a:rPr lang="fr-FR" sz="2000" dirty="0">
                <a:solidFill>
                  <a:srgbClr val="002060"/>
                </a:solidFill>
                <a:latin typeface="Times New Roman" pitchFamily="18" charset="0"/>
                <a:cs typeface="Times New Roman" pitchFamily="18" charset="0"/>
              </a:rPr>
              <a:t>}</a:t>
            </a:r>
          </a:p>
        </p:txBody>
      </p:sp>
      <p:sp>
        <p:nvSpPr>
          <p:cNvPr id="31" name="ZoneTexte 30"/>
          <p:cNvSpPr txBox="1"/>
          <p:nvPr/>
        </p:nvSpPr>
        <p:spPr>
          <a:xfrm>
            <a:off x="-32" y="4631304"/>
            <a:ext cx="9144000" cy="400110"/>
          </a:xfrm>
          <a:prstGeom prst="rect">
            <a:avLst/>
          </a:prstGeom>
          <a:noFill/>
        </p:spPr>
        <p:txBody>
          <a:bodyPr wrap="square" rtlCol="0">
            <a:spAutoFit/>
          </a:bodyPr>
          <a:lstStyle/>
          <a:p>
            <a:r>
              <a:rPr lang="fr-FR" sz="2000" dirty="0">
                <a:solidFill>
                  <a:srgbClr val="00B0F0"/>
                </a:solidFill>
                <a:latin typeface="Times New Roman" pitchFamily="18" charset="0"/>
                <a:cs typeface="Times New Roman" pitchFamily="18" charset="0"/>
              </a:rPr>
              <a:t>X :   Données compressées sous forme d’un alphabet original {x</a:t>
            </a:r>
            <a:r>
              <a:rPr lang="fr-FR" sz="2000" baseline="-25000" dirty="0">
                <a:solidFill>
                  <a:srgbClr val="00B0F0"/>
                </a:solidFill>
                <a:latin typeface="Times New Roman" pitchFamily="18" charset="0"/>
                <a:cs typeface="Times New Roman" pitchFamily="18" charset="0"/>
              </a:rPr>
              <a:t>1</a:t>
            </a:r>
            <a:r>
              <a:rPr lang="fr-FR" sz="2000" dirty="0">
                <a:solidFill>
                  <a:srgbClr val="00B0F0"/>
                </a:solidFill>
                <a:latin typeface="Times New Roman" pitchFamily="18" charset="0"/>
                <a:cs typeface="Times New Roman" pitchFamily="18" charset="0"/>
              </a:rPr>
              <a:t>, …., </a:t>
            </a:r>
            <a:r>
              <a:rPr lang="fr-FR" sz="2000" dirty="0" err="1">
                <a:solidFill>
                  <a:srgbClr val="00B0F0"/>
                </a:solidFill>
                <a:latin typeface="Times New Roman" pitchFamily="18" charset="0"/>
                <a:cs typeface="Times New Roman" pitchFamily="18" charset="0"/>
              </a:rPr>
              <a:t>x</a:t>
            </a:r>
            <a:r>
              <a:rPr lang="fr-FR" sz="2000" baseline="-25000" dirty="0" err="1">
                <a:solidFill>
                  <a:srgbClr val="00B0F0"/>
                </a:solidFill>
                <a:latin typeface="Times New Roman" pitchFamily="18" charset="0"/>
                <a:cs typeface="Times New Roman" pitchFamily="18" charset="0"/>
              </a:rPr>
              <a:t>k</a:t>
            </a:r>
            <a:r>
              <a:rPr lang="fr-FR" sz="2000" dirty="0">
                <a:solidFill>
                  <a:srgbClr val="00B0F0"/>
                </a:solidFill>
                <a:latin typeface="Times New Roman" pitchFamily="18" charset="0"/>
                <a:cs typeface="Times New Roman" pitchFamily="18" charset="0"/>
              </a:rPr>
              <a:t>}   où l&gt;&gt;k</a:t>
            </a:r>
          </a:p>
        </p:txBody>
      </p:sp>
      <p:sp>
        <p:nvSpPr>
          <p:cNvPr id="32" name="ZoneTexte 31"/>
          <p:cNvSpPr txBox="1"/>
          <p:nvPr/>
        </p:nvSpPr>
        <p:spPr>
          <a:xfrm>
            <a:off x="-32" y="5059932"/>
            <a:ext cx="9144000" cy="400110"/>
          </a:xfrm>
          <a:prstGeom prst="rect">
            <a:avLst/>
          </a:prstGeom>
          <a:noFill/>
        </p:spPr>
        <p:txBody>
          <a:bodyPr wrap="square" rtlCol="0">
            <a:spAutoFit/>
          </a:bodyPr>
          <a:lstStyle/>
          <a:p>
            <a:r>
              <a:rPr lang="fr-FR" sz="2000" dirty="0">
                <a:solidFill>
                  <a:srgbClr val="00B050"/>
                </a:solidFill>
                <a:latin typeface="Times New Roman" pitchFamily="18" charset="0"/>
                <a:cs typeface="Times New Roman" pitchFamily="18" charset="0"/>
              </a:rPr>
              <a:t>C :   les mots de code  sous forme d’un alphabet {c</a:t>
            </a:r>
            <a:r>
              <a:rPr lang="fr-FR" sz="2000" baseline="-25000" dirty="0">
                <a:solidFill>
                  <a:srgbClr val="00B050"/>
                </a:solidFill>
                <a:latin typeface="Times New Roman" pitchFamily="18" charset="0"/>
                <a:cs typeface="Times New Roman" pitchFamily="18" charset="0"/>
              </a:rPr>
              <a:t>1</a:t>
            </a:r>
            <a:r>
              <a:rPr lang="fr-FR" sz="2000" dirty="0">
                <a:solidFill>
                  <a:srgbClr val="00B050"/>
                </a:solidFill>
                <a:latin typeface="Times New Roman" pitchFamily="18" charset="0"/>
                <a:cs typeface="Times New Roman" pitchFamily="18" charset="0"/>
              </a:rPr>
              <a:t>, …., </a:t>
            </a:r>
            <a:r>
              <a:rPr lang="fr-FR" sz="2000" dirty="0" err="1">
                <a:solidFill>
                  <a:srgbClr val="00B050"/>
                </a:solidFill>
                <a:latin typeface="Times New Roman" pitchFamily="18" charset="0"/>
                <a:cs typeface="Times New Roman" pitchFamily="18" charset="0"/>
              </a:rPr>
              <a:t>c</a:t>
            </a:r>
            <a:r>
              <a:rPr lang="fr-FR" sz="2000" baseline="-25000" dirty="0" err="1">
                <a:solidFill>
                  <a:srgbClr val="00B050"/>
                </a:solidFill>
                <a:latin typeface="Times New Roman" pitchFamily="18" charset="0"/>
                <a:cs typeface="Times New Roman" pitchFamily="18" charset="0"/>
              </a:rPr>
              <a:t>n</a:t>
            </a:r>
            <a:r>
              <a:rPr lang="fr-FR" sz="2000" dirty="0">
                <a:solidFill>
                  <a:srgbClr val="00B050"/>
                </a:solidFill>
                <a:latin typeface="Times New Roman" pitchFamily="18" charset="0"/>
                <a:cs typeface="Times New Roman" pitchFamily="18" charset="0"/>
              </a:rPr>
              <a:t>}   où n&gt;k</a:t>
            </a:r>
          </a:p>
        </p:txBody>
      </p:sp>
      <p:sp>
        <p:nvSpPr>
          <p:cNvPr id="33" name="ZoneTexte 32"/>
          <p:cNvSpPr txBox="1"/>
          <p:nvPr/>
        </p:nvSpPr>
        <p:spPr>
          <a:xfrm>
            <a:off x="-32" y="5488560"/>
            <a:ext cx="9144000" cy="400110"/>
          </a:xfrm>
          <a:prstGeom prst="rect">
            <a:avLst/>
          </a:prstGeom>
          <a:noFill/>
        </p:spPr>
        <p:txBody>
          <a:bodyPr wrap="square" rtlCol="0">
            <a:spAutoFit/>
          </a:bodyPr>
          <a:lstStyle/>
          <a:p>
            <a:r>
              <a:rPr lang="fr-FR" sz="2000" dirty="0">
                <a:solidFill>
                  <a:schemeClr val="accent3">
                    <a:lumMod val="50000"/>
                  </a:schemeClr>
                </a:solidFill>
                <a:latin typeface="Times New Roman" pitchFamily="18" charset="0"/>
                <a:cs typeface="Times New Roman" pitchFamily="18" charset="0"/>
              </a:rPr>
              <a:t>C’ :   les mots de code reçu avec présence d’erreurs  {c’</a:t>
            </a:r>
            <a:r>
              <a:rPr lang="fr-FR" sz="2000" baseline="-25000" dirty="0">
                <a:solidFill>
                  <a:schemeClr val="accent3">
                    <a:lumMod val="50000"/>
                  </a:schemeClr>
                </a:solidFill>
                <a:latin typeface="Times New Roman" pitchFamily="18" charset="0"/>
                <a:cs typeface="Times New Roman" pitchFamily="18" charset="0"/>
              </a:rPr>
              <a:t>1</a:t>
            </a:r>
            <a:r>
              <a:rPr lang="fr-FR" sz="2000" dirty="0">
                <a:solidFill>
                  <a:schemeClr val="accent3">
                    <a:lumMod val="50000"/>
                  </a:schemeClr>
                </a:solidFill>
                <a:latin typeface="Times New Roman" pitchFamily="18" charset="0"/>
                <a:cs typeface="Times New Roman" pitchFamily="18" charset="0"/>
              </a:rPr>
              <a:t>, …., c’</a:t>
            </a:r>
            <a:r>
              <a:rPr lang="fr-FR" sz="2000" baseline="-25000" dirty="0">
                <a:solidFill>
                  <a:schemeClr val="accent3">
                    <a:lumMod val="50000"/>
                  </a:schemeClr>
                </a:solidFill>
                <a:latin typeface="Times New Roman" pitchFamily="18" charset="0"/>
                <a:cs typeface="Times New Roman" pitchFamily="18" charset="0"/>
              </a:rPr>
              <a:t>n</a:t>
            </a:r>
            <a:r>
              <a:rPr lang="fr-FR" sz="2000" dirty="0">
                <a:solidFill>
                  <a:schemeClr val="accent3">
                    <a:lumMod val="50000"/>
                  </a:schemeClr>
                </a:solidFill>
                <a:latin typeface="Times New Roman" pitchFamily="18" charset="0"/>
                <a:cs typeface="Times New Roman" pitchFamily="18" charset="0"/>
              </a:rPr>
              <a:t>} </a:t>
            </a:r>
          </a:p>
        </p:txBody>
      </p:sp>
      <p:sp>
        <p:nvSpPr>
          <p:cNvPr id="34" name="ZoneTexte 33"/>
          <p:cNvSpPr txBox="1"/>
          <p:nvPr/>
        </p:nvSpPr>
        <p:spPr>
          <a:xfrm>
            <a:off x="-32" y="5917188"/>
            <a:ext cx="9144000" cy="400110"/>
          </a:xfrm>
          <a:prstGeom prst="rect">
            <a:avLst/>
          </a:prstGeom>
          <a:noFill/>
        </p:spPr>
        <p:txBody>
          <a:bodyPr wrap="square" rtlCol="0">
            <a:spAutoFit/>
          </a:bodyPr>
          <a:lstStyle/>
          <a:p>
            <a:r>
              <a:rPr lang="fr-FR" sz="2000" dirty="0">
                <a:solidFill>
                  <a:schemeClr val="accent2">
                    <a:lumMod val="50000"/>
                  </a:schemeClr>
                </a:solidFill>
                <a:latin typeface="Times New Roman" pitchFamily="18" charset="0"/>
                <a:cs typeface="Times New Roman" pitchFamily="18" charset="0"/>
              </a:rPr>
              <a:t>M’ :   les données reconstruites avec présence éventuelles d’une certaine perte</a:t>
            </a:r>
          </a:p>
        </p:txBody>
      </p:sp>
      <p:sp>
        <p:nvSpPr>
          <p:cNvPr id="35" name="ZoneTexte 3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
        <p:nvSpPr>
          <p:cNvPr id="36" name="ZoneTexte 35"/>
          <p:cNvSpPr txBox="1"/>
          <p:nvPr/>
        </p:nvSpPr>
        <p:spPr>
          <a:xfrm>
            <a:off x="0" y="1071546"/>
            <a:ext cx="9144000" cy="1107996"/>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Cela suggère qu'en utilisant une procédure en deux étapes (compression suivie d'un codage), nous pouvons envoyer une source avec entropie H de manière fiable à travers un canal avec une capacité C fournie H &lt;C.</a:t>
            </a:r>
            <a:endParaRPr lang="fr-FR" sz="2200"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553200" y="5499094"/>
            <a:ext cx="2133600" cy="365125"/>
          </a:xfrm>
        </p:spPr>
        <p:txBody>
          <a:bodyPr/>
          <a:lstStyle/>
          <a:p>
            <a:fld id="{19F00C81-AAC8-4552-BCC3-BEADA2A6313F}" type="slidenum">
              <a:rPr lang="fr-FR" smtClean="0"/>
              <a:pPr/>
              <a:t>17</a:t>
            </a:fld>
            <a:endParaRPr lang="fr-FR"/>
          </a:p>
        </p:txBody>
      </p:sp>
      <p:sp>
        <p:nvSpPr>
          <p:cNvPr id="4" name="Rectangle 3"/>
          <p:cNvSpPr/>
          <p:nvPr/>
        </p:nvSpPr>
        <p:spPr>
          <a:xfrm>
            <a:off x="1000100" y="3416858"/>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072330" y="3416858"/>
            <a:ext cx="1428760"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71406" y="3476154"/>
            <a:ext cx="857256" cy="369332"/>
          </a:xfrm>
          <a:prstGeom prst="rect">
            <a:avLst/>
          </a:prstGeom>
          <a:noFill/>
        </p:spPr>
        <p:txBody>
          <a:bodyPr wrap="square" rtlCol="0">
            <a:spAutoFit/>
          </a:bodyPr>
          <a:lstStyle/>
          <a:p>
            <a:r>
              <a:rPr lang="fr-FR" b="1" dirty="0">
                <a:solidFill>
                  <a:srgbClr val="002060"/>
                </a:solidFill>
                <a:latin typeface="Times New Roman" pitchFamily="18" charset="0"/>
                <a:cs typeface="Times New Roman" pitchFamily="18" charset="0"/>
              </a:rPr>
              <a:t>Source </a:t>
            </a:r>
          </a:p>
        </p:txBody>
      </p:sp>
      <p:sp>
        <p:nvSpPr>
          <p:cNvPr id="10" name="Rectangle 9"/>
          <p:cNvSpPr/>
          <p:nvPr/>
        </p:nvSpPr>
        <p:spPr>
          <a:xfrm>
            <a:off x="4143372" y="3202544"/>
            <a:ext cx="1071570" cy="1285884"/>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4143372" y="3299112"/>
            <a:ext cx="1071570" cy="923330"/>
          </a:xfrm>
          <a:prstGeom prst="rect">
            <a:avLst/>
          </a:prstGeom>
          <a:noFill/>
        </p:spPr>
        <p:txBody>
          <a:bodyPr wrap="square" rtlCol="0">
            <a:spAutoFit/>
          </a:bodyPr>
          <a:lstStyle/>
          <a:p>
            <a:pPr algn="ctr"/>
            <a:r>
              <a:rPr lang="fr-FR" b="1" dirty="0">
                <a:solidFill>
                  <a:srgbClr val="FF0000"/>
                </a:solidFill>
                <a:latin typeface="Times New Roman" pitchFamily="18" charset="0"/>
                <a:cs typeface="Times New Roman" pitchFamily="18" charset="0"/>
              </a:rPr>
              <a:t>CANAL</a:t>
            </a:r>
          </a:p>
          <a:p>
            <a:pPr algn="ctr"/>
            <a:endParaRPr lang="fr-FR" b="1" i="1" dirty="0">
              <a:solidFill>
                <a:srgbClr val="002060"/>
              </a:solidFill>
              <a:latin typeface="Times New Roman" pitchFamily="18" charset="0"/>
              <a:cs typeface="Times New Roman" pitchFamily="18" charset="0"/>
            </a:endParaRPr>
          </a:p>
          <a:p>
            <a:pPr algn="ctr"/>
            <a:r>
              <a:rPr lang="fr-FR" b="1" i="1" dirty="0">
                <a:solidFill>
                  <a:srgbClr val="FF0000"/>
                </a:solidFill>
                <a:latin typeface="Times New Roman" pitchFamily="18" charset="0"/>
                <a:cs typeface="Times New Roman" pitchFamily="18" charset="0"/>
              </a:rPr>
              <a:t>P(Y/X)</a:t>
            </a:r>
          </a:p>
        </p:txBody>
      </p:sp>
      <p:cxnSp>
        <p:nvCxnSpPr>
          <p:cNvPr id="12" name="Connecteur droit avec flèche 11"/>
          <p:cNvCxnSpPr/>
          <p:nvPr/>
        </p:nvCxnSpPr>
        <p:spPr>
          <a:xfrm>
            <a:off x="3786182" y="387472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214942"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71736" y="3416858"/>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5572132" y="3387624"/>
            <a:ext cx="1143008"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avec flèche 15"/>
          <p:cNvCxnSpPr/>
          <p:nvPr/>
        </p:nvCxnSpPr>
        <p:spPr>
          <a:xfrm>
            <a:off x="2214546" y="388720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715140"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642910" y="3916924"/>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8485924"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928662" y="3705857"/>
            <a:ext cx="1357322" cy="353943"/>
          </a:xfrm>
          <a:prstGeom prst="rect">
            <a:avLst/>
          </a:prstGeom>
          <a:noFill/>
        </p:spPr>
        <p:txBody>
          <a:bodyPr wrap="square" rtlCol="0">
            <a:spAutoFit/>
          </a:bodyPr>
          <a:lstStyle/>
          <a:p>
            <a:pPr algn="ctr"/>
            <a:r>
              <a:rPr lang="fr-FR" sz="1700" b="1" dirty="0">
                <a:solidFill>
                  <a:srgbClr val="7030A0"/>
                </a:solidFill>
              </a:rPr>
              <a:t>Compression</a:t>
            </a:r>
          </a:p>
        </p:txBody>
      </p:sp>
      <p:sp>
        <p:nvSpPr>
          <p:cNvPr id="21" name="ZoneTexte 20"/>
          <p:cNvSpPr txBox="1"/>
          <p:nvPr/>
        </p:nvSpPr>
        <p:spPr>
          <a:xfrm>
            <a:off x="2571736" y="3559734"/>
            <a:ext cx="1214446" cy="646331"/>
          </a:xfrm>
          <a:prstGeom prst="rect">
            <a:avLst/>
          </a:prstGeom>
          <a:noFill/>
        </p:spPr>
        <p:txBody>
          <a:bodyPr wrap="square" rtlCol="0">
            <a:spAutoFit/>
          </a:bodyPr>
          <a:lstStyle/>
          <a:p>
            <a:pPr algn="ctr"/>
            <a:r>
              <a:rPr lang="fr-FR" b="1" dirty="0">
                <a:solidFill>
                  <a:srgbClr val="7030A0"/>
                </a:solidFill>
              </a:rPr>
              <a:t>Codage Canal</a:t>
            </a:r>
          </a:p>
        </p:txBody>
      </p:sp>
      <p:sp>
        <p:nvSpPr>
          <p:cNvPr id="22" name="ZoneTexte 21"/>
          <p:cNvSpPr txBox="1"/>
          <p:nvPr/>
        </p:nvSpPr>
        <p:spPr>
          <a:xfrm>
            <a:off x="5558064" y="3531598"/>
            <a:ext cx="1214446" cy="646331"/>
          </a:xfrm>
          <a:prstGeom prst="rect">
            <a:avLst/>
          </a:prstGeom>
          <a:noFill/>
        </p:spPr>
        <p:txBody>
          <a:bodyPr wrap="square" rtlCol="0">
            <a:spAutoFit/>
          </a:bodyPr>
          <a:lstStyle/>
          <a:p>
            <a:pPr algn="ctr"/>
            <a:r>
              <a:rPr lang="fr-FR" b="1" dirty="0">
                <a:solidFill>
                  <a:srgbClr val="7030A0"/>
                </a:solidFill>
              </a:rPr>
              <a:t>Décodage Canal</a:t>
            </a:r>
          </a:p>
        </p:txBody>
      </p:sp>
      <p:sp>
        <p:nvSpPr>
          <p:cNvPr id="23" name="ZoneTexte 22"/>
          <p:cNvSpPr txBox="1"/>
          <p:nvPr/>
        </p:nvSpPr>
        <p:spPr>
          <a:xfrm>
            <a:off x="6999794" y="3659308"/>
            <a:ext cx="1571636" cy="353943"/>
          </a:xfrm>
          <a:prstGeom prst="rect">
            <a:avLst/>
          </a:prstGeom>
          <a:noFill/>
        </p:spPr>
        <p:txBody>
          <a:bodyPr wrap="square" rtlCol="0">
            <a:spAutoFit/>
          </a:bodyPr>
          <a:lstStyle/>
          <a:p>
            <a:pPr algn="ctr"/>
            <a:r>
              <a:rPr lang="fr-FR" sz="1700" b="1" dirty="0">
                <a:solidFill>
                  <a:srgbClr val="7030A0"/>
                </a:solidFill>
              </a:rPr>
              <a:t>Décompression</a:t>
            </a:r>
          </a:p>
        </p:txBody>
      </p:sp>
      <p:sp>
        <p:nvSpPr>
          <p:cNvPr id="24" name="ZoneTexte 23"/>
          <p:cNvSpPr txBox="1"/>
          <p:nvPr/>
        </p:nvSpPr>
        <p:spPr>
          <a:xfrm>
            <a:off x="214314" y="4131238"/>
            <a:ext cx="428596" cy="369332"/>
          </a:xfrm>
          <a:prstGeom prst="rect">
            <a:avLst/>
          </a:prstGeom>
          <a:noFill/>
        </p:spPr>
        <p:txBody>
          <a:bodyPr wrap="square" rtlCol="0">
            <a:spAutoFit/>
          </a:bodyPr>
          <a:lstStyle/>
          <a:p>
            <a:r>
              <a:rPr lang="fr-FR" b="1" dirty="0"/>
              <a:t>M</a:t>
            </a:r>
          </a:p>
        </p:txBody>
      </p:sp>
      <p:sp>
        <p:nvSpPr>
          <p:cNvPr id="25" name="ZoneTexte 24"/>
          <p:cNvSpPr txBox="1"/>
          <p:nvPr/>
        </p:nvSpPr>
        <p:spPr>
          <a:xfrm>
            <a:off x="2214578" y="4131238"/>
            <a:ext cx="428596" cy="369332"/>
          </a:xfrm>
          <a:prstGeom prst="rect">
            <a:avLst/>
          </a:prstGeom>
          <a:noFill/>
        </p:spPr>
        <p:txBody>
          <a:bodyPr wrap="square" rtlCol="0">
            <a:spAutoFit/>
          </a:bodyPr>
          <a:lstStyle/>
          <a:p>
            <a:r>
              <a:rPr lang="fr-FR" b="1" dirty="0"/>
              <a:t>X</a:t>
            </a:r>
          </a:p>
        </p:txBody>
      </p:sp>
      <p:sp>
        <p:nvSpPr>
          <p:cNvPr id="26" name="ZoneTexte 25"/>
          <p:cNvSpPr txBox="1"/>
          <p:nvPr/>
        </p:nvSpPr>
        <p:spPr>
          <a:xfrm>
            <a:off x="3786214" y="4131238"/>
            <a:ext cx="428596" cy="369332"/>
          </a:xfrm>
          <a:prstGeom prst="rect">
            <a:avLst/>
          </a:prstGeom>
          <a:noFill/>
        </p:spPr>
        <p:txBody>
          <a:bodyPr wrap="square" rtlCol="0">
            <a:spAutoFit/>
          </a:bodyPr>
          <a:lstStyle/>
          <a:p>
            <a:r>
              <a:rPr lang="fr-FR" b="1" dirty="0"/>
              <a:t>C</a:t>
            </a:r>
          </a:p>
        </p:txBody>
      </p:sp>
      <p:sp>
        <p:nvSpPr>
          <p:cNvPr id="27" name="ZoneTexte 26"/>
          <p:cNvSpPr txBox="1"/>
          <p:nvPr/>
        </p:nvSpPr>
        <p:spPr>
          <a:xfrm>
            <a:off x="5143504" y="4131238"/>
            <a:ext cx="428596" cy="369332"/>
          </a:xfrm>
          <a:prstGeom prst="rect">
            <a:avLst/>
          </a:prstGeom>
          <a:noFill/>
        </p:spPr>
        <p:txBody>
          <a:bodyPr wrap="square" rtlCol="0">
            <a:spAutoFit/>
          </a:bodyPr>
          <a:lstStyle/>
          <a:p>
            <a:r>
              <a:rPr lang="fr-FR" b="1" dirty="0"/>
              <a:t>C’</a:t>
            </a:r>
          </a:p>
        </p:txBody>
      </p:sp>
      <p:sp>
        <p:nvSpPr>
          <p:cNvPr id="28" name="ZoneTexte 27"/>
          <p:cNvSpPr txBox="1"/>
          <p:nvPr/>
        </p:nvSpPr>
        <p:spPr>
          <a:xfrm>
            <a:off x="6715172" y="4131238"/>
            <a:ext cx="428596" cy="369332"/>
          </a:xfrm>
          <a:prstGeom prst="rect">
            <a:avLst/>
          </a:prstGeom>
          <a:noFill/>
        </p:spPr>
        <p:txBody>
          <a:bodyPr wrap="square" rtlCol="0">
            <a:spAutoFit/>
          </a:bodyPr>
          <a:lstStyle/>
          <a:p>
            <a:r>
              <a:rPr lang="fr-FR" b="1" dirty="0"/>
              <a:t>X’</a:t>
            </a:r>
          </a:p>
        </p:txBody>
      </p:sp>
      <p:sp>
        <p:nvSpPr>
          <p:cNvPr id="29" name="ZoneTexte 28"/>
          <p:cNvSpPr txBox="1"/>
          <p:nvPr/>
        </p:nvSpPr>
        <p:spPr>
          <a:xfrm>
            <a:off x="8501122" y="4131238"/>
            <a:ext cx="500034" cy="369332"/>
          </a:xfrm>
          <a:prstGeom prst="rect">
            <a:avLst/>
          </a:prstGeom>
          <a:noFill/>
        </p:spPr>
        <p:txBody>
          <a:bodyPr wrap="square" rtlCol="0">
            <a:spAutoFit/>
          </a:bodyPr>
          <a:lstStyle/>
          <a:p>
            <a:r>
              <a:rPr lang="fr-FR" b="1" dirty="0"/>
              <a:t>M’</a:t>
            </a:r>
          </a:p>
        </p:txBody>
      </p:sp>
      <p:sp>
        <p:nvSpPr>
          <p:cNvPr id="35" name="ZoneTexte 3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
        <p:nvSpPr>
          <p:cNvPr id="36" name="ZoneTexte 35"/>
          <p:cNvSpPr txBox="1"/>
          <p:nvPr/>
        </p:nvSpPr>
        <p:spPr>
          <a:xfrm>
            <a:off x="0" y="1071546"/>
            <a:ext cx="9144000" cy="769441"/>
          </a:xfrm>
          <a:prstGeom prst="rect">
            <a:avLst/>
          </a:prstGeom>
          <a:noFill/>
        </p:spPr>
        <p:txBody>
          <a:bodyPr wrap="square" rtlCol="0">
            <a:spAutoFit/>
          </a:bodyPr>
          <a:lstStyle/>
          <a:p>
            <a:pPr algn="just"/>
            <a:r>
              <a:rPr lang="fr-FR" sz="2200" dirty="0">
                <a:solidFill>
                  <a:srgbClr val="FF0000"/>
                </a:solidFill>
                <a:latin typeface="Times New Roman" pitchFamily="18" charset="0"/>
                <a:cs typeface="Times New Roman" pitchFamily="18" charset="0"/>
              </a:rPr>
              <a:t>Pouvons-nous faire mieux si nous utilisons une procédure conjointe de codage source-canal en une seule étape?</a:t>
            </a:r>
          </a:p>
        </p:txBody>
      </p:sp>
      <p:sp>
        <p:nvSpPr>
          <p:cNvPr id="37" name="Accolade ouvrante 36"/>
          <p:cNvSpPr/>
          <p:nvPr/>
        </p:nvSpPr>
        <p:spPr>
          <a:xfrm rot="5400000">
            <a:off x="2232404" y="1577330"/>
            <a:ext cx="392909" cy="3000396"/>
          </a:xfrm>
          <a:prstGeom prst="leftBrac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Accolade ouvrante 37"/>
          <p:cNvSpPr/>
          <p:nvPr/>
        </p:nvSpPr>
        <p:spPr>
          <a:xfrm rot="5400000">
            <a:off x="6804437" y="1541611"/>
            <a:ext cx="392909" cy="3000396"/>
          </a:xfrm>
          <a:prstGeom prst="leftBrac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9" name="ZoneTexte 38"/>
          <p:cNvSpPr txBox="1"/>
          <p:nvPr/>
        </p:nvSpPr>
        <p:spPr>
          <a:xfrm>
            <a:off x="857224" y="2445244"/>
            <a:ext cx="3143272" cy="400110"/>
          </a:xfrm>
          <a:prstGeom prst="rect">
            <a:avLst/>
          </a:prstGeom>
          <a:noFill/>
        </p:spPr>
        <p:txBody>
          <a:bodyPr wrap="square" rtlCol="0">
            <a:spAutoFit/>
          </a:bodyPr>
          <a:lstStyle/>
          <a:p>
            <a:pPr algn="ctr"/>
            <a:r>
              <a:rPr lang="fr-FR" sz="2000" b="1" u="sng" dirty="0">
                <a:solidFill>
                  <a:srgbClr val="002060"/>
                </a:solidFill>
                <a:latin typeface="Times New Roman" pitchFamily="18" charset="0"/>
                <a:cs typeface="Times New Roman" pitchFamily="18" charset="0"/>
              </a:rPr>
              <a:t>Codage conjoint ?</a:t>
            </a:r>
          </a:p>
        </p:txBody>
      </p:sp>
      <p:sp>
        <p:nvSpPr>
          <p:cNvPr id="40" name="ZoneTexte 39"/>
          <p:cNvSpPr txBox="1"/>
          <p:nvPr/>
        </p:nvSpPr>
        <p:spPr>
          <a:xfrm>
            <a:off x="5429256" y="2416726"/>
            <a:ext cx="3143272" cy="400110"/>
          </a:xfrm>
          <a:prstGeom prst="rect">
            <a:avLst/>
          </a:prstGeom>
          <a:noFill/>
        </p:spPr>
        <p:txBody>
          <a:bodyPr wrap="square" rtlCol="0">
            <a:spAutoFit/>
          </a:bodyPr>
          <a:lstStyle/>
          <a:p>
            <a:pPr algn="ctr"/>
            <a:r>
              <a:rPr lang="fr-FR" sz="2000" b="1" u="sng" dirty="0">
                <a:solidFill>
                  <a:srgbClr val="002060"/>
                </a:solidFill>
                <a:latin typeface="Times New Roman" pitchFamily="18" charset="0"/>
                <a:cs typeface="Times New Roman" pitchFamily="18" charset="0"/>
              </a:rPr>
              <a:t>décodage conjoint ?</a:t>
            </a:r>
          </a:p>
        </p:txBody>
      </p:sp>
      <p:sp>
        <p:nvSpPr>
          <p:cNvPr id="41" name="ZoneTexte 40"/>
          <p:cNvSpPr txBox="1"/>
          <p:nvPr/>
        </p:nvSpPr>
        <p:spPr>
          <a:xfrm>
            <a:off x="0" y="5017013"/>
            <a:ext cx="9144000" cy="769441"/>
          </a:xfrm>
          <a:prstGeom prst="rect">
            <a:avLst/>
          </a:prstGeom>
          <a:noFill/>
        </p:spPr>
        <p:txBody>
          <a:bodyPr wrap="square" rtlCol="0">
            <a:spAutoFit/>
          </a:bodyPr>
          <a:lstStyle/>
          <a:p>
            <a:pPr algn="just"/>
            <a:r>
              <a:rPr lang="fr-FR" sz="2200" dirty="0">
                <a:solidFill>
                  <a:srgbClr val="002060"/>
                </a:solidFill>
              </a:rPr>
              <a:t>La réponse est généralement non on ne pourra pas faire mieux en utilisant un codage conjoint.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18</a:t>
            </a:fld>
            <a:endParaRPr lang="fr-FR"/>
          </a:p>
        </p:txBody>
      </p:sp>
      <p:sp>
        <p:nvSpPr>
          <p:cNvPr id="4" name="ZoneTexte 3"/>
          <p:cNvSpPr txBox="1"/>
          <p:nvPr/>
        </p:nvSpPr>
        <p:spPr>
          <a:xfrm>
            <a:off x="0" y="1285860"/>
            <a:ext cx="9144000" cy="5693866"/>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Soit n le nombre de symboles dans un message généré par la source et m le nombre de bits dans le mot de code pour la chaîne source générée par le codeur. Nous définissons d'abord les deux quantités suivantes du système de codage commun source-canal: </a:t>
            </a:r>
          </a:p>
          <a:p>
            <a:pPr algn="just">
              <a:buFont typeface="Wingdings" pitchFamily="2" charset="2"/>
              <a:buChar char="q"/>
            </a:pPr>
            <a:r>
              <a:rPr lang="fr-FR" sz="2200" dirty="0">
                <a:solidFill>
                  <a:srgbClr val="002060"/>
                </a:solidFill>
                <a:latin typeface="Times New Roman" pitchFamily="18" charset="0"/>
                <a:cs typeface="Times New Roman" pitchFamily="18" charset="0"/>
              </a:rPr>
              <a:t> </a:t>
            </a:r>
            <a:r>
              <a:rPr lang="fr-FR" sz="2200" dirty="0" err="1">
                <a:solidFill>
                  <a:srgbClr val="002060"/>
                </a:solidFill>
                <a:latin typeface="Times New Roman" pitchFamily="18" charset="0"/>
                <a:cs typeface="Times New Roman" pitchFamily="18" charset="0"/>
              </a:rPr>
              <a:t>Ts</a:t>
            </a:r>
            <a:r>
              <a:rPr lang="fr-FR" sz="2200" dirty="0">
                <a:solidFill>
                  <a:srgbClr val="002060"/>
                </a:solidFill>
                <a:latin typeface="Times New Roman" pitchFamily="18" charset="0"/>
                <a:cs typeface="Times New Roman" pitchFamily="18" charset="0"/>
              </a:rPr>
              <a:t>≡secondes, il faut à la source pour générer un symbole </a:t>
            </a:r>
          </a:p>
          <a:p>
            <a:pPr algn="just">
              <a:buFont typeface="Wingdings" pitchFamily="2" charset="2"/>
              <a:buChar char="q"/>
            </a:pPr>
            <a:r>
              <a:rPr lang="fr-FR" sz="2200" dirty="0">
                <a:solidFill>
                  <a:srgbClr val="002060"/>
                </a:solidFill>
                <a:latin typeface="Times New Roman" pitchFamily="18" charset="0"/>
                <a:cs typeface="Times New Roman" pitchFamily="18" charset="0"/>
              </a:rPr>
              <a:t> </a:t>
            </a:r>
            <a:r>
              <a:rPr lang="fr-FR" sz="2200" dirty="0" err="1">
                <a:solidFill>
                  <a:srgbClr val="002060"/>
                </a:solidFill>
                <a:latin typeface="Times New Roman" pitchFamily="18" charset="0"/>
                <a:cs typeface="Times New Roman" pitchFamily="18" charset="0"/>
              </a:rPr>
              <a:t>Tc≡seconds</a:t>
            </a:r>
            <a:r>
              <a:rPr lang="fr-FR" sz="2200" dirty="0">
                <a:solidFill>
                  <a:srgbClr val="002060"/>
                </a:solidFill>
                <a:latin typeface="Times New Roman" pitchFamily="18" charset="0"/>
                <a:cs typeface="Times New Roman" pitchFamily="18" charset="0"/>
              </a:rPr>
              <a:t>, il faut au canal pour transmettre un bit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Nous affirmons que dans tout système commun source-canal, ce doit être que </a:t>
            </a:r>
          </a:p>
          <a:p>
            <a:pPr algn="ctr"/>
            <a:r>
              <a:rPr lang="fr-FR" sz="2200" dirty="0" err="1">
                <a:solidFill>
                  <a:srgbClr val="002060"/>
                </a:solidFill>
                <a:latin typeface="Times New Roman" pitchFamily="18" charset="0"/>
                <a:cs typeface="Times New Roman" pitchFamily="18" charset="0"/>
              </a:rPr>
              <a:t>nTs</a:t>
            </a:r>
            <a:r>
              <a:rPr lang="fr-FR" sz="2200" dirty="0">
                <a:solidFill>
                  <a:srgbClr val="002060"/>
                </a:solidFill>
                <a:latin typeface="Times New Roman" pitchFamily="18" charset="0"/>
                <a:cs typeface="Times New Roman" pitchFamily="18" charset="0"/>
              </a:rPr>
              <a:t>≥</a:t>
            </a:r>
            <a:r>
              <a:rPr lang="fr-FR" sz="2200" dirty="0" err="1">
                <a:solidFill>
                  <a:srgbClr val="002060"/>
                </a:solidFill>
                <a:latin typeface="Times New Roman" pitchFamily="18" charset="0"/>
                <a:cs typeface="Times New Roman" pitchFamily="18" charset="0"/>
              </a:rPr>
              <a:t>mTc</a:t>
            </a:r>
            <a:endParaRPr lang="fr-FR" sz="2200" dirty="0">
              <a:solidFill>
                <a:srgbClr val="002060"/>
              </a:solidFill>
              <a:latin typeface="Times New Roman" pitchFamily="18" charset="0"/>
              <a:cs typeface="Times New Roman" pitchFamily="18" charset="0"/>
            </a:endParaRPr>
          </a:p>
          <a:p>
            <a:pPr algn="ctr"/>
            <a:endParaRPr lang="fr-FR" sz="2200" dirty="0">
              <a:solidFill>
                <a:srgbClr val="002060"/>
              </a:solidFill>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En effet, </a:t>
            </a:r>
            <a:r>
              <a:rPr lang="fr-FR" sz="2200" dirty="0" err="1">
                <a:solidFill>
                  <a:srgbClr val="00B050"/>
                </a:solidFill>
                <a:latin typeface="Times New Roman" pitchFamily="18" charset="0"/>
                <a:cs typeface="Times New Roman" pitchFamily="18" charset="0"/>
              </a:rPr>
              <a:t>nTs</a:t>
            </a:r>
            <a:r>
              <a:rPr lang="fr-FR" sz="2200" dirty="0">
                <a:solidFill>
                  <a:srgbClr val="00B050"/>
                </a:solidFill>
                <a:latin typeface="Times New Roman" pitchFamily="18" charset="0"/>
                <a:cs typeface="Times New Roman" pitchFamily="18" charset="0"/>
              </a:rPr>
              <a:t> est le nombre de secondes utilisé par la source pour générer le message et </a:t>
            </a:r>
            <a:r>
              <a:rPr lang="fr-FR" sz="2200" dirty="0" err="1">
                <a:solidFill>
                  <a:srgbClr val="00B050"/>
                </a:solidFill>
                <a:latin typeface="Times New Roman" pitchFamily="18" charset="0"/>
                <a:cs typeface="Times New Roman" pitchFamily="18" charset="0"/>
              </a:rPr>
              <a:t>mTc</a:t>
            </a:r>
            <a:r>
              <a:rPr lang="fr-FR" sz="2200" dirty="0">
                <a:solidFill>
                  <a:srgbClr val="00B050"/>
                </a:solidFill>
                <a:latin typeface="Times New Roman" pitchFamily="18" charset="0"/>
                <a:cs typeface="Times New Roman" pitchFamily="18" charset="0"/>
              </a:rPr>
              <a:t> est le nombre de secondes utilisé par le canal pour transmettre le mot de code. Si le système fonctionne en continu, c'est-à-dire qu'il n'y a pas de file d'attente croissante de codes en attente de transmission via le canal, alors il faut que le canal transmette le mot de code au moins aussi vite que la source génère les messages.</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653242" y="6356350"/>
            <a:ext cx="2133600" cy="365125"/>
          </a:xfrm>
        </p:spPr>
        <p:txBody>
          <a:bodyPr/>
          <a:lstStyle/>
          <a:p>
            <a:fld id="{19F00C81-AAC8-4552-BCC3-BEADA2A6313F}" type="slidenum">
              <a:rPr lang="fr-FR" smtClean="0"/>
              <a:pPr/>
              <a:t>2</a:t>
            </a:fld>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1357298"/>
            <a:ext cx="9144000" cy="1446550"/>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Les systèmes de communication, notamment numériques, d’aujourd’hui sont composés de trois parties  distinctes mais complémentaires, à l’image de la communication naturelle humaine avec locuteur (émetteur),  l’espace libres où se propage le son (canal) et bien entendu l’auditeur (récepteur). </a:t>
            </a:r>
          </a:p>
        </p:txBody>
      </p:sp>
      <p:sp>
        <p:nvSpPr>
          <p:cNvPr id="6" name="Rectangle 5"/>
          <p:cNvSpPr/>
          <p:nvPr/>
        </p:nvSpPr>
        <p:spPr>
          <a:xfrm>
            <a:off x="1000100" y="3714752"/>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1000100" y="4786322"/>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000100" y="5886028"/>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1000100" y="3731129"/>
            <a:ext cx="1928826" cy="769441"/>
          </a:xfrm>
          <a:prstGeom prst="rect">
            <a:avLst/>
          </a:prstGeom>
          <a:noFill/>
        </p:spPr>
        <p:txBody>
          <a:bodyPr wrap="square" rtlCol="0">
            <a:spAutoFit/>
          </a:bodyPr>
          <a:lstStyle/>
          <a:p>
            <a:pPr algn="ctr"/>
            <a:r>
              <a:rPr lang="fr-FR" sz="2200" b="1" dirty="0">
                <a:solidFill>
                  <a:srgbClr val="7030A0"/>
                </a:solidFill>
              </a:rPr>
              <a:t>Emetteur avec la source</a:t>
            </a:r>
          </a:p>
        </p:txBody>
      </p:sp>
      <p:sp>
        <p:nvSpPr>
          <p:cNvPr id="10" name="ZoneTexte 9"/>
          <p:cNvSpPr txBox="1"/>
          <p:nvPr/>
        </p:nvSpPr>
        <p:spPr>
          <a:xfrm>
            <a:off x="1000100" y="4926939"/>
            <a:ext cx="1928826" cy="430887"/>
          </a:xfrm>
          <a:prstGeom prst="rect">
            <a:avLst/>
          </a:prstGeom>
          <a:noFill/>
        </p:spPr>
        <p:txBody>
          <a:bodyPr wrap="square" rtlCol="0">
            <a:spAutoFit/>
          </a:bodyPr>
          <a:lstStyle/>
          <a:p>
            <a:pPr algn="ctr"/>
            <a:r>
              <a:rPr lang="fr-FR" sz="2200" b="1" dirty="0">
                <a:solidFill>
                  <a:srgbClr val="002060"/>
                </a:solidFill>
              </a:rPr>
              <a:t>Canal</a:t>
            </a:r>
            <a:r>
              <a:rPr lang="fr-FR" sz="2200" b="1" dirty="0">
                <a:solidFill>
                  <a:srgbClr val="FF0000"/>
                </a:solidFill>
              </a:rPr>
              <a:t> </a:t>
            </a:r>
          </a:p>
        </p:txBody>
      </p:sp>
      <p:sp>
        <p:nvSpPr>
          <p:cNvPr id="11" name="ZoneTexte 10"/>
          <p:cNvSpPr txBox="1"/>
          <p:nvPr/>
        </p:nvSpPr>
        <p:spPr>
          <a:xfrm>
            <a:off x="1000100" y="6000768"/>
            <a:ext cx="1928826" cy="430887"/>
          </a:xfrm>
          <a:prstGeom prst="rect">
            <a:avLst/>
          </a:prstGeom>
          <a:noFill/>
        </p:spPr>
        <p:txBody>
          <a:bodyPr wrap="square" rtlCol="0">
            <a:spAutoFit/>
          </a:bodyPr>
          <a:lstStyle/>
          <a:p>
            <a:pPr algn="ctr"/>
            <a:r>
              <a:rPr lang="fr-FR" sz="2200" b="1" dirty="0">
                <a:solidFill>
                  <a:srgbClr val="00B050"/>
                </a:solidFill>
              </a:rPr>
              <a:t>Récepteur</a:t>
            </a:r>
          </a:p>
        </p:txBody>
      </p:sp>
      <p:cxnSp>
        <p:nvCxnSpPr>
          <p:cNvPr id="13" name="Connecteur droit avec flèche 12"/>
          <p:cNvCxnSpPr>
            <a:stCxn id="9" idx="2"/>
            <a:endCxn id="7" idx="0"/>
          </p:cNvCxnSpPr>
          <p:nvPr/>
        </p:nvCxnSpPr>
        <p:spPr>
          <a:xfrm rot="5400000">
            <a:off x="1821637" y="4643446"/>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1800780" y="5714222"/>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642910" y="2935428"/>
            <a:ext cx="2714644" cy="707886"/>
          </a:xfrm>
          <a:prstGeom prst="rect">
            <a:avLst/>
          </a:prstGeom>
          <a:noFill/>
        </p:spPr>
        <p:txBody>
          <a:bodyPr wrap="square" rtlCol="0">
            <a:spAutoFit/>
          </a:bodyPr>
          <a:lstStyle/>
          <a:p>
            <a:pPr algn="ctr"/>
            <a:r>
              <a:rPr lang="fr-FR" sz="2000" b="1" dirty="0">
                <a:solidFill>
                  <a:srgbClr val="FF0000"/>
                </a:solidFill>
                <a:latin typeface="Times New Roman" pitchFamily="18" charset="0"/>
                <a:cs typeface="Times New Roman" pitchFamily="18" charset="0"/>
              </a:rPr>
              <a:t>Un système de transmission simplifié</a:t>
            </a:r>
          </a:p>
        </p:txBody>
      </p:sp>
      <p:sp>
        <p:nvSpPr>
          <p:cNvPr id="16" name="Double flèche horizontale 15"/>
          <p:cNvSpPr/>
          <p:nvPr/>
        </p:nvSpPr>
        <p:spPr>
          <a:xfrm>
            <a:off x="3571868" y="4572008"/>
            <a:ext cx="2214578" cy="571504"/>
          </a:xfrm>
          <a:prstGeom prst="left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3428992" y="4243336"/>
            <a:ext cx="2357454" cy="400110"/>
          </a:xfrm>
          <a:prstGeom prst="rect">
            <a:avLst/>
          </a:prstGeom>
          <a:noFill/>
        </p:spPr>
        <p:txBody>
          <a:bodyPr wrap="square" rtlCol="0">
            <a:spAutoFit/>
          </a:bodyPr>
          <a:lstStyle/>
          <a:p>
            <a:pPr algn="ctr"/>
            <a:r>
              <a:rPr lang="fr-FR" sz="2000" dirty="0">
                <a:solidFill>
                  <a:srgbClr val="002060"/>
                </a:solidFill>
                <a:latin typeface="Times New Roman" pitchFamily="18" charset="0"/>
                <a:cs typeface="Times New Roman" pitchFamily="18" charset="0"/>
              </a:rPr>
              <a:t>Par analogie</a:t>
            </a:r>
          </a:p>
        </p:txBody>
      </p:sp>
      <p:sp>
        <p:nvSpPr>
          <p:cNvPr id="18" name="Éclair 17"/>
          <p:cNvSpPr/>
          <p:nvPr/>
        </p:nvSpPr>
        <p:spPr>
          <a:xfrm>
            <a:off x="214282" y="4929198"/>
            <a:ext cx="642942" cy="285752"/>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0" y="4500570"/>
            <a:ext cx="928662"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Bruits</a:t>
            </a:r>
          </a:p>
        </p:txBody>
      </p:sp>
      <p:pic>
        <p:nvPicPr>
          <p:cNvPr id="1026" name="Picture 2"/>
          <p:cNvPicPr>
            <a:picLocks noChangeAspect="1" noChangeArrowheads="1"/>
          </p:cNvPicPr>
          <p:nvPr/>
        </p:nvPicPr>
        <p:blipFill>
          <a:blip r:embed="rId2"/>
          <a:srcRect/>
          <a:stretch>
            <a:fillRect/>
          </a:stretch>
        </p:blipFill>
        <p:spPr bwMode="auto">
          <a:xfrm>
            <a:off x="6000760" y="3571876"/>
            <a:ext cx="3114677" cy="2044990"/>
          </a:xfrm>
          <a:prstGeom prst="rect">
            <a:avLst/>
          </a:prstGeom>
          <a:noFill/>
          <a:ln w="9525">
            <a:noFill/>
            <a:miter lim="800000"/>
            <a:headEnd/>
            <a:tailEnd/>
          </a:ln>
          <a:effectLst/>
        </p:spPr>
      </p:pic>
      <p:sp>
        <p:nvSpPr>
          <p:cNvPr id="21" name="ZoneTexte 20"/>
          <p:cNvSpPr txBox="1"/>
          <p:nvPr/>
        </p:nvSpPr>
        <p:spPr>
          <a:xfrm>
            <a:off x="5929322" y="3000372"/>
            <a:ext cx="3143272" cy="707886"/>
          </a:xfrm>
          <a:prstGeom prst="rect">
            <a:avLst/>
          </a:prstGeom>
          <a:noFill/>
        </p:spPr>
        <p:txBody>
          <a:bodyPr wrap="square" rtlCol="0">
            <a:spAutoFit/>
          </a:bodyPr>
          <a:lstStyle/>
          <a:p>
            <a:pPr algn="ctr"/>
            <a:r>
              <a:rPr lang="fr-FR" sz="2000" b="1" dirty="0">
                <a:solidFill>
                  <a:srgbClr val="FF0000"/>
                </a:solidFill>
                <a:latin typeface="Times New Roman" pitchFamily="18" charset="0"/>
                <a:cs typeface="Times New Roman" pitchFamily="18" charset="0"/>
              </a:rPr>
              <a:t>Schéma d’une communication naturelle</a:t>
            </a:r>
          </a:p>
        </p:txBody>
      </p:sp>
      <p:sp>
        <p:nvSpPr>
          <p:cNvPr id="22" name="ZoneTexte 21"/>
          <p:cNvSpPr txBox="1"/>
          <p:nvPr/>
        </p:nvSpPr>
        <p:spPr>
          <a:xfrm>
            <a:off x="5715008" y="5500702"/>
            <a:ext cx="1785950" cy="430887"/>
          </a:xfrm>
          <a:prstGeom prst="rect">
            <a:avLst/>
          </a:prstGeom>
          <a:noFill/>
        </p:spPr>
        <p:txBody>
          <a:bodyPr wrap="square" rtlCol="0">
            <a:spAutoFit/>
          </a:bodyPr>
          <a:lstStyle/>
          <a:p>
            <a:pPr algn="ctr"/>
            <a:r>
              <a:rPr lang="fr-FR" sz="2200" b="1" dirty="0">
                <a:solidFill>
                  <a:srgbClr val="00B0F0"/>
                </a:solidFill>
                <a:latin typeface="Times New Roman" pitchFamily="18" charset="0"/>
                <a:cs typeface="Times New Roman" pitchFamily="18" charset="0"/>
              </a:rPr>
              <a:t>Locuteur</a:t>
            </a:r>
          </a:p>
        </p:txBody>
      </p:sp>
      <p:sp>
        <p:nvSpPr>
          <p:cNvPr id="23" name="ZoneTexte 22"/>
          <p:cNvSpPr txBox="1"/>
          <p:nvPr/>
        </p:nvSpPr>
        <p:spPr>
          <a:xfrm>
            <a:off x="7786710" y="5500702"/>
            <a:ext cx="1428760" cy="430887"/>
          </a:xfrm>
          <a:prstGeom prst="rect">
            <a:avLst/>
          </a:prstGeom>
          <a:noFill/>
        </p:spPr>
        <p:txBody>
          <a:bodyPr wrap="square" rtlCol="0">
            <a:spAutoFit/>
          </a:bodyPr>
          <a:lstStyle/>
          <a:p>
            <a:pPr algn="ctr"/>
            <a:r>
              <a:rPr lang="fr-FR" sz="2200" b="1" dirty="0">
                <a:solidFill>
                  <a:srgbClr val="7030A0"/>
                </a:solidFill>
                <a:latin typeface="Times New Roman" pitchFamily="18" charset="0"/>
                <a:cs typeface="Times New Roman" pitchFamily="18" charset="0"/>
              </a:rPr>
              <a:t>Auditeur</a:t>
            </a:r>
          </a:p>
        </p:txBody>
      </p:sp>
      <p:sp>
        <p:nvSpPr>
          <p:cNvPr id="24" name="ZoneTexte 23"/>
          <p:cNvSpPr txBox="1"/>
          <p:nvPr/>
        </p:nvSpPr>
        <p:spPr>
          <a:xfrm>
            <a:off x="6643702" y="4786322"/>
            <a:ext cx="1785950" cy="430887"/>
          </a:xfrm>
          <a:prstGeom prst="rect">
            <a:avLst/>
          </a:prstGeom>
          <a:noFill/>
        </p:spPr>
        <p:txBody>
          <a:bodyPr wrap="square" rtlCol="0">
            <a:spAutoFit/>
          </a:bodyPr>
          <a:lstStyle/>
          <a:p>
            <a:pPr algn="ctr"/>
            <a:r>
              <a:rPr lang="fr-FR" sz="2200" b="1" dirty="0">
                <a:solidFill>
                  <a:srgbClr val="00B050"/>
                </a:solidFill>
                <a:latin typeface="Times New Roman" pitchFamily="18" charset="0"/>
                <a:cs typeface="Times New Roman" pitchFamily="18" charset="0"/>
              </a:rPr>
              <a:t>Le son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1277386"/>
            <a:ext cx="9144000" cy="5509200"/>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Evidemment, les système de communication, surtout d’aujourd’hui, sont complexes et formés de plusieurs parties différentes et complémentaires aussi bien au niveau de l’émetteur qu’au niveau du récepteur.</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rôle de chacune des parties de l’émetteur est de mieux adapter le signal à transmettre avec les caractéristiques du canal où il sera amené à se propager.</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Autrement dit, les canaux de transmission, notamment sans fil et mobiles, vont apporter différents perturbations, dégradations et autres interférences qu’il faut combattre .</a:t>
            </a:r>
          </a:p>
          <a:p>
            <a:pPr algn="just"/>
            <a:r>
              <a:rPr lang="fr-FR" sz="2200" dirty="0">
                <a:solidFill>
                  <a:srgbClr val="7030A0"/>
                </a:solidFill>
                <a:latin typeface="Times New Roman" pitchFamily="18" charset="0"/>
                <a:cs typeface="Times New Roman" pitchFamily="18" charset="0"/>
              </a:rPr>
              <a:t>Nous pouvons pensez à améliorer la technologie des canaux de transmission (exemple fibre optique à la place des conducteurs électriques classiques). Néanmoins, ceci n’est pas toujours possible (problème de coût) et même il ne  pourra pas résoudre tous les problèmes  compte tenu de la demande toujours croissante à plus de données (exemple : on est passé de la vidéo classique à la ultra HD).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4</a:t>
            </a:fld>
            <a:endParaRPr lang="fr-FR"/>
          </a:p>
        </p:txBody>
      </p:sp>
      <p:sp>
        <p:nvSpPr>
          <p:cNvPr id="4" name="ZoneTexte 3"/>
          <p:cNvSpPr txBox="1"/>
          <p:nvPr/>
        </p:nvSpPr>
        <p:spPr>
          <a:xfrm>
            <a:off x="0" y="554111"/>
            <a:ext cx="9144000" cy="6232475"/>
          </a:xfrm>
          <a:prstGeom prst="rect">
            <a:avLst/>
          </a:prstGeom>
          <a:noFill/>
        </p:spPr>
        <p:txBody>
          <a:bodyPr wrap="square" rtlCol="0">
            <a:spAutoFit/>
          </a:bodyPr>
          <a:lstStyle/>
          <a:p>
            <a:pPr algn="just"/>
            <a:r>
              <a:rPr lang="fr-FR" sz="2100" dirty="0">
                <a:solidFill>
                  <a:srgbClr val="0070C0"/>
                </a:solidFill>
                <a:latin typeface="Times New Roman" pitchFamily="18" charset="0"/>
                <a:cs typeface="Times New Roman" pitchFamily="18" charset="0"/>
              </a:rPr>
              <a:t>La solution préconisée est de bien coder le signal avant de le transmettre. Seulement, beaucoup de questions doivent avoir des réponses.</a:t>
            </a:r>
          </a:p>
          <a:p>
            <a:pPr algn="just"/>
            <a:endParaRPr lang="fr-FR" sz="2100" dirty="0">
              <a:solidFill>
                <a:srgbClr val="0070C0"/>
              </a:solidFill>
              <a:latin typeface="Times New Roman" pitchFamily="18" charset="0"/>
              <a:cs typeface="Times New Roman" pitchFamily="18" charset="0"/>
            </a:endParaRPr>
          </a:p>
          <a:p>
            <a:pPr algn="just">
              <a:buFont typeface="Wingdings" pitchFamily="2" charset="2"/>
              <a:buChar char="q"/>
            </a:pPr>
            <a:r>
              <a:rPr lang="fr-FR" sz="2100" dirty="0">
                <a:solidFill>
                  <a:srgbClr val="7030A0"/>
                </a:solidFill>
                <a:latin typeface="Times New Roman" pitchFamily="18" charset="0"/>
                <a:cs typeface="Times New Roman" pitchFamily="18" charset="0"/>
              </a:rPr>
              <a:t> Mais comment  on doit coder?</a:t>
            </a:r>
          </a:p>
          <a:p>
            <a:pPr algn="just">
              <a:buFont typeface="Wingdings" pitchFamily="2" charset="2"/>
              <a:buChar char="q"/>
            </a:pPr>
            <a:r>
              <a:rPr lang="fr-FR" sz="2100" dirty="0">
                <a:solidFill>
                  <a:srgbClr val="7030A0"/>
                </a:solidFill>
                <a:latin typeface="Times New Roman" pitchFamily="18" charset="0"/>
                <a:cs typeface="Times New Roman" pitchFamily="18" charset="0"/>
              </a:rPr>
              <a:t> </a:t>
            </a:r>
            <a:r>
              <a:rPr lang="fr-FR" sz="2100" dirty="0">
                <a:solidFill>
                  <a:srgbClr val="00B0F0"/>
                </a:solidFill>
                <a:latin typeface="Times New Roman" pitchFamily="18" charset="0"/>
                <a:cs typeface="Times New Roman" pitchFamily="18" charset="0"/>
              </a:rPr>
              <a:t>Quels types de codage pouvons nous réaliser ? </a:t>
            </a:r>
          </a:p>
          <a:p>
            <a:pPr algn="just">
              <a:buFont typeface="Wingdings" pitchFamily="2" charset="2"/>
              <a:buChar char="q"/>
            </a:pPr>
            <a:r>
              <a:rPr lang="fr-FR" sz="2100" dirty="0">
                <a:solidFill>
                  <a:srgbClr val="00B0F0"/>
                </a:solidFill>
                <a:latin typeface="Times New Roman" pitchFamily="18" charset="0"/>
                <a:cs typeface="Times New Roman" pitchFamily="18" charset="0"/>
              </a:rPr>
              <a:t> </a:t>
            </a:r>
            <a:r>
              <a:rPr lang="fr-FR" sz="2100" dirty="0">
                <a:solidFill>
                  <a:srgbClr val="002060"/>
                </a:solidFill>
                <a:latin typeface="Times New Roman" pitchFamily="18" charset="0"/>
                <a:cs typeface="Times New Roman" pitchFamily="18" charset="0"/>
              </a:rPr>
              <a:t>Comment évaluer la pertinence de ces codages ? </a:t>
            </a:r>
          </a:p>
          <a:p>
            <a:pPr algn="just">
              <a:buFont typeface="Wingdings" pitchFamily="2" charset="2"/>
              <a:buChar char="q"/>
            </a:pPr>
            <a:r>
              <a:rPr lang="fr-FR" sz="2100" dirty="0">
                <a:solidFill>
                  <a:srgbClr val="00B050"/>
                </a:solidFill>
                <a:latin typeface="Times New Roman" pitchFamily="18" charset="0"/>
                <a:cs typeface="Times New Roman" pitchFamily="18" charset="0"/>
              </a:rPr>
              <a:t> Comment décoder au niveau du récepteur?</a:t>
            </a:r>
          </a:p>
          <a:p>
            <a:pPr algn="just">
              <a:buFont typeface="Wingdings" pitchFamily="2" charset="2"/>
              <a:buChar char="q"/>
            </a:pPr>
            <a:endParaRPr lang="fr-FR" sz="2100" dirty="0">
              <a:solidFill>
                <a:srgbClr val="00B050"/>
              </a:solidFill>
              <a:latin typeface="Times New Roman" pitchFamily="18" charset="0"/>
              <a:cs typeface="Times New Roman" pitchFamily="18" charset="0"/>
            </a:endParaRPr>
          </a:p>
          <a:p>
            <a:pPr algn="just"/>
            <a:r>
              <a:rPr lang="fr-FR" sz="2100" dirty="0">
                <a:solidFill>
                  <a:srgbClr val="002060"/>
                </a:solidFill>
                <a:latin typeface="Times New Roman" pitchFamily="18" charset="0"/>
                <a:cs typeface="Times New Roman" pitchFamily="18" charset="0"/>
              </a:rPr>
              <a:t>A vrai dire, il existe différents types de codage qu’on peut éventuellement avoir au niveau de l’émetteur pour des objectifs visés différents.</a:t>
            </a:r>
          </a:p>
          <a:p>
            <a:pPr algn="just"/>
            <a:endParaRPr lang="fr-FR" sz="2100" dirty="0">
              <a:solidFill>
                <a:srgbClr val="00B050"/>
              </a:solidFill>
              <a:latin typeface="Times New Roman" pitchFamily="18" charset="0"/>
              <a:cs typeface="Times New Roman" pitchFamily="18" charset="0"/>
            </a:endParaRPr>
          </a:p>
          <a:p>
            <a:pPr algn="just"/>
            <a:r>
              <a:rPr lang="fr-FR" sz="2100" dirty="0">
                <a:solidFill>
                  <a:srgbClr val="FF0000"/>
                </a:solidFill>
                <a:latin typeface="Times New Roman" pitchFamily="18" charset="0"/>
                <a:cs typeface="Times New Roman" pitchFamily="18" charset="0"/>
              </a:rPr>
              <a:t>Nous nous intéressons dans ce cours, à deux types de codage:</a:t>
            </a:r>
          </a:p>
          <a:p>
            <a:pPr algn="just"/>
            <a:endParaRPr lang="fr-FR" sz="2100" dirty="0">
              <a:solidFill>
                <a:srgbClr val="00B050"/>
              </a:solidFill>
              <a:latin typeface="Times New Roman" pitchFamily="18" charset="0"/>
              <a:cs typeface="Times New Roman" pitchFamily="18" charset="0"/>
            </a:endParaRPr>
          </a:p>
          <a:p>
            <a:pPr marL="457200" indent="-457200" algn="just">
              <a:buFont typeface="+mj-lt"/>
              <a:buAutoNum type="arabicPeriod"/>
            </a:pPr>
            <a:r>
              <a:rPr lang="fr-FR" sz="2100" dirty="0">
                <a:solidFill>
                  <a:srgbClr val="7030A0"/>
                </a:solidFill>
                <a:latin typeface="Times New Roman" pitchFamily="18" charset="0"/>
                <a:cs typeface="Times New Roman" pitchFamily="18" charset="0"/>
              </a:rPr>
              <a:t>Le codage source: cherche à améliorer l’efficacité  de la transmission.  Ici on souhaite assurer au niveau récepteur une quantité de données utile  en utilisant le minimum de ressources disponibles.</a:t>
            </a:r>
          </a:p>
          <a:p>
            <a:pPr marL="457200" indent="-457200" algn="just">
              <a:buFont typeface="+mj-lt"/>
              <a:buAutoNum type="arabicPeriod"/>
            </a:pPr>
            <a:r>
              <a:rPr lang="fr-FR" sz="2100" dirty="0">
                <a:solidFill>
                  <a:srgbClr val="002060"/>
                </a:solidFill>
                <a:latin typeface="Times New Roman" pitchFamily="18" charset="0"/>
                <a:cs typeface="Times New Roman" pitchFamily="18" charset="0"/>
              </a:rPr>
              <a:t>Le codage canal :  augmenter la fiabilité du système de transmission. Dans ce cas l’utilisateur  doit recevoir une information suffisamment fidèle (proche) à celle produite par la source.</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730733"/>
            <a:ext cx="9144000" cy="769441"/>
          </a:xfrm>
          <a:prstGeom prst="rect">
            <a:avLst/>
          </a:prstGeom>
          <a:noFill/>
        </p:spPr>
        <p:txBody>
          <a:bodyPr wrap="square" rtlCol="0">
            <a:spAutoFit/>
          </a:bodyPr>
          <a:lstStyle/>
          <a:p>
            <a:pPr algn="just"/>
            <a:r>
              <a:rPr lang="fr-FR" sz="2200" b="1" dirty="0">
                <a:solidFill>
                  <a:srgbClr val="002060"/>
                </a:solidFill>
                <a:latin typeface="Times New Roman" pitchFamily="18" charset="0"/>
                <a:cs typeface="Times New Roman" pitchFamily="18" charset="0"/>
              </a:rPr>
              <a:t>Aujourd’hui les système de communication sont performants et relativement complexes  </a:t>
            </a:r>
          </a:p>
        </p:txBody>
      </p:sp>
      <p:sp>
        <p:nvSpPr>
          <p:cNvPr id="4" name="ZoneTexte 3"/>
          <p:cNvSpPr txBox="1"/>
          <p:nvPr/>
        </p:nvSpPr>
        <p:spPr>
          <a:xfrm>
            <a:off x="0" y="5143512"/>
            <a:ext cx="9144000" cy="1785104"/>
          </a:xfrm>
          <a:prstGeom prst="rect">
            <a:avLst/>
          </a:prstGeom>
          <a:noFill/>
        </p:spPr>
        <p:txBody>
          <a:bodyPr wrap="square" rtlCol="0">
            <a:spAutoFit/>
          </a:bodyPr>
          <a:lstStyle/>
          <a:p>
            <a:r>
              <a:rPr lang="fr-FR" sz="2200" b="1" u="sng" dirty="0">
                <a:solidFill>
                  <a:srgbClr val="FF0000"/>
                </a:solidFill>
              </a:rPr>
              <a:t>Source : </a:t>
            </a:r>
            <a:r>
              <a:rPr lang="fr-FR" sz="2200" b="1" dirty="0">
                <a:solidFill>
                  <a:srgbClr val="002060"/>
                </a:solidFill>
              </a:rPr>
              <a:t>voix, musique, image (fixe ou animée), texte, . . .</a:t>
            </a:r>
          </a:p>
          <a:p>
            <a:r>
              <a:rPr lang="fr-FR" sz="2200" b="1" u="sng" dirty="0">
                <a:solidFill>
                  <a:srgbClr val="FF0000"/>
                </a:solidFill>
              </a:rPr>
              <a:t>Canal continu</a:t>
            </a:r>
            <a:r>
              <a:rPr lang="fr-FR" sz="2200" b="1" dirty="0">
                <a:solidFill>
                  <a:srgbClr val="002060"/>
                </a:solidFill>
              </a:rPr>
              <a:t>: radio, fibre optique, support magnétique ou optique, ...</a:t>
            </a:r>
          </a:p>
          <a:p>
            <a:r>
              <a:rPr lang="fr-FR" sz="2200" b="1" u="sng" dirty="0">
                <a:solidFill>
                  <a:srgbClr val="FF0000"/>
                </a:solidFill>
              </a:rPr>
              <a:t>Canal discret </a:t>
            </a:r>
            <a:r>
              <a:rPr lang="fr-FR" sz="2200" b="1" dirty="0">
                <a:solidFill>
                  <a:srgbClr val="002060"/>
                </a:solidFill>
              </a:rPr>
              <a:t>: son entrée et sa sortie sont des séquences de symboles</a:t>
            </a:r>
          </a:p>
          <a:p>
            <a:r>
              <a:rPr lang="fr-FR" sz="2200" b="1" u="sng" dirty="0">
                <a:solidFill>
                  <a:srgbClr val="FF0000"/>
                </a:solidFill>
              </a:rPr>
              <a:t>Codeurs</a:t>
            </a:r>
            <a:r>
              <a:rPr lang="fr-FR" sz="2200" b="1" dirty="0">
                <a:solidFill>
                  <a:srgbClr val="002060"/>
                </a:solidFill>
              </a:rPr>
              <a:t> : pour  améliorer la </a:t>
            </a:r>
            <a:r>
              <a:rPr lang="fr-FR" sz="2200" b="1" u="sng" dirty="0">
                <a:solidFill>
                  <a:srgbClr val="00B0F0"/>
                </a:solidFill>
              </a:rPr>
              <a:t>fiabilité</a:t>
            </a:r>
            <a:r>
              <a:rPr lang="fr-FR" sz="2200" b="1" dirty="0">
                <a:solidFill>
                  <a:srgbClr val="002060"/>
                </a:solidFill>
              </a:rPr>
              <a:t> et/ou </a:t>
            </a:r>
            <a:r>
              <a:rPr lang="fr-FR" sz="2200" b="1" u="sng" dirty="0">
                <a:solidFill>
                  <a:srgbClr val="00B0F0"/>
                </a:solidFill>
              </a:rPr>
              <a:t>l’efficacité</a:t>
            </a:r>
            <a:r>
              <a:rPr lang="fr-FR" sz="2200" b="1" dirty="0">
                <a:solidFill>
                  <a:srgbClr val="002060"/>
                </a:solidFill>
              </a:rPr>
              <a:t> de la transmission</a:t>
            </a:r>
          </a:p>
          <a:p>
            <a:r>
              <a:rPr lang="fr-FR" sz="2200" b="1" u="sng" dirty="0">
                <a:solidFill>
                  <a:srgbClr val="FF0000"/>
                </a:solidFill>
              </a:rPr>
              <a:t>Bruit</a:t>
            </a:r>
            <a:r>
              <a:rPr lang="fr-FR" sz="2200" b="1" dirty="0">
                <a:solidFill>
                  <a:srgbClr val="002060"/>
                </a:solidFill>
              </a:rPr>
              <a:t> : perturbations électromagnétiques, rayures, . . .</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8" name="Text Box 2"/>
          <p:cNvSpPr txBox="1">
            <a:spLocks noChangeArrowheads="1"/>
          </p:cNvSpPr>
          <p:nvPr/>
        </p:nvSpPr>
        <p:spPr bwMode="auto">
          <a:xfrm>
            <a:off x="7286644" y="2428868"/>
            <a:ext cx="1214446"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2"/>
          <a:srcRect/>
          <a:stretch>
            <a:fillRect/>
          </a:stretch>
        </p:blipFill>
        <p:spPr bwMode="auto">
          <a:xfrm>
            <a:off x="714348" y="1571612"/>
            <a:ext cx="6543675"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367461" y="2565288"/>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42910" y="1916660"/>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14348" y="3631172"/>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14348" y="2285992"/>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14348" y="4000504"/>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1857356" y="1857364"/>
            <a:ext cx="278608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en bande de base</a:t>
            </a:r>
          </a:p>
        </p:txBody>
      </p:sp>
      <p:sp>
        <p:nvSpPr>
          <p:cNvPr id="18" name="ZoneTexte 17"/>
          <p:cNvSpPr txBox="1"/>
          <p:nvPr/>
        </p:nvSpPr>
        <p:spPr>
          <a:xfrm>
            <a:off x="1857356" y="4814840"/>
            <a:ext cx="278608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en bande de base</a:t>
            </a:r>
          </a:p>
        </p:txBody>
      </p:sp>
      <p:sp>
        <p:nvSpPr>
          <p:cNvPr id="21" name="ZoneTexte 20"/>
          <p:cNvSpPr txBox="1"/>
          <p:nvPr/>
        </p:nvSpPr>
        <p:spPr>
          <a:xfrm>
            <a:off x="6000760" y="2143116"/>
            <a:ext cx="2357454" cy="400110"/>
          </a:xfrm>
          <a:prstGeom prst="rect">
            <a:avLst/>
          </a:prstGeom>
          <a:noFill/>
        </p:spPr>
        <p:txBody>
          <a:bodyPr wrap="square" rtlCol="0">
            <a:spAutoFit/>
          </a:bodyPr>
          <a:lstStyle/>
          <a:p>
            <a:r>
              <a:rPr lang="fr-FR" sz="2000" b="1" dirty="0">
                <a:solidFill>
                  <a:srgbClr val="FF0000"/>
                </a:solidFill>
                <a:latin typeface="Times New Roman" pitchFamily="18" charset="0"/>
                <a:cs typeface="Times New Roman" pitchFamily="18" charset="0"/>
              </a:rPr>
              <a:t>Signal RF émis</a:t>
            </a:r>
          </a:p>
        </p:txBody>
      </p:sp>
      <p:sp>
        <p:nvSpPr>
          <p:cNvPr id="22" name="ZoneTexte 21"/>
          <p:cNvSpPr txBox="1"/>
          <p:nvPr/>
        </p:nvSpPr>
        <p:spPr>
          <a:xfrm>
            <a:off x="6000760" y="4457650"/>
            <a:ext cx="2357454" cy="400110"/>
          </a:xfrm>
          <a:prstGeom prst="rect">
            <a:avLst/>
          </a:prstGeom>
          <a:noFill/>
        </p:spPr>
        <p:txBody>
          <a:bodyPr wrap="square" rtlCol="0">
            <a:spAutoFit/>
          </a:bodyPr>
          <a:lstStyle/>
          <a:p>
            <a:r>
              <a:rPr lang="fr-FR" sz="2000" b="1" dirty="0">
                <a:solidFill>
                  <a:srgbClr val="7030A0"/>
                </a:solidFill>
                <a:latin typeface="Times New Roman" pitchFamily="18" charset="0"/>
                <a:cs typeface="Times New Roman" pitchFamily="18" charset="0"/>
              </a:rPr>
              <a:t>Signal RF reçu</a:t>
            </a:r>
          </a:p>
        </p:txBody>
      </p:sp>
    </p:spTree>
  </p:cSld>
  <p:clrMapOvr>
    <a:masterClrMapping/>
  </p:clrMapOvr>
  <p:transition advTm="1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6</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123497"/>
            <a:ext cx="9144000" cy="5663089"/>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Les contraintes posées pour une communication de base, notamment numérique, est de véhiculer des données source avec la plus haute fidélité possible sans dépasser un débit binaire disponible voire le plus bas possible. un compromis fondamental est fait entre le débit binaire et la fidélité du signal. </a:t>
            </a:r>
          </a:p>
          <a:p>
            <a:pPr algn="just"/>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La capacité d'un système de codage de source à choisir convenablement ce compromis est appelée efficacité de codage en termes de performance de distorsion corrigée. </a:t>
            </a:r>
          </a:p>
          <a:p>
            <a:pPr algn="just"/>
            <a:endParaRPr lang="fr-FR" sz="2200" dirty="0">
              <a:latin typeface="Times New Roman" pitchFamily="18" charset="0"/>
              <a:cs typeface="Times New Roman" pitchFamily="18" charset="0"/>
            </a:endParaRPr>
          </a:p>
          <a:p>
            <a:pPr algn="just"/>
            <a:r>
              <a:rPr lang="fr-FR" sz="2200" b="1" dirty="0">
                <a:solidFill>
                  <a:srgbClr val="FF0000"/>
                </a:solidFill>
                <a:latin typeface="Times New Roman" pitchFamily="18" charset="0"/>
                <a:cs typeface="Times New Roman" pitchFamily="18" charset="0"/>
              </a:rPr>
              <a:t>Les codecs source sont donc principalement caractérisés en termes de: </a:t>
            </a:r>
          </a:p>
          <a:p>
            <a:pPr algn="just"/>
            <a:endParaRPr lang="fr-FR" sz="2200" dirty="0">
              <a:latin typeface="Times New Roman" pitchFamily="18" charset="0"/>
              <a:cs typeface="Times New Roman" pitchFamily="18" charset="0"/>
            </a:endParaRPr>
          </a:p>
          <a:p>
            <a:pPr algn="just">
              <a:buFont typeface="Wingdings" pitchFamily="2" charset="2"/>
              <a:buChar char="ü"/>
            </a:pPr>
            <a:r>
              <a:rPr lang="fr-FR" sz="2000" dirty="0">
                <a:latin typeface="Times New Roman" pitchFamily="18" charset="0"/>
                <a:cs typeface="Times New Roman" pitchFamily="18" charset="0"/>
              </a:rPr>
              <a:t> </a:t>
            </a:r>
            <a:r>
              <a:rPr lang="fr-FR" sz="2000" i="1" dirty="0">
                <a:solidFill>
                  <a:srgbClr val="00B0F0"/>
                </a:solidFill>
                <a:latin typeface="Times New Roman" pitchFamily="18" charset="0"/>
                <a:cs typeface="Times New Roman" pitchFamily="18" charset="0"/>
              </a:rPr>
              <a:t>débit du canal: une caractéristique influencée par le débit binaire du canal de transmission et la quantité de protocole de correction d'erreur supportée par le système de transmission; et </a:t>
            </a:r>
          </a:p>
          <a:p>
            <a:pPr algn="just"/>
            <a:endParaRPr lang="fr-FR" sz="2000" dirty="0">
              <a:latin typeface="Times New Roman" pitchFamily="18" charset="0"/>
              <a:cs typeface="Times New Roman" pitchFamily="18" charset="0"/>
            </a:endParaRPr>
          </a:p>
          <a:p>
            <a:pPr algn="just">
              <a:buFont typeface="Wingdings" pitchFamily="2" charset="2"/>
              <a:buChar char="ü"/>
            </a:pPr>
            <a:r>
              <a:rPr lang="fr-FR" sz="2000" dirty="0">
                <a:latin typeface="Times New Roman" pitchFamily="18" charset="0"/>
                <a:cs typeface="Times New Roman" pitchFamily="18" charset="0"/>
              </a:rPr>
              <a:t> </a:t>
            </a:r>
            <a:r>
              <a:rPr lang="fr-FR" sz="2000" i="1" dirty="0">
                <a:solidFill>
                  <a:srgbClr val="002060"/>
                </a:solidFill>
                <a:latin typeface="Times New Roman" pitchFamily="18" charset="0"/>
                <a:cs typeface="Times New Roman" pitchFamily="18" charset="0"/>
              </a:rPr>
              <a:t>distorsion du signal décodé: principalement induite par le codec (codage/décodage) source et par les erreurs de canal introduites dans le chemin vers le décodeur source.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7</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421533"/>
            <a:ext cx="9144000" cy="4293483"/>
          </a:xfrm>
          <a:prstGeom prst="rect">
            <a:avLst/>
          </a:prstGeom>
          <a:noFill/>
        </p:spPr>
        <p:txBody>
          <a:bodyPr wrap="square" rtlCol="0">
            <a:spAutoFit/>
          </a:bodyPr>
          <a:lstStyle/>
          <a:p>
            <a:pPr algn="just"/>
            <a:r>
              <a:rPr lang="fr-FR" sz="2100" dirty="0">
                <a:solidFill>
                  <a:srgbClr val="002060"/>
                </a:solidFill>
                <a:latin typeface="Times New Roman" pitchFamily="18" charset="0"/>
                <a:cs typeface="Times New Roman" pitchFamily="18" charset="0"/>
              </a:rPr>
              <a:t>Cependant, dans les systèmes de transmission pratiques, d’autres contraintes doivent être aussi prises en compte, comme par exemple: </a:t>
            </a:r>
          </a:p>
          <a:p>
            <a:pPr algn="just"/>
            <a:endParaRPr lang="fr-FR" sz="2100" dirty="0">
              <a:latin typeface="Times New Roman" pitchFamily="18" charset="0"/>
              <a:cs typeface="Times New Roman" pitchFamily="18" charset="0"/>
            </a:endParaRPr>
          </a:p>
          <a:p>
            <a:pPr algn="just">
              <a:buFont typeface="Wingdings" pitchFamily="2" charset="2"/>
              <a:buChar char="q"/>
            </a:pPr>
            <a:r>
              <a:rPr lang="fr-FR" sz="2100" dirty="0">
                <a:latin typeface="Times New Roman" pitchFamily="18" charset="0"/>
                <a:cs typeface="Times New Roman" pitchFamily="18" charset="0"/>
              </a:rPr>
              <a:t> </a:t>
            </a:r>
            <a:r>
              <a:rPr lang="fr-FR" sz="2100" dirty="0">
                <a:solidFill>
                  <a:srgbClr val="7030A0"/>
                </a:solidFill>
                <a:latin typeface="Times New Roman" pitchFamily="18" charset="0"/>
                <a:cs typeface="Times New Roman" pitchFamily="18" charset="0"/>
              </a:rPr>
              <a:t>le retard: une caractéristique spécifiant la latence de démarrage et le retard de fin. Le retard est influencé par de nombreux paramètres, notamment le délai de traitement et de mise en mémoire tampon, les retards structurels des codecs source et canal et la vitesse à laquelle les données sont transmises via le canal de transmission; </a:t>
            </a:r>
          </a:p>
          <a:p>
            <a:pPr algn="just"/>
            <a:endParaRPr lang="fr-FR" sz="2100" dirty="0">
              <a:latin typeface="Times New Roman" pitchFamily="18" charset="0"/>
              <a:cs typeface="Times New Roman" pitchFamily="18" charset="0"/>
            </a:endParaRPr>
          </a:p>
          <a:p>
            <a:pPr algn="just">
              <a:buFont typeface="Wingdings" pitchFamily="2" charset="2"/>
              <a:buChar char="q"/>
            </a:pPr>
            <a:r>
              <a:rPr lang="fr-FR" sz="2100" dirty="0">
                <a:latin typeface="Times New Roman" pitchFamily="18" charset="0"/>
                <a:cs typeface="Times New Roman" pitchFamily="18" charset="0"/>
              </a:rPr>
              <a:t> </a:t>
            </a:r>
            <a:r>
              <a:rPr lang="fr-FR" sz="2100" dirty="0">
                <a:solidFill>
                  <a:srgbClr val="00B0F0"/>
                </a:solidFill>
                <a:latin typeface="Times New Roman" pitchFamily="18" charset="0"/>
                <a:cs typeface="Times New Roman" pitchFamily="18" charset="0"/>
              </a:rPr>
              <a:t>La complexité: une caractéristique spécifiant la complexité de calcul, la capacité de mémoire et exigences d'accès à la mémoire. Il comprend la complexité du codec source, des piles de protocoles et du réseau. </a:t>
            </a:r>
          </a:p>
          <a:p>
            <a:pPr algn="just"/>
            <a:endParaRPr lang="fr-FR" sz="2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8</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123497"/>
            <a:ext cx="9144000" cy="2031325"/>
          </a:xfrm>
          <a:prstGeom prst="rect">
            <a:avLst/>
          </a:prstGeom>
          <a:noFill/>
        </p:spPr>
        <p:txBody>
          <a:bodyPr wrap="square" rtlCol="0">
            <a:spAutoFit/>
          </a:bodyPr>
          <a:lstStyle/>
          <a:p>
            <a:pPr algn="just"/>
            <a:r>
              <a:rPr lang="fr-FR" sz="2100" dirty="0">
                <a:solidFill>
                  <a:srgbClr val="002060"/>
                </a:solidFill>
                <a:latin typeface="Times New Roman" pitchFamily="18" charset="0"/>
                <a:cs typeface="Times New Roman" pitchFamily="18" charset="0"/>
              </a:rPr>
              <a:t>L’autre contrainte est posée essentiellement par le canal de transmission où le signal va se propager entre l’émetteur et le récepteur. Les canaux, quelles que soient leurs natures, sont ‘’hostiles’’ mais à des degrés différents. Les canaux mobiles et sans fil sont évidemment les plus ‘’corrompus’’. </a:t>
            </a:r>
          </a:p>
          <a:p>
            <a:pPr algn="just"/>
            <a:endParaRPr lang="fr-FR" sz="2100" i="1" dirty="0">
              <a:solidFill>
                <a:srgbClr val="002060"/>
              </a:solidFill>
              <a:latin typeface="Times New Roman" pitchFamily="18" charset="0"/>
              <a:cs typeface="Times New Roman" pitchFamily="18" charset="0"/>
            </a:endParaRPr>
          </a:p>
          <a:p>
            <a:pPr algn="just"/>
            <a:r>
              <a:rPr lang="fr-FR" sz="2100" b="1" i="1" dirty="0">
                <a:solidFill>
                  <a:srgbClr val="C00000"/>
                </a:solidFill>
                <a:latin typeface="Times New Roman" pitchFamily="18" charset="0"/>
                <a:cs typeface="Times New Roman" pitchFamily="18" charset="0"/>
              </a:rPr>
              <a:t>Les données reçues ne sont pas tout à fait similaires aux données émises.</a:t>
            </a:r>
          </a:p>
        </p:txBody>
      </p:sp>
      <p:sp>
        <p:nvSpPr>
          <p:cNvPr id="6" name="Rectangle 5"/>
          <p:cNvSpPr/>
          <p:nvPr/>
        </p:nvSpPr>
        <p:spPr>
          <a:xfrm>
            <a:off x="142844" y="3786190"/>
            <a:ext cx="3071834"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6072198" y="3786190"/>
            <a:ext cx="3071834"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42844" y="3967467"/>
            <a:ext cx="3071834" cy="461665"/>
          </a:xfrm>
          <a:prstGeom prst="rect">
            <a:avLst/>
          </a:prstGeom>
          <a:noFill/>
          <a:ln>
            <a:noFill/>
          </a:ln>
        </p:spPr>
        <p:txBody>
          <a:bodyPr wrap="square" rtlCol="0">
            <a:spAutoFit/>
          </a:bodyPr>
          <a:lstStyle/>
          <a:p>
            <a:pPr algn="ctr"/>
            <a:r>
              <a:rPr lang="fr-FR" sz="2400" b="1" dirty="0">
                <a:solidFill>
                  <a:srgbClr val="002060"/>
                </a:solidFill>
              </a:rPr>
              <a:t>X= {X</a:t>
            </a:r>
            <a:r>
              <a:rPr lang="fr-FR" sz="2400" b="1" baseline="-25000" dirty="0">
                <a:solidFill>
                  <a:srgbClr val="002060"/>
                </a:solidFill>
              </a:rPr>
              <a:t>1</a:t>
            </a:r>
            <a:r>
              <a:rPr lang="fr-FR" sz="2400" b="1" dirty="0">
                <a:solidFill>
                  <a:srgbClr val="002060"/>
                </a:solidFill>
              </a:rPr>
              <a:t>, X</a:t>
            </a:r>
            <a:r>
              <a:rPr lang="fr-FR" sz="2400" b="1" baseline="-25000" dirty="0">
                <a:solidFill>
                  <a:srgbClr val="002060"/>
                </a:solidFill>
              </a:rPr>
              <a:t>2</a:t>
            </a:r>
            <a:r>
              <a:rPr lang="fr-FR" sz="2400" b="1" dirty="0">
                <a:solidFill>
                  <a:srgbClr val="002060"/>
                </a:solidFill>
              </a:rPr>
              <a:t>, …., </a:t>
            </a:r>
            <a:r>
              <a:rPr lang="fr-FR" sz="2400" b="1" dirty="0" err="1">
                <a:solidFill>
                  <a:srgbClr val="002060"/>
                </a:solidFill>
              </a:rPr>
              <a:t>X</a:t>
            </a:r>
            <a:r>
              <a:rPr lang="fr-FR" sz="2400" b="1" baseline="-25000" dirty="0" err="1">
                <a:solidFill>
                  <a:srgbClr val="002060"/>
                </a:solidFill>
              </a:rPr>
              <a:t>n</a:t>
            </a:r>
            <a:r>
              <a:rPr lang="fr-FR" sz="2400" b="1" dirty="0">
                <a:solidFill>
                  <a:srgbClr val="002060"/>
                </a:solidFill>
              </a:rPr>
              <a:t>}</a:t>
            </a:r>
          </a:p>
        </p:txBody>
      </p:sp>
      <p:sp>
        <p:nvSpPr>
          <p:cNvPr id="9" name="ZoneTexte 8"/>
          <p:cNvSpPr txBox="1"/>
          <p:nvPr/>
        </p:nvSpPr>
        <p:spPr>
          <a:xfrm>
            <a:off x="6072198" y="4000504"/>
            <a:ext cx="3071834" cy="461665"/>
          </a:xfrm>
          <a:prstGeom prst="rect">
            <a:avLst/>
          </a:prstGeom>
          <a:noFill/>
        </p:spPr>
        <p:txBody>
          <a:bodyPr wrap="square" rtlCol="0">
            <a:spAutoFit/>
          </a:bodyPr>
          <a:lstStyle/>
          <a:p>
            <a:pPr algn="ctr"/>
            <a:r>
              <a:rPr lang="fr-FR" sz="2400" b="1" dirty="0">
                <a:solidFill>
                  <a:srgbClr val="00B0F0"/>
                </a:solidFill>
              </a:rPr>
              <a:t>Y= {Y</a:t>
            </a:r>
            <a:r>
              <a:rPr lang="fr-FR" sz="2400" b="1" baseline="-25000" dirty="0">
                <a:solidFill>
                  <a:srgbClr val="00B0F0"/>
                </a:solidFill>
              </a:rPr>
              <a:t>1</a:t>
            </a:r>
            <a:r>
              <a:rPr lang="fr-FR" sz="2400" b="1" dirty="0">
                <a:solidFill>
                  <a:srgbClr val="00B0F0"/>
                </a:solidFill>
              </a:rPr>
              <a:t>, Y</a:t>
            </a:r>
            <a:r>
              <a:rPr lang="fr-FR" sz="2400" b="1" baseline="-25000" dirty="0">
                <a:solidFill>
                  <a:srgbClr val="00B0F0"/>
                </a:solidFill>
              </a:rPr>
              <a:t>2</a:t>
            </a:r>
            <a:r>
              <a:rPr lang="fr-FR" sz="2400" b="1" dirty="0">
                <a:solidFill>
                  <a:srgbClr val="00B0F0"/>
                </a:solidFill>
              </a:rPr>
              <a:t>, …., </a:t>
            </a:r>
            <a:r>
              <a:rPr lang="fr-FR" sz="2400" b="1" dirty="0" err="1">
                <a:solidFill>
                  <a:srgbClr val="00B0F0"/>
                </a:solidFill>
              </a:rPr>
              <a:t>Y</a:t>
            </a:r>
            <a:r>
              <a:rPr lang="fr-FR" sz="2400" b="1" baseline="-25000" dirty="0" err="1">
                <a:solidFill>
                  <a:srgbClr val="00B0F0"/>
                </a:solidFill>
              </a:rPr>
              <a:t>n</a:t>
            </a:r>
            <a:r>
              <a:rPr lang="fr-FR" sz="2400" b="1" dirty="0">
                <a:solidFill>
                  <a:srgbClr val="00B0F0"/>
                </a:solidFill>
              </a:rPr>
              <a:t>}</a:t>
            </a:r>
          </a:p>
        </p:txBody>
      </p:sp>
      <p:sp>
        <p:nvSpPr>
          <p:cNvPr id="10" name="ZoneTexte 9"/>
          <p:cNvSpPr txBox="1"/>
          <p:nvPr/>
        </p:nvSpPr>
        <p:spPr>
          <a:xfrm>
            <a:off x="714380" y="3357562"/>
            <a:ext cx="235742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Données émises</a:t>
            </a:r>
          </a:p>
        </p:txBody>
      </p:sp>
      <p:sp>
        <p:nvSpPr>
          <p:cNvPr id="11" name="ZoneTexte 10"/>
          <p:cNvSpPr txBox="1"/>
          <p:nvPr/>
        </p:nvSpPr>
        <p:spPr>
          <a:xfrm>
            <a:off x="6286544" y="3357562"/>
            <a:ext cx="235742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Données Reçues</a:t>
            </a:r>
          </a:p>
        </p:txBody>
      </p:sp>
      <p:sp>
        <p:nvSpPr>
          <p:cNvPr id="12" name="Rectangle 11"/>
          <p:cNvSpPr/>
          <p:nvPr/>
        </p:nvSpPr>
        <p:spPr>
          <a:xfrm>
            <a:off x="3571868" y="3357562"/>
            <a:ext cx="2143140" cy="178595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p:cNvSpPr txBox="1"/>
          <p:nvPr/>
        </p:nvSpPr>
        <p:spPr>
          <a:xfrm>
            <a:off x="3500430" y="3357562"/>
            <a:ext cx="2214578" cy="1661993"/>
          </a:xfrm>
          <a:prstGeom prst="rect">
            <a:avLst/>
          </a:prstGeom>
          <a:noFill/>
        </p:spPr>
        <p:txBody>
          <a:bodyPr wrap="square" rtlCol="0">
            <a:spAutoFit/>
          </a:bodyPr>
          <a:lstStyle/>
          <a:p>
            <a:pPr algn="ctr"/>
            <a:r>
              <a:rPr lang="fr-FR" sz="2200" b="1" dirty="0">
                <a:solidFill>
                  <a:srgbClr val="FF0000"/>
                </a:solidFill>
                <a:latin typeface="Times New Roman" pitchFamily="18" charset="0"/>
                <a:cs typeface="Times New Roman" pitchFamily="18" charset="0"/>
              </a:rPr>
              <a:t>CANAL</a:t>
            </a:r>
          </a:p>
          <a:p>
            <a:pPr algn="ctr"/>
            <a:r>
              <a:rPr lang="fr-FR" b="1" i="1" dirty="0">
                <a:solidFill>
                  <a:srgbClr val="C00000"/>
                </a:solidFill>
                <a:latin typeface="Times New Roman" pitchFamily="18" charset="0"/>
                <a:cs typeface="Times New Roman" pitchFamily="18" charset="0"/>
              </a:rPr>
              <a:t>Modèle stochastique</a:t>
            </a:r>
          </a:p>
          <a:p>
            <a:pPr algn="ctr"/>
            <a:endParaRPr lang="fr-FR" b="1" i="1" dirty="0">
              <a:solidFill>
                <a:srgbClr val="002060"/>
              </a:solidFill>
              <a:latin typeface="Times New Roman" pitchFamily="18" charset="0"/>
              <a:cs typeface="Times New Roman" pitchFamily="18" charset="0"/>
            </a:endParaRPr>
          </a:p>
          <a:p>
            <a:pPr algn="ctr"/>
            <a:r>
              <a:rPr lang="fr-FR" sz="2200" b="1" i="1" dirty="0">
                <a:solidFill>
                  <a:srgbClr val="FF0000"/>
                </a:solidFill>
                <a:latin typeface="Times New Roman" pitchFamily="18" charset="0"/>
                <a:cs typeface="Times New Roman" pitchFamily="18" charset="0"/>
              </a:rPr>
              <a:t>P(Y/X)</a:t>
            </a:r>
          </a:p>
          <a:p>
            <a:pPr algn="ctr"/>
            <a:r>
              <a:rPr lang="fr-FR" sz="2200" b="1" i="1" dirty="0">
                <a:solidFill>
                  <a:srgbClr val="FF0000"/>
                </a:solidFill>
                <a:latin typeface="Times New Roman" pitchFamily="18" charset="0"/>
                <a:cs typeface="Times New Roman" pitchFamily="18" charset="0"/>
              </a:rPr>
              <a:t>0&lt;</a:t>
            </a:r>
            <a:r>
              <a:rPr lang="fr-FR" sz="2200" b="1" i="1" dirty="0" err="1">
                <a:solidFill>
                  <a:srgbClr val="FF0000"/>
                </a:solidFill>
                <a:latin typeface="Times New Roman" pitchFamily="18" charset="0"/>
                <a:cs typeface="Times New Roman" pitchFamily="18" charset="0"/>
              </a:rPr>
              <a:t>Prob</a:t>
            </a:r>
            <a:r>
              <a:rPr lang="fr-FR" sz="2200" b="1" i="1" dirty="0">
                <a:solidFill>
                  <a:srgbClr val="FF0000"/>
                </a:solidFill>
                <a:latin typeface="Times New Roman" pitchFamily="18" charset="0"/>
                <a:cs typeface="Times New Roman" pitchFamily="18" charset="0"/>
              </a:rPr>
              <a:t>(y</a:t>
            </a:r>
            <a:r>
              <a:rPr lang="fr-FR" sz="2200" b="1" i="1" baseline="-25000" dirty="0">
                <a:solidFill>
                  <a:srgbClr val="FF0000"/>
                </a:solidFill>
                <a:latin typeface="Times New Roman" pitchFamily="18" charset="0"/>
                <a:cs typeface="Times New Roman" pitchFamily="18" charset="0"/>
              </a:rPr>
              <a:t>i</a:t>
            </a:r>
            <a:r>
              <a:rPr lang="fr-FR" sz="2200" b="1" i="1" dirty="0">
                <a:solidFill>
                  <a:srgbClr val="FF0000"/>
                </a:solidFill>
                <a:latin typeface="Times New Roman" pitchFamily="18" charset="0"/>
                <a:cs typeface="Times New Roman" pitchFamily="18" charset="0"/>
                <a:sym typeface="Symbol"/>
              </a:rPr>
              <a:t>x</a:t>
            </a:r>
            <a:r>
              <a:rPr lang="fr-FR" sz="2200" b="1" i="1" baseline="-25000" dirty="0">
                <a:solidFill>
                  <a:srgbClr val="FF0000"/>
                </a:solidFill>
                <a:latin typeface="Times New Roman" pitchFamily="18" charset="0"/>
                <a:cs typeface="Times New Roman" pitchFamily="18" charset="0"/>
                <a:sym typeface="Symbol"/>
              </a:rPr>
              <a:t>i</a:t>
            </a:r>
            <a:r>
              <a:rPr lang="fr-FR" sz="2200" b="1" i="1" dirty="0">
                <a:solidFill>
                  <a:srgbClr val="FF0000"/>
                </a:solidFill>
                <a:latin typeface="Times New Roman" pitchFamily="18" charset="0"/>
                <a:cs typeface="Times New Roman" pitchFamily="18" charset="0"/>
                <a:sym typeface="Symbol"/>
              </a:rPr>
              <a:t>)&lt;1</a:t>
            </a:r>
            <a:endParaRPr lang="fr-FR" sz="2200" b="1" i="1" dirty="0">
              <a:solidFill>
                <a:srgbClr val="FF0000"/>
              </a:solidFill>
              <a:latin typeface="Times New Roman" pitchFamily="18" charset="0"/>
              <a:cs typeface="Times New Roman" pitchFamily="18" charset="0"/>
            </a:endParaRPr>
          </a:p>
        </p:txBody>
      </p:sp>
      <p:cxnSp>
        <p:nvCxnSpPr>
          <p:cNvPr id="21" name="Connecteur droit avec flèche 20"/>
          <p:cNvCxnSpPr/>
          <p:nvPr/>
        </p:nvCxnSpPr>
        <p:spPr>
          <a:xfrm>
            <a:off x="3214678" y="424405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5715008" y="4284668"/>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0" y="5535714"/>
            <a:ext cx="9144000" cy="1107996"/>
          </a:xfrm>
          <a:prstGeom prst="rect">
            <a:avLst/>
          </a:prstGeom>
          <a:noFill/>
        </p:spPr>
        <p:txBody>
          <a:bodyPr wrap="square" rtlCol="0">
            <a:spAutoFit/>
          </a:bodyPr>
          <a:lstStyle/>
          <a:p>
            <a:pPr algn="just"/>
            <a:r>
              <a:rPr lang="fr-FR" sz="2200" dirty="0">
                <a:solidFill>
                  <a:srgbClr val="00B050"/>
                </a:solidFill>
                <a:latin typeface="Times New Roman" pitchFamily="18" charset="0"/>
                <a:cs typeface="Times New Roman" pitchFamily="18" charset="0"/>
              </a:rPr>
              <a:t>Ce type de canaux, dits discrets, sont modélisés mathématiquement d’une manière stochastique compte tenu du type de bruits (erreurs) et aussi des données transmises qui ont les deux des caractères aléatoires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9</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5109091"/>
          </a:xfrm>
          <a:prstGeom prst="rect">
            <a:avLst/>
          </a:prstGeom>
          <a:noFill/>
        </p:spPr>
        <p:txBody>
          <a:bodyPr wrap="square" rtlCol="0">
            <a:spAutoFit/>
          </a:bodyPr>
          <a:lstStyle/>
          <a:p>
            <a:pPr marL="514350" indent="-514350">
              <a:buFont typeface="+mj-lt"/>
              <a:buAutoNum type="romanUcPeriod"/>
            </a:pPr>
            <a:r>
              <a:rPr lang="fr-FR" sz="2400" b="1" u="sng" dirty="0">
                <a:solidFill>
                  <a:srgbClr val="C00000"/>
                </a:solidFill>
                <a:latin typeface="Times New Roman" pitchFamily="18" charset="0"/>
                <a:cs typeface="Times New Roman" pitchFamily="18" charset="0"/>
              </a:rPr>
              <a:t>Codage Source:</a:t>
            </a:r>
          </a:p>
          <a:p>
            <a:endParaRPr lang="fr-FR" sz="2200" dirty="0">
              <a:solidFill>
                <a:srgbClr val="C0000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problème pratique de conception du codage source peut être énoncé comme suit: étant donné un délai maximal autorisé et une complexité maximale autorisée, obtenir un compromis optimal entre le débit binaire et la capacité du canal. Autrement dit,  réduire la quantité de donnée à transmettre afin d’adapter le débit de transmission à la capacité du canal tout en garantissant une distorsion  minimale.</a:t>
            </a:r>
          </a:p>
          <a:p>
            <a:pPr algn="just"/>
            <a:endParaRPr lang="fr-FR" sz="2200" dirty="0">
              <a:solidFill>
                <a:srgbClr val="002060"/>
              </a:solidFill>
              <a:latin typeface="Times New Roman" pitchFamily="18" charset="0"/>
              <a:cs typeface="Times New Roman" pitchFamily="18" charset="0"/>
            </a:endParaRPr>
          </a:p>
          <a:p>
            <a:pPr algn="just"/>
            <a:r>
              <a:rPr lang="fr-FR" sz="2400" b="1" dirty="0">
                <a:solidFill>
                  <a:srgbClr val="C00000"/>
                </a:solidFill>
                <a:latin typeface="Times New Roman" pitchFamily="18" charset="0"/>
                <a:cs typeface="Times New Roman" pitchFamily="18" charset="0"/>
              </a:rPr>
              <a:t>C’est ce qui définit donc l’efficacité  de la transmission</a:t>
            </a:r>
          </a:p>
          <a:p>
            <a:pPr algn="just"/>
            <a:endParaRPr lang="fr-FR" sz="2200" b="1" dirty="0">
              <a:solidFill>
                <a:srgbClr val="C00000"/>
              </a:solidFill>
              <a:latin typeface="Times New Roman" pitchFamily="18" charset="0"/>
              <a:cs typeface="Times New Roman" pitchFamily="18" charset="0"/>
            </a:endParaRP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7097</TotalTime>
  <Words>2201</Words>
  <Application>Microsoft Office PowerPoint</Application>
  <PresentationFormat>Affichage à l'écran (4:3)</PresentationFormat>
  <Paragraphs>222</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Noureddine</cp:lastModifiedBy>
  <cp:revision>48</cp:revision>
  <dcterms:created xsi:type="dcterms:W3CDTF">2014-02-16T22:02:44Z</dcterms:created>
  <dcterms:modified xsi:type="dcterms:W3CDTF">2021-04-07T10:59:49Z</dcterms:modified>
</cp:coreProperties>
</file>