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8" r:id="rId4"/>
  </p:sldMasterIdLst>
  <p:notesMasterIdLst>
    <p:notesMasterId r:id="rId81"/>
  </p:notesMasterIdLst>
  <p:handoutMasterIdLst>
    <p:handoutMasterId r:id="rId82"/>
  </p:handoutMasterIdLst>
  <p:sldIdLst>
    <p:sldId id="256" r:id="rId5"/>
    <p:sldId id="258" r:id="rId6"/>
    <p:sldId id="337" r:id="rId7"/>
    <p:sldId id="257" r:id="rId8"/>
    <p:sldId id="259" r:id="rId9"/>
    <p:sldId id="260" r:id="rId10"/>
    <p:sldId id="261" r:id="rId11"/>
    <p:sldId id="262" r:id="rId12"/>
    <p:sldId id="284" r:id="rId13"/>
    <p:sldId id="338" r:id="rId14"/>
    <p:sldId id="265" r:id="rId15"/>
    <p:sldId id="266" r:id="rId16"/>
    <p:sldId id="285" r:id="rId17"/>
    <p:sldId id="286" r:id="rId18"/>
    <p:sldId id="288" r:id="rId19"/>
    <p:sldId id="289" r:id="rId20"/>
    <p:sldId id="291" r:id="rId21"/>
    <p:sldId id="339" r:id="rId22"/>
    <p:sldId id="267" r:id="rId23"/>
    <p:sldId id="268" r:id="rId24"/>
    <p:sldId id="292" r:id="rId25"/>
    <p:sldId id="269" r:id="rId26"/>
    <p:sldId id="270" r:id="rId27"/>
    <p:sldId id="293" r:id="rId28"/>
    <p:sldId id="271" r:id="rId29"/>
    <p:sldId id="273" r:id="rId30"/>
    <p:sldId id="272" r:id="rId31"/>
    <p:sldId id="294" r:id="rId32"/>
    <p:sldId id="295" r:id="rId33"/>
    <p:sldId id="296" r:id="rId34"/>
    <p:sldId id="297" r:id="rId35"/>
    <p:sldId id="361" r:id="rId36"/>
    <p:sldId id="298" r:id="rId37"/>
    <p:sldId id="309" r:id="rId38"/>
    <p:sldId id="300" r:id="rId39"/>
    <p:sldId id="301" r:id="rId40"/>
    <p:sldId id="302" r:id="rId41"/>
    <p:sldId id="310" r:id="rId42"/>
    <p:sldId id="311" r:id="rId43"/>
    <p:sldId id="360" r:id="rId44"/>
    <p:sldId id="303" r:id="rId45"/>
    <p:sldId id="304" r:id="rId46"/>
    <p:sldId id="312" r:id="rId47"/>
    <p:sldId id="313" r:id="rId48"/>
    <p:sldId id="314" r:id="rId49"/>
    <p:sldId id="305" r:id="rId50"/>
    <p:sldId id="306" r:id="rId51"/>
    <p:sldId id="307" r:id="rId52"/>
    <p:sldId id="319" r:id="rId53"/>
    <p:sldId id="320" r:id="rId54"/>
    <p:sldId id="315" r:id="rId55"/>
    <p:sldId id="316" r:id="rId56"/>
    <p:sldId id="321" r:id="rId57"/>
    <p:sldId id="322" r:id="rId58"/>
    <p:sldId id="340" r:id="rId59"/>
    <p:sldId id="341" r:id="rId60"/>
    <p:sldId id="342" r:id="rId61"/>
    <p:sldId id="343" r:id="rId62"/>
    <p:sldId id="344" r:id="rId63"/>
    <p:sldId id="345" r:id="rId64"/>
    <p:sldId id="346" r:id="rId65"/>
    <p:sldId id="347" r:id="rId66"/>
    <p:sldId id="348" r:id="rId67"/>
    <p:sldId id="349" r:id="rId68"/>
    <p:sldId id="350" r:id="rId69"/>
    <p:sldId id="363" r:id="rId70"/>
    <p:sldId id="364" r:id="rId71"/>
    <p:sldId id="351" r:id="rId72"/>
    <p:sldId id="352" r:id="rId73"/>
    <p:sldId id="353" r:id="rId74"/>
    <p:sldId id="354" r:id="rId75"/>
    <p:sldId id="355" r:id="rId76"/>
    <p:sldId id="359" r:id="rId77"/>
    <p:sldId id="356" r:id="rId78"/>
    <p:sldId id="357" r:id="rId79"/>
    <p:sldId id="358" r:id="rId80"/>
  </p:sldIdLst>
  <p:sldSz cx="9144000" cy="6858000" type="screen4x3"/>
  <p:notesSz cx="6669088" cy="9775825"/>
  <p:defaultTextStyle>
    <a:defPPr>
      <a:defRPr lang="fr-FR"/>
    </a:defPPr>
    <a:lvl1pPr algn="l"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75" autoAdjust="0"/>
    <p:restoredTop sz="94576" autoAdjust="0"/>
  </p:normalViewPr>
  <p:slideViewPr>
    <p:cSldViewPr>
      <p:cViewPr>
        <p:scale>
          <a:sx n="76" d="100"/>
          <a:sy n="76" d="100"/>
        </p:scale>
        <p:origin x="-1110" y="60"/>
      </p:cViewPr>
      <p:guideLst>
        <p:guide orient="horz" pos="2160"/>
        <p:guide pos="2880"/>
      </p:guideLst>
    </p:cSldViewPr>
  </p:slideViewPr>
  <p:outlineViewPr>
    <p:cViewPr>
      <p:scale>
        <a:sx n="33" d="100"/>
        <a:sy n="33" d="100"/>
      </p:scale>
      <p:origin x="0" y="15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21" d="100"/>
          <a:sy n="121" d="100"/>
        </p:scale>
        <p:origin x="-3664" y="-128"/>
      </p:cViewPr>
      <p:guideLst>
        <p:guide orient="horz" pos="3079"/>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778250" y="0"/>
            <a:ext cx="2889250" cy="488950"/>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itchFamily="34" charset="-128"/>
                <a:cs typeface="Arial" pitchFamily="34" charset="0"/>
              </a:defRPr>
            </a:lvl1pPr>
          </a:lstStyle>
          <a:p>
            <a:pPr>
              <a:defRPr/>
            </a:pPr>
            <a:fld id="{D89DAF36-7CF7-46DE-B544-BA3C6F55BE1F}" type="datetimeFigureOut">
              <a:rPr lang="fr-FR" altLang="fr-FR"/>
              <a:pPr>
                <a:defRPr/>
              </a:pPr>
              <a:t>30/12/2021</a:t>
            </a:fld>
            <a:endParaRPr lang="fr-FR" altLang="fr-FR"/>
          </a:p>
        </p:txBody>
      </p:sp>
      <p:sp>
        <p:nvSpPr>
          <p:cNvPr id="4" name="Espace réservé du pied de page 3"/>
          <p:cNvSpPr>
            <a:spLocks noGrp="1"/>
          </p:cNvSpPr>
          <p:nvPr>
            <p:ph type="ftr" sz="quarter" idx="2"/>
          </p:nvPr>
        </p:nvSpPr>
        <p:spPr>
          <a:xfrm>
            <a:off x="0" y="9285288"/>
            <a:ext cx="2889250" cy="48895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778250" y="9285288"/>
            <a:ext cx="2889250" cy="488950"/>
          </a:xfrm>
          <a:prstGeom prst="rect">
            <a:avLst/>
          </a:prstGeom>
        </p:spPr>
        <p:txBody>
          <a:bodyPr vert="horz" wrap="square" lIns="91440" tIns="45720" rIns="91440" bIns="45720" numCol="1" anchor="b" anchorCtr="0" compatLnSpc="1">
            <a:prstTxWarp prst="textNoShape">
              <a:avLst/>
            </a:prstTxWarp>
          </a:bodyPr>
          <a:lstStyle>
            <a:lvl1pPr algn="r">
              <a:defRPr sz="1200">
                <a:ea typeface="MS PGothic" pitchFamily="34" charset="-128"/>
                <a:cs typeface="Arial" pitchFamily="34" charset="0"/>
              </a:defRPr>
            </a:lvl1pPr>
          </a:lstStyle>
          <a:p>
            <a:pPr>
              <a:defRPr/>
            </a:pPr>
            <a:fld id="{52C86CAF-8CC3-4262-A711-0BDB01A1D872}"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fr-FR"/>
          </a:p>
        </p:txBody>
      </p:sp>
      <p:sp>
        <p:nvSpPr>
          <p:cNvPr id="3" name="Espace réservé de la date 2"/>
          <p:cNvSpPr>
            <a:spLocks noGrp="1"/>
          </p:cNvSpPr>
          <p:nvPr>
            <p:ph type="dt" idx="1"/>
          </p:nvPr>
        </p:nvSpPr>
        <p:spPr>
          <a:xfrm>
            <a:off x="3778250" y="0"/>
            <a:ext cx="2889250" cy="488950"/>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itchFamily="34" charset="-128"/>
                <a:cs typeface="Arial" pitchFamily="34" charset="0"/>
              </a:defRPr>
            </a:lvl1pPr>
          </a:lstStyle>
          <a:p>
            <a:pPr>
              <a:defRPr/>
            </a:pPr>
            <a:fld id="{EC9D7564-812C-4942-8944-9FB80107A66C}" type="datetimeFigureOut">
              <a:rPr lang="fr-FR" altLang="fr-FR"/>
              <a:pPr>
                <a:defRPr/>
              </a:pPr>
              <a:t>30/12/2021</a:t>
            </a:fld>
            <a:endParaRPr lang="fr-FR" altLang="fr-FR"/>
          </a:p>
        </p:txBody>
      </p:sp>
      <p:sp>
        <p:nvSpPr>
          <p:cNvPr id="5" name="Espace réservé des commentaires 4"/>
          <p:cNvSpPr>
            <a:spLocks noGrp="1"/>
          </p:cNvSpPr>
          <p:nvPr>
            <p:ph type="body" sz="quarter" idx="3"/>
          </p:nvPr>
        </p:nvSpPr>
        <p:spPr>
          <a:xfrm>
            <a:off x="666750" y="4643438"/>
            <a:ext cx="5335588" cy="4398962"/>
          </a:xfrm>
          <a:prstGeom prst="rect">
            <a:avLst/>
          </a:prstGeom>
        </p:spPr>
        <p:txBody>
          <a:bodyPr vert="horz" wrap="square" lIns="91440" tIns="45720" rIns="91440" bIns="45720" numCol="1" anchor="t" anchorCtr="0" compatLnSpc="1">
            <a:prstTxWarp prst="textNoShape">
              <a:avLst/>
            </a:prstTxWarp>
          </a:bodyPr>
          <a:lstStyle/>
          <a:p>
            <a:pPr lvl="0"/>
            <a:r>
              <a:rPr lang="fr-FR" altLang="fr-FR" noProof="0" smtClean="0"/>
              <a:t>Modifiez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6" name="Espace réservé du pied de page 5"/>
          <p:cNvSpPr>
            <a:spLocks noGrp="1"/>
          </p:cNvSpPr>
          <p:nvPr>
            <p:ph type="ftr" sz="quarter" idx="4"/>
          </p:nvPr>
        </p:nvSpPr>
        <p:spPr>
          <a:xfrm>
            <a:off x="0" y="9285288"/>
            <a:ext cx="2889250" cy="48895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778250" y="9285288"/>
            <a:ext cx="2889250" cy="488950"/>
          </a:xfrm>
          <a:prstGeom prst="rect">
            <a:avLst/>
          </a:prstGeom>
        </p:spPr>
        <p:txBody>
          <a:bodyPr vert="horz" wrap="square" lIns="91440" tIns="45720" rIns="91440" bIns="45720" numCol="1" anchor="b" anchorCtr="0" compatLnSpc="1">
            <a:prstTxWarp prst="textNoShape">
              <a:avLst/>
            </a:prstTxWarp>
          </a:bodyPr>
          <a:lstStyle>
            <a:lvl1pPr algn="r">
              <a:defRPr sz="1200">
                <a:ea typeface="MS PGothic" pitchFamily="34" charset="-128"/>
                <a:cs typeface="Arial" pitchFamily="34" charset="0"/>
              </a:defRPr>
            </a:lvl1pPr>
          </a:lstStyle>
          <a:p>
            <a:pPr>
              <a:defRPr/>
            </a:pPr>
            <a:fld id="{D142B199-A036-4EE6-9A85-8331F20817E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defRPr/>
            </a:pPr>
            <a:fld id="{D5AFBE68-B86D-45B0-A421-FD23BFD5E5FE}" type="datetimeFigureOut">
              <a:rPr lang="fr-FR" altLang="fr-FR" smtClean="0"/>
              <a:pPr>
                <a:defRPr/>
              </a:pPr>
              <a:t>30/12/2021</a:t>
            </a:fld>
            <a:endParaRPr lang="fr-FR" alt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fld id="{D5AFBE68-B86D-45B0-A421-FD23BFD5E5FE}" type="datetimeFigureOut">
              <a:rPr lang="fr-FR" altLang="fr-FR" smtClean="0"/>
              <a:pPr>
                <a:defRPr/>
              </a:pPr>
              <a:t>30/12/2021</a:t>
            </a:fld>
            <a:endParaRPr lang="fr-FR" alt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fld id="{D5AFBE68-B86D-45B0-A421-FD23BFD5E5FE}" type="datetimeFigureOut">
              <a:rPr lang="fr-FR" altLang="fr-FR" smtClean="0"/>
              <a:pPr>
                <a:defRPr/>
              </a:pPr>
              <a:t>30/12/2021</a:t>
            </a:fld>
            <a:endParaRPr lang="fr-FR" alt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r>
              <a:rPr lang="fr-FR" sz="2400" dirty="0" smtClean="0">
                <a:solidFill>
                  <a:schemeClr val="bg1"/>
                </a:solidFill>
                <a:latin typeface="Verdana" pitchFamily="34" charset="0"/>
                <a:cs typeface="Arial" charset="0"/>
              </a:rPr>
              <a:t> </a:t>
            </a:r>
          </a:p>
        </p:txBody>
      </p:sp>
      <p:sp>
        <p:nvSpPr>
          <p:cNvPr id="3" name="Titre 1"/>
          <p:cNvSpPr txBox="1">
            <a:spLocks/>
          </p:cNvSpPr>
          <p:nvPr userDrawn="1"/>
        </p:nvSpPr>
        <p:spPr bwMode="auto">
          <a:xfrm>
            <a:off x="692150" y="1773238"/>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b="1" dirty="0" smtClean="0">
                <a:solidFill>
                  <a:schemeClr val="bg1"/>
                </a:solidFill>
                <a:latin typeface="Verdana" pitchFamily="34" charset="0"/>
                <a:cs typeface="Arial" charset="0"/>
              </a:rPr>
              <a:t>       </a:t>
            </a:r>
          </a:p>
        </p:txBody>
      </p:sp>
      <p:pic>
        <p:nvPicPr>
          <p:cNvPr id="4" name="Picture 3"/>
          <p:cNvPicPr>
            <a:picLocks noChangeAspect="1" noChangeArrowheads="1"/>
          </p:cNvPicPr>
          <p:nvPr userDrawn="1"/>
        </p:nvPicPr>
        <p:blipFill>
          <a:blip r:embed="rId2"/>
          <a:srcRect/>
          <a:stretch>
            <a:fillRect/>
          </a:stretch>
        </p:blipFill>
        <p:spPr bwMode="auto">
          <a:xfrm>
            <a:off x="9525" y="0"/>
            <a:ext cx="9124950" cy="6858000"/>
          </a:xfrm>
          <a:prstGeom prst="rect">
            <a:avLst/>
          </a:prstGeom>
          <a:noFill/>
          <a:ln w="9525">
            <a:noFill/>
            <a:miter lim="800000"/>
            <a:headEnd/>
            <a:tailEnd/>
          </a:ln>
        </p:spPr>
      </p:pic>
      <p:sp>
        <p:nvSpPr>
          <p:cNvPr id="5" name="Espace réservé de la date 3"/>
          <p:cNvSpPr>
            <a:spLocks noGrp="1"/>
          </p:cNvSpPr>
          <p:nvPr>
            <p:ph type="dt" sz="half" idx="10"/>
          </p:nvPr>
        </p:nvSpPr>
        <p:spPr/>
        <p:txBody>
          <a:bodyPr/>
          <a:lstStyle>
            <a:lvl1pPr>
              <a:defRPr/>
            </a:lvl1pPr>
          </a:lstStyle>
          <a:p>
            <a:pPr>
              <a:defRPr/>
            </a:pPr>
            <a:fld id="{F8DA43C7-C832-4B7B-AAA0-E41C210069E1}" type="datetimeFigureOut">
              <a:rPr lang="fr-FR" altLang="fr-FR"/>
              <a:pPr>
                <a:defRPr/>
              </a:pPr>
              <a:t>30/12/2021</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FAD7D25-D04E-43C3-A462-0A0FF2523DF0}" type="slidenum">
              <a:rPr lang="fr-FR" altLang="fr-FR"/>
              <a:pPr>
                <a:defRPr/>
              </a:pPr>
              <a:t>‹N°›</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rtie 1 ">
    <p:spTree>
      <p:nvGrpSpPr>
        <p:cNvPr id="1" name=""/>
        <p:cNvGrpSpPr/>
        <p:nvPr/>
      </p:nvGrpSpPr>
      <p:grpSpPr>
        <a:xfrm>
          <a:off x="0" y="0"/>
          <a:ext cx="0" cy="0"/>
          <a:chOff x="0" y="0"/>
          <a:chExt cx="0" cy="0"/>
        </a:xfrm>
      </p:grpSpPr>
      <p:sp>
        <p:nvSpPr>
          <p:cNvPr id="2"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dirty="0" smtClean="0">
                <a:solidFill>
                  <a:schemeClr val="bg1"/>
                </a:solidFill>
                <a:latin typeface="Verdana" pitchFamily="34" charset="0"/>
                <a:cs typeface="Arial" charset="0"/>
              </a:rPr>
              <a:t>   </a:t>
            </a:r>
          </a:p>
        </p:txBody>
      </p:sp>
      <p:pic>
        <p:nvPicPr>
          <p:cNvPr id="3" name="Picture 2"/>
          <p:cNvPicPr>
            <a:picLocks noChangeAspect="1" noChangeArrowheads="1"/>
          </p:cNvPicPr>
          <p:nvPr userDrawn="1"/>
        </p:nvPicPr>
        <p:blipFill>
          <a:blip r:embed="rId2"/>
          <a:srcRect/>
          <a:stretch>
            <a:fillRect/>
          </a:stretch>
        </p:blipFill>
        <p:spPr bwMode="auto">
          <a:xfrm>
            <a:off x="0" y="4763"/>
            <a:ext cx="9144000" cy="6848475"/>
          </a:xfrm>
          <a:prstGeom prst="rect">
            <a:avLst/>
          </a:prstGeom>
          <a:noFill/>
          <a:ln w="9525">
            <a:noFill/>
            <a:miter lim="800000"/>
            <a:headEnd/>
            <a:tailEnd/>
          </a:ln>
        </p:spPr>
      </p:pic>
      <p:sp>
        <p:nvSpPr>
          <p:cNvPr id="4" name="Espace réservé de la date 3"/>
          <p:cNvSpPr>
            <a:spLocks noGrp="1"/>
          </p:cNvSpPr>
          <p:nvPr>
            <p:ph type="dt" sz="half" idx="10"/>
          </p:nvPr>
        </p:nvSpPr>
        <p:spPr/>
        <p:txBody>
          <a:bodyPr/>
          <a:lstStyle>
            <a:lvl1pPr>
              <a:defRPr/>
            </a:lvl1pPr>
          </a:lstStyle>
          <a:p>
            <a:pPr>
              <a:defRPr/>
            </a:pPr>
            <a:fld id="{A9F3D9AD-8339-490C-AC09-3A6B49A4EA76}" type="datetimeFigureOut">
              <a:rPr lang="fr-FR" altLang="fr-FR"/>
              <a:pPr>
                <a:defRPr/>
              </a:pPr>
              <a:t>30/12/2021</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54CE827-A2D1-4AC1-A2DF-C7D2A0C60F08}" type="slidenum">
              <a:rPr lang="fr-FR" altLang="fr-FR"/>
              <a:pPr>
                <a:defRPr/>
              </a:pPr>
              <a:t>‹N°›</a:t>
            </a:fld>
            <a:endParaRPr lang="fr-FR"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ie 2 ">
    <p:spTree>
      <p:nvGrpSpPr>
        <p:cNvPr id="1" name=""/>
        <p:cNvGrpSpPr/>
        <p:nvPr/>
      </p:nvGrpSpPr>
      <p:grpSpPr>
        <a:xfrm>
          <a:off x="0" y="0"/>
          <a:ext cx="0" cy="0"/>
          <a:chOff x="0" y="0"/>
          <a:chExt cx="0" cy="0"/>
        </a:xfrm>
      </p:grpSpPr>
      <p:sp>
        <p:nvSpPr>
          <p:cNvPr id="2"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dirty="0" smtClean="0">
                <a:solidFill>
                  <a:schemeClr val="bg1"/>
                </a:solidFill>
                <a:latin typeface="Verdana" pitchFamily="34" charset="0"/>
                <a:cs typeface="Arial" charset="0"/>
              </a:rPr>
              <a:t>   </a:t>
            </a:r>
          </a:p>
        </p:txBody>
      </p:sp>
      <p:pic>
        <p:nvPicPr>
          <p:cNvPr id="3" name="Picture 2"/>
          <p:cNvPicPr>
            <a:picLocks noChangeAspect="1" noChangeArrowheads="1"/>
          </p:cNvPicPr>
          <p:nvPr userDrawn="1"/>
        </p:nvPicPr>
        <p:blipFill>
          <a:blip r:embed="rId2"/>
          <a:srcRect/>
          <a:stretch>
            <a:fillRect/>
          </a:stretch>
        </p:blipFill>
        <p:spPr bwMode="auto">
          <a:xfrm>
            <a:off x="4763" y="23813"/>
            <a:ext cx="9134475" cy="6810375"/>
          </a:xfrm>
          <a:prstGeom prst="rect">
            <a:avLst/>
          </a:prstGeom>
          <a:noFill/>
          <a:ln w="9525">
            <a:noFill/>
            <a:miter lim="800000"/>
            <a:headEnd/>
            <a:tailEnd/>
          </a:ln>
        </p:spPr>
      </p:pic>
      <p:sp>
        <p:nvSpPr>
          <p:cNvPr id="4" name="Espace réservé de la date 3"/>
          <p:cNvSpPr>
            <a:spLocks noGrp="1"/>
          </p:cNvSpPr>
          <p:nvPr>
            <p:ph type="dt" sz="half" idx="10"/>
          </p:nvPr>
        </p:nvSpPr>
        <p:spPr/>
        <p:txBody>
          <a:bodyPr/>
          <a:lstStyle>
            <a:lvl1pPr>
              <a:defRPr/>
            </a:lvl1pPr>
          </a:lstStyle>
          <a:p>
            <a:pPr>
              <a:defRPr/>
            </a:pPr>
            <a:fld id="{B398AF5A-A220-4787-B64B-83F46D471873}" type="datetimeFigureOut">
              <a:rPr lang="fr-FR" altLang="fr-FR"/>
              <a:pPr>
                <a:defRPr/>
              </a:pPr>
              <a:t>30/12/2021</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CACB9A0-D090-4F3E-B970-C68C1C68CA15}" type="slidenum">
              <a:rPr lang="fr-FR" altLang="fr-FR"/>
              <a:pPr>
                <a:defRPr/>
              </a:pPr>
              <a:t>‹N°›</a:t>
            </a:fld>
            <a:endParaRPr lang="fr-FR" alt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rtie 3">
    <p:spTree>
      <p:nvGrpSpPr>
        <p:cNvPr id="1" name=""/>
        <p:cNvGrpSpPr/>
        <p:nvPr/>
      </p:nvGrpSpPr>
      <p:grpSpPr>
        <a:xfrm>
          <a:off x="0" y="0"/>
          <a:ext cx="0" cy="0"/>
          <a:chOff x="0" y="0"/>
          <a:chExt cx="0" cy="0"/>
        </a:xfrm>
      </p:grpSpPr>
      <p:sp>
        <p:nvSpPr>
          <p:cNvPr id="2"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dirty="0" smtClean="0">
                <a:solidFill>
                  <a:schemeClr val="bg1"/>
                </a:solidFill>
                <a:latin typeface="Verdana" pitchFamily="34" charset="0"/>
                <a:cs typeface="Arial" charset="0"/>
              </a:rPr>
              <a:t>   </a:t>
            </a:r>
          </a:p>
        </p:txBody>
      </p:sp>
      <p:pic>
        <p:nvPicPr>
          <p:cNvPr id="3" name="Picture 2"/>
          <p:cNvPicPr>
            <a:picLocks noChangeAspect="1" noChangeArrowheads="1"/>
          </p:cNvPicPr>
          <p:nvPr userDrawn="1"/>
        </p:nvPicPr>
        <p:blipFill>
          <a:blip r:embed="rId2"/>
          <a:srcRect/>
          <a:stretch>
            <a:fillRect/>
          </a:stretch>
        </p:blipFill>
        <p:spPr bwMode="auto">
          <a:xfrm>
            <a:off x="0" y="0"/>
            <a:ext cx="9129713" cy="6824663"/>
          </a:xfrm>
          <a:prstGeom prst="rect">
            <a:avLst/>
          </a:prstGeom>
          <a:noFill/>
          <a:ln w="9525">
            <a:noFill/>
            <a:miter lim="800000"/>
            <a:headEnd/>
            <a:tailEnd/>
          </a:ln>
        </p:spPr>
      </p:pic>
      <p:sp>
        <p:nvSpPr>
          <p:cNvPr id="4" name="Espace réservé de la date 3"/>
          <p:cNvSpPr>
            <a:spLocks noGrp="1"/>
          </p:cNvSpPr>
          <p:nvPr>
            <p:ph type="dt" sz="half" idx="10"/>
          </p:nvPr>
        </p:nvSpPr>
        <p:spPr/>
        <p:txBody>
          <a:bodyPr/>
          <a:lstStyle>
            <a:lvl1pPr>
              <a:defRPr/>
            </a:lvl1pPr>
          </a:lstStyle>
          <a:p>
            <a:pPr>
              <a:defRPr/>
            </a:pPr>
            <a:fld id="{5B6C94C1-F806-4F89-8318-1A6C33B7D178}" type="datetimeFigureOut">
              <a:rPr lang="fr-FR" altLang="fr-FR"/>
              <a:pPr>
                <a:defRPr/>
              </a:pPr>
              <a:t>30/12/2021</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5E8743A-0ED7-4395-A124-738AB660BDD8}" type="slidenum">
              <a:rPr lang="fr-FR" altLang="fr-FR"/>
              <a:pPr>
                <a:defRPr/>
              </a:pPr>
              <a:t>‹N°›</a:t>
            </a:fld>
            <a:endParaRPr lang="fr-FR"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tie 4 ">
    <p:spTree>
      <p:nvGrpSpPr>
        <p:cNvPr id="1" name=""/>
        <p:cNvGrpSpPr/>
        <p:nvPr/>
      </p:nvGrpSpPr>
      <p:grpSpPr>
        <a:xfrm>
          <a:off x="0" y="0"/>
          <a:ext cx="0" cy="0"/>
          <a:chOff x="0" y="0"/>
          <a:chExt cx="0" cy="0"/>
        </a:xfrm>
      </p:grpSpPr>
      <p:sp>
        <p:nvSpPr>
          <p:cNvPr id="2"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dirty="0" smtClean="0">
                <a:solidFill>
                  <a:schemeClr val="bg1"/>
                </a:solidFill>
                <a:latin typeface="Verdana" pitchFamily="34" charset="0"/>
                <a:cs typeface="Arial" charset="0"/>
              </a:rPr>
              <a:t>   </a:t>
            </a:r>
          </a:p>
        </p:txBody>
      </p:sp>
      <p:pic>
        <p:nvPicPr>
          <p:cNvPr id="3" name="Picture 2"/>
          <p:cNvPicPr>
            <a:picLocks noChangeAspect="1" noChangeArrowheads="1"/>
          </p:cNvPicPr>
          <p:nvPr userDrawn="1"/>
        </p:nvPicPr>
        <p:blipFill>
          <a:blip r:embed="rId2"/>
          <a:srcRect/>
          <a:stretch>
            <a:fillRect/>
          </a:stretch>
        </p:blipFill>
        <p:spPr bwMode="auto">
          <a:xfrm>
            <a:off x="0" y="0"/>
            <a:ext cx="9258300" cy="6829425"/>
          </a:xfrm>
          <a:prstGeom prst="rect">
            <a:avLst/>
          </a:prstGeom>
          <a:noFill/>
          <a:ln w="9525">
            <a:noFill/>
            <a:miter lim="800000"/>
            <a:headEnd/>
            <a:tailEnd/>
          </a:ln>
        </p:spPr>
      </p:pic>
      <p:sp>
        <p:nvSpPr>
          <p:cNvPr id="4" name="Espace réservé de la date 3"/>
          <p:cNvSpPr>
            <a:spLocks noGrp="1"/>
          </p:cNvSpPr>
          <p:nvPr>
            <p:ph type="dt" sz="half" idx="10"/>
          </p:nvPr>
        </p:nvSpPr>
        <p:spPr/>
        <p:txBody>
          <a:bodyPr/>
          <a:lstStyle>
            <a:lvl1pPr>
              <a:defRPr/>
            </a:lvl1pPr>
          </a:lstStyle>
          <a:p>
            <a:pPr>
              <a:defRPr/>
            </a:pPr>
            <a:fld id="{E6C462E1-63D1-412D-A96C-A68632461EB8}" type="datetimeFigureOut">
              <a:rPr lang="fr-FR" altLang="fr-FR"/>
              <a:pPr>
                <a:defRPr/>
              </a:pPr>
              <a:t>30/12/2021</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FCA3057-9359-40C0-8A99-4D03BBA07E0F}" type="slidenum">
              <a:rPr lang="fr-FR" altLang="fr-FR"/>
              <a:pPr>
                <a:defRPr/>
              </a:pPr>
              <a:t>‹N°›</a:t>
            </a:fld>
            <a:endParaRPr lang="fr-FR" alt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tie 5 ">
    <p:spTree>
      <p:nvGrpSpPr>
        <p:cNvPr id="1" name=""/>
        <p:cNvGrpSpPr/>
        <p:nvPr/>
      </p:nvGrpSpPr>
      <p:grpSpPr>
        <a:xfrm>
          <a:off x="0" y="0"/>
          <a:ext cx="0" cy="0"/>
          <a:chOff x="0" y="0"/>
          <a:chExt cx="0" cy="0"/>
        </a:xfrm>
      </p:grpSpPr>
      <p:pic>
        <p:nvPicPr>
          <p:cNvPr id="2" name="Imag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dirty="0" smtClean="0">
                <a:solidFill>
                  <a:schemeClr val="bg1"/>
                </a:solidFill>
                <a:latin typeface="Verdana" pitchFamily="34" charset="0"/>
                <a:cs typeface="Arial" charset="0"/>
              </a:rPr>
              <a:t>   </a:t>
            </a:r>
          </a:p>
        </p:txBody>
      </p:sp>
      <p:pic>
        <p:nvPicPr>
          <p:cNvPr id="4" name="Picture 2"/>
          <p:cNvPicPr>
            <a:picLocks noChangeAspect="1" noChangeArrowheads="1"/>
          </p:cNvPicPr>
          <p:nvPr userDrawn="1"/>
        </p:nvPicPr>
        <p:blipFill>
          <a:blip r:embed="rId3"/>
          <a:srcRect/>
          <a:stretch>
            <a:fillRect/>
          </a:stretch>
        </p:blipFill>
        <p:spPr bwMode="auto">
          <a:xfrm>
            <a:off x="4763" y="4763"/>
            <a:ext cx="9134475" cy="6848475"/>
          </a:xfrm>
          <a:prstGeom prst="rect">
            <a:avLst/>
          </a:prstGeom>
          <a:noFill/>
          <a:ln w="9525">
            <a:noFill/>
            <a:miter lim="800000"/>
            <a:headEnd/>
            <a:tailEnd/>
          </a:ln>
        </p:spPr>
      </p:pic>
      <p:sp>
        <p:nvSpPr>
          <p:cNvPr id="5" name="Espace réservé de la date 3"/>
          <p:cNvSpPr>
            <a:spLocks noGrp="1"/>
          </p:cNvSpPr>
          <p:nvPr>
            <p:ph type="dt" sz="half" idx="10"/>
          </p:nvPr>
        </p:nvSpPr>
        <p:spPr/>
        <p:txBody>
          <a:bodyPr/>
          <a:lstStyle>
            <a:lvl1pPr>
              <a:defRPr/>
            </a:lvl1pPr>
          </a:lstStyle>
          <a:p>
            <a:pPr>
              <a:defRPr/>
            </a:pPr>
            <a:fld id="{D0DC7741-8A4A-428A-9445-C6EF8E485476}" type="datetimeFigureOut">
              <a:rPr lang="fr-FR" altLang="fr-FR"/>
              <a:pPr>
                <a:defRPr/>
              </a:pPr>
              <a:t>30/12/2021</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8269BAA-00AA-48F6-9486-A6D0256D0996}" type="slidenum">
              <a:rPr lang="fr-FR" altLang="fr-FR"/>
              <a:pPr>
                <a:defRPr/>
              </a:pPr>
              <a:t>‹N°›</a:t>
            </a:fld>
            <a:endParaRPr lang="fr-FR" alt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4" name="Titre 1"/>
          <p:cNvSpPr txBox="1">
            <a:spLocks/>
          </p:cNvSpPr>
          <p:nvPr userDrawn="1"/>
        </p:nvSpPr>
        <p:spPr bwMode="auto">
          <a:xfrm>
            <a:off x="547688" y="1125538"/>
            <a:ext cx="8085137" cy="501650"/>
          </a:xfrm>
          <a:prstGeom prst="rect">
            <a:avLst/>
          </a:prstGeom>
          <a:noFill/>
          <a:extLst>
            <a:ext uri="{909E8E84-426E-40DD-AFC4-6F175D3DCCD1}"/>
            <a:ext uri="{91240B29-F687-4F45-9708-019B960494DF}"/>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fr-FR" altLang="fr-FR" smtClean="0">
                <a:solidFill>
                  <a:schemeClr val="bg1"/>
                </a:solidFill>
                <a:latin typeface="Verdana" pitchFamily="34" charset="0"/>
                <a:cs typeface="Arial" pitchFamily="34" charset="0"/>
              </a:rPr>
              <a:t>Titre de la partie (Verdana – 24) </a:t>
            </a:r>
          </a:p>
        </p:txBody>
      </p:sp>
      <p:sp>
        <p:nvSpPr>
          <p:cNvPr id="5"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dirty="0" smtClean="0">
                <a:solidFill>
                  <a:schemeClr val="bg1"/>
                </a:solidFill>
                <a:latin typeface="Verdana" pitchFamily="34" charset="0"/>
                <a:cs typeface="Arial" charset="0"/>
              </a:rPr>
              <a:t>   </a:t>
            </a:r>
          </a:p>
        </p:txBody>
      </p:sp>
      <p:pic>
        <p:nvPicPr>
          <p:cNvPr id="6" name="Imag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Espace réservé du texte 2"/>
          <p:cNvSpPr>
            <a:spLocks noGrp="1"/>
          </p:cNvSpPr>
          <p:nvPr>
            <p:ph type="body" idx="1"/>
          </p:nvPr>
        </p:nvSpPr>
        <p:spPr>
          <a:xfrm>
            <a:off x="251520" y="2060848"/>
            <a:ext cx="7772400" cy="1500187"/>
          </a:xfrm>
        </p:spPr>
        <p:txBody>
          <a:bodyPr anchor="b"/>
          <a:lstStyle>
            <a:lvl1pPr marL="0" indent="0">
              <a:buNone/>
              <a:defRPr sz="16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7" name="Espace réservé de la date 3"/>
          <p:cNvSpPr>
            <a:spLocks noGrp="1"/>
          </p:cNvSpPr>
          <p:nvPr>
            <p:ph type="dt" sz="half" idx="10"/>
          </p:nvPr>
        </p:nvSpPr>
        <p:spPr>
          <a:xfrm>
            <a:off x="179388" y="6308725"/>
            <a:ext cx="2133600" cy="365125"/>
          </a:xfrm>
        </p:spPr>
        <p:txBody>
          <a:bodyPr/>
          <a:lstStyle>
            <a:lvl1pPr>
              <a:defRPr/>
            </a:lvl1pPr>
          </a:lstStyle>
          <a:p>
            <a:pPr>
              <a:defRPr/>
            </a:pPr>
            <a:fld id="{C0834358-FD03-40F4-9186-F7E8E034241C}" type="datetimeFigureOut">
              <a:rPr lang="fr-FR" altLang="fr-FR"/>
              <a:pPr>
                <a:defRPr/>
              </a:pPr>
              <a:t>30/12/2021</a:t>
            </a:fld>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41D70FF-333A-4E56-9A17-42068A792785}" type="slidenum">
              <a:rPr lang="fr-FR" altLang="fr-FR"/>
              <a:pPr>
                <a:defRPr/>
              </a:pPr>
              <a:t>‹N°›</a:t>
            </a:fld>
            <a:endParaRPr lang="fr-FR" alt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5" name="Imag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dirty="0" smtClean="0">
                <a:solidFill>
                  <a:schemeClr val="bg1"/>
                </a:solidFill>
                <a:latin typeface="Verdana" pitchFamily="34" charset="0"/>
                <a:cs typeface="Arial" charset="0"/>
              </a:rPr>
              <a:t>   </a:t>
            </a:r>
          </a:p>
        </p:txBody>
      </p:sp>
      <p:sp>
        <p:nvSpPr>
          <p:cNvPr id="3" name="Espace réservé du contenu 2"/>
          <p:cNvSpPr>
            <a:spLocks noGrp="1"/>
          </p:cNvSpPr>
          <p:nvPr>
            <p:ph sz="half" idx="1"/>
          </p:nvPr>
        </p:nvSpPr>
        <p:spPr>
          <a:xfrm>
            <a:off x="457200" y="1600201"/>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1"/>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3"/>
          <p:cNvSpPr>
            <a:spLocks noGrp="1"/>
          </p:cNvSpPr>
          <p:nvPr>
            <p:ph type="dt" sz="half" idx="10"/>
          </p:nvPr>
        </p:nvSpPr>
        <p:spPr/>
        <p:txBody>
          <a:bodyPr/>
          <a:lstStyle>
            <a:lvl1pPr>
              <a:defRPr/>
            </a:lvl1pPr>
          </a:lstStyle>
          <a:p>
            <a:pPr>
              <a:defRPr/>
            </a:pPr>
            <a:fld id="{6C600287-3BFF-497B-B751-212AFC8E0143}" type="datetimeFigureOut">
              <a:rPr lang="fr-FR" altLang="fr-FR"/>
              <a:pPr>
                <a:defRPr/>
              </a:pPr>
              <a:t>30/12/2021</a:t>
            </a:fld>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B59DF2F-09B1-409B-A948-8E88E17E0921}" type="slidenum">
              <a:rPr lang="fr-FR" altLang="fr-FR"/>
              <a:pPr>
                <a:defRP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fld id="{D5AFBE68-B86D-45B0-A421-FD23BFD5E5FE}" type="datetimeFigureOut">
              <a:rPr lang="fr-FR" altLang="fr-FR" smtClean="0"/>
              <a:pPr>
                <a:defRPr/>
              </a:pPr>
              <a:t>30/12/2021</a:t>
            </a:fld>
            <a:endParaRPr lang="fr-FR" alt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fld id="{D5AFBE68-B86D-45B0-A421-FD23BFD5E5FE}" type="datetimeFigureOut">
              <a:rPr lang="fr-FR" altLang="fr-FR" smtClean="0"/>
              <a:pPr>
                <a:defRPr/>
              </a:pPr>
              <a:t>30/12/2021</a:t>
            </a:fld>
            <a:endParaRPr lang="fr-FR" alt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defRPr/>
            </a:pPr>
            <a:fld id="{D5AFBE68-B86D-45B0-A421-FD23BFD5E5FE}" type="datetimeFigureOut">
              <a:rPr lang="fr-FR" altLang="fr-FR" smtClean="0"/>
              <a:pPr>
                <a:defRPr/>
              </a:pPr>
              <a:t>30/12/2021</a:t>
            </a:fld>
            <a:endParaRPr lang="fr-FR" alt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defRPr/>
            </a:pPr>
            <a:fld id="{D5AFBE68-B86D-45B0-A421-FD23BFD5E5FE}" type="datetimeFigureOut">
              <a:rPr lang="fr-FR" altLang="fr-FR" smtClean="0"/>
              <a:pPr>
                <a:defRPr/>
              </a:pPr>
              <a:t>30/12/2021</a:t>
            </a:fld>
            <a:endParaRPr lang="fr-FR" alt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defRPr/>
            </a:pPr>
            <a:fld id="{D5AFBE68-B86D-45B0-A421-FD23BFD5E5FE}" type="datetimeFigureOut">
              <a:rPr lang="fr-FR" altLang="fr-FR" smtClean="0"/>
              <a:pPr>
                <a:defRPr/>
              </a:pPr>
              <a:t>30/12/2021</a:t>
            </a:fld>
            <a:endParaRPr lang="fr-FR" alt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D5AFBE68-B86D-45B0-A421-FD23BFD5E5FE}" type="datetimeFigureOut">
              <a:rPr lang="fr-FR" altLang="fr-FR" smtClean="0"/>
              <a:pPr>
                <a:defRPr/>
              </a:pPr>
              <a:t>30/12/2021</a:t>
            </a:fld>
            <a:endParaRPr lang="fr-FR" alt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fld id="{D5AFBE68-B86D-45B0-A421-FD23BFD5E5FE}" type="datetimeFigureOut">
              <a:rPr lang="fr-FR" altLang="fr-FR" smtClean="0"/>
              <a:pPr>
                <a:defRPr/>
              </a:pPr>
              <a:t>30/12/2021</a:t>
            </a:fld>
            <a:endParaRPr lang="fr-FR" alt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fld id="{D5AFBE68-B86D-45B0-A421-FD23BFD5E5FE}" type="datetimeFigureOut">
              <a:rPr lang="fr-FR" altLang="fr-FR" smtClean="0"/>
              <a:pPr>
                <a:defRPr/>
              </a:pPr>
              <a:t>30/12/2021</a:t>
            </a:fld>
            <a:endParaRPr lang="fr-FR" alt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5AFBE68-B86D-45B0-A421-FD23BFD5E5FE}" type="datetimeFigureOut">
              <a:rPr lang="fr-FR" altLang="fr-FR" smtClean="0"/>
              <a:pPr>
                <a:defRPr/>
              </a:pPr>
              <a:t>30/12/2021</a:t>
            </a:fld>
            <a:endParaRPr lang="fr-FR" alt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00EACD7-8646-4AD2-A3A2-11E41E0F88A6}" type="slidenum">
              <a:rPr lang="fr-FR" altLang="fr-FR" smtClean="0"/>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 id="2147484680" r:id="rId12"/>
    <p:sldLayoutId id="2147484681" r:id="rId13"/>
    <p:sldLayoutId id="2147484662" r:id="rId14"/>
    <p:sldLayoutId id="2147484663" r:id="rId15"/>
    <p:sldLayoutId id="2147484664" r:id="rId16"/>
    <p:sldLayoutId id="2147484665" r:id="rId17"/>
    <p:sldLayoutId id="2147484666" r:id="rId18"/>
    <p:sldLayoutId id="214748466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8" y="1000108"/>
            <a:ext cx="6643734" cy="1938992"/>
          </a:xfrm>
          <a:prstGeom prst="rect">
            <a:avLst/>
          </a:prstGeom>
          <a:noFill/>
        </p:spPr>
        <p:txBody>
          <a:bodyPr wrap="square" rtlCol="0">
            <a:spAutoFit/>
          </a:bodyPr>
          <a:lstStyle/>
          <a:p>
            <a:pPr algn="ctr"/>
            <a:r>
              <a:rPr lang="fr-FR" sz="6000" b="1" dirty="0" smtClean="0">
                <a:solidFill>
                  <a:schemeClr val="bg1"/>
                </a:solidFill>
              </a:rPr>
              <a:t>LES PATRONS DE CONCEPTION </a:t>
            </a:r>
            <a:endParaRPr lang="fr-FR" sz="6000" b="1" dirty="0">
              <a:solidFill>
                <a:schemeClr val="bg1"/>
              </a:solidFill>
            </a:endParaRPr>
          </a:p>
        </p:txBody>
      </p:sp>
      <p:pic>
        <p:nvPicPr>
          <p:cNvPr id="6" name="Picture 28" descr="9780201633610"/>
          <p:cNvPicPr>
            <a:picLocks noChangeAspect="1" noChangeArrowheads="1"/>
          </p:cNvPicPr>
          <p:nvPr/>
        </p:nvPicPr>
        <p:blipFill>
          <a:blip r:embed="rId2" cstate="print"/>
          <a:srcRect/>
          <a:stretch>
            <a:fillRect/>
          </a:stretch>
        </p:blipFill>
        <p:spPr bwMode="auto">
          <a:xfrm>
            <a:off x="7143768" y="1285860"/>
            <a:ext cx="1500199" cy="2025054"/>
          </a:xfrm>
          <a:prstGeom prst="rect">
            <a:avLst/>
          </a:prstGeom>
          <a:noFill/>
          <a:ln w="9525">
            <a:solidFill>
              <a:sysClr val="windowText" lastClr="000000"/>
            </a:solidFill>
            <a:miter lim="800000"/>
            <a:headEnd/>
            <a:tailEnd/>
          </a:ln>
        </p:spPr>
      </p:pic>
      <p:sp>
        <p:nvSpPr>
          <p:cNvPr id="7" name="Rectangle 6"/>
          <p:cNvSpPr/>
          <p:nvPr/>
        </p:nvSpPr>
        <p:spPr>
          <a:xfrm>
            <a:off x="0" y="4857476"/>
            <a:ext cx="9144000" cy="2000548"/>
          </a:xfrm>
          <a:prstGeom prst="rect">
            <a:avLst/>
          </a:prstGeom>
          <a:solidFill>
            <a:srgbClr val="32A0FA"/>
          </a:solidFill>
        </p:spPr>
        <p:txBody>
          <a:bodyPr wrap="square">
            <a:spAutoFit/>
          </a:bodyPr>
          <a:lstStyle/>
          <a:p>
            <a:r>
              <a:rPr lang="fr-FR" sz="2000" b="1" dirty="0" smtClean="0">
                <a:solidFill>
                  <a:schemeClr val="bg1"/>
                </a:solidFill>
                <a:effectLst>
                  <a:outerShdw blurRad="38100" dist="38100" dir="2700000" algn="tl">
                    <a:srgbClr val="000000">
                      <a:alpha val="43137"/>
                    </a:srgbClr>
                  </a:outerShdw>
                </a:effectLst>
              </a:rPr>
              <a:t>Université Badji Mokhtar-Annaba</a:t>
            </a:r>
          </a:p>
          <a:p>
            <a:r>
              <a:rPr lang="fr-FR" sz="2000" b="1" dirty="0" smtClean="0">
                <a:solidFill>
                  <a:schemeClr val="bg1"/>
                </a:solidFill>
                <a:effectLst>
                  <a:outerShdw blurRad="38100" dist="38100" dir="2700000" algn="tl">
                    <a:srgbClr val="000000">
                      <a:alpha val="43137"/>
                    </a:srgbClr>
                  </a:outerShdw>
                </a:effectLst>
              </a:rPr>
              <a:t>Laboratoire LISCO</a:t>
            </a:r>
          </a:p>
          <a:p>
            <a:r>
              <a:rPr lang="fr-FR" sz="2000" b="1" dirty="0" smtClean="0">
                <a:solidFill>
                  <a:schemeClr val="bg1"/>
                </a:solidFill>
                <a:effectLst>
                  <a:outerShdw blurRad="38100" dist="38100" dir="2700000" algn="tl">
                    <a:srgbClr val="000000">
                      <a:alpha val="43137"/>
                    </a:srgbClr>
                  </a:outerShdw>
                </a:effectLst>
              </a:rPr>
              <a:t>Année </a:t>
            </a:r>
            <a:r>
              <a:rPr lang="fr-FR" sz="2000" b="1" smtClean="0">
                <a:solidFill>
                  <a:schemeClr val="bg1"/>
                </a:solidFill>
                <a:effectLst>
                  <a:outerShdw blurRad="38100" dist="38100" dir="2700000" algn="tl">
                    <a:srgbClr val="000000">
                      <a:alpha val="43137"/>
                    </a:srgbClr>
                  </a:outerShdw>
                </a:effectLst>
              </a:rPr>
              <a:t>: </a:t>
            </a:r>
            <a:r>
              <a:rPr lang="fr-FR" sz="2000" b="1" smtClean="0">
                <a:solidFill>
                  <a:schemeClr val="bg1"/>
                </a:solidFill>
                <a:effectLst>
                  <a:outerShdw blurRad="38100" dist="38100" dir="2700000" algn="tl">
                    <a:srgbClr val="000000">
                      <a:alpha val="43137"/>
                    </a:srgbClr>
                  </a:outerShdw>
                </a:effectLst>
              </a:rPr>
              <a:t>2021/2022</a:t>
            </a:r>
            <a:endParaRPr lang="fr-FR" sz="2000" b="1" spc="-300" baseline="30000" dirty="0" smtClean="0">
              <a:solidFill>
                <a:schemeClr val="bg1"/>
              </a:solidFill>
            </a:endParaRPr>
          </a:p>
          <a:p>
            <a:endParaRPr lang="fr-FR" sz="2000" b="1" dirty="0" smtClean="0">
              <a:solidFill>
                <a:schemeClr val="bg1"/>
              </a:solidFill>
            </a:endParaRPr>
          </a:p>
          <a:p>
            <a:r>
              <a:rPr lang="fr-FR" sz="2000" b="1" dirty="0" smtClean="0">
                <a:solidFill>
                  <a:schemeClr val="bg1"/>
                </a:solidFill>
                <a:effectLst>
                  <a:outerShdw blurRad="38100" dist="38100" dir="2700000" algn="tl">
                    <a:srgbClr val="000000">
                      <a:alpha val="43137"/>
                    </a:srgbClr>
                  </a:outerShdw>
                </a:effectLst>
              </a:rPr>
              <a:t>Dr Soumeya DEBBOUB</a:t>
            </a:r>
          </a:p>
          <a:p>
            <a:r>
              <a:rPr lang="fr-FR" sz="2000" b="1" dirty="0" smtClean="0">
                <a:solidFill>
                  <a:schemeClr val="bg1"/>
                </a:solidFill>
                <a:effectLst>
                  <a:outerShdw blurRad="38100" dist="38100" dir="2700000" algn="tl">
                    <a:srgbClr val="000000">
                      <a:alpha val="43137"/>
                    </a:srgbClr>
                  </a:outerShdw>
                </a:effectLst>
              </a:rPr>
              <a:t>Debboub.soumeya@gmail.com</a:t>
            </a:r>
            <a:endParaRPr lang="fr-FR"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3174" y="3000372"/>
            <a:ext cx="3972562" cy="1200329"/>
          </a:xfrm>
          <a:prstGeom prst="rect">
            <a:avLst/>
          </a:prstGeom>
        </p:spPr>
        <p:txBody>
          <a:bodyPr wrap="none">
            <a:spAutoFit/>
          </a:bodyPr>
          <a:lstStyle/>
          <a:p>
            <a:pPr marL="457200" indent="-457200"/>
            <a:r>
              <a:rPr lang="fr-FR" sz="4400" b="1" dirty="0" smtClean="0">
                <a:effectLst>
                  <a:outerShdw blurRad="38100" dist="38100" dir="2700000" algn="tl">
                    <a:srgbClr val="000000">
                      <a:alpha val="43137"/>
                    </a:srgbClr>
                  </a:outerShdw>
                </a:effectLst>
              </a:rPr>
              <a:t>2.  DÉFINITIONS</a:t>
            </a:r>
            <a:r>
              <a:rPr lang="fr-FR" sz="2800" b="1" dirty="0" smtClean="0">
                <a:effectLst>
                  <a:outerShdw blurRad="38100" dist="38100" dir="2700000" algn="tl">
                    <a:srgbClr val="000000">
                      <a:alpha val="43137"/>
                    </a:srgbClr>
                  </a:outerShdw>
                </a:effectLst>
              </a:rPr>
              <a:t> </a:t>
            </a:r>
          </a:p>
          <a:p>
            <a:pPr marL="457200" indent="-457200"/>
            <a:endParaRPr lang="fr-FR" sz="2800" b="1" dirty="0" smtClean="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2932213" cy="861774"/>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  DÉFINITIONS</a:t>
            </a:r>
            <a:r>
              <a:rPr lang="fr-FR" b="1" dirty="0" smtClean="0">
                <a:effectLst>
                  <a:outerShdw blurRad="38100" dist="38100" dir="2700000" algn="tl">
                    <a:srgbClr val="000000">
                      <a:alpha val="43137"/>
                    </a:srgbClr>
                  </a:outerShdw>
                </a:effectLst>
              </a:rPr>
              <a:t> </a:t>
            </a:r>
          </a:p>
          <a:p>
            <a:pPr marL="457200" indent="-457200"/>
            <a:endParaRPr lang="fr-FR" b="1" dirty="0" smtClean="0">
              <a:effectLst>
                <a:outerShdw blurRad="38100" dist="38100" dir="2700000" algn="tl">
                  <a:srgbClr val="000000">
                    <a:alpha val="43137"/>
                  </a:srgbClr>
                </a:outerShdw>
              </a:effectLst>
            </a:endParaRPr>
          </a:p>
        </p:txBody>
      </p:sp>
      <p:sp>
        <p:nvSpPr>
          <p:cNvPr id="3" name="Rectangle 2"/>
          <p:cNvSpPr/>
          <p:nvPr/>
        </p:nvSpPr>
        <p:spPr>
          <a:xfrm>
            <a:off x="142844" y="1714488"/>
            <a:ext cx="8786874" cy="4081117"/>
          </a:xfrm>
          <a:prstGeom prst="rect">
            <a:avLst/>
          </a:prstGeom>
        </p:spPr>
        <p:txBody>
          <a:bodyPr wrap="square">
            <a:spAutoFit/>
          </a:bodyPr>
          <a:lstStyle/>
          <a:p>
            <a:pPr marL="274320" lvl="0" indent="-274320" fontAlgn="auto">
              <a:spcBef>
                <a:spcPct val="20000"/>
              </a:spcBef>
              <a:spcAft>
                <a:spcPts val="0"/>
              </a:spcAft>
              <a:buClr>
                <a:srgbClr val="F07F09"/>
              </a:buClr>
              <a:buSzPct val="85000"/>
            </a:pPr>
            <a:r>
              <a:rPr lang="fr-FR" sz="2700" dirty="0">
                <a:solidFill>
                  <a:srgbClr val="1B587C">
                    <a:lumMod val="75000"/>
                  </a:srgbClr>
                </a:solidFill>
                <a:latin typeface="Georgia"/>
                <a:ea typeface="+mn-ea"/>
              </a:rPr>
              <a:t>Le dictionnaire Anglais/Français définit le mot anglais « pattern » comme</a:t>
            </a:r>
            <a:r>
              <a:rPr lang="fr-FR" sz="2700" dirty="0" smtClean="0">
                <a:solidFill>
                  <a:srgbClr val="1B587C">
                    <a:lumMod val="75000"/>
                  </a:srgbClr>
                </a:solidFill>
                <a:latin typeface="Georgia"/>
                <a:ea typeface="+mn-ea"/>
              </a:rPr>
              <a:t>:</a:t>
            </a:r>
          </a:p>
          <a:p>
            <a:pPr marL="274320" lvl="0" indent="-274320" fontAlgn="auto">
              <a:spcBef>
                <a:spcPct val="20000"/>
              </a:spcBef>
              <a:spcAft>
                <a:spcPts val="0"/>
              </a:spcAft>
              <a:buClr>
                <a:srgbClr val="F07F09"/>
              </a:buClr>
              <a:buSzPct val="85000"/>
            </a:pPr>
            <a:r>
              <a:rPr lang="fr-FR" sz="2700" i="1" dirty="0" smtClean="0">
                <a:solidFill>
                  <a:schemeClr val="accent2">
                    <a:lumMod val="75000"/>
                  </a:schemeClr>
                </a:solidFill>
                <a:latin typeface="Georgia"/>
                <a:ea typeface="+mn-ea"/>
              </a:rPr>
              <a:t>Modèle</a:t>
            </a:r>
            <a:r>
              <a:rPr lang="fr-FR" sz="2700" i="1" dirty="0">
                <a:solidFill>
                  <a:srgbClr val="1B587C">
                    <a:lumMod val="75000"/>
                  </a:srgbClr>
                </a:solidFill>
                <a:latin typeface="Georgia"/>
                <a:ea typeface="+mn-ea"/>
              </a:rPr>
              <a:t>, </a:t>
            </a:r>
            <a:r>
              <a:rPr lang="fr-FR" sz="2700" i="1" dirty="0">
                <a:solidFill>
                  <a:schemeClr val="bg2">
                    <a:lumMod val="50000"/>
                  </a:schemeClr>
                </a:solidFill>
                <a:latin typeface="Georgia"/>
                <a:ea typeface="+mn-ea"/>
              </a:rPr>
              <a:t>dessin</a:t>
            </a:r>
            <a:r>
              <a:rPr lang="fr-FR" sz="2700" i="1" dirty="0">
                <a:solidFill>
                  <a:srgbClr val="1B587C">
                    <a:lumMod val="75000"/>
                  </a:srgbClr>
                </a:solidFill>
                <a:latin typeface="Georgia"/>
                <a:ea typeface="+mn-ea"/>
              </a:rPr>
              <a:t>, </a:t>
            </a:r>
            <a:r>
              <a:rPr lang="fr-FR" sz="2700" i="1" dirty="0">
                <a:solidFill>
                  <a:schemeClr val="accent6">
                    <a:lumMod val="75000"/>
                  </a:schemeClr>
                </a:solidFill>
                <a:latin typeface="Georgia"/>
                <a:ea typeface="+mn-ea"/>
              </a:rPr>
              <a:t>maquette</a:t>
            </a:r>
            <a:r>
              <a:rPr lang="fr-FR" sz="2700" i="1" dirty="0">
                <a:solidFill>
                  <a:srgbClr val="1B587C">
                    <a:lumMod val="75000"/>
                  </a:srgbClr>
                </a:solidFill>
                <a:latin typeface="Georgia"/>
                <a:ea typeface="+mn-ea"/>
              </a:rPr>
              <a:t>, </a:t>
            </a:r>
            <a:r>
              <a:rPr lang="fr-FR" sz="2700" i="1" dirty="0">
                <a:solidFill>
                  <a:srgbClr val="7030A0"/>
                </a:solidFill>
                <a:latin typeface="Georgia"/>
                <a:ea typeface="+mn-ea"/>
              </a:rPr>
              <a:t>gabarit</a:t>
            </a:r>
            <a:r>
              <a:rPr lang="fr-FR" sz="2700" i="1" dirty="0">
                <a:solidFill>
                  <a:srgbClr val="1B587C">
                    <a:lumMod val="75000"/>
                  </a:srgbClr>
                </a:solidFill>
                <a:latin typeface="Georgia"/>
                <a:ea typeface="+mn-ea"/>
              </a:rPr>
              <a:t>, </a:t>
            </a:r>
            <a:r>
              <a:rPr lang="fr-FR" sz="2700" i="1" dirty="0">
                <a:solidFill>
                  <a:schemeClr val="accent6"/>
                </a:solidFill>
                <a:latin typeface="Georgia"/>
                <a:ea typeface="+mn-ea"/>
              </a:rPr>
              <a:t>motif</a:t>
            </a:r>
            <a:r>
              <a:rPr lang="fr-FR" sz="2700" i="1" dirty="0">
                <a:solidFill>
                  <a:srgbClr val="1B587C">
                    <a:lumMod val="75000"/>
                  </a:srgbClr>
                </a:solidFill>
                <a:latin typeface="Georgia"/>
                <a:ea typeface="+mn-ea"/>
              </a:rPr>
              <a:t>, </a:t>
            </a:r>
            <a:r>
              <a:rPr lang="fr-FR" sz="2700" i="1" dirty="0">
                <a:solidFill>
                  <a:srgbClr val="00B050"/>
                </a:solidFill>
                <a:latin typeface="Georgia"/>
                <a:ea typeface="+mn-ea"/>
              </a:rPr>
              <a:t>échantillon</a:t>
            </a:r>
            <a:r>
              <a:rPr lang="fr-FR" sz="2700" i="1" dirty="0">
                <a:solidFill>
                  <a:srgbClr val="1B587C">
                    <a:lumMod val="75000"/>
                  </a:srgbClr>
                </a:solidFill>
                <a:latin typeface="Georgia"/>
                <a:ea typeface="+mn-ea"/>
              </a:rPr>
              <a:t>.</a:t>
            </a:r>
          </a:p>
          <a:p>
            <a:pPr marL="274320" lvl="0" indent="-274320" fontAlgn="auto">
              <a:spcBef>
                <a:spcPct val="20000"/>
              </a:spcBef>
              <a:spcAft>
                <a:spcPts val="0"/>
              </a:spcAft>
              <a:buClr>
                <a:srgbClr val="F07F09"/>
              </a:buClr>
              <a:buSzPct val="85000"/>
              <a:buFont typeface="Wingdings 2"/>
              <a:buChar char=""/>
            </a:pPr>
            <a:endParaRPr lang="fr-FR" sz="27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Le terme patron n’est pas spécifique à un domaine particulier. En français, nous trouvons quelquefois dans des articles le terme patron pris au sens de la couture et le terme gabarit à prendre dans le sens de la mécanique. </a:t>
            </a:r>
            <a:endParaRPr lang="fr-FR" sz="2700" i="1" dirty="0">
              <a:solidFill>
                <a:srgbClr val="1B587C">
                  <a:lumMod val="75000"/>
                </a:srgbClr>
              </a:solidFill>
              <a:latin typeface="Georgia"/>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2932213" cy="861774"/>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  DÉFINITIONS</a:t>
            </a:r>
            <a:r>
              <a:rPr lang="fr-FR" b="1" dirty="0" smtClean="0">
                <a:effectLst>
                  <a:outerShdw blurRad="38100" dist="38100" dir="2700000" algn="tl">
                    <a:srgbClr val="000000">
                      <a:alpha val="43137"/>
                    </a:srgbClr>
                  </a:outerShdw>
                </a:effectLst>
              </a:rPr>
              <a:t> </a:t>
            </a:r>
          </a:p>
          <a:p>
            <a:pPr marL="457200" indent="-457200"/>
            <a:endParaRPr lang="fr-FR" b="1" dirty="0" smtClean="0">
              <a:effectLst>
                <a:outerShdw blurRad="38100" dist="38100" dir="2700000" algn="tl">
                  <a:srgbClr val="000000">
                    <a:alpha val="43137"/>
                  </a:srgbClr>
                </a:outerShdw>
              </a:effectLst>
            </a:endParaRPr>
          </a:p>
        </p:txBody>
      </p:sp>
      <p:sp>
        <p:nvSpPr>
          <p:cNvPr id="3" name="Rectangle 2"/>
          <p:cNvSpPr/>
          <p:nvPr/>
        </p:nvSpPr>
        <p:spPr>
          <a:xfrm>
            <a:off x="214282" y="1443841"/>
            <a:ext cx="8429684" cy="4681282"/>
          </a:xfrm>
          <a:prstGeom prst="rect">
            <a:avLst/>
          </a:prstGeom>
        </p:spPr>
        <p:txBody>
          <a:bodyPr wrap="square">
            <a:spAutoFit/>
          </a:bodyPr>
          <a:lstStyle/>
          <a:p>
            <a:pPr marL="274320" lvl="0" indent="-274320" algn="just" fontAlgn="auto">
              <a:spcBef>
                <a:spcPct val="20000"/>
              </a:spcBef>
              <a:spcAft>
                <a:spcPts val="0"/>
              </a:spcAft>
              <a:buClr>
                <a:srgbClr val="F07F09"/>
              </a:buClr>
              <a:buSzPct val="85000"/>
              <a:buFont typeface="Wingdings 2"/>
              <a:buChar char=""/>
            </a:pPr>
            <a:r>
              <a:rPr lang="fr-FR" sz="2100" dirty="0">
                <a:solidFill>
                  <a:srgbClr val="1B587C">
                    <a:lumMod val="75000"/>
                  </a:srgbClr>
                </a:solidFill>
                <a:latin typeface="Georgia"/>
                <a:ea typeface="+mn-ea"/>
              </a:rPr>
              <a:t>Dans la littérature, nous trouvons plusieurs définitions de patrons. Ainsi, </a:t>
            </a:r>
          </a:p>
          <a:p>
            <a:pPr marL="274320" lvl="0" indent="-274320" algn="just" fontAlgn="auto">
              <a:spcBef>
                <a:spcPct val="20000"/>
              </a:spcBef>
              <a:spcAft>
                <a:spcPts val="0"/>
              </a:spcAft>
              <a:buClr>
                <a:srgbClr val="F07F09"/>
              </a:buClr>
              <a:buSzPct val="85000"/>
              <a:buFont typeface="Wingdings 2"/>
              <a:buChar char=""/>
            </a:pPr>
            <a:endParaRPr lang="fr-FR" sz="21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100" dirty="0">
                <a:solidFill>
                  <a:srgbClr val="1B587C">
                    <a:lumMod val="75000"/>
                  </a:srgbClr>
                </a:solidFill>
                <a:latin typeface="Georgia"/>
                <a:ea typeface="+mn-ea"/>
              </a:rPr>
              <a:t>C. Alexander défini les patrons comme </a:t>
            </a:r>
            <a:r>
              <a:rPr lang="fr-FR" sz="2100" b="1" i="1" dirty="0">
                <a:solidFill>
                  <a:srgbClr val="1B587C">
                    <a:lumMod val="75000"/>
                  </a:srgbClr>
                </a:solidFill>
                <a:latin typeface="Georgia"/>
                <a:ea typeface="+mn-ea"/>
              </a:rPr>
              <a:t>la description d’un problème et les phases d’une solution générale à ce problème. </a:t>
            </a:r>
          </a:p>
          <a:p>
            <a:pPr marL="274320" lvl="0" indent="-274320" algn="just" fontAlgn="auto">
              <a:spcBef>
                <a:spcPct val="20000"/>
              </a:spcBef>
              <a:spcAft>
                <a:spcPts val="0"/>
              </a:spcAft>
              <a:buClr>
                <a:srgbClr val="F07F09"/>
              </a:buClr>
              <a:buSzPct val="85000"/>
              <a:buFont typeface="Wingdings 2"/>
              <a:buChar char=""/>
            </a:pPr>
            <a:endParaRPr lang="fr-FR" sz="2100" i="1"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100" i="1" dirty="0">
                <a:solidFill>
                  <a:srgbClr val="1B587C">
                    <a:lumMod val="75000"/>
                  </a:srgbClr>
                </a:solidFill>
                <a:latin typeface="Georgia"/>
                <a:ea typeface="+mn-ea"/>
              </a:rPr>
              <a:t>Selon C. </a:t>
            </a:r>
            <a:r>
              <a:rPr lang="fr-FR" sz="2100" dirty="0">
                <a:solidFill>
                  <a:srgbClr val="1B587C">
                    <a:lumMod val="75000"/>
                  </a:srgbClr>
                </a:solidFill>
                <a:latin typeface="Georgia"/>
                <a:ea typeface="+mn-ea"/>
              </a:rPr>
              <a:t>Schmidt, </a:t>
            </a:r>
            <a:r>
              <a:rPr lang="fr-FR" sz="2100" b="1" i="1" dirty="0">
                <a:solidFill>
                  <a:srgbClr val="1B587C">
                    <a:lumMod val="75000"/>
                  </a:srgbClr>
                </a:solidFill>
                <a:latin typeface="Georgia"/>
                <a:ea typeface="+mn-ea"/>
              </a:rPr>
              <a:t>un patron offre une solution récurrente à un problème standard dans un contexte donné .</a:t>
            </a:r>
          </a:p>
          <a:p>
            <a:pPr marL="274320" lvl="0" indent="-274320" algn="just" fontAlgn="auto">
              <a:spcBef>
                <a:spcPct val="20000"/>
              </a:spcBef>
              <a:spcAft>
                <a:spcPts val="0"/>
              </a:spcAft>
              <a:buClr>
                <a:srgbClr val="F07F09"/>
              </a:buClr>
              <a:buSzPct val="85000"/>
              <a:buFont typeface="Wingdings 2"/>
              <a:buChar char=""/>
            </a:pPr>
            <a:endParaRPr lang="fr-FR" sz="2100" i="1"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100" i="1" dirty="0">
                <a:solidFill>
                  <a:srgbClr val="1B587C">
                    <a:lumMod val="75000"/>
                  </a:srgbClr>
                </a:solidFill>
                <a:latin typeface="Georgia"/>
                <a:ea typeface="+mn-ea"/>
              </a:rPr>
              <a:t> M. Fowler </a:t>
            </a:r>
            <a:r>
              <a:rPr lang="fr-FR" sz="2100" dirty="0">
                <a:solidFill>
                  <a:srgbClr val="1B587C">
                    <a:lumMod val="75000"/>
                  </a:srgbClr>
                </a:solidFill>
                <a:latin typeface="Georgia"/>
                <a:ea typeface="+mn-ea"/>
              </a:rPr>
              <a:t>ajoute </a:t>
            </a:r>
            <a:r>
              <a:rPr lang="fr-FR" sz="2100" b="1" i="1" dirty="0">
                <a:solidFill>
                  <a:srgbClr val="1B587C">
                    <a:lumMod val="75000"/>
                  </a:srgbClr>
                </a:solidFill>
                <a:latin typeface="Georgia"/>
                <a:ea typeface="+mn-ea"/>
              </a:rPr>
              <a:t>qu’un patron est une idée qui a été utilisée dans un contexte pratique et qui sera probablement utilisée par d'autres</a:t>
            </a:r>
            <a:r>
              <a:rPr lang="fr-FR" sz="2100" i="1" dirty="0">
                <a:solidFill>
                  <a:srgbClr val="1B587C">
                    <a:lumMod val="75000"/>
                  </a:srgbClr>
                </a:solidFill>
                <a:latin typeface="Georgia"/>
                <a:ea typeface="+mn-ea"/>
              </a:rPr>
              <a:t> .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2932213" cy="861774"/>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  DÉFINITIONS</a:t>
            </a:r>
            <a:r>
              <a:rPr lang="fr-FR" b="1" dirty="0" smtClean="0">
                <a:effectLst>
                  <a:outerShdw blurRad="38100" dist="38100" dir="2700000" algn="tl">
                    <a:srgbClr val="000000">
                      <a:alpha val="43137"/>
                    </a:srgbClr>
                  </a:outerShdw>
                </a:effectLst>
              </a:rPr>
              <a:t> </a:t>
            </a:r>
          </a:p>
          <a:p>
            <a:pPr marL="457200" indent="-457200"/>
            <a:endParaRPr lang="fr-FR" b="1" dirty="0" smtClean="0">
              <a:effectLst>
                <a:outerShdw blurRad="38100" dist="38100" dir="2700000" algn="tl">
                  <a:srgbClr val="000000">
                    <a:alpha val="43137"/>
                  </a:srgbClr>
                </a:outerShdw>
              </a:effectLst>
            </a:endParaRPr>
          </a:p>
        </p:txBody>
      </p:sp>
      <p:sp>
        <p:nvSpPr>
          <p:cNvPr id="4" name="Espace réservé du contenu 2"/>
          <p:cNvSpPr txBox="1">
            <a:spLocks/>
          </p:cNvSpPr>
          <p:nvPr/>
        </p:nvSpPr>
        <p:spPr>
          <a:xfrm>
            <a:off x="301752" y="1527048"/>
            <a:ext cx="8503920" cy="45720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0" u="none" strike="noStrike" kern="1200" cap="none" spc="0" normalizeH="0" baseline="0" noProof="0" dirty="0" smtClean="0">
              <a:ln>
                <a:noFill/>
              </a:ln>
              <a:solidFill>
                <a:srgbClr val="277FB3"/>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0" u="none" strike="noStrike" kern="1200" cap="none" spc="0" normalizeH="0" baseline="0" noProof="0" dirty="0" smtClean="0">
              <a:ln>
                <a:noFill/>
              </a:ln>
              <a:solidFill>
                <a:srgbClr val="277FB3"/>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Nous remarquons qu’à partir de l’ensemble de ces définitions, un patron peut être définit comme un triplet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0" u="none" strike="noStrike" kern="1200" cap="none" spc="0" normalizeH="0" baseline="0" noProof="0" dirty="0" smtClean="0">
              <a:ln>
                <a:noFill/>
              </a:ln>
              <a:solidFill>
                <a:srgbClr val="277FB3"/>
              </a:solidFill>
              <a:effectLst/>
              <a:uLnTx/>
              <a:uFillTx/>
              <a:latin typeface="Georgia"/>
              <a:ea typeface="+mn-ea"/>
              <a:cs typeface="+mn-cs"/>
            </a:endParaRPr>
          </a:p>
          <a:p>
            <a:pPr marL="274320" marR="0" lvl="0" indent="-274320" algn="ctr" defTabSz="914400" rtl="0" eaLnBrk="1" fontAlgn="auto" latinLnBrk="0" hangingPunct="1">
              <a:lnSpc>
                <a:spcPct val="100000"/>
              </a:lnSpc>
              <a:spcBef>
                <a:spcPct val="20000"/>
              </a:spcBef>
              <a:spcAft>
                <a:spcPts val="0"/>
              </a:spcAft>
              <a:buClr>
                <a:srgbClr val="F07F09"/>
              </a:buClr>
              <a:buSzPct val="85000"/>
              <a:buFont typeface="Wingdings 2"/>
              <a:buNone/>
              <a:tabLst/>
              <a:defRPr/>
            </a:pPr>
            <a:r>
              <a:rPr kumimoji="0" lang="fr-FR" sz="2700" b="1" i="0" u="none" strike="noStrike" kern="1200" cap="none" spc="0" normalizeH="0" baseline="0" noProof="0" dirty="0" smtClean="0">
                <a:ln>
                  <a:noFill/>
                </a:ln>
                <a:solidFill>
                  <a:srgbClr val="1B587C">
                    <a:lumMod val="75000"/>
                  </a:srgbClr>
                </a:solidFill>
                <a:effectLst/>
                <a:uLnTx/>
                <a:uFillTx/>
                <a:latin typeface="Georgia"/>
                <a:ea typeface="+mn-ea"/>
                <a:cs typeface="+mn-cs"/>
              </a:rPr>
              <a:t>« </a:t>
            </a:r>
            <a:r>
              <a:rPr kumimoji="0" lang="fr-FR" sz="2700" b="1" i="0" u="none" strike="noStrike" kern="1200" cap="none" spc="0" normalizeH="0" baseline="0" noProof="0" dirty="0" smtClean="0">
                <a:ln>
                  <a:noFill/>
                </a:ln>
                <a:solidFill>
                  <a:srgbClr val="FF0000"/>
                </a:solidFill>
                <a:effectLst/>
                <a:uLnTx/>
                <a:uFillTx/>
                <a:latin typeface="Georgia"/>
                <a:ea typeface="+mn-ea"/>
                <a:cs typeface="+mn-cs"/>
              </a:rPr>
              <a:t>problème</a:t>
            </a:r>
            <a:r>
              <a:rPr kumimoji="0" lang="fr-FR" sz="2700" b="1" i="0" u="none" strike="noStrike" kern="1200" cap="none" spc="0" normalizeH="0" baseline="0" noProof="0" dirty="0" smtClean="0">
                <a:ln>
                  <a:noFill/>
                </a:ln>
                <a:solidFill>
                  <a:srgbClr val="1B587C">
                    <a:lumMod val="75000"/>
                  </a:srgbClr>
                </a:solidFill>
                <a:effectLst/>
                <a:uLnTx/>
                <a:uFillTx/>
                <a:latin typeface="Georgia"/>
                <a:ea typeface="+mn-ea"/>
                <a:cs typeface="+mn-cs"/>
              </a:rPr>
              <a:t>, contexte, </a:t>
            </a:r>
            <a:r>
              <a:rPr kumimoji="0" lang="fr-FR" sz="2700" b="1" i="0" u="none" strike="noStrike" kern="1200" cap="none" spc="0" normalizeH="0" baseline="0" noProof="0" dirty="0" smtClean="0">
                <a:ln>
                  <a:noFill/>
                </a:ln>
                <a:solidFill>
                  <a:srgbClr val="00B050"/>
                </a:solidFill>
                <a:effectLst/>
                <a:uLnTx/>
                <a:uFillTx/>
                <a:latin typeface="Georgia"/>
                <a:ea typeface="+mn-ea"/>
                <a:cs typeface="+mn-cs"/>
              </a:rPr>
              <a:t>solution</a:t>
            </a:r>
            <a:r>
              <a:rPr kumimoji="0" lang="fr-FR" sz="2700" b="1" i="0" u="none" strike="noStrike" kern="1200" cap="none" spc="0" normalizeH="0" baseline="0" noProof="0" dirty="0" smtClean="0">
                <a:ln>
                  <a:noFill/>
                </a:ln>
                <a:solidFill>
                  <a:srgbClr val="1B587C">
                    <a:lumMod val="75000"/>
                  </a:srgbClr>
                </a:solidFill>
                <a:effectLst/>
                <a:uLnTx/>
                <a:uFillTx/>
                <a:latin typeface="Georgia"/>
                <a:ea typeface="+mn-ea"/>
                <a:cs typeface="+mn-cs"/>
              </a:rPr>
              <a:t>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endParaRPr kumimoji="0" lang="fr-FR" sz="2700" b="0" i="0" u="none" strike="noStrike" kern="1200" cap="none" spc="0" normalizeH="0" baseline="0" noProof="0" dirty="0">
              <a:ln>
                <a:noFill/>
              </a:ln>
              <a:solidFill>
                <a:srgbClr val="1B587C">
                  <a:lumMod val="75000"/>
                </a:srgbClr>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2932213" cy="861774"/>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  DÉFINITIONS</a:t>
            </a:r>
            <a:r>
              <a:rPr lang="fr-FR" b="1" dirty="0" smtClean="0">
                <a:effectLst>
                  <a:outerShdw blurRad="38100" dist="38100" dir="2700000" algn="tl">
                    <a:srgbClr val="000000">
                      <a:alpha val="43137"/>
                    </a:srgbClr>
                  </a:outerShdw>
                </a:effectLst>
              </a:rPr>
              <a:t> </a:t>
            </a:r>
          </a:p>
          <a:p>
            <a:pPr marL="457200" indent="-457200"/>
            <a:endParaRPr lang="fr-FR" b="1" dirty="0" smtClean="0">
              <a:effectLst>
                <a:outerShdw blurRad="38100" dist="38100" dir="2700000" algn="tl">
                  <a:srgbClr val="000000">
                    <a:alpha val="43137"/>
                  </a:srgbClr>
                </a:outerShdw>
              </a:effectLst>
            </a:endParaRPr>
          </a:p>
        </p:txBody>
      </p:sp>
      <p:sp>
        <p:nvSpPr>
          <p:cNvPr id="4" name="Espace réservé du contenu 2"/>
          <p:cNvSpPr txBox="1">
            <a:spLocks/>
          </p:cNvSpPr>
          <p:nvPr/>
        </p:nvSpPr>
        <p:spPr>
          <a:xfrm>
            <a:off x="301752" y="1527048"/>
            <a:ext cx="8503920" cy="45720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rgbClr val="F07F09"/>
              </a:buClr>
              <a:buSzPct val="85000"/>
              <a:tabLst/>
              <a:defRPr/>
            </a:pPr>
            <a:r>
              <a:rPr kumimoji="0" lang="fr-FR" sz="2700" b="1" i="0" u="none" strike="noStrike" kern="1200" cap="none" spc="0" normalizeH="0" baseline="0" noProof="0" dirty="0" smtClean="0">
                <a:ln>
                  <a:noFill/>
                </a:ln>
                <a:solidFill>
                  <a:srgbClr val="1B587C">
                    <a:lumMod val="75000"/>
                  </a:srgbClr>
                </a:solidFill>
                <a:effectLst/>
                <a:uLnTx/>
                <a:uFillTx/>
                <a:latin typeface="Georgia"/>
                <a:ea typeface="+mn-ea"/>
                <a:cs typeface="+mn-cs"/>
              </a:rPr>
              <a:t>Dans le génie logiciel : </a:t>
            </a:r>
          </a:p>
          <a:p>
            <a:pPr marL="274320" marR="0" lvl="0" indent="-274320" algn="l" defTabSz="914400" rtl="0" eaLnBrk="1" fontAlgn="auto" latinLnBrk="0" hangingPunct="1">
              <a:lnSpc>
                <a:spcPct val="100000"/>
              </a:lnSpc>
              <a:spcBef>
                <a:spcPct val="20000"/>
              </a:spcBef>
              <a:spcAft>
                <a:spcPts val="0"/>
              </a:spcAft>
              <a:buClr>
                <a:srgbClr val="F07F09"/>
              </a:buClr>
              <a:buSzPct val="85000"/>
              <a:tabLst/>
              <a:defRPr/>
            </a:pPr>
            <a:endParaRPr kumimoji="0" lang="fr-FR" sz="2700" b="1"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F07F09"/>
              </a:buClr>
              <a:buSzPct val="85000"/>
              <a:tabLst/>
              <a:defRPr/>
            </a:pPr>
            <a:r>
              <a:rPr kumimoji="0" lang="fr-FR" sz="2700" b="1" i="0" u="none" strike="noStrike" kern="1200" cap="none" spc="0" normalizeH="0" baseline="0" noProof="0" dirty="0" smtClean="0">
                <a:ln>
                  <a:noFill/>
                </a:ln>
                <a:solidFill>
                  <a:srgbClr val="00B050"/>
                </a:solidFill>
                <a:effectLst/>
                <a:uLnTx/>
                <a:uFillTx/>
                <a:latin typeface="Georgia"/>
                <a:ea typeface="+mn-ea"/>
                <a:cs typeface="+mn-cs"/>
              </a:rPr>
              <a:t>Définition 1: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None/>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Un design pattern décrit une structure commune et répétitive de composants en interaction (la </a:t>
            </a:r>
            <a:r>
              <a:rPr kumimoji="0" lang="fr-FR" sz="2700" b="0" i="0" u="none" strike="noStrike" kern="1200" cap="none" spc="0" normalizeH="0" baseline="0" noProof="0" dirty="0" smtClean="0">
                <a:ln>
                  <a:noFill/>
                </a:ln>
                <a:solidFill>
                  <a:srgbClr val="00B050"/>
                </a:solidFill>
                <a:effectLst/>
                <a:uLnTx/>
                <a:uFillTx/>
                <a:latin typeface="Georgia"/>
                <a:ea typeface="+mn-ea"/>
                <a:cs typeface="+mn-cs"/>
              </a:rPr>
              <a:t>solution</a:t>
            </a: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 qui résout un </a:t>
            </a:r>
            <a:r>
              <a:rPr kumimoji="0" lang="fr-FR" sz="2700" b="0" i="0" u="none" strike="noStrike" kern="1200" cap="none" spc="0" normalizeH="0" baseline="0" noProof="0" dirty="0" smtClean="0">
                <a:ln>
                  <a:noFill/>
                </a:ln>
                <a:solidFill>
                  <a:srgbClr val="00B050"/>
                </a:solidFill>
                <a:effectLst/>
                <a:uLnTx/>
                <a:uFillTx/>
                <a:latin typeface="Georgia"/>
                <a:ea typeface="+mn-ea"/>
                <a:cs typeface="+mn-cs"/>
              </a:rPr>
              <a:t>problème</a:t>
            </a: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 récurrent de conception dans un </a:t>
            </a:r>
            <a:r>
              <a:rPr kumimoji="0" lang="fr-FR" sz="2700" b="0" i="0" u="none" strike="noStrike" kern="1200" cap="none" spc="0" normalizeH="0" baseline="0" noProof="0" dirty="0" smtClean="0">
                <a:ln>
                  <a:noFill/>
                </a:ln>
                <a:solidFill>
                  <a:srgbClr val="00B050"/>
                </a:solidFill>
                <a:effectLst/>
                <a:uLnTx/>
                <a:uFillTx/>
                <a:latin typeface="Georgia"/>
                <a:ea typeface="+mn-ea"/>
                <a:cs typeface="+mn-cs"/>
              </a:rPr>
              <a:t>contexte</a:t>
            </a: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 particulier.</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endParaRPr kumimoji="0" lang="fr-FR" sz="2700" b="0" i="0" u="none" strike="noStrike" kern="1200" cap="none" spc="0" normalizeH="0" baseline="0" noProof="0" dirty="0">
              <a:ln>
                <a:noFill/>
              </a:ln>
              <a:solidFill>
                <a:srgbClr val="1B587C">
                  <a:lumMod val="75000"/>
                </a:srgbClr>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2932213" cy="861774"/>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  DÉFINITIONS</a:t>
            </a:r>
            <a:r>
              <a:rPr lang="fr-FR" b="1" dirty="0" smtClean="0">
                <a:effectLst>
                  <a:outerShdw blurRad="38100" dist="38100" dir="2700000" algn="tl">
                    <a:srgbClr val="000000">
                      <a:alpha val="43137"/>
                    </a:srgbClr>
                  </a:outerShdw>
                </a:effectLst>
              </a:rPr>
              <a:t> </a:t>
            </a:r>
          </a:p>
          <a:p>
            <a:pPr marL="457200" indent="-457200"/>
            <a:endParaRPr lang="fr-FR" b="1" dirty="0" smtClean="0">
              <a:effectLst>
                <a:outerShdw blurRad="38100" dist="38100" dir="2700000" algn="tl">
                  <a:srgbClr val="000000">
                    <a:alpha val="43137"/>
                  </a:srgbClr>
                </a:outerShdw>
              </a:effectLst>
            </a:endParaRPr>
          </a:p>
        </p:txBody>
      </p:sp>
      <p:sp>
        <p:nvSpPr>
          <p:cNvPr id="4" name="Espace réservé du contenu 2"/>
          <p:cNvSpPr txBox="1">
            <a:spLocks/>
          </p:cNvSpPr>
          <p:nvPr/>
        </p:nvSpPr>
        <p:spPr>
          <a:xfrm>
            <a:off x="301752" y="1527048"/>
            <a:ext cx="8503920" cy="4572000"/>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rgbClr val="F07F09"/>
              </a:buClr>
              <a:buSzPct val="85000"/>
              <a:tabLst/>
              <a:defRPr/>
            </a:pPr>
            <a:endParaRPr kumimoji="0" lang="fr-FR" sz="2700" b="1" i="0" u="none" strike="noStrike" kern="1200" cap="none" spc="0" normalizeH="0" baseline="0" noProof="0" dirty="0" smtClean="0">
              <a:ln>
                <a:noFill/>
              </a:ln>
              <a:solidFill>
                <a:srgbClr val="00B050"/>
              </a:solidFill>
              <a:effectLst/>
              <a:uLnTx/>
              <a:uFillTx/>
              <a:latin typeface="Georgia"/>
              <a:ea typeface="+mn-ea"/>
              <a:cs typeface="+mn-cs"/>
            </a:endParaRPr>
          </a:p>
          <a:p>
            <a:pPr marL="274320" marR="0" lvl="0" indent="-274320" algn="just" defTabSz="914400" rtl="0" eaLnBrk="1" fontAlgn="auto" latinLnBrk="0" hangingPunct="1">
              <a:lnSpc>
                <a:spcPct val="100000"/>
              </a:lnSpc>
              <a:spcBef>
                <a:spcPct val="20000"/>
              </a:spcBef>
              <a:spcAft>
                <a:spcPts val="0"/>
              </a:spcAft>
              <a:buClr>
                <a:srgbClr val="F07F09"/>
              </a:buClr>
              <a:buSzPct val="85000"/>
              <a:tabLst/>
              <a:defRPr/>
            </a:pPr>
            <a:r>
              <a:rPr kumimoji="0" lang="fr-FR" sz="2700" b="1" i="0" u="none" strike="noStrike" kern="1200" cap="none" spc="0" normalizeH="0" baseline="0" noProof="0" dirty="0" smtClean="0">
                <a:ln>
                  <a:noFill/>
                </a:ln>
                <a:solidFill>
                  <a:srgbClr val="00B050"/>
                </a:solidFill>
                <a:effectLst/>
                <a:uLnTx/>
                <a:uFillTx/>
                <a:latin typeface="Georgia"/>
                <a:ea typeface="+mn-ea"/>
                <a:cs typeface="+mn-cs"/>
              </a:rPr>
              <a:t>Définition 2: </a:t>
            </a: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None/>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Un patron de conception par objets identifie un </a:t>
            </a:r>
            <a:r>
              <a:rPr kumimoji="0" lang="fr-FR" sz="2700" b="0" i="0" u="none" strike="noStrike" kern="1200" cap="none" spc="0" normalizeH="0" baseline="0" noProof="0" dirty="0" smtClean="0">
                <a:ln>
                  <a:noFill/>
                </a:ln>
                <a:solidFill>
                  <a:srgbClr val="00B050"/>
                </a:solidFill>
                <a:effectLst/>
                <a:uLnTx/>
                <a:uFillTx/>
                <a:latin typeface="Georgia"/>
                <a:ea typeface="+mn-ea"/>
                <a:cs typeface="+mn-cs"/>
              </a:rPr>
              <a:t>problème</a:t>
            </a: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 devant être résolu dans un </a:t>
            </a:r>
            <a:r>
              <a:rPr kumimoji="0" lang="fr-FR" sz="2700" b="0" i="0" u="none" strike="noStrike" kern="1200" cap="none" spc="0" normalizeH="0" baseline="0" noProof="0" dirty="0" smtClean="0">
                <a:ln>
                  <a:noFill/>
                </a:ln>
                <a:solidFill>
                  <a:srgbClr val="00B050"/>
                </a:solidFill>
                <a:effectLst/>
                <a:uLnTx/>
                <a:uFillTx/>
                <a:latin typeface="Georgia"/>
                <a:ea typeface="+mn-ea"/>
                <a:cs typeface="+mn-cs"/>
              </a:rPr>
              <a:t>contexte</a:t>
            </a: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 spécifique, et propose une </a:t>
            </a:r>
            <a:r>
              <a:rPr kumimoji="0" lang="fr-FR" sz="2700" b="0" i="0" u="none" strike="noStrike" kern="1200" cap="none" spc="0" normalizeH="0" baseline="0" noProof="0" dirty="0" smtClean="0">
                <a:ln>
                  <a:noFill/>
                </a:ln>
                <a:solidFill>
                  <a:srgbClr val="00B050"/>
                </a:solidFill>
                <a:effectLst/>
                <a:uLnTx/>
                <a:uFillTx/>
                <a:latin typeface="Georgia"/>
                <a:ea typeface="+mn-ea"/>
                <a:cs typeface="+mn-cs"/>
              </a:rPr>
              <a:t>solution</a:t>
            </a: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 possible et approuvée à ce problème.</a:t>
            </a: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Char char=""/>
              <a:tabLst/>
              <a:defRPr/>
            </a:pPr>
            <a:endParaRPr kumimoji="0" lang="fr-FR" sz="2700" b="0" i="0" u="none" strike="noStrike" kern="1200" cap="none" spc="0" normalizeH="0" baseline="0" noProof="0" dirty="0">
              <a:ln>
                <a:noFill/>
              </a:ln>
              <a:solidFill>
                <a:srgbClr val="1B587C">
                  <a:lumMod val="75000"/>
                </a:srgbClr>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2932213" cy="861774"/>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  DÉFINITIONS</a:t>
            </a:r>
            <a:r>
              <a:rPr lang="fr-FR" b="1" dirty="0" smtClean="0">
                <a:effectLst>
                  <a:outerShdw blurRad="38100" dist="38100" dir="2700000" algn="tl">
                    <a:srgbClr val="000000">
                      <a:alpha val="43137"/>
                    </a:srgbClr>
                  </a:outerShdw>
                </a:effectLst>
              </a:rPr>
              <a:t> </a:t>
            </a:r>
          </a:p>
          <a:p>
            <a:pPr marL="457200" indent="-457200"/>
            <a:endParaRPr lang="fr-FR" b="1" dirty="0" smtClean="0">
              <a:effectLst>
                <a:outerShdw blurRad="38100" dist="38100" dir="2700000" algn="tl">
                  <a:srgbClr val="000000">
                    <a:alpha val="43137"/>
                  </a:srgbClr>
                </a:outerShdw>
              </a:effectLst>
            </a:endParaRPr>
          </a:p>
        </p:txBody>
      </p:sp>
      <p:sp>
        <p:nvSpPr>
          <p:cNvPr id="5" name="Rectangle 4"/>
          <p:cNvSpPr/>
          <p:nvPr/>
        </p:nvSpPr>
        <p:spPr>
          <a:xfrm>
            <a:off x="357158" y="1244155"/>
            <a:ext cx="8429684" cy="5613845"/>
          </a:xfrm>
          <a:prstGeom prst="rect">
            <a:avLst/>
          </a:prstGeom>
        </p:spPr>
        <p:txBody>
          <a:bodyPr wrap="square">
            <a:spAutoFit/>
          </a:bodyPr>
          <a:lstStyle/>
          <a:p>
            <a:pPr marL="274320" lvl="0" indent="-274320" fontAlgn="auto">
              <a:spcBef>
                <a:spcPct val="20000"/>
              </a:spcBef>
              <a:spcAft>
                <a:spcPts val="0"/>
              </a:spcAft>
              <a:buClr>
                <a:srgbClr val="F07F09"/>
              </a:buClr>
              <a:buSzPct val="85000"/>
            </a:pPr>
            <a:r>
              <a:rPr lang="fr-FR" sz="2300" b="1" dirty="0">
                <a:solidFill>
                  <a:srgbClr val="F07F09"/>
                </a:solidFill>
                <a:latin typeface="Georgia"/>
                <a:ea typeface="+mn-ea"/>
              </a:rPr>
              <a:t>Q</a:t>
            </a:r>
            <a:r>
              <a:rPr lang="fr-FR" sz="2300" dirty="0">
                <a:solidFill>
                  <a:srgbClr val="1B587C">
                    <a:lumMod val="75000"/>
                  </a:srgbClr>
                </a:solidFill>
                <a:latin typeface="Georgia"/>
                <a:ea typeface="+mn-ea"/>
              </a:rPr>
              <a:t>:. </a:t>
            </a:r>
            <a:r>
              <a:rPr lang="fr-FR" sz="2300" b="1" dirty="0">
                <a:solidFill>
                  <a:srgbClr val="1B587C">
                    <a:lumMod val="75000"/>
                  </a:srgbClr>
                </a:solidFill>
                <a:latin typeface="Georgia"/>
                <a:ea typeface="+mn-ea"/>
              </a:rPr>
              <a:t>Quelle est l’utilité des patrons de conception ?</a:t>
            </a:r>
          </a:p>
          <a:p>
            <a:pPr marL="274320" lvl="0" indent="-274320" fontAlgn="auto">
              <a:spcBef>
                <a:spcPct val="20000"/>
              </a:spcBef>
              <a:spcAft>
                <a:spcPts val="0"/>
              </a:spcAft>
              <a:buClr>
                <a:srgbClr val="F07F09"/>
              </a:buClr>
              <a:buSzPct val="85000"/>
              <a:buFont typeface="Wingdings 2"/>
              <a:buChar char=""/>
            </a:pPr>
            <a:endParaRPr lang="fr-FR" sz="2300" dirty="0">
              <a:solidFill>
                <a:srgbClr val="1B587C">
                  <a:lumMod val="75000"/>
                </a:srgbClr>
              </a:solidFill>
              <a:latin typeface="Georgia"/>
              <a:ea typeface="+mn-ea"/>
            </a:endParaRPr>
          </a:p>
          <a:p>
            <a:pPr marL="274320" lvl="0" indent="-274320" fontAlgn="auto">
              <a:spcBef>
                <a:spcPct val="20000"/>
              </a:spcBef>
              <a:spcAft>
                <a:spcPts val="0"/>
              </a:spcAft>
              <a:buClr>
                <a:srgbClr val="F07F09"/>
              </a:buClr>
              <a:buSzPct val="85000"/>
            </a:pPr>
            <a:r>
              <a:rPr lang="fr-FR" sz="2300" b="1" dirty="0">
                <a:solidFill>
                  <a:srgbClr val="F07F09"/>
                </a:solidFill>
                <a:latin typeface="Georgia"/>
                <a:ea typeface="+mn-ea"/>
              </a:rPr>
              <a:t>R: </a:t>
            </a:r>
            <a:r>
              <a:rPr lang="fr-FR" sz="2300" dirty="0">
                <a:solidFill>
                  <a:srgbClr val="1B587C">
                    <a:lumMod val="75000"/>
                  </a:srgbClr>
                </a:solidFill>
                <a:latin typeface="Georgia"/>
                <a:ea typeface="+mn-ea"/>
              </a:rPr>
              <a:t>Les patrons de conception: </a:t>
            </a:r>
          </a:p>
          <a:p>
            <a:pPr marL="274320" lvl="0" indent="-274320" fontAlgn="auto">
              <a:spcBef>
                <a:spcPct val="20000"/>
              </a:spcBef>
              <a:spcAft>
                <a:spcPts val="0"/>
              </a:spcAft>
              <a:buClr>
                <a:srgbClr val="F07F09"/>
              </a:buClr>
              <a:buSzPct val="85000"/>
            </a:pPr>
            <a:endParaRPr lang="fr-FR" sz="23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300" dirty="0">
                <a:solidFill>
                  <a:srgbClr val="1B587C">
                    <a:lumMod val="75000"/>
                  </a:srgbClr>
                </a:solidFill>
                <a:latin typeface="Georgia"/>
                <a:ea typeface="+mn-ea"/>
              </a:rPr>
              <a:t>Offrent la possibilité de </a:t>
            </a:r>
            <a:r>
              <a:rPr lang="fr-FR" sz="2300" b="1" dirty="0">
                <a:solidFill>
                  <a:srgbClr val="00B050"/>
                </a:solidFill>
                <a:latin typeface="Georgia"/>
                <a:ea typeface="+mn-ea"/>
              </a:rPr>
              <a:t>capitaliser</a:t>
            </a:r>
            <a:r>
              <a:rPr lang="fr-FR" sz="2300" dirty="0">
                <a:solidFill>
                  <a:srgbClr val="1B587C">
                    <a:lumMod val="75000"/>
                  </a:srgbClr>
                </a:solidFill>
                <a:latin typeface="Georgia"/>
                <a:ea typeface="+mn-ea"/>
              </a:rPr>
              <a:t> le </a:t>
            </a:r>
            <a:r>
              <a:rPr lang="fr-FR" sz="2300" b="1" dirty="0">
                <a:solidFill>
                  <a:srgbClr val="00B050"/>
                </a:solidFill>
                <a:latin typeface="Georgia"/>
                <a:ea typeface="+mn-ea"/>
              </a:rPr>
              <a:t>savoir-faire</a:t>
            </a:r>
            <a:r>
              <a:rPr lang="fr-FR" sz="2300" dirty="0">
                <a:solidFill>
                  <a:srgbClr val="1B587C">
                    <a:lumMod val="75000"/>
                  </a:srgbClr>
                </a:solidFill>
                <a:latin typeface="Georgia"/>
                <a:ea typeface="+mn-ea"/>
              </a:rPr>
              <a:t> d'experts.</a:t>
            </a:r>
          </a:p>
          <a:p>
            <a:pPr marL="274320" lvl="0" indent="-274320" algn="just" fontAlgn="auto">
              <a:spcBef>
                <a:spcPct val="20000"/>
              </a:spcBef>
              <a:spcAft>
                <a:spcPts val="0"/>
              </a:spcAft>
              <a:buClr>
                <a:srgbClr val="F07F09"/>
              </a:buClr>
              <a:buSzPct val="85000"/>
            </a:pPr>
            <a:endParaRPr lang="fr-FR" sz="23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300" dirty="0">
                <a:solidFill>
                  <a:srgbClr val="1B587C">
                    <a:lumMod val="75000"/>
                  </a:srgbClr>
                </a:solidFill>
                <a:latin typeface="Georgia"/>
                <a:ea typeface="+mn-ea"/>
              </a:rPr>
              <a:t>offrent un </a:t>
            </a:r>
            <a:r>
              <a:rPr lang="fr-FR" sz="2300" b="1" dirty="0">
                <a:solidFill>
                  <a:srgbClr val="00B050"/>
                </a:solidFill>
                <a:latin typeface="Georgia"/>
                <a:ea typeface="+mn-ea"/>
              </a:rPr>
              <a:t>vocabulaire commun</a:t>
            </a:r>
            <a:r>
              <a:rPr lang="fr-FR" sz="2300" dirty="0">
                <a:solidFill>
                  <a:srgbClr val="1B587C">
                    <a:lumMod val="75000"/>
                  </a:srgbClr>
                </a:solidFill>
                <a:latin typeface="Georgia"/>
                <a:ea typeface="+mn-ea"/>
              </a:rPr>
              <a:t>, dans le cas d'un développement en équipe,</a:t>
            </a:r>
          </a:p>
          <a:p>
            <a:pPr marL="274320" lvl="0" indent="-274320" algn="just" fontAlgn="auto">
              <a:spcBef>
                <a:spcPct val="20000"/>
              </a:spcBef>
              <a:spcAft>
                <a:spcPts val="0"/>
              </a:spcAft>
              <a:buClr>
                <a:srgbClr val="F07F09"/>
              </a:buClr>
              <a:buSzPct val="85000"/>
              <a:buFont typeface="Wingdings 2"/>
              <a:buChar char=""/>
            </a:pPr>
            <a:endParaRPr lang="fr-FR" sz="23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300" dirty="0">
                <a:solidFill>
                  <a:srgbClr val="1B587C">
                    <a:lumMod val="75000"/>
                  </a:srgbClr>
                </a:solidFill>
                <a:latin typeface="Georgia"/>
                <a:ea typeface="+mn-ea"/>
              </a:rPr>
              <a:t>dénotant l’expertise des concepteurs. Ces derniers peuvent alors décrire et discuter plus facilement leurs applications à </a:t>
            </a:r>
            <a:r>
              <a:rPr lang="fr-FR" sz="2300" b="1" dirty="0">
                <a:solidFill>
                  <a:srgbClr val="00B050"/>
                </a:solidFill>
                <a:latin typeface="Georgia"/>
                <a:ea typeface="+mn-ea"/>
              </a:rPr>
              <a:t>un niveau abstrait</a:t>
            </a:r>
            <a:r>
              <a:rPr lang="fr-FR" sz="2300" dirty="0">
                <a:solidFill>
                  <a:srgbClr val="1B587C">
                    <a:lumMod val="75000"/>
                  </a:srgbClr>
                </a:solidFill>
                <a:latin typeface="Georgia"/>
                <a:ea typeface="+mn-ea"/>
              </a:rPr>
              <a:t>, en dissimulant les détails de conception,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2932213" cy="861774"/>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  DÉFINITIONS</a:t>
            </a:r>
            <a:r>
              <a:rPr lang="fr-FR" b="1" dirty="0" smtClean="0">
                <a:effectLst>
                  <a:outerShdw blurRad="38100" dist="38100" dir="2700000" algn="tl">
                    <a:srgbClr val="000000">
                      <a:alpha val="43137"/>
                    </a:srgbClr>
                  </a:outerShdw>
                </a:effectLst>
              </a:rPr>
              <a:t> </a:t>
            </a:r>
          </a:p>
          <a:p>
            <a:pPr marL="457200" indent="-457200"/>
            <a:endParaRPr lang="fr-FR" b="1" dirty="0" smtClean="0">
              <a:effectLst>
                <a:outerShdw blurRad="38100" dist="38100" dir="2700000" algn="tl">
                  <a:srgbClr val="000000">
                    <a:alpha val="43137"/>
                  </a:srgbClr>
                </a:outerShdw>
              </a:effectLst>
            </a:endParaRPr>
          </a:p>
        </p:txBody>
      </p:sp>
      <p:sp>
        <p:nvSpPr>
          <p:cNvPr id="5" name="Rectangle 4"/>
          <p:cNvSpPr/>
          <p:nvPr/>
        </p:nvSpPr>
        <p:spPr>
          <a:xfrm>
            <a:off x="571472" y="1443841"/>
            <a:ext cx="8001056" cy="4976747"/>
          </a:xfrm>
          <a:prstGeom prst="rect">
            <a:avLst/>
          </a:prstGeom>
        </p:spPr>
        <p:txBody>
          <a:bodyPr wrap="square">
            <a:spAutoFit/>
          </a:bodyPr>
          <a:lstStyle/>
          <a:p>
            <a:pPr marL="274320" lvl="0" indent="-274320" algn="just" fontAlgn="auto">
              <a:spcBef>
                <a:spcPct val="20000"/>
              </a:spcBef>
              <a:spcAft>
                <a:spcPts val="0"/>
              </a:spcAft>
              <a:buClr>
                <a:srgbClr val="F07F09"/>
              </a:buClr>
              <a:buSzPct val="85000"/>
              <a:buFont typeface="Wingdings 2"/>
              <a:buChar char=""/>
            </a:pPr>
            <a:r>
              <a:rPr lang="fr-FR" sz="2300" dirty="0">
                <a:solidFill>
                  <a:srgbClr val="1B587C">
                    <a:lumMod val="75000"/>
                  </a:srgbClr>
                </a:solidFill>
                <a:latin typeface="Georgia"/>
                <a:ea typeface="+mn-ea"/>
              </a:rPr>
              <a:t>facilitent la </a:t>
            </a:r>
            <a:r>
              <a:rPr lang="fr-FR" sz="2300" b="1" dirty="0">
                <a:solidFill>
                  <a:srgbClr val="00B050"/>
                </a:solidFill>
                <a:latin typeface="Georgia"/>
                <a:ea typeface="+mn-ea"/>
              </a:rPr>
              <a:t>compréhension</a:t>
            </a:r>
            <a:r>
              <a:rPr lang="fr-FR" sz="2300" dirty="0">
                <a:solidFill>
                  <a:srgbClr val="1B587C">
                    <a:lumMod val="75000"/>
                  </a:srgbClr>
                </a:solidFill>
                <a:latin typeface="Georgia"/>
                <a:ea typeface="+mn-ea"/>
              </a:rPr>
              <a:t> des conception complexes  et améliorent par conséquent leur </a:t>
            </a:r>
            <a:r>
              <a:rPr lang="fr-FR" sz="2300" b="1" dirty="0">
                <a:solidFill>
                  <a:srgbClr val="00B050"/>
                </a:solidFill>
                <a:latin typeface="Georgia"/>
                <a:ea typeface="+mn-ea"/>
              </a:rPr>
              <a:t>maintenance</a:t>
            </a:r>
            <a:r>
              <a:rPr lang="fr-FR" sz="2300" dirty="0">
                <a:solidFill>
                  <a:srgbClr val="1B587C">
                    <a:lumMod val="75000"/>
                  </a:srgbClr>
                </a:solidFill>
                <a:latin typeface="Georgia"/>
                <a:ea typeface="+mn-ea"/>
              </a:rPr>
              <a:t> et leur </a:t>
            </a:r>
            <a:r>
              <a:rPr lang="fr-FR" sz="2300" b="1" dirty="0">
                <a:solidFill>
                  <a:srgbClr val="00B050"/>
                </a:solidFill>
                <a:latin typeface="Georgia"/>
                <a:ea typeface="+mn-ea"/>
              </a:rPr>
              <a:t>évolution</a:t>
            </a:r>
            <a:r>
              <a:rPr lang="fr-FR" sz="2300" dirty="0">
                <a:solidFill>
                  <a:srgbClr val="1B587C">
                    <a:lumMod val="75000"/>
                  </a:srgbClr>
                </a:solidFill>
                <a:latin typeface="Georgia"/>
                <a:ea typeface="+mn-ea"/>
              </a:rPr>
              <a:t>.</a:t>
            </a:r>
          </a:p>
          <a:p>
            <a:pPr marL="274320" lvl="0" indent="-274320" algn="just" fontAlgn="auto">
              <a:spcBef>
                <a:spcPct val="20000"/>
              </a:spcBef>
              <a:spcAft>
                <a:spcPts val="0"/>
              </a:spcAft>
              <a:buClr>
                <a:srgbClr val="F07F09"/>
              </a:buClr>
              <a:buSzPct val="85000"/>
              <a:buFont typeface="Wingdings 2"/>
              <a:buChar char=""/>
            </a:pPr>
            <a:endParaRPr lang="fr-FR" sz="23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300" dirty="0">
                <a:solidFill>
                  <a:srgbClr val="1B587C">
                    <a:lumMod val="75000"/>
                  </a:srgbClr>
                </a:solidFill>
                <a:latin typeface="Georgia"/>
                <a:ea typeface="+mn-ea"/>
              </a:rPr>
              <a:t>améliorent la </a:t>
            </a:r>
            <a:r>
              <a:rPr lang="fr-FR" sz="2300" b="1" dirty="0">
                <a:solidFill>
                  <a:srgbClr val="00B050"/>
                </a:solidFill>
                <a:latin typeface="Georgia"/>
                <a:ea typeface="+mn-ea"/>
              </a:rPr>
              <a:t>réutilisation</a:t>
            </a:r>
            <a:r>
              <a:rPr lang="fr-FR" sz="2300" dirty="0">
                <a:solidFill>
                  <a:srgbClr val="1B587C">
                    <a:lumMod val="75000"/>
                  </a:srgbClr>
                </a:solidFill>
                <a:latin typeface="Georgia"/>
                <a:ea typeface="+mn-ea"/>
              </a:rPr>
              <a:t> des systèmes, tout en séparant la partie fonctionnelle de la partie non fonctionnelle. </a:t>
            </a:r>
          </a:p>
          <a:p>
            <a:pPr marL="274320" lvl="0" indent="-274320" algn="just" fontAlgn="auto">
              <a:spcBef>
                <a:spcPct val="20000"/>
              </a:spcBef>
              <a:spcAft>
                <a:spcPts val="0"/>
              </a:spcAft>
              <a:buClr>
                <a:srgbClr val="F07F09"/>
              </a:buClr>
              <a:buSzPct val="85000"/>
              <a:buFont typeface="Wingdings 2"/>
              <a:buChar char=""/>
            </a:pPr>
            <a:endParaRPr lang="fr-FR" sz="23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300" dirty="0">
                <a:solidFill>
                  <a:srgbClr val="1B587C">
                    <a:lumMod val="75000"/>
                  </a:srgbClr>
                </a:solidFill>
                <a:latin typeface="Georgia"/>
                <a:ea typeface="+mn-ea"/>
              </a:rPr>
              <a:t>En d’autres termes, il est nécessaire de coordonner la </a:t>
            </a:r>
            <a:r>
              <a:rPr lang="fr-FR" sz="2300" b="1" dirty="0">
                <a:solidFill>
                  <a:srgbClr val="00B050"/>
                </a:solidFill>
                <a:latin typeface="Georgia"/>
                <a:ea typeface="+mn-ea"/>
              </a:rPr>
              <a:t>séparation</a:t>
            </a:r>
            <a:r>
              <a:rPr lang="fr-FR" sz="2300" dirty="0">
                <a:solidFill>
                  <a:srgbClr val="1B587C">
                    <a:lumMod val="75000"/>
                  </a:srgbClr>
                </a:solidFill>
                <a:latin typeface="Georgia"/>
                <a:ea typeface="+mn-ea"/>
              </a:rPr>
              <a:t> des propriétés fonctionnelles et non fonctionnelles </a:t>
            </a:r>
            <a:r>
              <a:rPr lang="fr-FR" sz="2300" b="1" dirty="0">
                <a:solidFill>
                  <a:srgbClr val="00B050"/>
                </a:solidFill>
                <a:latin typeface="Georgia"/>
                <a:ea typeface="+mn-ea"/>
              </a:rPr>
              <a:t>dès la phase de conception </a:t>
            </a:r>
            <a:r>
              <a:rPr lang="fr-FR" sz="2300" dirty="0">
                <a:solidFill>
                  <a:srgbClr val="1B587C">
                    <a:lumMod val="75000"/>
                  </a:srgbClr>
                </a:solidFill>
                <a:latin typeface="Georgia"/>
                <a:ea typeface="+mn-ea"/>
              </a:rPr>
              <a:t>en utilisant les patrons de conception avant l’implémentation avec un langage adéquat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068421"/>
            <a:ext cx="8073620" cy="646331"/>
          </a:xfrm>
          <a:prstGeom prst="rect">
            <a:avLst/>
          </a:prstGeom>
        </p:spPr>
        <p:txBody>
          <a:bodyPr wrap="none">
            <a:spAutoFit/>
          </a:bodyPr>
          <a:lstStyle/>
          <a:p>
            <a:pPr marL="457200" indent="-457200"/>
            <a:r>
              <a:rPr lang="fr-FR" sz="3600" b="1" dirty="0" smtClean="0">
                <a:effectLst>
                  <a:outerShdw blurRad="38100" dist="38100" dir="2700000" algn="tl">
                    <a:srgbClr val="000000">
                      <a:alpha val="43137"/>
                    </a:srgbClr>
                  </a:outerShdw>
                </a:effectLst>
              </a:rPr>
              <a:t>3.  LES PATRONS DE CONCEPTION DE GOF</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9934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  LES PATRONS DE CONCEPTION DE GOF</a:t>
            </a:r>
          </a:p>
        </p:txBody>
      </p:sp>
      <p:sp>
        <p:nvSpPr>
          <p:cNvPr id="3" name="Rectangle 2"/>
          <p:cNvSpPr/>
          <p:nvPr/>
        </p:nvSpPr>
        <p:spPr>
          <a:xfrm>
            <a:off x="642910" y="2571744"/>
            <a:ext cx="8143932" cy="2751522"/>
          </a:xfrm>
          <a:prstGeom prst="rect">
            <a:avLst/>
          </a:prstGeom>
        </p:spPr>
        <p:txBody>
          <a:bodyPr wrap="square">
            <a:spAutoFit/>
          </a:bodyPr>
          <a:lstStyle/>
          <a:p>
            <a:pPr marL="274320" lvl="0" indent="-274320" algn="just" fontAlgn="auto">
              <a:spcBef>
                <a:spcPct val="20000"/>
              </a:spcBef>
              <a:spcAft>
                <a:spcPts val="0"/>
              </a:spcAft>
              <a:buClr>
                <a:srgbClr val="F07F09"/>
              </a:buClr>
              <a:buSzPct val="85000"/>
            </a:pPr>
            <a:r>
              <a:rPr lang="fr-FR" sz="2700" dirty="0">
                <a:solidFill>
                  <a:srgbClr val="1B587C">
                    <a:lumMod val="75000"/>
                  </a:srgbClr>
                </a:solidFill>
                <a:latin typeface="Georgia"/>
                <a:ea typeface="+mn-ea"/>
              </a:rPr>
              <a:t>Les patrons de conception  de </a:t>
            </a:r>
            <a:r>
              <a:rPr lang="fr-FR" sz="2700" b="1" dirty="0">
                <a:solidFill>
                  <a:srgbClr val="1B587C">
                    <a:lumMod val="75000"/>
                  </a:srgbClr>
                </a:solidFill>
                <a:latin typeface="Georgia"/>
                <a:ea typeface="+mn-ea"/>
              </a:rPr>
              <a:t>GoF</a:t>
            </a:r>
            <a:r>
              <a:rPr lang="fr-FR" sz="2700" dirty="0">
                <a:solidFill>
                  <a:srgbClr val="1B587C">
                    <a:lumMod val="75000"/>
                  </a:srgbClr>
                </a:solidFill>
                <a:latin typeface="Georgia"/>
                <a:ea typeface="+mn-ea"/>
              </a:rPr>
              <a:t> (</a:t>
            </a:r>
            <a:r>
              <a:rPr lang="fr-FR" sz="2700" b="1" dirty="0">
                <a:solidFill>
                  <a:srgbClr val="1B587C">
                    <a:lumMod val="75000"/>
                  </a:srgbClr>
                </a:solidFill>
                <a:latin typeface="Georgia"/>
                <a:ea typeface="+mn-ea"/>
              </a:rPr>
              <a:t>G</a:t>
            </a:r>
            <a:r>
              <a:rPr lang="fr-FR" sz="2700" dirty="0">
                <a:solidFill>
                  <a:srgbClr val="1B587C">
                    <a:lumMod val="75000"/>
                  </a:srgbClr>
                </a:solidFill>
                <a:latin typeface="Georgia"/>
                <a:ea typeface="+mn-ea"/>
              </a:rPr>
              <a:t>ang </a:t>
            </a:r>
            <a:r>
              <a:rPr lang="fr-FR" sz="2700" b="1" dirty="0">
                <a:solidFill>
                  <a:srgbClr val="1B587C">
                    <a:lumMod val="75000"/>
                  </a:srgbClr>
                </a:solidFill>
                <a:latin typeface="Georgia"/>
                <a:ea typeface="+mn-ea"/>
              </a:rPr>
              <a:t>O</a:t>
            </a:r>
            <a:r>
              <a:rPr lang="fr-FR" sz="2700" dirty="0">
                <a:solidFill>
                  <a:srgbClr val="1B587C">
                    <a:lumMod val="75000"/>
                  </a:srgbClr>
                </a:solidFill>
                <a:latin typeface="Georgia"/>
                <a:ea typeface="+mn-ea"/>
              </a:rPr>
              <a:t>f </a:t>
            </a:r>
            <a:r>
              <a:rPr lang="fr-FR" sz="2700" b="1" dirty="0">
                <a:solidFill>
                  <a:srgbClr val="1B587C">
                    <a:lumMod val="75000"/>
                  </a:srgbClr>
                </a:solidFill>
                <a:latin typeface="Georgia"/>
                <a:ea typeface="+mn-ea"/>
              </a:rPr>
              <a:t>F</a:t>
            </a:r>
            <a:r>
              <a:rPr lang="fr-FR" sz="2700" dirty="0">
                <a:solidFill>
                  <a:srgbClr val="1B587C">
                    <a:lumMod val="75000"/>
                  </a:srgbClr>
                </a:solidFill>
                <a:latin typeface="Georgia"/>
                <a:ea typeface="+mn-ea"/>
              </a:rPr>
              <a:t>our) les plus connus et sans doute les plus utilisés.</a:t>
            </a:r>
          </a:p>
          <a:p>
            <a:pPr marL="274320" lvl="0" indent="-274320" algn="just" fontAlgn="auto">
              <a:spcBef>
                <a:spcPct val="20000"/>
              </a:spcBef>
              <a:spcAft>
                <a:spcPts val="0"/>
              </a:spcAft>
              <a:buClr>
                <a:srgbClr val="F07F09"/>
              </a:buClr>
              <a:buSzPct val="85000"/>
              <a:buFont typeface="Wingdings 2"/>
              <a:buChar char=""/>
            </a:pPr>
            <a:endParaRPr lang="fr-FR" sz="27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pPr>
            <a:r>
              <a:rPr lang="fr-FR" sz="2700" i="1" dirty="0">
                <a:solidFill>
                  <a:schemeClr val="accent4">
                    <a:lumMod val="75000"/>
                  </a:schemeClr>
                </a:solidFill>
                <a:latin typeface="Georgia"/>
                <a:ea typeface="+mn-ea"/>
              </a:rPr>
              <a:t>//Un autre catalogue de ‘Siemens Group est apparu peu de temps après, qui traite en partie de ces patrons.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1357298"/>
            <a:ext cx="8398581" cy="4154984"/>
          </a:xfrm>
          <a:prstGeom prst="rect">
            <a:avLst/>
          </a:prstGeom>
          <a:solidFill>
            <a:schemeClr val="accent1">
              <a:lumMod val="20000"/>
              <a:lumOff val="80000"/>
            </a:schemeClr>
          </a:solidFill>
        </p:spPr>
        <p:txBody>
          <a:bodyPr wrap="square" rtlCol="0">
            <a:spAutoFit/>
          </a:bodyPr>
          <a:lstStyle/>
          <a:p>
            <a:pPr algn="ctr"/>
            <a:r>
              <a:rPr lang="fr-FR" sz="4400" b="1" dirty="0" smtClean="0"/>
              <a:t>CONTENU</a:t>
            </a:r>
            <a:r>
              <a:rPr lang="fr-FR" sz="4400" b="1" u="dbl" dirty="0" smtClean="0">
                <a:effectLst>
                  <a:outerShdw blurRad="38100" dist="38100" dir="2700000" algn="tl">
                    <a:srgbClr val="000000">
                      <a:alpha val="43137"/>
                    </a:srgbClr>
                  </a:outerShdw>
                </a:effectLst>
              </a:rPr>
              <a:t> </a:t>
            </a:r>
            <a:endParaRPr lang="fr-FR" sz="3200" b="1" dirty="0" smtClean="0"/>
          </a:p>
          <a:p>
            <a:endParaRPr lang="fr-FR" sz="3200" b="1" dirty="0"/>
          </a:p>
          <a:p>
            <a:pPr marL="457200" indent="-457200">
              <a:buFont typeface="+mj-lt"/>
              <a:buAutoNum type="arabicPeriod"/>
            </a:pPr>
            <a:r>
              <a:rPr lang="fr-FR" sz="3200" b="1" dirty="0" smtClean="0"/>
              <a:t>Principes et origine</a:t>
            </a:r>
          </a:p>
          <a:p>
            <a:pPr marL="457200" indent="-457200">
              <a:buFont typeface="+mj-lt"/>
              <a:buAutoNum type="arabicPeriod"/>
            </a:pPr>
            <a:r>
              <a:rPr lang="fr-FR" sz="3200" b="1" dirty="0" smtClean="0"/>
              <a:t>Définitions </a:t>
            </a:r>
          </a:p>
          <a:p>
            <a:pPr marL="457200" indent="-457200">
              <a:buFont typeface="+mj-lt"/>
              <a:buAutoNum type="arabicPeriod"/>
            </a:pPr>
            <a:r>
              <a:rPr lang="fr-FR" sz="3200" b="1" dirty="0" smtClean="0"/>
              <a:t>Les patrons de conception de </a:t>
            </a:r>
            <a:r>
              <a:rPr lang="fr-FR" sz="3200" b="1" dirty="0" err="1" smtClean="0"/>
              <a:t>GoF</a:t>
            </a:r>
            <a:endParaRPr lang="fr-FR" sz="3200" b="1" dirty="0" smtClean="0"/>
          </a:p>
          <a:p>
            <a:pPr marL="457200" indent="-457200"/>
            <a:r>
              <a:rPr lang="fr-FR" sz="3200" dirty="0" smtClean="0"/>
              <a:t>       </a:t>
            </a:r>
            <a:r>
              <a:rPr lang="fr-FR" sz="2800" b="1" dirty="0" smtClean="0"/>
              <a:t>3.1 Présentation de quelques patrons</a:t>
            </a:r>
          </a:p>
          <a:p>
            <a:pPr marL="457200" indent="-457200"/>
            <a:r>
              <a:rPr lang="fr-FR" sz="2800" b="1" dirty="0" smtClean="0"/>
              <a:t>        3.2 Exemple illustratif</a:t>
            </a:r>
          </a:p>
          <a:p>
            <a:pPr marL="457200" indent="-457200"/>
            <a:r>
              <a:rPr lang="fr-FR" sz="3200" b="1" dirty="0" smtClean="0"/>
              <a:t>4. Remarques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9934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  LES PATRONS DE CONCEPTION DE GOF</a:t>
            </a:r>
          </a:p>
        </p:txBody>
      </p:sp>
      <p:sp>
        <p:nvSpPr>
          <p:cNvPr id="4" name="Espace réservé du contenu 2"/>
          <p:cNvSpPr txBox="1">
            <a:spLocks/>
          </p:cNvSpPr>
          <p:nvPr/>
        </p:nvSpPr>
        <p:spPr>
          <a:xfrm>
            <a:off x="301752" y="1527048"/>
            <a:ext cx="8503920" cy="1187572"/>
          </a:xfrm>
          <a:prstGeom prst="rect">
            <a:avLst/>
          </a:prstGeom>
        </p:spPr>
        <p:txBody>
          <a:bodyPr vert="horz">
            <a:normAutofit/>
          </a:bodyPr>
          <a:lstStyle/>
          <a:p>
            <a:pPr marL="274320" marR="0" lvl="0" indent="-274320" defTabSz="914400" eaLnBrk="1" fontAlgn="auto" latinLnBrk="0" hangingPunct="1">
              <a:lnSpc>
                <a:spcPct val="100000"/>
              </a:lnSpc>
              <a:spcBef>
                <a:spcPct val="20000"/>
              </a:spcBef>
              <a:spcAft>
                <a:spcPts val="0"/>
              </a:spcAft>
              <a:buClr>
                <a:srgbClr val="F07F09"/>
              </a:buClr>
              <a:buSzPct val="85000"/>
              <a:buFontTx/>
              <a:buNone/>
              <a:tabLst/>
              <a:defRPr/>
            </a:pPr>
            <a:r>
              <a:rPr kumimoji="0" lang="fr-FR" sz="2700" b="0" i="0" u="none" strike="noStrike" kern="0" cap="none" spc="0" normalizeH="0" baseline="0" noProof="0" dirty="0" smtClean="0">
                <a:ln>
                  <a:noFill/>
                </a:ln>
                <a:solidFill>
                  <a:srgbClr val="1B587C">
                    <a:lumMod val="75000"/>
                  </a:srgbClr>
                </a:solidFill>
                <a:effectLst/>
                <a:uLnTx/>
                <a:uFillTx/>
              </a:rPr>
              <a:t>Formalisme de description des patrons de conception de GOF </a:t>
            </a: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p:txBody>
      </p:sp>
      <p:pic>
        <p:nvPicPr>
          <p:cNvPr id="5" name="Picture 2"/>
          <p:cNvPicPr>
            <a:picLocks noChangeAspect="1" noChangeArrowheads="1"/>
          </p:cNvPicPr>
          <p:nvPr/>
        </p:nvPicPr>
        <p:blipFill>
          <a:blip r:embed="rId2"/>
          <a:srcRect/>
          <a:stretch>
            <a:fillRect/>
          </a:stretch>
        </p:blipFill>
        <p:spPr bwMode="auto">
          <a:xfrm>
            <a:off x="265915" y="2786058"/>
            <a:ext cx="8663804"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040217" y="142852"/>
            <a:ext cx="5178645"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9934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  LES PATRONS DE CONCEPTION DE GOF</a:t>
            </a:r>
          </a:p>
        </p:txBody>
      </p:sp>
      <p:sp>
        <p:nvSpPr>
          <p:cNvPr id="5" name="Espace réservé du contenu 2"/>
          <p:cNvSpPr txBox="1">
            <a:spLocks/>
          </p:cNvSpPr>
          <p:nvPr/>
        </p:nvSpPr>
        <p:spPr>
          <a:xfrm>
            <a:off x="285720" y="1285860"/>
            <a:ext cx="8503920" cy="247345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0" u="none" strike="noStrike" kern="1200" cap="none" spc="0" normalizeH="0" baseline="0" noProof="0" dirty="0" smtClean="0">
              <a:ln>
                <a:noFill/>
              </a:ln>
              <a:solidFill>
                <a:srgbClr val="277FB3"/>
              </a:solidFill>
              <a:effectLst/>
              <a:uLnTx/>
              <a:uFillTx/>
              <a:latin typeface="Georgia"/>
              <a:ea typeface="+mn-ea"/>
              <a:cs typeface="+mn-cs"/>
            </a:endParaRP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None/>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Le catalogue de  GoF contient 23 patrons de conception. Ils sont organisés en patrons créateurs, structuraux et comportementaux, suivant le fait qu'ils s'appliquent sur des classes ou sur des objets. </a:t>
            </a: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p:txBody>
      </p:sp>
      <p:sp>
        <p:nvSpPr>
          <p:cNvPr id="6" name="Accolade ouvrante 5"/>
          <p:cNvSpPr/>
          <p:nvPr/>
        </p:nvSpPr>
        <p:spPr>
          <a:xfrm>
            <a:off x="4000496" y="4643446"/>
            <a:ext cx="399403" cy="1500198"/>
          </a:xfrm>
          <a:prstGeom prst="leftBrace">
            <a:avLst/>
          </a:prstGeom>
          <a:noFill/>
          <a:ln w="127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entury Schoolbook"/>
              <a:ea typeface="+mn-ea"/>
              <a:cs typeface="+mn-cs"/>
            </a:endParaRPr>
          </a:p>
        </p:txBody>
      </p:sp>
      <p:sp>
        <p:nvSpPr>
          <p:cNvPr id="7" name="Rectangle à coins arrondis 6"/>
          <p:cNvSpPr/>
          <p:nvPr/>
        </p:nvSpPr>
        <p:spPr>
          <a:xfrm>
            <a:off x="4429124" y="4759533"/>
            <a:ext cx="2396420" cy="312541"/>
          </a:xfrm>
          <a:prstGeom prst="roundRect">
            <a:avLst/>
          </a:prstGeom>
          <a:solidFill>
            <a:sysClr val="window" lastClr="FFFFFF"/>
          </a:solidFill>
          <a:ln w="25400" cap="flat" cmpd="sng" algn="ctr">
            <a:solidFill>
              <a:srgbClr val="727CA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ysClr val="windowText" lastClr="000000"/>
                </a:solidFill>
                <a:effectLst/>
                <a:uLnTx/>
                <a:uFillTx/>
                <a:latin typeface="Century Schoolbook"/>
                <a:ea typeface="+mn-ea"/>
                <a:cs typeface="+mn-cs"/>
              </a:rPr>
              <a:t>Créateurs</a:t>
            </a:r>
            <a:endParaRPr kumimoji="0" lang="fr-FR" sz="1800" b="1" i="0" u="none" strike="noStrike" kern="0" cap="none" spc="0" normalizeH="0" baseline="0" noProof="0" dirty="0">
              <a:ln>
                <a:noFill/>
              </a:ln>
              <a:solidFill>
                <a:sysClr val="windowText" lastClr="000000"/>
              </a:solidFill>
              <a:effectLst/>
              <a:uLnTx/>
              <a:uFillTx/>
              <a:latin typeface="Century Schoolbook"/>
              <a:ea typeface="+mn-ea"/>
              <a:cs typeface="+mn-cs"/>
            </a:endParaRPr>
          </a:p>
        </p:txBody>
      </p:sp>
      <p:sp>
        <p:nvSpPr>
          <p:cNvPr id="8" name="Rectangle à coins arrondis 7"/>
          <p:cNvSpPr/>
          <p:nvPr/>
        </p:nvSpPr>
        <p:spPr>
          <a:xfrm>
            <a:off x="4429124" y="5259599"/>
            <a:ext cx="2396420" cy="312541"/>
          </a:xfrm>
          <a:prstGeom prst="roundRect">
            <a:avLst/>
          </a:prstGeom>
          <a:solidFill>
            <a:sysClr val="window" lastClr="FFFFFF"/>
          </a:solidFill>
          <a:ln w="25400" cap="flat" cmpd="sng" algn="ctr">
            <a:solidFill>
              <a:srgbClr val="727CA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ysClr val="windowText" lastClr="000000"/>
                </a:solidFill>
                <a:effectLst/>
                <a:uLnTx/>
                <a:uFillTx/>
                <a:latin typeface="Century Schoolbook"/>
                <a:ea typeface="+mn-ea"/>
                <a:cs typeface="+mn-cs"/>
              </a:rPr>
              <a:t>Structuraux</a:t>
            </a:r>
            <a:endParaRPr kumimoji="0" lang="fr-FR" sz="1800" b="1" i="0" u="none" strike="noStrike" kern="0" cap="none" spc="0" normalizeH="0" baseline="0" noProof="0" dirty="0">
              <a:ln>
                <a:noFill/>
              </a:ln>
              <a:solidFill>
                <a:sysClr val="windowText" lastClr="000000"/>
              </a:solidFill>
              <a:effectLst/>
              <a:uLnTx/>
              <a:uFillTx/>
              <a:latin typeface="Century Schoolbook"/>
              <a:ea typeface="+mn-ea"/>
              <a:cs typeface="+mn-cs"/>
            </a:endParaRPr>
          </a:p>
        </p:txBody>
      </p:sp>
      <p:sp>
        <p:nvSpPr>
          <p:cNvPr id="9" name="Rectangle à coins arrondis 8"/>
          <p:cNvSpPr/>
          <p:nvPr/>
        </p:nvSpPr>
        <p:spPr>
          <a:xfrm>
            <a:off x="4429124" y="5759665"/>
            <a:ext cx="2396420" cy="312541"/>
          </a:xfrm>
          <a:prstGeom prst="roundRect">
            <a:avLst/>
          </a:prstGeom>
          <a:solidFill>
            <a:sysClr val="window" lastClr="FFFFFF"/>
          </a:solidFill>
          <a:ln w="25400" cap="flat" cmpd="sng" algn="ctr">
            <a:solidFill>
              <a:srgbClr val="727CA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ysClr val="windowText" lastClr="000000"/>
                </a:solidFill>
                <a:effectLst/>
                <a:uLnTx/>
                <a:uFillTx/>
                <a:latin typeface="Century Schoolbook"/>
                <a:ea typeface="+mn-ea"/>
                <a:cs typeface="+mn-cs"/>
              </a:rPr>
              <a:t>De comportement</a:t>
            </a:r>
            <a:endParaRPr kumimoji="0" lang="fr-FR" sz="1800" b="1" i="0" u="none" strike="noStrike" kern="0" cap="none" spc="0" normalizeH="0" baseline="0" noProof="0" dirty="0">
              <a:ln>
                <a:noFill/>
              </a:ln>
              <a:solidFill>
                <a:sysClr val="windowText" lastClr="000000"/>
              </a:solidFill>
              <a:effectLst/>
              <a:uLnTx/>
              <a:uFillTx/>
              <a:latin typeface="Century Schoolbook"/>
              <a:ea typeface="+mn-ea"/>
              <a:cs typeface="+mn-cs"/>
            </a:endParaRPr>
          </a:p>
        </p:txBody>
      </p:sp>
      <p:pic>
        <p:nvPicPr>
          <p:cNvPr id="10" name="Picture 28" descr="9780201633610"/>
          <p:cNvPicPr>
            <a:picLocks noChangeAspect="1" noChangeArrowheads="1"/>
          </p:cNvPicPr>
          <p:nvPr/>
        </p:nvPicPr>
        <p:blipFill>
          <a:blip r:embed="rId2" cstate="print"/>
          <a:srcRect/>
          <a:stretch>
            <a:fillRect/>
          </a:stretch>
        </p:blipFill>
        <p:spPr bwMode="auto">
          <a:xfrm>
            <a:off x="2786050" y="4733908"/>
            <a:ext cx="1044359" cy="1409736"/>
          </a:xfrm>
          <a:prstGeom prst="rect">
            <a:avLst/>
          </a:prstGeom>
          <a:noFill/>
          <a:ln w="9525">
            <a:solidFill>
              <a:sysClr val="windowText" lastClr="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9934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  LES PATRONS DE CONCEPTION DE GOF</a:t>
            </a:r>
          </a:p>
        </p:txBody>
      </p:sp>
      <p:sp>
        <p:nvSpPr>
          <p:cNvPr id="3" name="Rectangle 2"/>
          <p:cNvSpPr/>
          <p:nvPr/>
        </p:nvSpPr>
        <p:spPr>
          <a:xfrm>
            <a:off x="357158" y="1857364"/>
            <a:ext cx="8143932" cy="4164217"/>
          </a:xfrm>
          <a:prstGeom prst="rect">
            <a:avLst/>
          </a:prstGeom>
        </p:spPr>
        <p:txBody>
          <a:bodyPr wrap="square">
            <a:spAutoFit/>
          </a:bodyPr>
          <a:lstStyle/>
          <a:p>
            <a:pPr marL="274320" lvl="0" indent="-274320" algn="just" fontAlgn="auto">
              <a:spcBef>
                <a:spcPct val="20000"/>
              </a:spcBef>
              <a:spcAft>
                <a:spcPts val="0"/>
              </a:spcAft>
              <a:buClr>
                <a:srgbClr val="F07F09"/>
              </a:buClr>
              <a:buSzPct val="85000"/>
            </a:pPr>
            <a:r>
              <a:rPr lang="fr-FR" sz="2700" b="1" dirty="0" smtClean="0">
                <a:solidFill>
                  <a:srgbClr val="00B050"/>
                </a:solidFill>
                <a:latin typeface="Georgia"/>
                <a:ea typeface="+mn-ea"/>
              </a:rPr>
              <a:t>Les patrons créateurs </a:t>
            </a:r>
            <a:r>
              <a:rPr lang="fr-FR" sz="2700" dirty="0" smtClean="0">
                <a:solidFill>
                  <a:srgbClr val="1B587C">
                    <a:lumMod val="75000"/>
                  </a:srgbClr>
                </a:solidFill>
                <a:latin typeface="Georgia"/>
                <a:ea typeface="+mn-ea"/>
              </a:rPr>
              <a:t>concernent </a:t>
            </a:r>
            <a:r>
              <a:rPr lang="fr-FR" sz="2700" dirty="0">
                <a:solidFill>
                  <a:srgbClr val="1B587C">
                    <a:lumMod val="75000"/>
                  </a:srgbClr>
                </a:solidFill>
                <a:latin typeface="Georgia"/>
                <a:ea typeface="+mn-ea"/>
              </a:rPr>
              <a:t>la fabrication d'objets. </a:t>
            </a:r>
            <a:endParaRPr lang="fr-FR" sz="2700" dirty="0" smtClean="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pPr>
            <a:endParaRPr lang="fr-FR" sz="27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pPr>
            <a:r>
              <a:rPr lang="fr-FR" sz="2700" b="1" dirty="0">
                <a:solidFill>
                  <a:schemeClr val="accent2"/>
                </a:solidFill>
                <a:latin typeface="Georgia"/>
                <a:ea typeface="+mn-ea"/>
              </a:rPr>
              <a:t>Les patrons structuraux </a:t>
            </a:r>
            <a:r>
              <a:rPr lang="fr-FR" sz="2700" dirty="0">
                <a:solidFill>
                  <a:srgbClr val="1B587C">
                    <a:lumMod val="75000"/>
                  </a:srgbClr>
                </a:solidFill>
                <a:latin typeface="Georgia"/>
                <a:ea typeface="+mn-ea"/>
              </a:rPr>
              <a:t>travaillent sur la structure des objets. </a:t>
            </a:r>
            <a:endParaRPr lang="fr-FR" sz="2700" dirty="0" smtClean="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pPr>
            <a:endParaRPr lang="fr-FR" sz="27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pPr>
            <a:r>
              <a:rPr lang="fr-FR" sz="2700" b="1" dirty="0">
                <a:solidFill>
                  <a:srgbClr val="0070C0"/>
                </a:solidFill>
                <a:latin typeface="Georgia"/>
                <a:ea typeface="+mn-ea"/>
              </a:rPr>
              <a:t>Les patrons comportementaux </a:t>
            </a:r>
            <a:r>
              <a:rPr lang="fr-FR" sz="2700" dirty="0">
                <a:solidFill>
                  <a:srgbClr val="1B587C">
                    <a:lumMod val="75000"/>
                  </a:srgbClr>
                </a:solidFill>
                <a:latin typeface="Georgia"/>
                <a:ea typeface="+mn-ea"/>
              </a:rPr>
              <a:t>spécifient l'interaction et les responsabilité entre classes et objets. </a:t>
            </a:r>
            <a:endParaRPr lang="fr-FR" sz="2700" i="1" dirty="0">
              <a:solidFill>
                <a:srgbClr val="1B587C">
                  <a:lumMod val="75000"/>
                </a:srgbClr>
              </a:solidFill>
              <a:latin typeface="Georgia"/>
              <a:ea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9934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  LES PATRONS DE CONCEPTION DE GOF</a:t>
            </a:r>
          </a:p>
        </p:txBody>
      </p:sp>
      <p:pic>
        <p:nvPicPr>
          <p:cNvPr id="3" name="Picture 2"/>
          <p:cNvPicPr>
            <a:picLocks noChangeAspect="1" noChangeArrowheads="1"/>
          </p:cNvPicPr>
          <p:nvPr/>
        </p:nvPicPr>
        <p:blipFill>
          <a:blip r:embed="rId2"/>
          <a:srcRect/>
          <a:stretch>
            <a:fillRect/>
          </a:stretch>
        </p:blipFill>
        <p:spPr bwMode="auto">
          <a:xfrm>
            <a:off x="857224" y="1857364"/>
            <a:ext cx="7418387" cy="4378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
        <p:nvSpPr>
          <p:cNvPr id="3" name="Rectangle 2"/>
          <p:cNvSpPr/>
          <p:nvPr/>
        </p:nvSpPr>
        <p:spPr>
          <a:xfrm>
            <a:off x="214282" y="1500174"/>
            <a:ext cx="8929718" cy="1338828"/>
          </a:xfrm>
          <a:prstGeom prst="rect">
            <a:avLst/>
          </a:prstGeom>
        </p:spPr>
        <p:txBody>
          <a:bodyPr wrap="square">
            <a:spAutoFit/>
          </a:bodyPr>
          <a:lstStyle/>
          <a:p>
            <a:pPr marL="274320" lvl="0" indent="-274320" algn="just" fontAlgn="auto">
              <a:spcBef>
                <a:spcPct val="20000"/>
              </a:spcBef>
              <a:spcAft>
                <a:spcPts val="0"/>
              </a:spcAft>
              <a:buClr>
                <a:srgbClr val="F07F09"/>
              </a:buClr>
              <a:buSzPct val="85000"/>
              <a:buFont typeface="Wingdings 2"/>
              <a:buChar char=""/>
            </a:pPr>
            <a:r>
              <a:rPr lang="fr-FR" sz="2700" b="1" dirty="0">
                <a:solidFill>
                  <a:srgbClr val="1B587C">
                    <a:lumMod val="75000"/>
                  </a:srgbClr>
                </a:solidFill>
                <a:latin typeface="Georgia"/>
                <a:ea typeface="+mn-ea"/>
              </a:rPr>
              <a:t>Les patrons créateurs </a:t>
            </a:r>
            <a:r>
              <a:rPr lang="fr-FR" sz="2700" dirty="0">
                <a:solidFill>
                  <a:srgbClr val="1B587C">
                    <a:lumMod val="75000"/>
                  </a:srgbClr>
                </a:solidFill>
                <a:latin typeface="Georgia"/>
                <a:ea typeface="+mn-ea"/>
              </a:rPr>
              <a:t>qui définissent des mécanismes pour l'instanciation et/ou l'initialisation d'objets</a:t>
            </a:r>
            <a:endParaRPr lang="fr-FR" sz="2700" i="1" dirty="0">
              <a:solidFill>
                <a:srgbClr val="1B587C">
                  <a:lumMod val="75000"/>
                </a:srgbClr>
              </a:solidFill>
              <a:latin typeface="Georgia"/>
              <a:ea typeface="+mn-ea"/>
            </a:endParaRPr>
          </a:p>
        </p:txBody>
      </p:sp>
      <p:sp>
        <p:nvSpPr>
          <p:cNvPr id="4" name="Rectangle 3"/>
          <p:cNvSpPr/>
          <p:nvPr/>
        </p:nvSpPr>
        <p:spPr>
          <a:xfrm>
            <a:off x="2500298" y="3500438"/>
            <a:ext cx="4572000" cy="2502223"/>
          </a:xfrm>
          <a:prstGeom prst="rect">
            <a:avLst/>
          </a:prstGeom>
        </p:spPr>
        <p:txBody>
          <a:bodyPr>
            <a:spAutoFit/>
          </a:bodyPr>
          <a:lstStyle/>
          <a:p>
            <a:pPr marL="274320" lvl="0" indent="-274320"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Singleton </a:t>
            </a:r>
          </a:p>
          <a:p>
            <a:pPr marL="274320" lvl="0" indent="-274320"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Fabrication </a:t>
            </a:r>
          </a:p>
          <a:p>
            <a:pPr marL="274320" lvl="0" indent="-274320"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Fabrique abstraite </a:t>
            </a:r>
          </a:p>
          <a:p>
            <a:pPr marL="274320" lvl="0" indent="-274320"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Monteur </a:t>
            </a:r>
          </a:p>
          <a:p>
            <a:pPr marL="274320" lvl="0" indent="-274320"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Prototype </a:t>
            </a:r>
            <a:endParaRPr lang="fr-FR" sz="2700" b="1" dirty="0">
              <a:solidFill>
                <a:srgbClr val="1B587C">
                  <a:lumMod val="75000"/>
                </a:srgbClr>
              </a:solidFill>
              <a:latin typeface="Georgia"/>
              <a:ea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1928802"/>
            <a:ext cx="8572560" cy="1920526"/>
          </a:xfrm>
          <a:prstGeom prst="rect">
            <a:avLst/>
          </a:prstGeom>
        </p:spPr>
        <p:txBody>
          <a:bodyPr wrap="square">
            <a:spAutoFit/>
          </a:bodyPr>
          <a:lstStyle/>
          <a:p>
            <a:pPr marL="274320" lvl="0" indent="-274320" fontAlgn="auto">
              <a:spcBef>
                <a:spcPct val="20000"/>
              </a:spcBef>
              <a:spcAft>
                <a:spcPts val="0"/>
              </a:spcAft>
              <a:buClr>
                <a:srgbClr val="F07F09"/>
              </a:buClr>
              <a:buSzPct val="85000"/>
            </a:pPr>
            <a:r>
              <a:rPr lang="fr-FR" sz="2700" b="1" dirty="0">
                <a:solidFill>
                  <a:srgbClr val="1B587C">
                    <a:lumMod val="75000"/>
                  </a:srgbClr>
                </a:solidFill>
                <a:latin typeface="Georgia"/>
                <a:ea typeface="+mn-ea"/>
              </a:rPr>
              <a:t>Singleton </a:t>
            </a:r>
          </a:p>
          <a:p>
            <a:pPr marL="274320" lvl="0" indent="-274320" fontAlgn="auto">
              <a:spcBef>
                <a:spcPct val="20000"/>
              </a:spcBef>
              <a:spcAft>
                <a:spcPts val="0"/>
              </a:spcAft>
              <a:buClr>
                <a:srgbClr val="F07F09"/>
              </a:buClr>
              <a:buSzPct val="85000"/>
            </a:pPr>
            <a:endParaRPr lang="fr-FR" sz="2700" b="1"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700" dirty="0">
                <a:solidFill>
                  <a:srgbClr val="00B050"/>
                </a:solidFill>
                <a:latin typeface="Georgia"/>
                <a:ea typeface="+mn-ea"/>
              </a:rPr>
              <a:t>Intention</a:t>
            </a:r>
            <a:r>
              <a:rPr lang="fr-FR" sz="2700" dirty="0">
                <a:solidFill>
                  <a:srgbClr val="277FB3"/>
                </a:solidFill>
                <a:latin typeface="Georgia"/>
                <a:ea typeface="+mn-ea"/>
              </a:rPr>
              <a:t> </a:t>
            </a:r>
            <a:r>
              <a:rPr lang="fr-FR" sz="2700" dirty="0">
                <a:solidFill>
                  <a:srgbClr val="1B587C">
                    <a:lumMod val="75000"/>
                  </a:srgbClr>
                </a:solidFill>
                <a:latin typeface="Georgia"/>
                <a:ea typeface="+mn-ea"/>
              </a:rPr>
              <a:t>: Garantir qu’une classe n’a qu’une seule instance</a:t>
            </a:r>
          </a:p>
        </p:txBody>
      </p:sp>
      <p:sp>
        <p:nvSpPr>
          <p:cNvPr id="4" name="Rectangle 3"/>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1714488"/>
            <a:ext cx="8572560" cy="3477875"/>
          </a:xfrm>
          <a:prstGeom prst="rect">
            <a:avLst/>
          </a:prstGeom>
        </p:spPr>
        <p:txBody>
          <a:bodyPr wrap="square">
            <a:spAutoFit/>
          </a:bodyPr>
          <a:lstStyle/>
          <a:p>
            <a:pPr marL="274320" lvl="0" indent="-274320" fontAlgn="auto">
              <a:spcBef>
                <a:spcPct val="20000"/>
              </a:spcBef>
              <a:spcAft>
                <a:spcPts val="0"/>
              </a:spcAft>
              <a:buClr>
                <a:srgbClr val="F07F09"/>
              </a:buClr>
              <a:buSzPct val="85000"/>
            </a:pPr>
            <a:r>
              <a:rPr lang="fr-FR" sz="2500" b="1" dirty="0" smtClean="0">
                <a:solidFill>
                  <a:srgbClr val="1B587C">
                    <a:lumMod val="75000"/>
                  </a:srgbClr>
                </a:solidFill>
                <a:latin typeface="Georgia"/>
                <a:ea typeface="+mn-ea"/>
              </a:rPr>
              <a:t> </a:t>
            </a:r>
            <a:r>
              <a:rPr lang="fr-FR" sz="2500" b="1" dirty="0" smtClean="0">
                <a:solidFill>
                  <a:srgbClr val="00B050"/>
                </a:solidFill>
                <a:latin typeface="Georgia"/>
                <a:ea typeface="+mn-ea"/>
              </a:rPr>
              <a:t>Raisons </a:t>
            </a:r>
            <a:r>
              <a:rPr lang="fr-FR" sz="2500" b="1" dirty="0">
                <a:solidFill>
                  <a:srgbClr val="00B050"/>
                </a:solidFill>
                <a:latin typeface="Georgia"/>
                <a:ea typeface="+mn-ea"/>
              </a:rPr>
              <a:t>de </a:t>
            </a:r>
            <a:r>
              <a:rPr lang="fr-FR" sz="2500" b="1" dirty="0" smtClean="0">
                <a:solidFill>
                  <a:srgbClr val="00B050"/>
                </a:solidFill>
                <a:latin typeface="Georgia"/>
                <a:ea typeface="+mn-ea"/>
              </a:rPr>
              <a:t>l'utiliser (</a:t>
            </a:r>
            <a:r>
              <a:rPr lang="fr-FR" sz="2400" b="1" i="1" dirty="0" smtClean="0">
                <a:solidFill>
                  <a:srgbClr val="00B050"/>
                </a:solidFill>
                <a:latin typeface="Georgia"/>
              </a:rPr>
              <a:t>Singleton</a:t>
            </a:r>
            <a:r>
              <a:rPr lang="fr-FR" sz="2400" b="1" dirty="0" smtClean="0">
                <a:solidFill>
                  <a:srgbClr val="00B050"/>
                </a:solidFill>
                <a:latin typeface="Georgia"/>
              </a:rPr>
              <a:t>)</a:t>
            </a:r>
            <a:r>
              <a:rPr lang="fr-FR" sz="2500" b="1" dirty="0" smtClean="0">
                <a:solidFill>
                  <a:srgbClr val="00B050"/>
                </a:solidFill>
                <a:latin typeface="Georgia"/>
                <a:ea typeface="+mn-ea"/>
              </a:rPr>
              <a:t> </a:t>
            </a:r>
            <a:r>
              <a:rPr lang="fr-FR" sz="2500" dirty="0">
                <a:solidFill>
                  <a:srgbClr val="1B587C">
                    <a:lumMod val="75000"/>
                  </a:srgbClr>
                </a:solidFill>
                <a:latin typeface="Georgia"/>
                <a:ea typeface="+mn-ea"/>
              </a:rPr>
              <a:t>:</a:t>
            </a:r>
          </a:p>
          <a:p>
            <a:pPr marL="274320" lvl="0" indent="-274320" fontAlgn="auto">
              <a:spcBef>
                <a:spcPct val="20000"/>
              </a:spcBef>
              <a:spcAft>
                <a:spcPts val="0"/>
              </a:spcAft>
              <a:buClr>
                <a:srgbClr val="F07F09"/>
              </a:buClr>
              <a:buSzPct val="85000"/>
            </a:pPr>
            <a:endParaRPr lang="fr-FR" sz="25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500" dirty="0">
                <a:solidFill>
                  <a:srgbClr val="1B587C">
                    <a:lumMod val="75000"/>
                  </a:srgbClr>
                </a:solidFill>
                <a:latin typeface="Georgia"/>
                <a:ea typeface="+mn-ea"/>
              </a:rPr>
              <a:t>La classe ne doit avoir qu'une seule instance. Cela peut être le cas d'une ressource système par exemple</a:t>
            </a:r>
            <a:r>
              <a:rPr lang="fr-FR" sz="2500" i="1" dirty="0">
                <a:solidFill>
                  <a:srgbClr val="1B587C">
                    <a:lumMod val="75000"/>
                  </a:srgbClr>
                </a:solidFill>
                <a:latin typeface="Georgia"/>
                <a:ea typeface="+mn-ea"/>
              </a:rPr>
              <a:t>.</a:t>
            </a:r>
          </a:p>
          <a:p>
            <a:pPr marL="274320" lvl="0" indent="-274320" algn="just" fontAlgn="auto">
              <a:spcBef>
                <a:spcPct val="20000"/>
              </a:spcBef>
              <a:spcAft>
                <a:spcPts val="0"/>
              </a:spcAft>
              <a:buClr>
                <a:srgbClr val="F07F09"/>
              </a:buClr>
              <a:buSzPct val="85000"/>
            </a:pPr>
            <a:endParaRPr lang="fr-FR" sz="2500" i="1"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500" dirty="0">
                <a:solidFill>
                  <a:srgbClr val="1B587C">
                    <a:lumMod val="75000"/>
                  </a:srgbClr>
                </a:solidFill>
                <a:latin typeface="Georgia"/>
                <a:ea typeface="+mn-ea"/>
              </a:rPr>
              <a:t>La classe empêche d'autres classes de l'instancier. Elle possède la seule instance d'elle-même et fournit la seule méthode permettant d'accéder à cette instance.</a:t>
            </a:r>
            <a:endParaRPr lang="fr-FR" sz="2500" i="1" dirty="0">
              <a:solidFill>
                <a:srgbClr val="1B587C">
                  <a:lumMod val="75000"/>
                </a:srgbClr>
              </a:solidFill>
              <a:latin typeface="Georgia"/>
              <a:ea typeface="+mn-ea"/>
            </a:endParaRPr>
          </a:p>
        </p:txBody>
      </p:sp>
      <p:sp>
        <p:nvSpPr>
          <p:cNvPr id="5" name="Rectangle 4"/>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2643174" y="3071810"/>
            <a:ext cx="4029075" cy="1504950"/>
          </a:xfrm>
          <a:prstGeom prst="rect">
            <a:avLst/>
          </a:prstGeom>
          <a:noFill/>
          <a:ln w="9525">
            <a:noFill/>
            <a:miter lim="800000"/>
            <a:headEnd/>
            <a:tailEnd/>
          </a:ln>
          <a:effectLst/>
        </p:spPr>
      </p:pic>
      <p:sp>
        <p:nvSpPr>
          <p:cNvPr id="4" name="Rectangle 3"/>
          <p:cNvSpPr/>
          <p:nvPr/>
        </p:nvSpPr>
        <p:spPr>
          <a:xfrm>
            <a:off x="5429256" y="1357298"/>
            <a:ext cx="3429024" cy="1500198"/>
          </a:xfrm>
          <a:prstGeom prst="wedgeRectCallout">
            <a:avLst>
              <a:gd name="adj1" fmla="val -52524"/>
              <a:gd name="adj2" fmla="val 87234"/>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smtClean="0">
                <a:solidFill>
                  <a:schemeClr val="tx2"/>
                </a:solidFill>
              </a:rPr>
              <a:t>doit restreindre le nombre de ses propres instances à une et une seule. Son constructeur est privé : cela empêche les autres classes de l'instancier.</a:t>
            </a:r>
            <a:endParaRPr lang="fr-FR" dirty="0">
              <a:solidFill>
                <a:schemeClr val="tx2"/>
              </a:solidFill>
            </a:endParaRPr>
          </a:p>
        </p:txBody>
      </p:sp>
      <p:sp>
        <p:nvSpPr>
          <p:cNvPr id="5" name="Rectangle 4"/>
          <p:cNvSpPr/>
          <p:nvPr/>
        </p:nvSpPr>
        <p:spPr>
          <a:xfrm>
            <a:off x="5072066" y="5572140"/>
            <a:ext cx="3429024" cy="642942"/>
          </a:xfrm>
          <a:prstGeom prst="wedgeRectCallout">
            <a:avLst>
              <a:gd name="adj1" fmla="val -84988"/>
              <a:gd name="adj2" fmla="val -226949"/>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smtClean="0">
                <a:solidFill>
                  <a:schemeClr val="tx2"/>
                </a:solidFill>
              </a:rPr>
              <a:t>permet d'obtenir</a:t>
            </a:r>
          </a:p>
          <a:p>
            <a:pPr algn="just"/>
            <a:r>
              <a:rPr lang="fr-FR" dirty="0" smtClean="0">
                <a:solidFill>
                  <a:schemeClr val="tx2"/>
                </a:solidFill>
              </a:rPr>
              <a:t>l'instance unique.</a:t>
            </a:r>
            <a:endParaRPr lang="fr-FR" dirty="0">
              <a:solidFill>
                <a:schemeClr val="tx2"/>
              </a:solidFill>
            </a:endParaRPr>
          </a:p>
        </p:txBody>
      </p:sp>
      <p:sp>
        <p:nvSpPr>
          <p:cNvPr id="7" name="Rectangle 6"/>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1357298"/>
            <a:ext cx="5643586" cy="2123658"/>
          </a:xfrm>
          <a:prstGeom prst="rect">
            <a:avLst/>
          </a:prstGeom>
          <a:solidFill>
            <a:schemeClr val="accent3">
              <a:lumMod val="20000"/>
              <a:lumOff val="80000"/>
            </a:schemeClr>
          </a:solidFill>
          <a:ln>
            <a:solidFill>
              <a:srgbClr val="277FB3"/>
            </a:solidFill>
            <a:prstDash val="sysDash"/>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rPr>
              <a:t>public class </a:t>
            </a:r>
            <a:r>
              <a:rPr kumimoji="0" lang="fr-FR" sz="1200" b="1" i="0" u="none" strike="noStrike" kern="0" cap="none" spc="0" normalizeH="0" baseline="0" noProof="0" dirty="0" err="1" smtClean="0">
                <a:ln>
                  <a:noFill/>
                </a:ln>
                <a:solidFill>
                  <a:srgbClr val="1B587C">
                    <a:lumMod val="75000"/>
                  </a:srgbClr>
                </a:solidFill>
                <a:effectLst/>
                <a:uLnTx/>
                <a:uFillTx/>
              </a:rPr>
              <a:t>MySingleton</a:t>
            </a:r>
            <a:r>
              <a:rPr kumimoji="0" lang="fr-FR" sz="1200" b="0" i="0" u="none" strike="noStrike" kern="0" cap="none" spc="0" normalizeH="0" baseline="0" noProof="0" dirty="0" smtClean="0">
                <a:ln>
                  <a:noFill/>
                </a:ln>
                <a:solidFill>
                  <a:srgbClr val="1B587C">
                    <a:lumMod val="75000"/>
                  </a:srgbClr>
                </a:solidFill>
                <a:effectLst/>
                <a:uLnTx/>
                <a:uFillTx/>
              </a:rPr>
              <a:t> {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rPr>
              <a:t>	</a:t>
            </a:r>
            <a:r>
              <a:rPr kumimoji="0" lang="fr-FR" sz="1200" b="0" i="0" u="none" strike="noStrike" kern="0" cap="none" spc="0" normalizeH="0" baseline="0" noProof="0" dirty="0" err="1" smtClean="0">
                <a:ln>
                  <a:noFill/>
                </a:ln>
                <a:solidFill>
                  <a:srgbClr val="1B587C">
                    <a:lumMod val="75000"/>
                  </a:srgbClr>
                </a:solidFill>
                <a:effectLst/>
                <a:uLnTx/>
                <a:uFillTx/>
              </a:rPr>
              <a:t>protected</a:t>
            </a:r>
            <a:r>
              <a:rPr kumimoji="0" lang="fr-FR" sz="1200" b="0" i="0" u="none" strike="noStrike" kern="0" cap="none" spc="0" normalizeH="0" baseline="0" noProof="0" dirty="0" smtClean="0">
                <a:ln>
                  <a:noFill/>
                </a:ln>
                <a:solidFill>
                  <a:srgbClr val="1B587C">
                    <a:lumMod val="75000"/>
                  </a:srgbClr>
                </a:solidFill>
                <a:effectLst/>
                <a:uLnTx/>
                <a:uFillTx/>
              </a:rPr>
              <a:t> </a:t>
            </a:r>
            <a:r>
              <a:rPr kumimoji="0" lang="fr-FR" sz="1200" b="0" i="0" u="none" strike="noStrike" kern="0" cap="none" spc="0" normalizeH="0" baseline="0" noProof="0" dirty="0" err="1" smtClean="0">
                <a:ln>
                  <a:noFill/>
                </a:ln>
                <a:solidFill>
                  <a:srgbClr val="1B587C">
                    <a:lumMod val="75000"/>
                  </a:srgbClr>
                </a:solidFill>
                <a:effectLst/>
                <a:uLnTx/>
                <a:uFillTx/>
              </a:rPr>
              <a:t>static</a:t>
            </a:r>
            <a:r>
              <a:rPr kumimoji="0" lang="fr-FR" sz="1200" b="0" i="0" u="none" strike="noStrike" kern="0" cap="none" spc="0" normalizeH="0" baseline="0" noProof="0" dirty="0" smtClean="0">
                <a:ln>
                  <a:noFill/>
                </a:ln>
                <a:solidFill>
                  <a:srgbClr val="1B587C">
                    <a:lumMod val="75000"/>
                  </a:srgbClr>
                </a:solidFill>
                <a:effectLst/>
                <a:uLnTx/>
                <a:uFillTx/>
              </a:rPr>
              <a:t> </a:t>
            </a:r>
            <a:r>
              <a:rPr kumimoji="0" lang="fr-FR" sz="1200" b="1" i="0" u="none" strike="noStrike" kern="0" cap="none" spc="0" normalizeH="0" baseline="0" noProof="0" dirty="0" err="1" smtClean="0">
                <a:ln>
                  <a:noFill/>
                </a:ln>
                <a:solidFill>
                  <a:srgbClr val="1B587C">
                    <a:lumMod val="75000"/>
                  </a:srgbClr>
                </a:solidFill>
                <a:effectLst/>
                <a:uLnTx/>
                <a:uFillTx/>
              </a:rPr>
              <a:t>MySingleton</a:t>
            </a:r>
            <a:r>
              <a:rPr kumimoji="0" lang="fr-FR" sz="1200" b="0" i="0" u="none" strike="noStrike" kern="0" cap="none" spc="0" normalizeH="0" baseline="0" noProof="0" dirty="0" smtClean="0">
                <a:ln>
                  <a:noFill/>
                </a:ln>
                <a:solidFill>
                  <a:srgbClr val="1B587C">
                    <a:lumMod val="75000"/>
                  </a:srgbClr>
                </a:solidFill>
                <a:effectLst/>
                <a:uLnTx/>
                <a:uFillTx/>
              </a:rPr>
              <a:t> </a:t>
            </a:r>
            <a:r>
              <a:rPr kumimoji="0" lang="fr-FR" sz="1200" b="0" i="0" u="none" strike="noStrike" kern="0" cap="none" spc="0" normalizeH="0" baseline="0" noProof="0" dirty="0" err="1" smtClean="0">
                <a:ln>
                  <a:noFill/>
                </a:ln>
                <a:solidFill>
                  <a:srgbClr val="1B587C">
                    <a:lumMod val="75000"/>
                  </a:srgbClr>
                </a:solidFill>
                <a:effectLst/>
                <a:uLnTx/>
                <a:uFillTx/>
              </a:rPr>
              <a:t>seulInstance</a:t>
            </a:r>
            <a:r>
              <a:rPr kumimoji="0" lang="fr-FR" sz="1200" b="0" i="0" u="none" strike="noStrike" kern="0" cap="none" spc="0" normalizeH="0" baseline="0" noProof="0" dirty="0" smtClean="0">
                <a:ln>
                  <a:noFill/>
                </a:ln>
                <a:solidFill>
                  <a:srgbClr val="1B587C">
                    <a:lumMod val="75000"/>
                  </a:srgbClr>
                </a:solidFill>
                <a:effectLst/>
                <a:uLnTx/>
                <a:uFillTx/>
              </a:rPr>
              <a:t> = </a:t>
            </a:r>
            <a:r>
              <a:rPr kumimoji="0" lang="fr-FR" sz="1200" b="0" i="0" u="none" strike="noStrike" kern="0" cap="none" spc="0" normalizeH="0" baseline="0" noProof="0" dirty="0" err="1" smtClean="0">
                <a:ln>
                  <a:noFill/>
                </a:ln>
                <a:solidFill>
                  <a:srgbClr val="1B587C">
                    <a:lumMod val="75000"/>
                  </a:srgbClr>
                </a:solidFill>
                <a:effectLst/>
                <a:uLnTx/>
                <a:uFillTx/>
              </a:rPr>
              <a:t>null</a:t>
            </a:r>
            <a:r>
              <a:rPr kumimoji="0" lang="fr-FR" sz="1200" b="0" i="0" u="none" strike="noStrike" kern="0" cap="none" spc="0" normalizeH="0" baseline="0" noProof="0" dirty="0" smtClean="0">
                <a:ln>
                  <a:noFill/>
                </a:ln>
                <a:solidFill>
                  <a:srgbClr val="1B587C">
                    <a:lumMod val="75000"/>
                  </a:srgbClr>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rPr>
              <a:t>	public </a:t>
            </a:r>
            <a:r>
              <a:rPr kumimoji="0" lang="fr-FR" sz="1200" b="0" i="0" u="none" strike="noStrike" kern="0" cap="none" spc="0" normalizeH="0" baseline="0" noProof="0" dirty="0" err="1" smtClean="0">
                <a:ln>
                  <a:noFill/>
                </a:ln>
                <a:solidFill>
                  <a:srgbClr val="1B587C">
                    <a:lumMod val="75000"/>
                  </a:srgbClr>
                </a:solidFill>
                <a:effectLst/>
                <a:uLnTx/>
                <a:uFillTx/>
              </a:rPr>
              <a:t>static</a:t>
            </a:r>
            <a:r>
              <a:rPr kumimoji="0" lang="fr-FR" sz="1200" b="0" i="0" u="none" strike="noStrike" kern="0" cap="none" spc="0" normalizeH="0" baseline="0" noProof="0" dirty="0" smtClean="0">
                <a:ln>
                  <a:noFill/>
                </a:ln>
                <a:solidFill>
                  <a:srgbClr val="1B587C">
                    <a:lumMod val="75000"/>
                  </a:srgbClr>
                </a:solidFill>
                <a:effectLst/>
                <a:uLnTx/>
                <a:uFillTx/>
              </a:rPr>
              <a:t> </a:t>
            </a:r>
            <a:r>
              <a:rPr kumimoji="0" lang="fr-FR" sz="1200" b="1" i="0" u="none" strike="noStrike" kern="0" cap="none" spc="0" normalizeH="0" baseline="0" noProof="0" dirty="0" err="1" smtClean="0">
                <a:ln>
                  <a:noFill/>
                </a:ln>
                <a:solidFill>
                  <a:srgbClr val="1B587C">
                    <a:lumMod val="75000"/>
                  </a:srgbClr>
                </a:solidFill>
                <a:effectLst/>
                <a:uLnTx/>
                <a:uFillTx/>
              </a:rPr>
              <a:t>MySingleton</a:t>
            </a:r>
            <a:r>
              <a:rPr kumimoji="0" lang="fr-FR" sz="1200" b="0" i="0" u="none" strike="noStrike" kern="0" cap="none" spc="0" normalizeH="0" baseline="0" noProof="0" dirty="0" smtClean="0">
                <a:ln>
                  <a:noFill/>
                </a:ln>
                <a:solidFill>
                  <a:srgbClr val="1B587C">
                    <a:lumMod val="75000"/>
                  </a:srgbClr>
                </a:solidFill>
                <a:effectLst/>
                <a:uLnTx/>
                <a:uFillTx/>
              </a:rPr>
              <a:t> </a:t>
            </a:r>
            <a:r>
              <a:rPr kumimoji="0" lang="fr-FR" sz="1200" b="0" i="0" u="none" strike="noStrike" kern="0" cap="none" spc="0" normalizeH="0" baseline="0" noProof="0" dirty="0" err="1" smtClean="0">
                <a:ln>
                  <a:noFill/>
                </a:ln>
                <a:solidFill>
                  <a:srgbClr val="1B587C">
                    <a:lumMod val="75000"/>
                  </a:srgbClr>
                </a:solidFill>
                <a:effectLst/>
                <a:uLnTx/>
                <a:uFillTx/>
              </a:rPr>
              <a:t>getinstance</a:t>
            </a:r>
            <a:r>
              <a:rPr kumimoji="0" lang="fr-FR" sz="1200" b="0" i="0" u="none" strike="noStrike" kern="0" cap="none" spc="0" normalizeH="0" baseline="0" noProof="0" dirty="0" smtClean="0">
                <a:ln>
                  <a:noFill/>
                </a:ln>
                <a:solidFill>
                  <a:srgbClr val="1B587C">
                    <a:lumMod val="75000"/>
                  </a:srgbClr>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rPr>
              <a:t>		if(</a:t>
            </a:r>
            <a:r>
              <a:rPr kumimoji="0" lang="fr-FR" sz="1200" b="0" i="0" u="none" strike="noStrike" kern="0" cap="none" spc="0" normalizeH="0" baseline="0" noProof="0" dirty="0" err="1" smtClean="0">
                <a:ln>
                  <a:noFill/>
                </a:ln>
                <a:solidFill>
                  <a:srgbClr val="1B587C">
                    <a:lumMod val="75000"/>
                  </a:srgbClr>
                </a:solidFill>
                <a:effectLst/>
                <a:uLnTx/>
                <a:uFillTx/>
              </a:rPr>
              <a:t>seulInstance</a:t>
            </a:r>
            <a:r>
              <a:rPr kumimoji="0" lang="fr-FR" sz="1200" b="0" i="0" u="none" strike="noStrike" kern="0" cap="none" spc="0" normalizeH="0" baseline="0" noProof="0" dirty="0" smtClean="0">
                <a:ln>
                  <a:noFill/>
                </a:ln>
                <a:solidFill>
                  <a:srgbClr val="1B587C">
                    <a:lumMod val="75000"/>
                  </a:srgbClr>
                </a:solidFill>
                <a:effectLst/>
                <a:uLnTx/>
                <a:uFillTx/>
              </a:rPr>
              <a:t> == </a:t>
            </a:r>
            <a:r>
              <a:rPr kumimoji="0" lang="fr-FR" sz="1200" b="0" i="0" u="none" strike="noStrike" kern="0" cap="none" spc="0" normalizeH="0" baseline="0" noProof="0" dirty="0" err="1" smtClean="0">
                <a:ln>
                  <a:noFill/>
                </a:ln>
                <a:solidFill>
                  <a:srgbClr val="1B587C">
                    <a:lumMod val="75000"/>
                  </a:srgbClr>
                </a:solidFill>
                <a:effectLst/>
                <a:uLnTx/>
                <a:uFillTx/>
              </a:rPr>
              <a:t>null</a:t>
            </a:r>
            <a:r>
              <a:rPr kumimoji="0" lang="fr-FR" sz="1200" b="0" i="0" u="none" strike="noStrike" kern="0" cap="none" spc="0" normalizeH="0" baseline="0" noProof="0" dirty="0" smtClean="0">
                <a:ln>
                  <a:noFill/>
                </a:ln>
                <a:solidFill>
                  <a:srgbClr val="1B587C">
                    <a:lumMod val="75000"/>
                  </a:srgbClr>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rPr>
              <a:t>			</a:t>
            </a:r>
            <a:r>
              <a:rPr kumimoji="0" lang="fr-FR" sz="1200" b="0" i="0" u="none" strike="noStrike" kern="0" cap="none" spc="0" normalizeH="0" baseline="0" noProof="0" dirty="0" err="1" smtClean="0">
                <a:ln>
                  <a:noFill/>
                </a:ln>
                <a:solidFill>
                  <a:srgbClr val="1B587C">
                    <a:lumMod val="75000"/>
                  </a:srgbClr>
                </a:solidFill>
                <a:effectLst/>
                <a:uLnTx/>
                <a:uFillTx/>
              </a:rPr>
              <a:t>seulInstance</a:t>
            </a:r>
            <a:r>
              <a:rPr kumimoji="0" lang="fr-FR" sz="1200" b="0" i="0" u="none" strike="noStrike" kern="0" cap="none" spc="0" normalizeH="0" baseline="0" noProof="0" dirty="0" smtClean="0">
                <a:ln>
                  <a:noFill/>
                </a:ln>
                <a:solidFill>
                  <a:srgbClr val="1B587C">
                    <a:lumMod val="75000"/>
                  </a:srgbClr>
                </a:solidFill>
                <a:effectLst/>
                <a:uLnTx/>
                <a:uFillTx/>
              </a:rPr>
              <a:t> = new </a:t>
            </a:r>
            <a:r>
              <a:rPr kumimoji="0" lang="fr-FR" sz="1200" b="1" i="0" u="none" strike="noStrike" kern="0" cap="none" spc="0" normalizeH="0" baseline="0" noProof="0" dirty="0" err="1" smtClean="0">
                <a:ln>
                  <a:noFill/>
                </a:ln>
                <a:solidFill>
                  <a:srgbClr val="1B587C">
                    <a:lumMod val="75000"/>
                  </a:srgbClr>
                </a:solidFill>
                <a:effectLst/>
                <a:uLnTx/>
                <a:uFillTx/>
              </a:rPr>
              <a:t>MySingleton</a:t>
            </a:r>
            <a:r>
              <a:rPr kumimoji="0" lang="fr-FR" sz="1200" b="0" i="0" u="none" strike="noStrike" kern="0" cap="none" spc="0" normalizeH="0" baseline="0" noProof="0" dirty="0" smtClean="0">
                <a:ln>
                  <a:noFill/>
                </a:ln>
                <a:solidFill>
                  <a:srgbClr val="1B587C">
                    <a:lumMod val="75000"/>
                  </a:srgbClr>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rPr>
              <a:t>		return </a:t>
            </a:r>
            <a:r>
              <a:rPr kumimoji="0" lang="fr-FR" sz="1200" b="0" i="0" u="none" strike="noStrike" kern="0" cap="none" spc="0" normalizeH="0" baseline="0" noProof="0" dirty="0" err="1" smtClean="0">
                <a:ln>
                  <a:noFill/>
                </a:ln>
                <a:solidFill>
                  <a:srgbClr val="1B587C">
                    <a:lumMod val="75000"/>
                  </a:srgbClr>
                </a:solidFill>
                <a:effectLst/>
                <a:uLnTx/>
                <a:uFillTx/>
              </a:rPr>
              <a:t>seulInstance</a:t>
            </a:r>
            <a:r>
              <a:rPr kumimoji="0" lang="fr-FR" sz="1200" b="0" i="0" u="none" strike="noStrike" kern="0" cap="none" spc="0" normalizeH="0" baseline="0" noProof="0" dirty="0" smtClean="0">
                <a:ln>
                  <a:noFill/>
                </a:ln>
                <a:solidFill>
                  <a:srgbClr val="1B587C">
                    <a:lumMod val="75000"/>
                  </a:srgbClr>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rPr>
              <a:t>	</a:t>
            </a:r>
            <a:endParaRPr kumimoji="0" lang="fr-FR" sz="1200" b="0" i="0" u="none" strike="noStrike" kern="0" cap="none" spc="0" normalizeH="0" baseline="0" noProof="0" dirty="0">
              <a:ln>
                <a:noFill/>
              </a:ln>
              <a:solidFill>
                <a:srgbClr val="1B587C">
                  <a:lumMod val="75000"/>
                </a:srgbClr>
              </a:solidFill>
              <a:effectLst/>
              <a:uLnTx/>
              <a:uFillTx/>
            </a:endParaRPr>
          </a:p>
        </p:txBody>
      </p:sp>
      <p:sp>
        <p:nvSpPr>
          <p:cNvPr id="6" name="Rectangle 5"/>
          <p:cNvSpPr/>
          <p:nvPr/>
        </p:nvSpPr>
        <p:spPr>
          <a:xfrm>
            <a:off x="428596" y="3786190"/>
            <a:ext cx="6357982" cy="2428892"/>
          </a:xfrm>
          <a:prstGeom prst="rect">
            <a:avLst/>
          </a:prstGeom>
          <a:solidFill>
            <a:schemeClr val="accent6">
              <a:lumMod val="20000"/>
              <a:lumOff val="80000"/>
            </a:schemeClr>
          </a:solidFill>
          <a:ln w="11429" cap="flat" cmpd="sng" algn="ctr">
            <a:solidFill>
              <a:srgbClr val="F07F09">
                <a:shade val="50000"/>
              </a:srgbClr>
            </a:solidFill>
            <a:prstDash val="sys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class </a:t>
            </a:r>
            <a:r>
              <a:rPr kumimoji="0" lang="fr-FR" sz="1200" b="1" i="0" u="none" strike="noStrike" kern="0" cap="none" spc="0" normalizeH="0" baseline="0" noProof="0" dirty="0" smtClean="0">
                <a:ln>
                  <a:noFill/>
                </a:ln>
                <a:solidFill>
                  <a:srgbClr val="1B587C">
                    <a:lumMod val="75000"/>
                  </a:srgbClr>
                </a:solidFill>
                <a:effectLst/>
                <a:uLnTx/>
                <a:uFillTx/>
                <a:latin typeface="Georgia"/>
                <a:ea typeface="+mn-ea"/>
                <a:cs typeface="+mn-cs"/>
              </a:rPr>
              <a:t>Main</a:t>
            </a: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a:t>
            </a:r>
            <a:r>
              <a:rPr kumimoji="0" lang="fr-FR" sz="1200" b="0" i="0" u="none" strike="noStrike" kern="0" cap="none" spc="0" normalizeH="0" baseline="0" noProof="0" dirty="0" err="1" smtClean="0">
                <a:ln>
                  <a:noFill/>
                </a:ln>
                <a:solidFill>
                  <a:srgbClr val="1B587C">
                    <a:lumMod val="75000"/>
                  </a:srgbClr>
                </a:solidFill>
                <a:effectLst/>
                <a:uLnTx/>
                <a:uFillTx/>
                <a:latin typeface="Georgia"/>
                <a:ea typeface="+mn-ea"/>
                <a:cs typeface="+mn-cs"/>
              </a:rPr>
              <a:t>private</a:t>
            </a: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a:t>
            </a:r>
            <a:r>
              <a:rPr kumimoji="0" lang="fr-FR" sz="1200" b="0" i="0" u="none" strike="noStrike" kern="0" cap="none" spc="0" normalizeH="0" baseline="0" noProof="0" dirty="0" err="1" smtClean="0">
                <a:ln>
                  <a:noFill/>
                </a:ln>
                <a:solidFill>
                  <a:srgbClr val="1B587C">
                    <a:lumMod val="75000"/>
                  </a:srgbClr>
                </a:solidFill>
                <a:effectLst/>
                <a:uLnTx/>
                <a:uFillTx/>
                <a:latin typeface="Georgia"/>
                <a:ea typeface="+mn-ea"/>
                <a:cs typeface="+mn-cs"/>
              </a:rPr>
              <a:t>static</a:t>
            </a: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a:t>
            </a:r>
            <a:r>
              <a:rPr kumimoji="0" lang="fr-FR" sz="1200" b="1" i="0" u="none" strike="noStrike" kern="0" cap="none" spc="0" normalizeH="0" baseline="0" noProof="0" dirty="0" err="1" smtClean="0">
                <a:ln>
                  <a:noFill/>
                </a:ln>
                <a:solidFill>
                  <a:srgbClr val="1B587C">
                    <a:lumMod val="75000"/>
                  </a:srgbClr>
                </a:solidFill>
                <a:effectLst/>
                <a:uLnTx/>
                <a:uFillTx/>
                <a:latin typeface="Georgia"/>
                <a:ea typeface="+mn-ea"/>
                <a:cs typeface="+mn-cs"/>
              </a:rPr>
              <a:t>MySingleton</a:t>
            </a: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printer1, printer2;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public </a:t>
            </a:r>
            <a:r>
              <a:rPr kumimoji="0" lang="fr-FR" sz="1200" b="0" i="0" u="none" strike="noStrike" kern="0" cap="none" spc="0" normalizeH="0" baseline="0" noProof="0" dirty="0" err="1" smtClean="0">
                <a:ln>
                  <a:noFill/>
                </a:ln>
                <a:solidFill>
                  <a:srgbClr val="1B587C">
                    <a:lumMod val="75000"/>
                  </a:srgbClr>
                </a:solidFill>
                <a:effectLst/>
                <a:uLnTx/>
                <a:uFillTx/>
                <a:latin typeface="Georgia"/>
                <a:ea typeface="+mn-ea"/>
                <a:cs typeface="+mn-cs"/>
              </a:rPr>
              <a:t>static</a:t>
            </a: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a:t>
            </a:r>
            <a:r>
              <a:rPr kumimoji="0" lang="fr-FR" sz="1200" b="0" i="0" u="none" strike="noStrike" kern="0" cap="none" spc="0" normalizeH="0" baseline="0" noProof="0" dirty="0" err="1" smtClean="0">
                <a:ln>
                  <a:noFill/>
                </a:ln>
                <a:solidFill>
                  <a:srgbClr val="1B587C">
                    <a:lumMod val="75000"/>
                  </a:srgbClr>
                </a:solidFill>
                <a:effectLst/>
                <a:uLnTx/>
                <a:uFillTx/>
                <a:latin typeface="Georgia"/>
                <a:ea typeface="+mn-ea"/>
                <a:cs typeface="+mn-cs"/>
              </a:rPr>
              <a:t>void</a:t>
            </a: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main (String[] </a:t>
            </a:r>
            <a:r>
              <a:rPr kumimoji="0" lang="fr-FR" sz="1200" b="0" i="0" u="none" strike="noStrike" kern="0" cap="none" spc="0" normalizeH="0" baseline="0" noProof="0" dirty="0" err="1" smtClean="0">
                <a:ln>
                  <a:noFill/>
                </a:ln>
                <a:solidFill>
                  <a:srgbClr val="1B587C">
                    <a:lumMod val="75000"/>
                  </a:srgbClr>
                </a:solidFill>
                <a:effectLst/>
                <a:uLnTx/>
                <a:uFillTx/>
                <a:latin typeface="Georgia"/>
                <a:ea typeface="+mn-ea"/>
                <a:cs typeface="+mn-cs"/>
              </a:rPr>
              <a:t>args</a:t>
            </a: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printer1=(</a:t>
            </a:r>
            <a:r>
              <a:rPr kumimoji="0" lang="fr-FR" sz="1200" b="1" i="0" u="none" strike="noStrike" kern="0" cap="none" spc="0" normalizeH="0" baseline="0" noProof="0" dirty="0" err="1" smtClean="0">
                <a:ln>
                  <a:noFill/>
                </a:ln>
                <a:solidFill>
                  <a:srgbClr val="1B587C">
                    <a:lumMod val="75000"/>
                  </a:srgbClr>
                </a:solidFill>
                <a:effectLst/>
                <a:uLnTx/>
                <a:uFillTx/>
                <a:latin typeface="Georgia"/>
                <a:ea typeface="+mn-ea"/>
                <a:cs typeface="+mn-cs"/>
              </a:rPr>
              <a:t>MySingleton</a:t>
            </a: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a:t>
            </a:r>
            <a:r>
              <a:rPr kumimoji="0" lang="fr-FR" sz="1200" b="0" i="0" u="none" strike="noStrike" kern="0" cap="none" spc="0" normalizeH="0" baseline="0" noProof="0" dirty="0" err="1" smtClean="0">
                <a:ln>
                  <a:noFill/>
                </a:ln>
                <a:solidFill>
                  <a:srgbClr val="1B587C">
                    <a:lumMod val="75000"/>
                  </a:srgbClr>
                </a:solidFill>
                <a:effectLst/>
                <a:uLnTx/>
                <a:uFillTx/>
                <a:latin typeface="Georgia"/>
                <a:ea typeface="+mn-ea"/>
                <a:cs typeface="+mn-cs"/>
              </a:rPr>
              <a:t>MySingleton.getinstance</a:t>
            </a: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printer2=(</a:t>
            </a:r>
            <a:r>
              <a:rPr kumimoji="0" lang="fr-FR" sz="1200" b="1" i="0" u="none" strike="noStrike" kern="0" cap="none" spc="0" normalizeH="0" baseline="0" noProof="0" dirty="0" err="1" smtClean="0">
                <a:ln>
                  <a:noFill/>
                </a:ln>
                <a:solidFill>
                  <a:srgbClr val="1B587C">
                    <a:lumMod val="75000"/>
                  </a:srgbClr>
                </a:solidFill>
                <a:effectLst/>
                <a:uLnTx/>
                <a:uFillTx/>
                <a:latin typeface="Georgia"/>
                <a:ea typeface="+mn-ea"/>
                <a:cs typeface="+mn-cs"/>
              </a:rPr>
              <a:t>MySingleton</a:t>
            </a: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a:t>
            </a:r>
            <a:r>
              <a:rPr kumimoji="0" lang="fr-FR" sz="1200" b="0" i="0" u="none" strike="noStrike" kern="0" cap="none" spc="0" normalizeH="0" baseline="0" noProof="0" dirty="0" err="1" smtClean="0">
                <a:ln>
                  <a:noFill/>
                </a:ln>
                <a:solidFill>
                  <a:srgbClr val="1B587C">
                    <a:lumMod val="75000"/>
                  </a:srgbClr>
                </a:solidFill>
                <a:effectLst/>
                <a:uLnTx/>
                <a:uFillTx/>
                <a:latin typeface="Georgia"/>
                <a:ea typeface="+mn-ea"/>
                <a:cs typeface="+mn-cs"/>
              </a:rPr>
              <a:t>MySingleton.getinstance</a:t>
            </a: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if (printer1 == printer2){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System.out.println("les </a:t>
            </a:r>
            <a:r>
              <a:rPr kumimoji="0" lang="fr-FR" sz="1200" b="0" i="0" u="none" strike="noStrike" kern="0" cap="none" spc="0" normalizeH="0" baseline="0" noProof="0" dirty="0" err="1" smtClean="0">
                <a:ln>
                  <a:noFill/>
                </a:ln>
                <a:solidFill>
                  <a:srgbClr val="1B587C">
                    <a:lumMod val="75000"/>
                  </a:srgbClr>
                </a:solidFill>
                <a:effectLst/>
                <a:uLnTx/>
                <a:uFillTx/>
                <a:latin typeface="Georgia"/>
                <a:ea typeface="+mn-ea"/>
                <a:cs typeface="+mn-cs"/>
              </a:rPr>
              <a:t>instanses</a:t>
            </a: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identiques");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a:t>
            </a:r>
            <a:r>
              <a:rPr kumimoji="0" lang="fr-FR" sz="1200" b="0" i="0" u="none" strike="noStrike" kern="0" cap="none" spc="0" normalizeH="0" baseline="0" noProof="0" dirty="0" err="1" smtClean="0">
                <a:ln>
                  <a:noFill/>
                </a:ln>
                <a:solidFill>
                  <a:srgbClr val="1B587C">
                    <a:lumMod val="75000"/>
                  </a:srgbClr>
                </a:solidFill>
                <a:effectLst/>
                <a:uLnTx/>
                <a:uFillTx/>
                <a:latin typeface="Georgia"/>
                <a:ea typeface="+mn-ea"/>
                <a:cs typeface="+mn-cs"/>
              </a:rPr>
              <a:t>else</a:t>
            </a: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System.out.println("</a:t>
            </a:r>
            <a:r>
              <a:rPr kumimoji="0" lang="fr-FR" sz="1200" b="0" i="0" u="none" strike="noStrike" kern="0" cap="none" spc="0" normalizeH="0" baseline="0" noProof="0" dirty="0" err="1" smtClean="0">
                <a:ln>
                  <a:noFill/>
                </a:ln>
                <a:solidFill>
                  <a:srgbClr val="1B587C">
                    <a:lumMod val="75000"/>
                  </a:srgbClr>
                </a:solidFill>
                <a:effectLst/>
                <a:uLnTx/>
                <a:uFillTx/>
                <a:latin typeface="Georgia"/>
                <a:ea typeface="+mn-ea"/>
                <a:cs typeface="+mn-cs"/>
              </a:rPr>
              <a:t>instanses</a:t>
            </a: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non identiques");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1B587C">
                    <a:lumMod val="75000"/>
                  </a:srgbClr>
                </a:solidFill>
                <a:effectLst/>
                <a:uLnTx/>
                <a:uFillTx/>
                <a:latin typeface="Georgia"/>
                <a:ea typeface="+mn-ea"/>
                <a:cs typeface="+mn-cs"/>
              </a:rPr>
              <a:t>		}}}</a:t>
            </a:r>
            <a:endParaRPr kumimoji="0" lang="fr-FR" sz="1200" b="0" i="0" u="none" strike="noStrike" kern="0" cap="none" spc="0" normalizeH="0" baseline="0" noProof="0" dirty="0">
              <a:ln>
                <a:noFill/>
              </a:ln>
              <a:solidFill>
                <a:srgbClr val="1B587C">
                  <a:lumMod val="75000"/>
                </a:srgbClr>
              </a:solidFill>
              <a:effectLst/>
              <a:uLnTx/>
              <a:uFillTx/>
              <a:latin typeface="Georgia"/>
              <a:ea typeface="+mn-ea"/>
              <a:cs typeface="+mn-cs"/>
            </a:endParaRPr>
          </a:p>
        </p:txBody>
      </p:sp>
      <p:sp>
        <p:nvSpPr>
          <p:cNvPr id="7" name="Rectangle 6"/>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480" y="3071810"/>
            <a:ext cx="6286544" cy="707886"/>
          </a:xfrm>
          <a:prstGeom prst="rect">
            <a:avLst/>
          </a:prstGeom>
        </p:spPr>
        <p:txBody>
          <a:bodyPr wrap="square">
            <a:spAutoFit/>
          </a:bodyPr>
          <a:lstStyle/>
          <a:p>
            <a:pPr marL="457200" indent="-457200">
              <a:buFont typeface="+mj-lt"/>
              <a:buAutoNum type="arabicPeriod"/>
            </a:pPr>
            <a:r>
              <a:rPr lang="fr-FR" sz="4000" b="1" dirty="0" smtClean="0">
                <a:effectLst>
                  <a:outerShdw blurRad="38100" dist="38100" dir="2700000" algn="tl">
                    <a:srgbClr val="000000">
                      <a:alpha val="43137"/>
                    </a:srgbClr>
                  </a:outerShdw>
                </a:effectLst>
              </a:rPr>
              <a:t>PRINCIPES ET ORIGINE</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14282" y="1285860"/>
            <a:ext cx="8503920" cy="125901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F07F09"/>
              </a:buClr>
              <a:buSzPct val="85000"/>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Fabrication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1"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1" u="none" strike="noStrike" kern="1200" cap="none" spc="0" normalizeH="0" baseline="0" noProof="0" dirty="0" smtClean="0">
              <a:ln>
                <a:noFill/>
              </a:ln>
              <a:solidFill>
                <a:srgbClr val="1B587C">
                  <a:lumMod val="75000"/>
                </a:srgbClr>
              </a:solidFill>
              <a:effectLst/>
              <a:uLnTx/>
              <a:uFillTx/>
              <a:latin typeface="Georgia"/>
              <a:ea typeface="+mn-ea"/>
              <a:cs typeface="+mn-cs"/>
            </a:endParaRPr>
          </a:p>
        </p:txBody>
      </p:sp>
      <p:sp>
        <p:nvSpPr>
          <p:cNvPr id="6" name="Rectangle 5"/>
          <p:cNvSpPr/>
          <p:nvPr/>
        </p:nvSpPr>
        <p:spPr>
          <a:xfrm>
            <a:off x="428596" y="2643182"/>
            <a:ext cx="8143932" cy="2751522"/>
          </a:xfrm>
          <a:prstGeom prst="rect">
            <a:avLst/>
          </a:prstGeom>
        </p:spPr>
        <p:txBody>
          <a:bodyPr wrap="square">
            <a:spAutoFit/>
          </a:bodyPr>
          <a:lstStyle/>
          <a:p>
            <a:pPr marL="274320" marR="0" lvl="0" indent="-274320" algn="just" defTabSz="91440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i="0" u="none" strike="noStrike" kern="0" cap="none" spc="0" normalizeH="0" baseline="0" noProof="0" dirty="0" smtClean="0">
                <a:ln>
                  <a:noFill/>
                </a:ln>
                <a:solidFill>
                  <a:srgbClr val="00B050"/>
                </a:solidFill>
                <a:effectLst/>
                <a:uLnTx/>
                <a:uFillTx/>
                <a:latin typeface="Georgia" pitchFamily="18" charset="0"/>
              </a:rPr>
              <a:t>Intention</a:t>
            </a:r>
            <a:r>
              <a:rPr kumimoji="0" lang="fr-FR" sz="2700" b="0" i="0" u="none" strike="noStrike" kern="0" cap="none" spc="0" normalizeH="0" baseline="0" noProof="0" dirty="0" smtClean="0">
                <a:ln>
                  <a:noFill/>
                </a:ln>
                <a:solidFill>
                  <a:srgbClr val="277FB3"/>
                </a:solidFill>
                <a:effectLst/>
                <a:uLnTx/>
                <a:uFillTx/>
                <a:latin typeface="Georgia" pitchFamily="18" charset="0"/>
              </a:rPr>
              <a:t> </a:t>
            </a:r>
            <a:r>
              <a:rPr kumimoji="0" lang="fr-FR" sz="2700" b="0" i="0" u="none" strike="noStrike" kern="0" cap="none" spc="0" normalizeH="0" baseline="0" noProof="0" dirty="0" smtClean="0">
                <a:ln>
                  <a:noFill/>
                </a:ln>
                <a:solidFill>
                  <a:srgbClr val="1B587C">
                    <a:lumMod val="75000"/>
                  </a:srgbClr>
                </a:solidFill>
                <a:effectLst/>
                <a:uLnTx/>
                <a:uFillTx/>
                <a:latin typeface="Georgia" pitchFamily="18" charset="0"/>
              </a:rPr>
              <a:t>: Permettre à une classe de déléguer l’instanciation d’objets à des sous-classes.</a:t>
            </a:r>
          </a:p>
          <a:p>
            <a:pPr marL="274320" marR="0" lvl="0" indent="-274320" algn="just" defTabSz="914400" eaLnBrk="1" fontAlgn="auto" latinLnBrk="0" hangingPunct="1">
              <a:lnSpc>
                <a:spcPct val="100000"/>
              </a:lnSpc>
              <a:spcBef>
                <a:spcPct val="20000"/>
              </a:spcBef>
              <a:spcAft>
                <a:spcPts val="0"/>
              </a:spcAft>
              <a:buClr>
                <a:srgbClr val="F07F09"/>
              </a:buClr>
              <a:buSzPct val="85000"/>
              <a:buFontTx/>
              <a:buNone/>
              <a:tabLst/>
              <a:defRPr/>
            </a:pPr>
            <a:endParaRPr kumimoji="0" lang="fr-FR" sz="2700" b="0" i="0" u="none" strike="noStrike" kern="0" cap="none" spc="0" normalizeH="0" baseline="0" noProof="0" dirty="0" smtClean="0">
              <a:ln>
                <a:noFill/>
              </a:ln>
              <a:solidFill>
                <a:srgbClr val="1B587C">
                  <a:lumMod val="75000"/>
                </a:srgbClr>
              </a:solidFill>
              <a:effectLst/>
              <a:uLnTx/>
              <a:uFillTx/>
              <a:latin typeface="Georgia" pitchFamily="18" charset="0"/>
            </a:endParaRPr>
          </a:p>
          <a:p>
            <a:pPr marL="274320" marR="0" lvl="0" indent="-274320" algn="just" defTabSz="914400" eaLnBrk="1" fontAlgn="auto" latinLnBrk="0" hangingPunct="1">
              <a:lnSpc>
                <a:spcPct val="100000"/>
              </a:lnSpc>
              <a:spcBef>
                <a:spcPct val="20000"/>
              </a:spcBef>
              <a:spcAft>
                <a:spcPts val="0"/>
              </a:spcAft>
              <a:buClr>
                <a:srgbClr val="F07F09"/>
              </a:buClr>
              <a:buSzPct val="85000"/>
              <a:buFontTx/>
              <a:buNone/>
              <a:tabLst/>
              <a:defRPr/>
            </a:pPr>
            <a:r>
              <a:rPr kumimoji="0" lang="fr-FR" sz="2700" b="0" i="0" u="none" strike="noStrike" kern="0" cap="none" spc="0" normalizeH="0" baseline="0" noProof="0" dirty="0" smtClean="0">
                <a:ln>
                  <a:noFill/>
                </a:ln>
                <a:solidFill>
                  <a:srgbClr val="1B587C">
                    <a:lumMod val="75000"/>
                  </a:srgbClr>
                </a:solidFill>
                <a:effectLst/>
                <a:uLnTx/>
                <a:uFillTx/>
                <a:latin typeface="Georgia" pitchFamily="18" charset="0"/>
              </a:rPr>
              <a:t>Définir une interface pour la création d’un objet, mais en laissant à des sous-classes le choix des classes à instancier.</a:t>
            </a:r>
          </a:p>
        </p:txBody>
      </p:sp>
      <p:sp>
        <p:nvSpPr>
          <p:cNvPr id="5" name="Rectangle 4"/>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8596" y="2214554"/>
            <a:ext cx="8143932" cy="2708434"/>
          </a:xfrm>
          <a:prstGeom prst="rect">
            <a:avLst/>
          </a:prstGeom>
        </p:spPr>
        <p:txBody>
          <a:bodyPr wrap="square">
            <a:spAutoFit/>
          </a:bodyPr>
          <a:lstStyle/>
          <a:p>
            <a:pPr marL="274320" indent="-274320" fontAlgn="auto">
              <a:spcBef>
                <a:spcPct val="20000"/>
              </a:spcBef>
              <a:spcAft>
                <a:spcPts val="0"/>
              </a:spcAft>
              <a:buClr>
                <a:srgbClr val="F07F09"/>
              </a:buClr>
              <a:buSzPct val="85000"/>
            </a:pPr>
            <a:r>
              <a:rPr kumimoji="0" lang="fr-FR" sz="2500" b="1" i="0" u="none" strike="noStrike" kern="0" cap="none" spc="0" normalizeH="0" baseline="0" noProof="0" dirty="0" smtClean="0">
                <a:ln>
                  <a:noFill/>
                </a:ln>
                <a:solidFill>
                  <a:srgbClr val="00B050"/>
                </a:solidFill>
                <a:effectLst/>
                <a:uLnTx/>
                <a:uFillTx/>
                <a:latin typeface="Georgia" pitchFamily="18" charset="0"/>
              </a:rPr>
              <a:t>Raisons de l'utiliser (</a:t>
            </a:r>
            <a:r>
              <a:rPr kumimoji="0" lang="fr-FR" sz="2500" b="1" i="1" u="none" strike="noStrike" kern="0" cap="none" spc="0" normalizeH="0" baseline="0" noProof="0" dirty="0" smtClean="0">
                <a:ln>
                  <a:noFill/>
                </a:ln>
                <a:solidFill>
                  <a:srgbClr val="00B050"/>
                </a:solidFill>
                <a:effectLst/>
                <a:uLnTx/>
                <a:uFillTx/>
                <a:latin typeface="Georgia" pitchFamily="18" charset="0"/>
              </a:rPr>
              <a:t>Fabrication</a:t>
            </a:r>
            <a:r>
              <a:rPr kumimoji="0" lang="fr-FR" sz="2500" b="1" i="0" u="none" strike="noStrike" kern="0" cap="none" spc="0" normalizeH="0" baseline="0" noProof="0" dirty="0" smtClean="0">
                <a:ln>
                  <a:noFill/>
                </a:ln>
                <a:solidFill>
                  <a:srgbClr val="00B050"/>
                </a:solidFill>
                <a:effectLst/>
                <a:uLnTx/>
                <a:uFillTx/>
                <a:latin typeface="Georgia" pitchFamily="18" charset="0"/>
              </a:rPr>
              <a:t>) </a:t>
            </a:r>
            <a:r>
              <a:rPr kumimoji="0" lang="fr-FR" sz="2500" b="0" i="0" u="none" strike="noStrike" kern="0" cap="none" spc="0" normalizeH="0" baseline="0" noProof="0" dirty="0" smtClean="0">
                <a:ln>
                  <a:noFill/>
                </a:ln>
                <a:solidFill>
                  <a:srgbClr val="1B587C">
                    <a:lumMod val="75000"/>
                  </a:srgbClr>
                </a:solidFill>
                <a:effectLst/>
                <a:uLnTx/>
                <a:uFillTx/>
                <a:latin typeface="Georgia" pitchFamily="18" charset="0"/>
              </a:rPr>
              <a:t>:</a:t>
            </a:r>
          </a:p>
          <a:p>
            <a:pPr marL="274320" marR="0" lvl="0" indent="-274320" defTabSz="914400" eaLnBrk="1" fontAlgn="auto" latinLnBrk="0" hangingPunct="1">
              <a:lnSpc>
                <a:spcPct val="100000"/>
              </a:lnSpc>
              <a:spcBef>
                <a:spcPct val="20000"/>
              </a:spcBef>
              <a:spcAft>
                <a:spcPts val="0"/>
              </a:spcAft>
              <a:buClr>
                <a:srgbClr val="F07F09"/>
              </a:buClr>
              <a:buSzPct val="85000"/>
              <a:buFontTx/>
              <a:buNone/>
              <a:tabLst/>
              <a:defRPr/>
            </a:pPr>
            <a:endParaRPr kumimoji="0" lang="fr-FR" sz="2500" b="0" i="0" u="none" strike="noStrike" kern="0" cap="none" spc="0" normalizeH="0" baseline="0" noProof="0" dirty="0" smtClean="0">
              <a:ln>
                <a:noFill/>
              </a:ln>
              <a:solidFill>
                <a:srgbClr val="1B587C">
                  <a:lumMod val="75000"/>
                </a:srgbClr>
              </a:solidFill>
              <a:effectLst/>
              <a:uLnTx/>
              <a:uFillTx/>
              <a:latin typeface="Georgia" pitchFamily="18" charset="0"/>
            </a:endParaRPr>
          </a:p>
          <a:p>
            <a:pPr marL="274320" marR="0" lvl="0" indent="-274320" algn="just" defTabSz="91440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500" b="0" i="0" u="none" strike="noStrike" kern="0" cap="none" spc="0" normalizeH="0" baseline="0" noProof="0" dirty="0" smtClean="0">
                <a:ln>
                  <a:noFill/>
                </a:ln>
                <a:solidFill>
                  <a:srgbClr val="1B587C">
                    <a:lumMod val="75000"/>
                  </a:srgbClr>
                </a:solidFill>
                <a:effectLst/>
                <a:uLnTx/>
                <a:uFillTx/>
                <a:latin typeface="Georgia" pitchFamily="18" charset="0"/>
              </a:rPr>
              <a:t>Dans le fonctionnement d'une  classe, il est nécessaire de créer une  instance. Mais, au niveau de cette classe, on ne connaît pas la classe exacte à instancier</a:t>
            </a:r>
            <a:r>
              <a:rPr kumimoji="0" lang="fr-FR" sz="2500" b="0" i="1" u="none" strike="noStrike" kern="0" cap="none" spc="0" normalizeH="0" baseline="0" noProof="0" dirty="0" smtClean="0">
                <a:ln>
                  <a:noFill/>
                </a:ln>
                <a:solidFill>
                  <a:srgbClr val="1B587C">
                    <a:lumMod val="75000"/>
                  </a:srgbClr>
                </a:solidFill>
                <a:effectLst/>
                <a:uLnTx/>
                <a:uFillTx/>
                <a:latin typeface="Georgia" pitchFamily="18" charset="0"/>
              </a:rPr>
              <a:t>.</a:t>
            </a:r>
          </a:p>
          <a:p>
            <a:pPr marL="274320" marR="0" lvl="0" indent="-274320" algn="just" defTabSz="914400" eaLnBrk="1" fontAlgn="auto" latinLnBrk="0" hangingPunct="1">
              <a:lnSpc>
                <a:spcPct val="100000"/>
              </a:lnSpc>
              <a:spcBef>
                <a:spcPct val="20000"/>
              </a:spcBef>
              <a:spcAft>
                <a:spcPts val="0"/>
              </a:spcAft>
              <a:buClr>
                <a:srgbClr val="F07F09"/>
              </a:buClr>
              <a:buSzPct val="85000"/>
              <a:buFontTx/>
              <a:buNone/>
              <a:tabLst/>
              <a:defRPr/>
            </a:pPr>
            <a:endParaRPr kumimoji="0" lang="fr-FR" sz="2500" b="0" i="1" u="none" strike="noStrike" kern="0" cap="none" spc="0" normalizeH="0" baseline="0" noProof="0" dirty="0" smtClean="0">
              <a:ln>
                <a:noFill/>
              </a:ln>
              <a:solidFill>
                <a:srgbClr val="1B587C">
                  <a:lumMod val="75000"/>
                </a:srgbClr>
              </a:solidFill>
              <a:effectLst/>
              <a:uLnTx/>
              <a:uFillTx/>
              <a:latin typeface="Georgia" pitchFamily="18" charset="0"/>
            </a:endParaRPr>
          </a:p>
        </p:txBody>
      </p:sp>
      <p:sp>
        <p:nvSpPr>
          <p:cNvPr id="4" name="Rectangle 3"/>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8596" y="1214422"/>
            <a:ext cx="8143932" cy="4324261"/>
          </a:xfrm>
          <a:prstGeom prst="rect">
            <a:avLst/>
          </a:prstGeom>
        </p:spPr>
        <p:txBody>
          <a:bodyPr wrap="square">
            <a:spAutoFit/>
          </a:bodyPr>
          <a:lstStyle/>
          <a:p>
            <a:pPr marL="274320" indent="-274320" fontAlgn="auto">
              <a:spcBef>
                <a:spcPct val="20000"/>
              </a:spcBef>
              <a:spcAft>
                <a:spcPts val="0"/>
              </a:spcAft>
              <a:buClr>
                <a:srgbClr val="F07F09"/>
              </a:buClr>
              <a:buSzPct val="85000"/>
            </a:pPr>
            <a:r>
              <a:rPr kumimoji="0" lang="fr-FR" sz="2500" b="1" i="0" u="none" strike="noStrike" kern="0" cap="none" spc="0" normalizeH="0" baseline="0" noProof="0" dirty="0" smtClean="0">
                <a:ln>
                  <a:noFill/>
                </a:ln>
                <a:solidFill>
                  <a:srgbClr val="00B050"/>
                </a:solidFill>
                <a:effectLst/>
                <a:uLnTx/>
                <a:uFillTx/>
                <a:latin typeface="Georgia" pitchFamily="18" charset="0"/>
              </a:rPr>
              <a:t>EXEMPLE</a:t>
            </a:r>
            <a:endParaRPr kumimoji="0" lang="fr-FR" sz="2500" b="0" i="0" u="none" strike="noStrike" kern="0" cap="none" spc="0" normalizeH="0" baseline="0" noProof="0" dirty="0" smtClean="0">
              <a:ln>
                <a:noFill/>
              </a:ln>
              <a:solidFill>
                <a:srgbClr val="1B587C">
                  <a:lumMod val="75000"/>
                </a:srgbClr>
              </a:solidFill>
              <a:effectLst/>
              <a:uLnTx/>
              <a:uFillTx/>
              <a:latin typeface="Georgia" pitchFamily="18" charset="0"/>
            </a:endParaRPr>
          </a:p>
          <a:p>
            <a:pPr marL="274320" marR="0" lvl="0" indent="-274320" defTabSz="914400" eaLnBrk="1" fontAlgn="auto" latinLnBrk="0" hangingPunct="1">
              <a:lnSpc>
                <a:spcPct val="100000"/>
              </a:lnSpc>
              <a:spcBef>
                <a:spcPct val="20000"/>
              </a:spcBef>
              <a:spcAft>
                <a:spcPts val="0"/>
              </a:spcAft>
              <a:buClr>
                <a:srgbClr val="F07F09"/>
              </a:buClr>
              <a:buSzPct val="85000"/>
              <a:buFontTx/>
              <a:buNone/>
              <a:tabLst/>
              <a:defRPr/>
            </a:pPr>
            <a:endParaRPr kumimoji="0" lang="fr-FR" sz="2500" b="0" i="0" u="none" strike="noStrike" kern="0" cap="none" spc="0" normalizeH="0" baseline="0" noProof="0" dirty="0" smtClean="0">
              <a:ln>
                <a:noFill/>
              </a:ln>
              <a:solidFill>
                <a:srgbClr val="1B587C">
                  <a:lumMod val="75000"/>
                </a:srgbClr>
              </a:solidFill>
              <a:effectLst/>
              <a:uLnTx/>
              <a:uFillTx/>
              <a:latin typeface="Georgia" pitchFamily="18" charset="0"/>
            </a:endParaRPr>
          </a:p>
          <a:p>
            <a:pPr indent="-274320" algn="just" fontAlgn="auto">
              <a:spcBef>
                <a:spcPct val="20000"/>
              </a:spcBef>
              <a:spcAft>
                <a:spcPts val="0"/>
              </a:spcAft>
              <a:buClr>
                <a:srgbClr val="F07F09"/>
              </a:buClr>
              <a:buSzPct val="85000"/>
              <a:defRPr/>
            </a:pPr>
            <a:r>
              <a:rPr lang="fr-FR" sz="2500" kern="0" dirty="0" smtClean="0">
                <a:solidFill>
                  <a:srgbClr val="1B587C">
                    <a:lumMod val="75000"/>
                  </a:srgbClr>
                </a:solidFill>
                <a:latin typeface="Georgia" pitchFamily="18" charset="0"/>
              </a:rPr>
              <a:t>Je veux fournir un composant réutilisable implémentant</a:t>
            </a:r>
          </a:p>
          <a:p>
            <a:pPr indent="-274320" algn="just" fontAlgn="auto">
              <a:spcBef>
                <a:spcPct val="20000"/>
              </a:spcBef>
              <a:spcAft>
                <a:spcPts val="0"/>
              </a:spcAft>
              <a:buClr>
                <a:srgbClr val="F07F09"/>
              </a:buClr>
              <a:buSzPct val="85000"/>
              <a:defRPr/>
            </a:pPr>
            <a:r>
              <a:rPr lang="fr-FR" sz="2500" kern="0" dirty="0" smtClean="0">
                <a:solidFill>
                  <a:srgbClr val="1B587C">
                    <a:lumMod val="75000"/>
                  </a:srgbClr>
                </a:solidFill>
                <a:latin typeface="Georgia" pitchFamily="18" charset="0"/>
              </a:rPr>
              <a:t>un dictionnaire. Ce dictionnaire doit être implémenté à</a:t>
            </a:r>
          </a:p>
          <a:p>
            <a:pPr indent="-274320" algn="just" fontAlgn="auto">
              <a:spcBef>
                <a:spcPct val="20000"/>
              </a:spcBef>
              <a:spcAft>
                <a:spcPts val="0"/>
              </a:spcAft>
              <a:buClr>
                <a:srgbClr val="F07F09"/>
              </a:buClr>
              <a:buSzPct val="85000"/>
              <a:defRPr/>
            </a:pPr>
            <a:r>
              <a:rPr lang="fr-FR" sz="2500" kern="0" dirty="0" smtClean="0">
                <a:solidFill>
                  <a:srgbClr val="1B587C">
                    <a:lumMod val="75000"/>
                  </a:srgbClr>
                </a:solidFill>
                <a:latin typeface="Georgia" pitchFamily="18" charset="0"/>
              </a:rPr>
              <a:t>l’aide de la structure de données la plus adaptée possible (p. ex. une table de hachage tant que sa taille n’excède pas quelques Mo, une base de données sinon). Les prochaines versions de mon composant intégreront de nouvelles structures de données.</a:t>
            </a:r>
          </a:p>
          <a:p>
            <a:pPr marL="274320" marR="0" lvl="0" indent="-274320" algn="just" defTabSz="914400" eaLnBrk="1" fontAlgn="auto" latinLnBrk="0" hangingPunct="1">
              <a:lnSpc>
                <a:spcPct val="100000"/>
              </a:lnSpc>
              <a:spcBef>
                <a:spcPct val="20000"/>
              </a:spcBef>
              <a:spcAft>
                <a:spcPts val="0"/>
              </a:spcAft>
              <a:buClr>
                <a:srgbClr val="F07F09"/>
              </a:buClr>
              <a:buSzPct val="85000"/>
              <a:buFontTx/>
              <a:buNone/>
              <a:tabLst/>
              <a:defRPr/>
            </a:pPr>
            <a:endParaRPr kumimoji="0" lang="fr-FR" sz="2500" b="0" i="1" u="none" strike="noStrike" kern="0" cap="none" spc="0" normalizeH="0" baseline="0" noProof="0" dirty="0" smtClean="0">
              <a:ln>
                <a:noFill/>
              </a:ln>
              <a:solidFill>
                <a:srgbClr val="1B587C">
                  <a:lumMod val="75000"/>
                </a:srgbClr>
              </a:solidFill>
              <a:effectLst/>
              <a:uLnTx/>
              <a:uFillTx/>
              <a:latin typeface="Georgia" pitchFamily="18" charset="0"/>
            </a:endParaRPr>
          </a:p>
        </p:txBody>
      </p:sp>
      <p:sp>
        <p:nvSpPr>
          <p:cNvPr id="4" name="Rectangle 3"/>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srcRect/>
          <a:stretch>
            <a:fillRect/>
          </a:stretch>
        </p:blipFill>
        <p:spPr bwMode="auto">
          <a:xfrm>
            <a:off x="1643042" y="2928934"/>
            <a:ext cx="6086475" cy="2962275"/>
          </a:xfrm>
          <a:prstGeom prst="rect">
            <a:avLst/>
          </a:prstGeom>
          <a:noFill/>
          <a:ln w="9525">
            <a:solidFill>
              <a:schemeClr val="tx1"/>
            </a:solidFill>
            <a:miter lim="800000"/>
            <a:headEnd/>
            <a:tailEnd/>
          </a:ln>
          <a:effectLst/>
        </p:spPr>
      </p:pic>
      <p:sp>
        <p:nvSpPr>
          <p:cNvPr id="17" name="Rectangle 16"/>
          <p:cNvSpPr/>
          <p:nvPr/>
        </p:nvSpPr>
        <p:spPr>
          <a:xfrm>
            <a:off x="5429256" y="1357298"/>
            <a:ext cx="2428892" cy="714380"/>
          </a:xfrm>
          <a:prstGeom prst="wedgeRectCallout">
            <a:avLst>
              <a:gd name="adj1" fmla="val 1491"/>
              <a:gd name="adj2" fmla="val 191117"/>
            </a:avLst>
          </a:prstGeom>
          <a:solidFill>
            <a:schemeClr val="accent3">
              <a:lumMod val="20000"/>
              <a:lumOff val="80000"/>
            </a:schemeClr>
          </a:solidFill>
          <a:ln w="11429" cap="flat" cmpd="sng" algn="ctr">
            <a:solidFill>
              <a:schemeClr val="accent1"/>
            </a:solidFill>
            <a:prstDash val="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B587C">
                    <a:lumMod val="75000"/>
                  </a:srgbClr>
                </a:solidFill>
                <a:effectLst/>
                <a:uLnTx/>
                <a:uFillTx/>
                <a:latin typeface="Georgia"/>
                <a:ea typeface="+mn-ea"/>
                <a:cs typeface="+mn-cs"/>
              </a:rPr>
              <a:t>définit l'interface de l'objet instancié</a:t>
            </a:r>
            <a:endParaRPr kumimoji="0" lang="fr-FR" sz="1800" b="0" i="0" u="none" strike="noStrike" kern="0" cap="none" spc="0" normalizeH="0" baseline="0" noProof="0" dirty="0">
              <a:ln>
                <a:noFill/>
              </a:ln>
              <a:solidFill>
                <a:srgbClr val="1B587C">
                  <a:lumMod val="75000"/>
                </a:srgbClr>
              </a:solidFill>
              <a:effectLst/>
              <a:uLnTx/>
              <a:uFillTx/>
              <a:latin typeface="Georgia"/>
              <a:ea typeface="+mn-ea"/>
              <a:cs typeface="+mn-cs"/>
            </a:endParaRPr>
          </a:p>
        </p:txBody>
      </p:sp>
      <p:sp>
        <p:nvSpPr>
          <p:cNvPr id="18" name="Rectangle 17"/>
          <p:cNvSpPr/>
          <p:nvPr/>
        </p:nvSpPr>
        <p:spPr>
          <a:xfrm>
            <a:off x="1857356" y="1142984"/>
            <a:ext cx="2428892" cy="1500198"/>
          </a:xfrm>
          <a:prstGeom prst="wedgeRectCallout">
            <a:avLst>
              <a:gd name="adj1" fmla="val 39535"/>
              <a:gd name="adj2" fmla="val 78357"/>
            </a:avLst>
          </a:prstGeom>
          <a:solidFill>
            <a:schemeClr val="accent3">
              <a:lumMod val="20000"/>
              <a:lumOff val="80000"/>
            </a:schemeClr>
          </a:solidFill>
          <a:ln w="11429" cap="flat" cmpd="sng" algn="ctr">
            <a:solidFill>
              <a:schemeClr val="accent1"/>
            </a:solidFill>
            <a:prstDash val="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déclare une méthode de création (</a:t>
            </a:r>
            <a:r>
              <a:rPr kumimoji="0" lang="fr-FR" sz="1600" b="0" i="0" u="none" strike="noStrike" kern="0" cap="none" spc="0" normalizeH="0" baseline="0" noProof="0" dirty="0" err="1" smtClean="0">
                <a:ln>
                  <a:noFill/>
                </a:ln>
                <a:solidFill>
                  <a:srgbClr val="1B587C">
                    <a:lumMod val="75000"/>
                  </a:srgbClr>
                </a:solidFill>
                <a:effectLst/>
                <a:uLnTx/>
                <a:uFillTx/>
                <a:latin typeface="Georgia"/>
                <a:ea typeface="+mn-ea"/>
                <a:cs typeface="+mn-cs"/>
              </a:rPr>
              <a:t>creerClasse</a:t>
            </a: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 C'est cette méthode qui a la responsabilité de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l'instanciation d'un objet </a:t>
            </a:r>
            <a:r>
              <a:rPr kumimoji="0" lang="fr-FR" sz="1600" b="0" i="0" u="none" strike="noStrike" kern="0" cap="none" spc="0" normalizeH="0" baseline="0" noProof="0" dirty="0" err="1" smtClean="0">
                <a:ln>
                  <a:noFill/>
                </a:ln>
                <a:solidFill>
                  <a:srgbClr val="1B587C">
                    <a:lumMod val="75000"/>
                  </a:srgbClr>
                </a:solidFill>
                <a:effectLst/>
                <a:uLnTx/>
                <a:uFillTx/>
                <a:latin typeface="Georgia"/>
                <a:ea typeface="+mn-ea"/>
                <a:cs typeface="+mn-cs"/>
              </a:rPr>
              <a:t>AbstractClasse</a:t>
            </a: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a:t>
            </a:r>
            <a:endParaRPr kumimoji="0" lang="fr-FR" sz="1600" b="0" i="0" u="none" strike="noStrike" kern="0" cap="none" spc="0" normalizeH="0" baseline="0" noProof="0" dirty="0">
              <a:ln>
                <a:noFill/>
              </a:ln>
              <a:solidFill>
                <a:srgbClr val="1B587C">
                  <a:lumMod val="75000"/>
                </a:srgbClr>
              </a:solidFill>
              <a:effectLst/>
              <a:uLnTx/>
              <a:uFillTx/>
              <a:latin typeface="Georgia"/>
              <a:ea typeface="+mn-ea"/>
              <a:cs typeface="+mn-cs"/>
            </a:endParaRPr>
          </a:p>
        </p:txBody>
      </p:sp>
      <p:sp>
        <p:nvSpPr>
          <p:cNvPr id="19" name="Rectangle 18"/>
          <p:cNvSpPr/>
          <p:nvPr/>
        </p:nvSpPr>
        <p:spPr>
          <a:xfrm>
            <a:off x="214282" y="4929198"/>
            <a:ext cx="2357454" cy="1357322"/>
          </a:xfrm>
          <a:prstGeom prst="wedgeRectCallout">
            <a:avLst>
              <a:gd name="adj1" fmla="val 55820"/>
              <a:gd name="adj2" fmla="val -1418"/>
            </a:avLst>
          </a:prstGeom>
          <a:solidFill>
            <a:schemeClr val="accent3">
              <a:lumMod val="20000"/>
              <a:lumOff val="80000"/>
            </a:schemeClr>
          </a:solidFill>
          <a:ln w="11429" cap="flat" cmpd="sng" algn="ctr">
            <a:solidFill>
              <a:schemeClr val="accent1"/>
            </a:solidFill>
            <a:prstDash val="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 substituent la méthode de création. Elles implémentent une version différente de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la méthode de création.</a:t>
            </a:r>
            <a:endParaRPr kumimoji="0" lang="fr-FR" sz="1600" b="0" i="0" u="none" strike="noStrike" kern="0" cap="none" spc="0" normalizeH="0" baseline="0" noProof="0" dirty="0">
              <a:ln>
                <a:noFill/>
              </a:ln>
              <a:solidFill>
                <a:srgbClr val="1B587C">
                  <a:lumMod val="75000"/>
                </a:srgbClr>
              </a:solidFill>
              <a:effectLst/>
              <a:uLnTx/>
              <a:uFillTx/>
              <a:latin typeface="Georgia"/>
              <a:ea typeface="+mn-ea"/>
              <a:cs typeface="+mn-cs"/>
            </a:endParaRPr>
          </a:p>
        </p:txBody>
      </p:sp>
      <p:sp>
        <p:nvSpPr>
          <p:cNvPr id="20" name="Rectangle 19"/>
          <p:cNvSpPr/>
          <p:nvPr/>
        </p:nvSpPr>
        <p:spPr>
          <a:xfrm>
            <a:off x="7358018" y="3429000"/>
            <a:ext cx="1785982" cy="1857388"/>
          </a:xfrm>
          <a:prstGeom prst="wedgeRectCallout">
            <a:avLst>
              <a:gd name="adj1" fmla="val -85849"/>
              <a:gd name="adj2" fmla="val 10017"/>
            </a:avLst>
          </a:prstGeom>
          <a:solidFill>
            <a:schemeClr val="accent3">
              <a:lumMod val="20000"/>
              <a:lumOff val="80000"/>
            </a:schemeClr>
          </a:solidFill>
          <a:ln w="11429" cap="flat" cmpd="sng" algn="ctr">
            <a:solidFill>
              <a:schemeClr val="accent1"/>
            </a:solidFill>
            <a:prstDash val="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B587C">
                    <a:lumMod val="75000"/>
                  </a:srgbClr>
                </a:solidFill>
                <a:effectLst/>
                <a:uLnTx/>
                <a:uFillTx/>
                <a:latin typeface="Georgia"/>
                <a:ea typeface="+mn-ea"/>
                <a:cs typeface="+mn-cs"/>
              </a:rPr>
              <a:t> </a:t>
            </a: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sont des sous-classes concrètes d'</a:t>
            </a:r>
            <a:r>
              <a:rPr kumimoji="0" lang="fr-FR" sz="1600" b="0" i="0" u="none" strike="noStrike" kern="0" cap="none" spc="0" normalizeH="0" baseline="0" noProof="0" dirty="0" err="1" smtClean="0">
                <a:ln>
                  <a:noFill/>
                </a:ln>
                <a:solidFill>
                  <a:srgbClr val="1B587C">
                    <a:lumMod val="75000"/>
                  </a:srgbClr>
                </a:solidFill>
                <a:effectLst/>
                <a:uLnTx/>
                <a:uFillTx/>
                <a:latin typeface="Georgia"/>
                <a:ea typeface="+mn-ea"/>
                <a:cs typeface="+mn-cs"/>
              </a:rPr>
              <a:t>AbstractClasse</a:t>
            </a: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 Elles sont instanciées par les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classes Fabrique.</a:t>
            </a:r>
            <a:endParaRPr kumimoji="0" lang="fr-FR" sz="1600" b="0" i="0" u="none" strike="noStrike" kern="0" cap="none" spc="0" normalizeH="0" baseline="0" noProof="0" dirty="0">
              <a:ln>
                <a:noFill/>
              </a:ln>
              <a:solidFill>
                <a:srgbClr val="1B587C">
                  <a:lumMod val="75000"/>
                </a:srgbClr>
              </a:solidFill>
              <a:effectLst/>
              <a:uLnTx/>
              <a:uFillTx/>
              <a:latin typeface="Georgia"/>
              <a:ea typeface="+mn-ea"/>
              <a:cs typeface="+mn-cs"/>
            </a:endParaRPr>
          </a:p>
        </p:txBody>
      </p:sp>
      <p:sp>
        <p:nvSpPr>
          <p:cNvPr id="8" name="Rectangle 7"/>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4572000" cy="954107"/>
          </a:xfrm>
          <a:prstGeom prst="rect">
            <a:avLst/>
          </a:prstGeom>
          <a:solidFill>
            <a:schemeClr val="accent2">
              <a:lumMod val="40000"/>
              <a:lumOff val="60000"/>
            </a:schemeClr>
          </a:solidFill>
          <a:ln>
            <a:solidFill>
              <a:schemeClr val="tx1"/>
            </a:solidFill>
            <a:prstDash val="dash"/>
          </a:ln>
        </p:spPr>
        <p:txBody>
          <a:bodyPr wrap="square">
            <a:spAutoFit/>
          </a:bodyPr>
          <a:lstStyle/>
          <a:p>
            <a:r>
              <a:rPr lang="fr-FR" sz="1400" dirty="0" smtClean="0">
                <a:solidFill>
                  <a:schemeClr val="bg2">
                    <a:lumMod val="10000"/>
                  </a:schemeClr>
                </a:solidFill>
              </a:rPr>
              <a:t>public interface </a:t>
            </a:r>
            <a:r>
              <a:rPr lang="fr-FR" sz="1400" b="1" dirty="0" err="1" smtClean="0">
                <a:solidFill>
                  <a:schemeClr val="bg2">
                    <a:lumMod val="10000"/>
                  </a:schemeClr>
                </a:solidFill>
              </a:rPr>
              <a:t>AbstractClasse</a:t>
            </a:r>
            <a:r>
              <a:rPr lang="fr-FR" sz="1400" dirty="0" smtClean="0">
                <a:solidFill>
                  <a:schemeClr val="bg2">
                    <a:lumMod val="10000"/>
                  </a:schemeClr>
                </a:solidFill>
              </a:rPr>
              <a:t> {</a:t>
            </a:r>
          </a:p>
          <a:p>
            <a:r>
              <a:rPr lang="fr-FR" sz="1400" dirty="0" smtClean="0">
                <a:solidFill>
                  <a:schemeClr val="bg2">
                    <a:lumMod val="10000"/>
                  </a:schemeClr>
                </a:solidFill>
              </a:rPr>
              <a:t>/** Méthode permettant d'afficher le nom de la classe.</a:t>
            </a:r>
            <a:r>
              <a:rPr lang="fr-FR" sz="1400" i="1" dirty="0" smtClean="0">
                <a:solidFill>
                  <a:schemeClr val="bg2">
                    <a:lumMod val="10000"/>
                  </a:schemeClr>
                </a:solidFill>
              </a:rPr>
              <a:t> */</a:t>
            </a:r>
            <a:endParaRPr lang="fr-FR" sz="1400" dirty="0" smtClean="0">
              <a:solidFill>
                <a:schemeClr val="bg2">
                  <a:lumMod val="10000"/>
                </a:schemeClr>
              </a:solidFill>
            </a:endParaRPr>
          </a:p>
          <a:p>
            <a:r>
              <a:rPr lang="fr-FR" sz="1400" b="1" dirty="0" smtClean="0">
                <a:solidFill>
                  <a:schemeClr val="bg2">
                    <a:lumMod val="10000"/>
                  </a:schemeClr>
                </a:solidFill>
              </a:rPr>
              <a:t>public </a:t>
            </a:r>
            <a:r>
              <a:rPr lang="fr-FR" sz="1400" b="1" dirty="0" err="1" smtClean="0">
                <a:solidFill>
                  <a:schemeClr val="bg2">
                    <a:lumMod val="10000"/>
                  </a:schemeClr>
                </a:solidFill>
              </a:rPr>
              <a:t>void</a:t>
            </a:r>
            <a:r>
              <a:rPr lang="fr-FR" sz="1400" b="1" dirty="0" smtClean="0">
                <a:solidFill>
                  <a:schemeClr val="bg2">
                    <a:lumMod val="10000"/>
                  </a:schemeClr>
                </a:solidFill>
              </a:rPr>
              <a:t> </a:t>
            </a:r>
            <a:r>
              <a:rPr lang="fr-FR" sz="1400" b="1" dirty="0" err="1" smtClean="0">
                <a:solidFill>
                  <a:schemeClr val="bg2">
                    <a:lumMod val="10000"/>
                  </a:schemeClr>
                </a:solidFill>
              </a:rPr>
              <a:t>afficherClasse</a:t>
            </a:r>
            <a:r>
              <a:rPr lang="fr-FR" sz="1400" b="1" dirty="0" smtClean="0">
                <a:solidFill>
                  <a:schemeClr val="bg2">
                    <a:lumMod val="10000"/>
                  </a:schemeClr>
                </a:solidFill>
              </a:rPr>
              <a:t>();</a:t>
            </a:r>
          </a:p>
          <a:p>
            <a:r>
              <a:rPr lang="fr-FR" sz="1400" dirty="0" smtClean="0">
                <a:solidFill>
                  <a:schemeClr val="bg2">
                    <a:lumMod val="10000"/>
                  </a:schemeClr>
                </a:solidFill>
              </a:rPr>
              <a:t>}</a:t>
            </a:r>
            <a:endParaRPr lang="fr-FR" sz="1400" dirty="0">
              <a:solidFill>
                <a:schemeClr val="bg2">
                  <a:lumMod val="10000"/>
                </a:schemeClr>
              </a:solidFill>
            </a:endParaRPr>
          </a:p>
        </p:txBody>
      </p:sp>
      <p:sp>
        <p:nvSpPr>
          <p:cNvPr id="3" name="Rectangle 2"/>
          <p:cNvSpPr/>
          <p:nvPr/>
        </p:nvSpPr>
        <p:spPr>
          <a:xfrm>
            <a:off x="214282" y="1428736"/>
            <a:ext cx="4572000" cy="830997"/>
          </a:xfrm>
          <a:prstGeom prst="rect">
            <a:avLst/>
          </a:prstGeom>
          <a:solidFill>
            <a:schemeClr val="accent2">
              <a:lumMod val="20000"/>
              <a:lumOff val="80000"/>
            </a:schemeClr>
          </a:solidFill>
          <a:ln>
            <a:solidFill>
              <a:schemeClr val="tx1"/>
            </a:solidFill>
            <a:prstDash val="dash"/>
          </a:ln>
        </p:spPr>
        <p:txBody>
          <a:bodyPr>
            <a:spAutoFit/>
          </a:bodyPr>
          <a:lstStyle/>
          <a:p>
            <a:r>
              <a:rPr lang="fr-FR" sz="1200" dirty="0" smtClean="0">
                <a:solidFill>
                  <a:schemeClr val="bg2">
                    <a:lumMod val="10000"/>
                  </a:schemeClr>
                </a:solidFill>
              </a:rPr>
              <a:t>public class </a:t>
            </a:r>
            <a:r>
              <a:rPr lang="fr-FR" sz="1200" b="1" dirty="0" err="1" smtClean="0">
                <a:solidFill>
                  <a:schemeClr val="bg2">
                    <a:lumMod val="10000"/>
                  </a:schemeClr>
                </a:solidFill>
              </a:rPr>
              <a:t>ClasseA</a:t>
            </a:r>
            <a:r>
              <a:rPr lang="fr-FR" sz="1200" dirty="0" smtClean="0">
                <a:solidFill>
                  <a:schemeClr val="bg2">
                    <a:lumMod val="10000"/>
                  </a:schemeClr>
                </a:solidFill>
              </a:rPr>
              <a:t>  </a:t>
            </a:r>
            <a:r>
              <a:rPr lang="fr-FR" sz="1200" dirty="0" err="1" smtClean="0">
                <a:solidFill>
                  <a:schemeClr val="bg2">
                    <a:lumMod val="10000"/>
                  </a:schemeClr>
                </a:solidFill>
              </a:rPr>
              <a:t>implements</a:t>
            </a:r>
            <a:r>
              <a:rPr lang="fr-FR" sz="1200" dirty="0" smtClean="0">
                <a:solidFill>
                  <a:schemeClr val="bg2">
                    <a:lumMod val="10000"/>
                  </a:schemeClr>
                </a:solidFill>
              </a:rPr>
              <a:t> </a:t>
            </a:r>
            <a:r>
              <a:rPr lang="fr-FR" sz="1200" b="1" dirty="0" err="1" smtClean="0">
                <a:solidFill>
                  <a:schemeClr val="bg2">
                    <a:lumMod val="10000"/>
                  </a:schemeClr>
                </a:solidFill>
              </a:rPr>
              <a:t>AbstractClasse</a:t>
            </a:r>
            <a:r>
              <a:rPr lang="fr-FR" sz="1200" dirty="0" smtClean="0">
                <a:solidFill>
                  <a:schemeClr val="bg2">
                    <a:lumMod val="10000"/>
                  </a:schemeClr>
                </a:solidFill>
              </a:rPr>
              <a:t> {</a:t>
            </a:r>
          </a:p>
          <a:p>
            <a:r>
              <a:rPr lang="fr-FR" sz="1200" dirty="0" smtClean="0">
                <a:solidFill>
                  <a:schemeClr val="bg2">
                    <a:lumMod val="10000"/>
                  </a:schemeClr>
                </a:solidFill>
              </a:rPr>
              <a:t>public </a:t>
            </a:r>
            <a:r>
              <a:rPr lang="fr-FR" sz="1200" dirty="0" err="1" smtClean="0">
                <a:solidFill>
                  <a:schemeClr val="bg2">
                    <a:lumMod val="10000"/>
                  </a:schemeClr>
                </a:solidFill>
              </a:rPr>
              <a:t>void</a:t>
            </a:r>
            <a:r>
              <a:rPr lang="fr-FR" sz="1200" dirty="0" smtClean="0">
                <a:solidFill>
                  <a:schemeClr val="bg2">
                    <a:lumMod val="10000"/>
                  </a:schemeClr>
                </a:solidFill>
              </a:rPr>
              <a:t> </a:t>
            </a:r>
            <a:r>
              <a:rPr lang="fr-FR" sz="1200" dirty="0" err="1" smtClean="0">
                <a:solidFill>
                  <a:schemeClr val="bg2">
                    <a:lumMod val="10000"/>
                  </a:schemeClr>
                </a:solidFill>
              </a:rPr>
              <a:t>afficherClasse</a:t>
            </a:r>
            <a:r>
              <a:rPr lang="fr-FR" sz="1200" dirty="0" smtClean="0">
                <a:solidFill>
                  <a:schemeClr val="bg2">
                    <a:lumMod val="10000"/>
                  </a:schemeClr>
                </a:solidFill>
              </a:rPr>
              <a:t>() {</a:t>
            </a:r>
          </a:p>
          <a:p>
            <a:r>
              <a:rPr lang="fr-FR" sz="1200" dirty="0" smtClean="0">
                <a:solidFill>
                  <a:schemeClr val="bg2">
                    <a:lumMod val="10000"/>
                  </a:schemeClr>
                </a:solidFill>
              </a:rPr>
              <a:t>System.out.println("Objet de classe '</a:t>
            </a:r>
            <a:r>
              <a:rPr lang="fr-FR" sz="1200" dirty="0" err="1" smtClean="0">
                <a:solidFill>
                  <a:schemeClr val="bg2">
                    <a:lumMod val="10000"/>
                  </a:schemeClr>
                </a:solidFill>
              </a:rPr>
              <a:t>ClasseA</a:t>
            </a:r>
            <a:r>
              <a:rPr lang="fr-FR" sz="1200" dirty="0" smtClean="0">
                <a:solidFill>
                  <a:schemeClr val="bg2">
                    <a:lumMod val="10000"/>
                  </a:schemeClr>
                </a:solidFill>
              </a:rPr>
              <a:t>'");</a:t>
            </a:r>
          </a:p>
          <a:p>
            <a:r>
              <a:rPr lang="fr-FR" sz="1200" dirty="0" smtClean="0">
                <a:solidFill>
                  <a:schemeClr val="bg2">
                    <a:lumMod val="10000"/>
                  </a:schemeClr>
                </a:solidFill>
              </a:rPr>
              <a:t>}}</a:t>
            </a:r>
            <a:endParaRPr lang="fr-FR" sz="1200" dirty="0">
              <a:solidFill>
                <a:schemeClr val="bg2">
                  <a:lumMod val="10000"/>
                </a:schemeClr>
              </a:solidFill>
            </a:endParaRPr>
          </a:p>
        </p:txBody>
      </p:sp>
      <p:sp>
        <p:nvSpPr>
          <p:cNvPr id="4" name="Rectangle 3"/>
          <p:cNvSpPr/>
          <p:nvPr/>
        </p:nvSpPr>
        <p:spPr>
          <a:xfrm>
            <a:off x="214282" y="2357430"/>
            <a:ext cx="4572000" cy="830997"/>
          </a:xfrm>
          <a:prstGeom prst="rect">
            <a:avLst/>
          </a:prstGeom>
          <a:solidFill>
            <a:schemeClr val="accent2">
              <a:lumMod val="20000"/>
              <a:lumOff val="80000"/>
            </a:schemeClr>
          </a:solidFill>
          <a:ln>
            <a:solidFill>
              <a:schemeClr val="tx1"/>
            </a:solidFill>
            <a:prstDash val="dash"/>
          </a:ln>
        </p:spPr>
        <p:txBody>
          <a:bodyPr>
            <a:spAutoFit/>
          </a:bodyPr>
          <a:lstStyle/>
          <a:p>
            <a:r>
              <a:rPr lang="fr-FR" sz="1200" dirty="0" smtClean="0">
                <a:solidFill>
                  <a:schemeClr val="bg2">
                    <a:lumMod val="10000"/>
                  </a:schemeClr>
                </a:solidFill>
              </a:rPr>
              <a:t>public class </a:t>
            </a:r>
            <a:r>
              <a:rPr lang="fr-FR" sz="1200" b="1" dirty="0" err="1" smtClean="0">
                <a:solidFill>
                  <a:schemeClr val="bg2">
                    <a:lumMod val="10000"/>
                  </a:schemeClr>
                </a:solidFill>
              </a:rPr>
              <a:t>ClasseB</a:t>
            </a:r>
            <a:r>
              <a:rPr lang="fr-FR" sz="1200" dirty="0" smtClean="0">
                <a:solidFill>
                  <a:schemeClr val="bg2">
                    <a:lumMod val="10000"/>
                  </a:schemeClr>
                </a:solidFill>
              </a:rPr>
              <a:t> </a:t>
            </a:r>
            <a:r>
              <a:rPr lang="fr-FR" sz="1200" dirty="0" err="1" smtClean="0">
                <a:solidFill>
                  <a:schemeClr val="bg2">
                    <a:lumMod val="10000"/>
                  </a:schemeClr>
                </a:solidFill>
              </a:rPr>
              <a:t>implements</a:t>
            </a:r>
            <a:r>
              <a:rPr lang="fr-FR" sz="1200" dirty="0" smtClean="0">
                <a:solidFill>
                  <a:schemeClr val="bg2">
                    <a:lumMod val="10000"/>
                  </a:schemeClr>
                </a:solidFill>
              </a:rPr>
              <a:t> </a:t>
            </a:r>
            <a:r>
              <a:rPr lang="fr-FR" sz="1200" b="1" dirty="0" err="1" smtClean="0">
                <a:solidFill>
                  <a:schemeClr val="bg2">
                    <a:lumMod val="10000"/>
                  </a:schemeClr>
                </a:solidFill>
              </a:rPr>
              <a:t>AbstractClasse</a:t>
            </a:r>
            <a:r>
              <a:rPr lang="fr-FR" sz="1200" dirty="0" smtClean="0">
                <a:solidFill>
                  <a:schemeClr val="bg2">
                    <a:lumMod val="10000"/>
                  </a:schemeClr>
                </a:solidFill>
              </a:rPr>
              <a:t> {</a:t>
            </a:r>
          </a:p>
          <a:p>
            <a:r>
              <a:rPr lang="fr-FR" sz="1200" dirty="0" smtClean="0">
                <a:solidFill>
                  <a:schemeClr val="bg2">
                    <a:lumMod val="10000"/>
                  </a:schemeClr>
                </a:solidFill>
              </a:rPr>
              <a:t>public </a:t>
            </a:r>
            <a:r>
              <a:rPr lang="fr-FR" sz="1200" dirty="0" err="1" smtClean="0">
                <a:solidFill>
                  <a:schemeClr val="bg2">
                    <a:lumMod val="10000"/>
                  </a:schemeClr>
                </a:solidFill>
              </a:rPr>
              <a:t>void</a:t>
            </a:r>
            <a:r>
              <a:rPr lang="fr-FR" sz="1200" dirty="0" smtClean="0">
                <a:solidFill>
                  <a:schemeClr val="bg2">
                    <a:lumMod val="10000"/>
                  </a:schemeClr>
                </a:solidFill>
              </a:rPr>
              <a:t> </a:t>
            </a:r>
            <a:r>
              <a:rPr lang="fr-FR" sz="1200" dirty="0" err="1" smtClean="0">
                <a:solidFill>
                  <a:schemeClr val="bg2">
                    <a:lumMod val="10000"/>
                  </a:schemeClr>
                </a:solidFill>
              </a:rPr>
              <a:t>afficherClasse</a:t>
            </a:r>
            <a:r>
              <a:rPr lang="fr-FR" sz="1200" dirty="0" smtClean="0">
                <a:solidFill>
                  <a:schemeClr val="bg2">
                    <a:lumMod val="10000"/>
                  </a:schemeClr>
                </a:solidFill>
              </a:rPr>
              <a:t>() {</a:t>
            </a:r>
          </a:p>
          <a:p>
            <a:r>
              <a:rPr lang="fr-FR" sz="1200" dirty="0" smtClean="0">
                <a:solidFill>
                  <a:schemeClr val="bg2">
                    <a:lumMod val="10000"/>
                  </a:schemeClr>
                </a:solidFill>
              </a:rPr>
              <a:t>System.out.println("Objet de classe '</a:t>
            </a:r>
            <a:r>
              <a:rPr lang="fr-FR" sz="1200" dirty="0" err="1" smtClean="0">
                <a:solidFill>
                  <a:schemeClr val="bg2">
                    <a:lumMod val="10000"/>
                  </a:schemeClr>
                </a:solidFill>
              </a:rPr>
              <a:t>ClasseAB</a:t>
            </a:r>
            <a:r>
              <a:rPr lang="fr-FR" sz="1200" dirty="0" smtClean="0">
                <a:solidFill>
                  <a:schemeClr val="bg2">
                    <a:lumMod val="10000"/>
                  </a:schemeClr>
                </a:solidFill>
              </a:rPr>
              <a:t>");</a:t>
            </a:r>
          </a:p>
          <a:p>
            <a:r>
              <a:rPr lang="fr-FR" sz="1200" dirty="0" smtClean="0">
                <a:solidFill>
                  <a:schemeClr val="bg2">
                    <a:lumMod val="10000"/>
                  </a:schemeClr>
                </a:solidFill>
              </a:rPr>
              <a:t>}}</a:t>
            </a:r>
            <a:endParaRPr lang="fr-FR" sz="1200" dirty="0">
              <a:solidFill>
                <a:schemeClr val="bg2">
                  <a:lumMod val="10000"/>
                </a:schemeClr>
              </a:solidFill>
            </a:endParaRPr>
          </a:p>
        </p:txBody>
      </p:sp>
      <p:sp>
        <p:nvSpPr>
          <p:cNvPr id="5" name="Rectangle 4"/>
          <p:cNvSpPr/>
          <p:nvPr/>
        </p:nvSpPr>
        <p:spPr>
          <a:xfrm>
            <a:off x="4929190" y="214291"/>
            <a:ext cx="3643338" cy="1938992"/>
          </a:xfrm>
          <a:prstGeom prst="rect">
            <a:avLst/>
          </a:prstGeom>
          <a:solidFill>
            <a:schemeClr val="tx2">
              <a:lumMod val="60000"/>
              <a:lumOff val="40000"/>
            </a:schemeClr>
          </a:solidFill>
          <a:ln>
            <a:solidFill>
              <a:schemeClr val="tx1"/>
            </a:solidFill>
            <a:prstDash val="dash"/>
          </a:ln>
        </p:spPr>
        <p:txBody>
          <a:bodyPr wrap="square">
            <a:spAutoFit/>
          </a:bodyPr>
          <a:lstStyle/>
          <a:p>
            <a:r>
              <a:rPr lang="fr-FR" sz="1200" dirty="0" smtClean="0">
                <a:solidFill>
                  <a:schemeClr val="bg2">
                    <a:lumMod val="10000"/>
                  </a:schemeClr>
                </a:solidFill>
              </a:rPr>
              <a:t>public abstract class Fabrique {</a:t>
            </a:r>
          </a:p>
          <a:p>
            <a:r>
              <a:rPr lang="fr-FR" sz="1200" dirty="0" err="1" smtClean="0">
                <a:solidFill>
                  <a:schemeClr val="bg2">
                    <a:lumMod val="10000"/>
                  </a:schemeClr>
                </a:solidFill>
              </a:rPr>
              <a:t>private</a:t>
            </a:r>
            <a:r>
              <a:rPr lang="fr-FR" sz="1200" dirty="0" smtClean="0">
                <a:solidFill>
                  <a:schemeClr val="bg2">
                    <a:lumMod val="10000"/>
                  </a:schemeClr>
                </a:solidFill>
              </a:rPr>
              <a:t> </a:t>
            </a:r>
            <a:r>
              <a:rPr lang="fr-FR" sz="1200" dirty="0" err="1" smtClean="0">
                <a:solidFill>
                  <a:schemeClr val="bg2">
                    <a:lumMod val="10000"/>
                  </a:schemeClr>
                </a:solidFill>
              </a:rPr>
              <a:t>boolean</a:t>
            </a:r>
            <a:r>
              <a:rPr lang="fr-FR" sz="1200" dirty="0" smtClean="0">
                <a:solidFill>
                  <a:schemeClr val="bg2">
                    <a:lumMod val="10000"/>
                  </a:schemeClr>
                </a:solidFill>
              </a:rPr>
              <a:t> </a:t>
            </a:r>
            <a:r>
              <a:rPr lang="fr-FR" sz="1200" dirty="0" err="1" smtClean="0">
                <a:solidFill>
                  <a:schemeClr val="bg2">
                    <a:lumMod val="10000"/>
                  </a:schemeClr>
                </a:solidFill>
              </a:rPr>
              <a:t>pIsClasseA</a:t>
            </a:r>
            <a:r>
              <a:rPr lang="fr-FR" sz="1200" dirty="0" smtClean="0">
                <a:solidFill>
                  <a:schemeClr val="bg2">
                    <a:lumMod val="10000"/>
                  </a:schemeClr>
                </a:solidFill>
              </a:rPr>
              <a:t> = false;</a:t>
            </a:r>
          </a:p>
          <a:p>
            <a:r>
              <a:rPr lang="fr-FR" sz="1200" i="1" dirty="0" smtClean="0">
                <a:solidFill>
                  <a:schemeClr val="bg2">
                    <a:lumMod val="10000"/>
                  </a:schemeClr>
                </a:solidFill>
              </a:rPr>
              <a:t>/** Méthode de création */</a:t>
            </a:r>
          </a:p>
          <a:p>
            <a:r>
              <a:rPr lang="fr-FR" sz="1200" dirty="0" smtClean="0">
                <a:solidFill>
                  <a:schemeClr val="bg2">
                    <a:lumMod val="10000"/>
                  </a:schemeClr>
                </a:solidFill>
              </a:rPr>
              <a:t>public abstract </a:t>
            </a:r>
            <a:r>
              <a:rPr lang="fr-FR" sz="1200" b="1" dirty="0" err="1" smtClean="0">
                <a:solidFill>
                  <a:schemeClr val="bg2">
                    <a:lumMod val="10000"/>
                  </a:schemeClr>
                </a:solidFill>
              </a:rPr>
              <a:t>Abstract</a:t>
            </a:r>
            <a:r>
              <a:rPr lang="fr-FR" sz="1200" b="1" dirty="0" smtClean="0">
                <a:solidFill>
                  <a:schemeClr val="bg2">
                    <a:lumMod val="10000"/>
                  </a:schemeClr>
                </a:solidFill>
              </a:rPr>
              <a:t> Classe </a:t>
            </a:r>
            <a:r>
              <a:rPr lang="fr-FR" sz="1200" dirty="0" err="1" smtClean="0">
                <a:solidFill>
                  <a:schemeClr val="bg2">
                    <a:lumMod val="10000"/>
                  </a:schemeClr>
                </a:solidFill>
              </a:rPr>
              <a:t>creerClasse</a:t>
            </a:r>
            <a:r>
              <a:rPr lang="fr-FR" sz="1200" dirty="0" smtClean="0">
                <a:solidFill>
                  <a:schemeClr val="bg2">
                    <a:lumMod val="10000"/>
                  </a:schemeClr>
                </a:solidFill>
              </a:rPr>
              <a:t>();</a:t>
            </a:r>
          </a:p>
          <a:p>
            <a:endParaRPr lang="fr-FR" sz="1200" dirty="0" smtClean="0">
              <a:solidFill>
                <a:schemeClr val="bg2">
                  <a:lumMod val="10000"/>
                </a:schemeClr>
              </a:solidFill>
            </a:endParaRPr>
          </a:p>
          <a:p>
            <a:r>
              <a:rPr lang="fr-FR" sz="1200" dirty="0" smtClean="0">
                <a:solidFill>
                  <a:schemeClr val="bg2">
                    <a:lumMod val="10000"/>
                  </a:schemeClr>
                </a:solidFill>
              </a:rPr>
              <a:t>public </a:t>
            </a:r>
            <a:r>
              <a:rPr lang="fr-FR" sz="1200" dirty="0" err="1" smtClean="0">
                <a:solidFill>
                  <a:schemeClr val="bg2">
                    <a:lumMod val="10000"/>
                  </a:schemeClr>
                </a:solidFill>
              </a:rPr>
              <a:t>void</a:t>
            </a:r>
            <a:r>
              <a:rPr lang="fr-FR" sz="1200" dirty="0" smtClean="0">
                <a:solidFill>
                  <a:schemeClr val="bg2">
                    <a:lumMod val="10000"/>
                  </a:schemeClr>
                </a:solidFill>
              </a:rPr>
              <a:t> </a:t>
            </a:r>
            <a:r>
              <a:rPr lang="fr-FR" sz="1200" dirty="0" err="1" smtClean="0">
                <a:solidFill>
                  <a:schemeClr val="bg2">
                    <a:lumMod val="10000"/>
                  </a:schemeClr>
                </a:solidFill>
              </a:rPr>
              <a:t>operation</a:t>
            </a:r>
            <a:r>
              <a:rPr lang="fr-FR" sz="1200" dirty="0" smtClean="0">
                <a:solidFill>
                  <a:schemeClr val="bg2">
                    <a:lumMod val="10000"/>
                  </a:schemeClr>
                </a:solidFill>
              </a:rPr>
              <a:t>() {</a:t>
            </a:r>
          </a:p>
          <a:p>
            <a:r>
              <a:rPr lang="fr-FR" sz="1200" dirty="0" err="1" smtClean="0">
                <a:solidFill>
                  <a:schemeClr val="bg2">
                    <a:lumMod val="10000"/>
                  </a:schemeClr>
                </a:solidFill>
              </a:rPr>
              <a:t>pIsClasseA</a:t>
            </a:r>
            <a:r>
              <a:rPr lang="fr-FR" sz="1200" dirty="0" smtClean="0">
                <a:solidFill>
                  <a:schemeClr val="bg2">
                    <a:lumMod val="10000"/>
                  </a:schemeClr>
                </a:solidFill>
              </a:rPr>
              <a:t> = !</a:t>
            </a:r>
            <a:r>
              <a:rPr lang="fr-FR" sz="1200" dirty="0" err="1" smtClean="0">
                <a:solidFill>
                  <a:schemeClr val="bg2">
                    <a:lumMod val="10000"/>
                  </a:schemeClr>
                </a:solidFill>
              </a:rPr>
              <a:t>pIsClasseA</a:t>
            </a:r>
            <a:r>
              <a:rPr lang="fr-FR" sz="1200" dirty="0" smtClean="0">
                <a:solidFill>
                  <a:schemeClr val="bg2">
                    <a:lumMod val="10000"/>
                  </a:schemeClr>
                </a:solidFill>
              </a:rPr>
              <a:t>;</a:t>
            </a:r>
          </a:p>
          <a:p>
            <a:r>
              <a:rPr lang="fr-FR" sz="1200" dirty="0" err="1" smtClean="0">
                <a:solidFill>
                  <a:schemeClr val="bg2">
                    <a:lumMod val="10000"/>
                  </a:schemeClr>
                </a:solidFill>
              </a:rPr>
              <a:t>AbstractClasse</a:t>
            </a:r>
            <a:r>
              <a:rPr lang="fr-FR" sz="1200" dirty="0" smtClean="0">
                <a:solidFill>
                  <a:schemeClr val="bg2">
                    <a:lumMod val="10000"/>
                  </a:schemeClr>
                </a:solidFill>
              </a:rPr>
              <a:t> </a:t>
            </a:r>
            <a:r>
              <a:rPr lang="fr-FR" sz="1200" dirty="0" err="1" smtClean="0">
                <a:solidFill>
                  <a:schemeClr val="bg2">
                    <a:lumMod val="10000"/>
                  </a:schemeClr>
                </a:solidFill>
              </a:rPr>
              <a:t>lClasse</a:t>
            </a:r>
            <a:r>
              <a:rPr lang="fr-FR" sz="1200" dirty="0" smtClean="0">
                <a:solidFill>
                  <a:schemeClr val="bg2">
                    <a:lumMod val="10000"/>
                  </a:schemeClr>
                </a:solidFill>
              </a:rPr>
              <a:t> =</a:t>
            </a:r>
            <a:r>
              <a:rPr lang="fr-FR" sz="1200" dirty="0" err="1" smtClean="0">
                <a:solidFill>
                  <a:schemeClr val="bg2">
                    <a:lumMod val="10000"/>
                  </a:schemeClr>
                </a:solidFill>
              </a:rPr>
              <a:t>creerClasse</a:t>
            </a:r>
            <a:r>
              <a:rPr lang="fr-FR" sz="1200" dirty="0" smtClean="0">
                <a:solidFill>
                  <a:schemeClr val="bg2">
                    <a:lumMod val="10000"/>
                  </a:schemeClr>
                </a:solidFill>
              </a:rPr>
              <a:t>(</a:t>
            </a:r>
            <a:r>
              <a:rPr lang="fr-FR" sz="1200" dirty="0" err="1" smtClean="0">
                <a:solidFill>
                  <a:schemeClr val="bg2">
                    <a:lumMod val="10000"/>
                  </a:schemeClr>
                </a:solidFill>
              </a:rPr>
              <a:t>pIsClasseA</a:t>
            </a:r>
            <a:r>
              <a:rPr lang="fr-FR" sz="1200" dirty="0" smtClean="0">
                <a:solidFill>
                  <a:schemeClr val="bg2">
                    <a:lumMod val="10000"/>
                  </a:schemeClr>
                </a:solidFill>
              </a:rPr>
              <a:t>);</a:t>
            </a:r>
          </a:p>
          <a:p>
            <a:r>
              <a:rPr lang="fr-FR" sz="1200" dirty="0" err="1" smtClean="0">
                <a:solidFill>
                  <a:schemeClr val="bg2">
                    <a:lumMod val="10000"/>
                  </a:schemeClr>
                </a:solidFill>
              </a:rPr>
              <a:t>lClasse.afficherClasse</a:t>
            </a:r>
            <a:r>
              <a:rPr lang="fr-FR" sz="1200" dirty="0" smtClean="0">
                <a:solidFill>
                  <a:schemeClr val="bg2">
                    <a:lumMod val="10000"/>
                  </a:schemeClr>
                </a:solidFill>
              </a:rPr>
              <a:t>();}</a:t>
            </a:r>
          </a:p>
          <a:p>
            <a:r>
              <a:rPr lang="fr-FR" sz="1200" dirty="0" smtClean="0">
                <a:solidFill>
                  <a:schemeClr val="bg2">
                    <a:lumMod val="10000"/>
                  </a:schemeClr>
                </a:solidFill>
              </a:rPr>
              <a:t>}</a:t>
            </a:r>
            <a:endParaRPr lang="fr-FR" sz="1600" dirty="0">
              <a:solidFill>
                <a:schemeClr val="bg2">
                  <a:lumMod val="10000"/>
                </a:schemeClr>
              </a:solidFill>
            </a:endParaRPr>
          </a:p>
        </p:txBody>
      </p:sp>
      <p:sp>
        <p:nvSpPr>
          <p:cNvPr id="6" name="Rectangle 5"/>
          <p:cNvSpPr/>
          <p:nvPr/>
        </p:nvSpPr>
        <p:spPr>
          <a:xfrm>
            <a:off x="5000628" y="2285992"/>
            <a:ext cx="3500446" cy="1384995"/>
          </a:xfrm>
          <a:prstGeom prst="rect">
            <a:avLst/>
          </a:prstGeom>
          <a:solidFill>
            <a:schemeClr val="tx2">
              <a:lumMod val="20000"/>
              <a:lumOff val="80000"/>
            </a:schemeClr>
          </a:solidFill>
          <a:ln>
            <a:solidFill>
              <a:schemeClr val="tx1"/>
            </a:solidFill>
            <a:prstDash val="dash"/>
          </a:ln>
        </p:spPr>
        <p:txBody>
          <a:bodyPr wrap="square">
            <a:spAutoFit/>
          </a:bodyPr>
          <a:lstStyle/>
          <a:p>
            <a:r>
              <a:rPr lang="fr-FR" sz="1200" dirty="0" smtClean="0">
                <a:solidFill>
                  <a:schemeClr val="bg2">
                    <a:lumMod val="10000"/>
                  </a:schemeClr>
                </a:solidFill>
              </a:rPr>
              <a:t>public class </a:t>
            </a:r>
            <a:r>
              <a:rPr lang="fr-FR" sz="1200" dirty="0" err="1" smtClean="0">
                <a:solidFill>
                  <a:schemeClr val="bg2">
                    <a:lumMod val="10000"/>
                  </a:schemeClr>
                </a:solidFill>
              </a:rPr>
              <a:t>FabriqueA</a:t>
            </a:r>
            <a:r>
              <a:rPr lang="fr-FR" sz="1200" dirty="0" smtClean="0">
                <a:solidFill>
                  <a:schemeClr val="bg2">
                    <a:lumMod val="10000"/>
                  </a:schemeClr>
                </a:solidFill>
              </a:rPr>
              <a:t>  </a:t>
            </a:r>
            <a:r>
              <a:rPr lang="fr-FR" sz="1200" dirty="0" err="1" smtClean="0">
                <a:solidFill>
                  <a:schemeClr val="bg2">
                    <a:lumMod val="10000"/>
                  </a:schemeClr>
                </a:solidFill>
              </a:rPr>
              <a:t>extends</a:t>
            </a:r>
            <a:r>
              <a:rPr lang="fr-FR" sz="1200" dirty="0" smtClean="0">
                <a:solidFill>
                  <a:schemeClr val="bg2">
                    <a:lumMod val="10000"/>
                  </a:schemeClr>
                </a:solidFill>
              </a:rPr>
              <a:t>  Fabrique {</a:t>
            </a:r>
          </a:p>
          <a:p>
            <a:r>
              <a:rPr lang="fr-FR" sz="1200" dirty="0" smtClean="0">
                <a:solidFill>
                  <a:schemeClr val="bg2">
                    <a:lumMod val="10000"/>
                  </a:schemeClr>
                </a:solidFill>
              </a:rPr>
              <a:t>public </a:t>
            </a:r>
            <a:r>
              <a:rPr lang="fr-FR" sz="1200" b="1" dirty="0" err="1" smtClean="0">
                <a:solidFill>
                  <a:schemeClr val="bg2">
                    <a:lumMod val="10000"/>
                  </a:schemeClr>
                </a:solidFill>
              </a:rPr>
              <a:t>AbstractClasse</a:t>
            </a:r>
            <a:r>
              <a:rPr lang="fr-FR" sz="1200" dirty="0" smtClean="0">
                <a:solidFill>
                  <a:schemeClr val="bg2">
                    <a:lumMod val="10000"/>
                  </a:schemeClr>
                </a:solidFill>
              </a:rPr>
              <a:t> </a:t>
            </a:r>
            <a:r>
              <a:rPr lang="fr-FR" sz="1200" dirty="0" err="1" smtClean="0">
                <a:solidFill>
                  <a:schemeClr val="bg2">
                    <a:lumMod val="10000"/>
                  </a:schemeClr>
                </a:solidFill>
              </a:rPr>
              <a:t>creerClasse</a:t>
            </a:r>
            <a:r>
              <a:rPr lang="fr-FR" sz="1200" dirty="0" smtClean="0">
                <a:solidFill>
                  <a:schemeClr val="bg2">
                    <a:lumMod val="10000"/>
                  </a:schemeClr>
                </a:solidFill>
              </a:rPr>
              <a:t>(</a:t>
            </a:r>
            <a:r>
              <a:rPr lang="fr-FR" sz="1200" dirty="0" err="1" smtClean="0">
                <a:solidFill>
                  <a:schemeClr val="bg2">
                    <a:lumMod val="10000"/>
                  </a:schemeClr>
                </a:solidFill>
              </a:rPr>
              <a:t>booleanpIsClasseA</a:t>
            </a:r>
            <a:r>
              <a:rPr lang="fr-FR" sz="1200" dirty="0" smtClean="0">
                <a:solidFill>
                  <a:schemeClr val="bg2">
                    <a:lumMod val="10000"/>
                  </a:schemeClr>
                </a:solidFill>
              </a:rPr>
              <a:t>) {</a:t>
            </a:r>
          </a:p>
          <a:p>
            <a:r>
              <a:rPr lang="fr-FR" sz="1200" dirty="0" smtClean="0">
                <a:solidFill>
                  <a:schemeClr val="bg2">
                    <a:lumMod val="10000"/>
                  </a:schemeClr>
                </a:solidFill>
              </a:rPr>
              <a:t>         if(</a:t>
            </a:r>
            <a:r>
              <a:rPr lang="fr-FR" sz="1200" dirty="0" err="1" smtClean="0">
                <a:solidFill>
                  <a:schemeClr val="bg2">
                    <a:lumMod val="10000"/>
                  </a:schemeClr>
                </a:solidFill>
              </a:rPr>
              <a:t>pIsClasseA</a:t>
            </a:r>
            <a:r>
              <a:rPr lang="fr-FR" sz="1200" dirty="0" smtClean="0">
                <a:solidFill>
                  <a:schemeClr val="bg2">
                    <a:lumMod val="10000"/>
                  </a:schemeClr>
                </a:solidFill>
              </a:rPr>
              <a:t>) {</a:t>
            </a:r>
          </a:p>
          <a:p>
            <a:r>
              <a:rPr lang="fr-FR" sz="1200" dirty="0" smtClean="0">
                <a:solidFill>
                  <a:schemeClr val="bg2">
                    <a:lumMod val="10000"/>
                  </a:schemeClr>
                </a:solidFill>
              </a:rPr>
              <a:t>         return new </a:t>
            </a:r>
            <a:r>
              <a:rPr lang="fr-FR" sz="1200" b="1" dirty="0" err="1" smtClean="0">
                <a:solidFill>
                  <a:schemeClr val="bg2">
                    <a:lumMod val="10000"/>
                  </a:schemeClr>
                </a:solidFill>
              </a:rPr>
              <a:t>ClasseA</a:t>
            </a:r>
            <a:r>
              <a:rPr lang="fr-FR" sz="1200" dirty="0" smtClean="0">
                <a:solidFill>
                  <a:schemeClr val="bg2">
                    <a:lumMod val="10000"/>
                  </a:schemeClr>
                </a:solidFill>
              </a:rPr>
              <a:t>();}</a:t>
            </a:r>
          </a:p>
          <a:p>
            <a:r>
              <a:rPr lang="fr-FR" sz="1200" dirty="0" smtClean="0">
                <a:solidFill>
                  <a:schemeClr val="bg2">
                    <a:lumMod val="10000"/>
                  </a:schemeClr>
                </a:solidFill>
              </a:rPr>
              <a:t>         </a:t>
            </a:r>
            <a:r>
              <a:rPr lang="fr-FR" sz="1200" dirty="0" err="1" smtClean="0">
                <a:solidFill>
                  <a:schemeClr val="bg2">
                    <a:lumMod val="10000"/>
                  </a:schemeClr>
                </a:solidFill>
              </a:rPr>
              <a:t>else</a:t>
            </a:r>
            <a:r>
              <a:rPr lang="fr-FR" sz="1200" dirty="0" smtClean="0">
                <a:solidFill>
                  <a:schemeClr val="bg2">
                    <a:lumMod val="10000"/>
                  </a:schemeClr>
                </a:solidFill>
              </a:rPr>
              <a:t> {</a:t>
            </a:r>
          </a:p>
          <a:p>
            <a:r>
              <a:rPr lang="fr-FR" sz="1200" dirty="0" smtClean="0">
                <a:solidFill>
                  <a:schemeClr val="bg2">
                    <a:lumMod val="10000"/>
                  </a:schemeClr>
                </a:solidFill>
              </a:rPr>
              <a:t>         return new </a:t>
            </a:r>
            <a:r>
              <a:rPr lang="fr-FR" sz="1200" b="1" dirty="0" err="1" smtClean="0">
                <a:solidFill>
                  <a:schemeClr val="bg2">
                    <a:lumMod val="10000"/>
                  </a:schemeClr>
                </a:solidFill>
              </a:rPr>
              <a:t>ClasseB</a:t>
            </a:r>
            <a:r>
              <a:rPr lang="fr-FR" sz="1200" dirty="0" smtClean="0">
                <a:solidFill>
                  <a:schemeClr val="bg2">
                    <a:lumMod val="10000"/>
                  </a:schemeClr>
                </a:solidFill>
              </a:rPr>
              <a:t>();}}}</a:t>
            </a:r>
            <a:endParaRPr lang="fr-FR" sz="1200" dirty="0">
              <a:solidFill>
                <a:schemeClr val="bg2">
                  <a:lumMod val="10000"/>
                </a:schemeClr>
              </a:solidFill>
            </a:endParaRPr>
          </a:p>
        </p:txBody>
      </p:sp>
      <p:sp>
        <p:nvSpPr>
          <p:cNvPr id="7" name="Rectangle 6"/>
          <p:cNvSpPr/>
          <p:nvPr/>
        </p:nvSpPr>
        <p:spPr>
          <a:xfrm>
            <a:off x="5000644" y="3786190"/>
            <a:ext cx="3500446" cy="830997"/>
          </a:xfrm>
          <a:prstGeom prst="rect">
            <a:avLst/>
          </a:prstGeom>
          <a:solidFill>
            <a:schemeClr val="tx2">
              <a:lumMod val="20000"/>
              <a:lumOff val="80000"/>
            </a:schemeClr>
          </a:solidFill>
          <a:ln>
            <a:solidFill>
              <a:schemeClr val="tx1"/>
            </a:solidFill>
            <a:prstDash val="dash"/>
          </a:ln>
        </p:spPr>
        <p:txBody>
          <a:bodyPr wrap="square">
            <a:spAutoFit/>
          </a:bodyPr>
          <a:lstStyle/>
          <a:p>
            <a:r>
              <a:rPr lang="fr-FR" sz="1200" dirty="0" smtClean="0">
                <a:solidFill>
                  <a:schemeClr val="bg2">
                    <a:lumMod val="10000"/>
                  </a:schemeClr>
                </a:solidFill>
              </a:rPr>
              <a:t>public class </a:t>
            </a:r>
            <a:r>
              <a:rPr lang="fr-FR" sz="1200" dirty="0" err="1" smtClean="0">
                <a:solidFill>
                  <a:schemeClr val="bg2">
                    <a:lumMod val="10000"/>
                  </a:schemeClr>
                </a:solidFill>
              </a:rPr>
              <a:t>FabriqueB</a:t>
            </a:r>
            <a:r>
              <a:rPr lang="fr-FR" sz="1200" dirty="0" smtClean="0">
                <a:solidFill>
                  <a:schemeClr val="bg2">
                    <a:lumMod val="10000"/>
                  </a:schemeClr>
                </a:solidFill>
              </a:rPr>
              <a:t> </a:t>
            </a:r>
            <a:r>
              <a:rPr lang="fr-FR" sz="1200" dirty="0" err="1" smtClean="0">
                <a:solidFill>
                  <a:schemeClr val="bg2">
                    <a:lumMod val="10000"/>
                  </a:schemeClr>
                </a:solidFill>
              </a:rPr>
              <a:t>extends</a:t>
            </a:r>
            <a:r>
              <a:rPr lang="fr-FR" sz="1200" dirty="0" smtClean="0">
                <a:solidFill>
                  <a:schemeClr val="bg2">
                    <a:lumMod val="10000"/>
                  </a:schemeClr>
                </a:solidFill>
              </a:rPr>
              <a:t> Fabrique {</a:t>
            </a:r>
          </a:p>
          <a:p>
            <a:r>
              <a:rPr lang="fr-FR" sz="1200" dirty="0" smtClean="0">
                <a:solidFill>
                  <a:schemeClr val="bg2">
                    <a:lumMod val="10000"/>
                  </a:schemeClr>
                </a:solidFill>
              </a:rPr>
              <a:t>Public </a:t>
            </a:r>
            <a:r>
              <a:rPr lang="fr-FR" sz="1200" b="1" dirty="0" err="1" smtClean="0">
                <a:solidFill>
                  <a:schemeClr val="bg2">
                    <a:lumMod val="10000"/>
                  </a:schemeClr>
                </a:solidFill>
              </a:rPr>
              <a:t>AbstractClasse</a:t>
            </a:r>
            <a:r>
              <a:rPr lang="fr-FR" sz="1200" b="1" dirty="0" smtClean="0">
                <a:solidFill>
                  <a:schemeClr val="bg2">
                    <a:lumMod val="10000"/>
                  </a:schemeClr>
                </a:solidFill>
              </a:rPr>
              <a:t> </a:t>
            </a:r>
            <a:r>
              <a:rPr lang="fr-FR" sz="1200" dirty="0" err="1" smtClean="0">
                <a:solidFill>
                  <a:schemeClr val="bg2">
                    <a:lumMod val="10000"/>
                  </a:schemeClr>
                </a:solidFill>
              </a:rPr>
              <a:t>creerClasse</a:t>
            </a:r>
            <a:r>
              <a:rPr lang="fr-FR" sz="1200" dirty="0" smtClean="0">
                <a:solidFill>
                  <a:schemeClr val="bg2">
                    <a:lumMod val="10000"/>
                  </a:schemeClr>
                </a:solidFill>
              </a:rPr>
              <a:t>() {</a:t>
            </a:r>
          </a:p>
          <a:p>
            <a:r>
              <a:rPr lang="fr-FR" sz="1200" dirty="0" smtClean="0">
                <a:solidFill>
                  <a:schemeClr val="bg2">
                    <a:lumMod val="10000"/>
                  </a:schemeClr>
                </a:solidFill>
              </a:rPr>
              <a:t>return new </a:t>
            </a:r>
            <a:r>
              <a:rPr lang="fr-FR" sz="1200" b="1" dirty="0" err="1" smtClean="0">
                <a:solidFill>
                  <a:schemeClr val="bg2">
                    <a:lumMod val="10000"/>
                  </a:schemeClr>
                </a:solidFill>
              </a:rPr>
              <a:t>ClasseB</a:t>
            </a:r>
            <a:r>
              <a:rPr lang="fr-FR" sz="1200" dirty="0" smtClean="0">
                <a:solidFill>
                  <a:schemeClr val="bg2">
                    <a:lumMod val="10000"/>
                  </a:schemeClr>
                </a:solidFill>
              </a:rPr>
              <a:t>();}</a:t>
            </a:r>
          </a:p>
          <a:p>
            <a:r>
              <a:rPr lang="fr-FR" sz="1200" dirty="0" smtClean="0">
                <a:solidFill>
                  <a:schemeClr val="bg2">
                    <a:lumMod val="10000"/>
                  </a:schemeClr>
                </a:solidFill>
              </a:rPr>
              <a:t>}</a:t>
            </a:r>
            <a:endParaRPr lang="fr-FR" sz="1200" dirty="0">
              <a:solidFill>
                <a:schemeClr val="bg2">
                  <a:lumMod val="10000"/>
                </a:schemeClr>
              </a:solidFill>
            </a:endParaRPr>
          </a:p>
        </p:txBody>
      </p:sp>
      <p:sp>
        <p:nvSpPr>
          <p:cNvPr id="8" name="Rectangle 7"/>
          <p:cNvSpPr/>
          <p:nvPr/>
        </p:nvSpPr>
        <p:spPr>
          <a:xfrm>
            <a:off x="214282" y="3429000"/>
            <a:ext cx="4572000" cy="3046988"/>
          </a:xfrm>
          <a:prstGeom prst="rect">
            <a:avLst/>
          </a:prstGeom>
          <a:noFill/>
          <a:ln>
            <a:solidFill>
              <a:schemeClr val="tx1"/>
            </a:solidFill>
            <a:prstDash val="dash"/>
          </a:ln>
        </p:spPr>
        <p:txBody>
          <a:bodyPr wrap="square">
            <a:spAutoFit/>
          </a:bodyPr>
          <a:lstStyle/>
          <a:p>
            <a:r>
              <a:rPr lang="fr-FR" sz="1200" dirty="0" smtClean="0">
                <a:solidFill>
                  <a:schemeClr val="bg2">
                    <a:lumMod val="10000"/>
                  </a:schemeClr>
                </a:solidFill>
              </a:rPr>
              <a:t>public class </a:t>
            </a:r>
            <a:r>
              <a:rPr lang="fr-FR" sz="1200" dirty="0" err="1" smtClean="0">
                <a:solidFill>
                  <a:schemeClr val="bg2">
                    <a:lumMod val="10000"/>
                  </a:schemeClr>
                </a:solidFill>
              </a:rPr>
              <a:t>FactoryMethodPatternMain</a:t>
            </a:r>
            <a:r>
              <a:rPr lang="fr-FR" sz="1200" dirty="0" smtClean="0">
                <a:solidFill>
                  <a:schemeClr val="bg2">
                    <a:lumMod val="10000"/>
                  </a:schemeClr>
                </a:solidFill>
              </a:rPr>
              <a:t> {</a:t>
            </a:r>
          </a:p>
          <a:p>
            <a:r>
              <a:rPr lang="fr-FR" sz="1200" dirty="0" smtClean="0">
                <a:solidFill>
                  <a:schemeClr val="bg2">
                    <a:lumMod val="10000"/>
                  </a:schemeClr>
                </a:solidFill>
              </a:rPr>
              <a:t>public </a:t>
            </a:r>
            <a:r>
              <a:rPr lang="fr-FR" sz="1200" dirty="0" err="1" smtClean="0">
                <a:solidFill>
                  <a:schemeClr val="bg2">
                    <a:lumMod val="10000"/>
                  </a:schemeClr>
                </a:solidFill>
              </a:rPr>
              <a:t>static</a:t>
            </a:r>
            <a:r>
              <a:rPr lang="fr-FR" sz="1200" dirty="0" smtClean="0">
                <a:solidFill>
                  <a:schemeClr val="bg2">
                    <a:lumMod val="10000"/>
                  </a:schemeClr>
                </a:solidFill>
              </a:rPr>
              <a:t> </a:t>
            </a:r>
            <a:r>
              <a:rPr lang="fr-FR" sz="1200" dirty="0" err="1" smtClean="0">
                <a:solidFill>
                  <a:schemeClr val="bg2">
                    <a:lumMod val="10000"/>
                  </a:schemeClr>
                </a:solidFill>
              </a:rPr>
              <a:t>void</a:t>
            </a:r>
            <a:r>
              <a:rPr lang="fr-FR" sz="1200" dirty="0" smtClean="0">
                <a:solidFill>
                  <a:schemeClr val="bg2">
                    <a:lumMod val="10000"/>
                  </a:schemeClr>
                </a:solidFill>
              </a:rPr>
              <a:t> main(String[] </a:t>
            </a:r>
            <a:r>
              <a:rPr lang="fr-FR" sz="1200" dirty="0" err="1" smtClean="0">
                <a:solidFill>
                  <a:schemeClr val="bg2">
                    <a:lumMod val="10000"/>
                  </a:schemeClr>
                </a:solidFill>
              </a:rPr>
              <a:t>args</a:t>
            </a:r>
            <a:r>
              <a:rPr lang="fr-FR" sz="1200" dirty="0" smtClean="0">
                <a:solidFill>
                  <a:schemeClr val="bg2">
                    <a:lumMod val="10000"/>
                  </a:schemeClr>
                </a:solidFill>
              </a:rPr>
              <a:t>) {</a:t>
            </a:r>
          </a:p>
          <a:p>
            <a:r>
              <a:rPr lang="fr-FR" sz="1200" dirty="0" smtClean="0">
                <a:solidFill>
                  <a:schemeClr val="bg2">
                    <a:lumMod val="10000"/>
                  </a:schemeClr>
                </a:solidFill>
              </a:rPr>
              <a:t>// Création des fabriques</a:t>
            </a:r>
          </a:p>
          <a:p>
            <a:r>
              <a:rPr lang="fr-FR" sz="1200" dirty="0" smtClean="0">
                <a:solidFill>
                  <a:schemeClr val="bg2">
                    <a:lumMod val="10000"/>
                  </a:schemeClr>
                </a:solidFill>
              </a:rPr>
              <a:t>Fabrique </a:t>
            </a:r>
            <a:r>
              <a:rPr lang="fr-FR" sz="1200" dirty="0" err="1" smtClean="0">
                <a:solidFill>
                  <a:schemeClr val="bg2">
                    <a:lumMod val="10000"/>
                  </a:schemeClr>
                </a:solidFill>
              </a:rPr>
              <a:t>lFactoryA</a:t>
            </a:r>
            <a:r>
              <a:rPr lang="fr-FR" sz="1200" dirty="0" smtClean="0">
                <a:solidFill>
                  <a:schemeClr val="bg2">
                    <a:lumMod val="10000"/>
                  </a:schemeClr>
                </a:solidFill>
              </a:rPr>
              <a:t> = </a:t>
            </a:r>
            <a:r>
              <a:rPr lang="fr-FR" sz="1200" dirty="0" err="1" smtClean="0">
                <a:solidFill>
                  <a:schemeClr val="bg2">
                    <a:lumMod val="10000"/>
                  </a:schemeClr>
                </a:solidFill>
              </a:rPr>
              <a:t>newFabriqueA</a:t>
            </a:r>
            <a:r>
              <a:rPr lang="fr-FR" sz="1200" dirty="0" smtClean="0">
                <a:solidFill>
                  <a:schemeClr val="bg2">
                    <a:lumMod val="10000"/>
                  </a:schemeClr>
                </a:solidFill>
              </a:rPr>
              <a:t>();</a:t>
            </a:r>
          </a:p>
          <a:p>
            <a:r>
              <a:rPr lang="fr-FR" sz="1200" dirty="0" smtClean="0">
                <a:solidFill>
                  <a:schemeClr val="bg2">
                    <a:lumMod val="10000"/>
                  </a:schemeClr>
                </a:solidFill>
              </a:rPr>
              <a:t>Fabrique </a:t>
            </a:r>
            <a:r>
              <a:rPr lang="fr-FR" sz="1200" dirty="0" err="1" smtClean="0">
                <a:solidFill>
                  <a:schemeClr val="bg2">
                    <a:lumMod val="10000"/>
                  </a:schemeClr>
                </a:solidFill>
              </a:rPr>
              <a:t>lFactoryB</a:t>
            </a:r>
            <a:r>
              <a:rPr lang="fr-FR" sz="1200" dirty="0" smtClean="0">
                <a:solidFill>
                  <a:schemeClr val="bg2">
                    <a:lumMod val="10000"/>
                  </a:schemeClr>
                </a:solidFill>
              </a:rPr>
              <a:t> = </a:t>
            </a:r>
            <a:r>
              <a:rPr lang="fr-FR" sz="1200" dirty="0" err="1" smtClean="0">
                <a:solidFill>
                  <a:schemeClr val="bg2">
                    <a:lumMod val="10000"/>
                  </a:schemeClr>
                </a:solidFill>
              </a:rPr>
              <a:t>newFabriqueB</a:t>
            </a:r>
            <a:r>
              <a:rPr lang="fr-FR" sz="1200" dirty="0" smtClean="0">
                <a:solidFill>
                  <a:schemeClr val="bg2">
                    <a:lumMod val="10000"/>
                  </a:schemeClr>
                </a:solidFill>
              </a:rPr>
              <a:t>();</a:t>
            </a:r>
          </a:p>
          <a:p>
            <a:endParaRPr lang="fr-FR" sz="1200" dirty="0" smtClean="0">
              <a:solidFill>
                <a:schemeClr val="bg2">
                  <a:lumMod val="10000"/>
                </a:schemeClr>
              </a:solidFill>
            </a:endParaRPr>
          </a:p>
          <a:p>
            <a:r>
              <a:rPr lang="fr-FR" sz="1200" dirty="0" smtClean="0">
                <a:solidFill>
                  <a:schemeClr val="bg2">
                    <a:lumMod val="10000"/>
                  </a:schemeClr>
                </a:solidFill>
              </a:rPr>
              <a:t>System.out.println("Avec la </a:t>
            </a:r>
            <a:r>
              <a:rPr lang="fr-FR" sz="1200" dirty="0" err="1" smtClean="0">
                <a:solidFill>
                  <a:schemeClr val="bg2">
                    <a:lumMod val="10000"/>
                  </a:schemeClr>
                </a:solidFill>
              </a:rPr>
              <a:t>FabriqueA</a:t>
            </a:r>
            <a:r>
              <a:rPr lang="fr-FR" sz="1200" dirty="0" smtClean="0">
                <a:solidFill>
                  <a:schemeClr val="bg2">
                    <a:lumMod val="10000"/>
                  </a:schemeClr>
                </a:solidFill>
              </a:rPr>
              <a:t> : ");</a:t>
            </a:r>
          </a:p>
          <a:p>
            <a:r>
              <a:rPr lang="fr-FR" sz="1200" dirty="0" err="1" smtClean="0">
                <a:solidFill>
                  <a:schemeClr val="bg2">
                    <a:lumMod val="10000"/>
                  </a:schemeClr>
                </a:solidFill>
              </a:rPr>
              <a:t>lFactoryA.operation</a:t>
            </a:r>
            <a:r>
              <a:rPr lang="fr-FR" sz="1200" dirty="0" smtClean="0">
                <a:solidFill>
                  <a:schemeClr val="bg2">
                    <a:lumMod val="10000"/>
                  </a:schemeClr>
                </a:solidFill>
              </a:rPr>
              <a:t>();</a:t>
            </a:r>
          </a:p>
          <a:p>
            <a:r>
              <a:rPr lang="fr-FR" sz="1200" dirty="0" err="1" smtClean="0">
                <a:solidFill>
                  <a:schemeClr val="bg2">
                    <a:lumMod val="10000"/>
                  </a:schemeClr>
                </a:solidFill>
              </a:rPr>
              <a:t>lFactoryA.operation</a:t>
            </a:r>
            <a:r>
              <a:rPr lang="fr-FR" sz="1200" dirty="0" smtClean="0">
                <a:solidFill>
                  <a:schemeClr val="bg2">
                    <a:lumMod val="10000"/>
                  </a:schemeClr>
                </a:solidFill>
              </a:rPr>
              <a:t>();</a:t>
            </a:r>
          </a:p>
          <a:p>
            <a:r>
              <a:rPr lang="fr-FR" sz="1200" dirty="0" err="1" smtClean="0">
                <a:solidFill>
                  <a:schemeClr val="bg2">
                    <a:lumMod val="10000"/>
                  </a:schemeClr>
                </a:solidFill>
              </a:rPr>
              <a:t>lFactoryA.operation</a:t>
            </a:r>
            <a:r>
              <a:rPr lang="fr-FR" sz="1200" dirty="0" smtClean="0">
                <a:solidFill>
                  <a:schemeClr val="bg2">
                    <a:lumMod val="10000"/>
                  </a:schemeClr>
                </a:solidFill>
              </a:rPr>
              <a:t>();</a:t>
            </a:r>
          </a:p>
          <a:p>
            <a:endParaRPr lang="fr-FR" sz="1200" dirty="0" smtClean="0">
              <a:solidFill>
                <a:schemeClr val="bg2">
                  <a:lumMod val="10000"/>
                </a:schemeClr>
              </a:solidFill>
            </a:endParaRPr>
          </a:p>
          <a:p>
            <a:r>
              <a:rPr lang="fr-FR" sz="1200" dirty="0" smtClean="0">
                <a:solidFill>
                  <a:schemeClr val="bg2">
                    <a:lumMod val="10000"/>
                  </a:schemeClr>
                </a:solidFill>
              </a:rPr>
              <a:t>System.out.println("Avec la </a:t>
            </a:r>
            <a:r>
              <a:rPr lang="fr-FR" sz="1200" dirty="0" err="1" smtClean="0">
                <a:solidFill>
                  <a:schemeClr val="bg2">
                    <a:lumMod val="10000"/>
                  </a:schemeClr>
                </a:solidFill>
              </a:rPr>
              <a:t>FabriqueB</a:t>
            </a:r>
            <a:r>
              <a:rPr lang="fr-FR" sz="1200" dirty="0" smtClean="0">
                <a:solidFill>
                  <a:schemeClr val="bg2">
                    <a:lumMod val="10000"/>
                  </a:schemeClr>
                </a:solidFill>
              </a:rPr>
              <a:t> : ");</a:t>
            </a:r>
          </a:p>
          <a:p>
            <a:r>
              <a:rPr lang="fr-FR" sz="1200" dirty="0" err="1" smtClean="0">
                <a:solidFill>
                  <a:schemeClr val="bg2">
                    <a:lumMod val="10000"/>
                  </a:schemeClr>
                </a:solidFill>
              </a:rPr>
              <a:t>lFactoryB.operation</a:t>
            </a:r>
            <a:r>
              <a:rPr lang="fr-FR" sz="1200" dirty="0" smtClean="0">
                <a:solidFill>
                  <a:schemeClr val="bg2">
                    <a:lumMod val="10000"/>
                  </a:schemeClr>
                </a:solidFill>
              </a:rPr>
              <a:t>();</a:t>
            </a:r>
          </a:p>
          <a:p>
            <a:r>
              <a:rPr lang="fr-FR" sz="1200" dirty="0" err="1" smtClean="0">
                <a:solidFill>
                  <a:schemeClr val="bg2">
                    <a:lumMod val="10000"/>
                  </a:schemeClr>
                </a:solidFill>
              </a:rPr>
              <a:t>lFactoryB.operation</a:t>
            </a:r>
            <a:r>
              <a:rPr lang="fr-FR" sz="1200" dirty="0" smtClean="0">
                <a:solidFill>
                  <a:schemeClr val="bg2">
                    <a:lumMod val="10000"/>
                  </a:schemeClr>
                </a:solidFill>
              </a:rPr>
              <a:t>();</a:t>
            </a:r>
          </a:p>
          <a:p>
            <a:r>
              <a:rPr lang="fr-FR" sz="1200" dirty="0" err="1" smtClean="0">
                <a:solidFill>
                  <a:schemeClr val="bg2">
                    <a:lumMod val="10000"/>
                  </a:schemeClr>
                </a:solidFill>
              </a:rPr>
              <a:t>lFactoryB.operation</a:t>
            </a:r>
            <a:r>
              <a:rPr lang="fr-FR" sz="1200" dirty="0" smtClean="0">
                <a:solidFill>
                  <a:schemeClr val="bg2">
                    <a:lumMod val="10000"/>
                  </a:schemeClr>
                </a:solidFill>
              </a:rPr>
              <a:t>();</a:t>
            </a:r>
          </a:p>
          <a:p>
            <a:r>
              <a:rPr lang="fr-FR" sz="1200" dirty="0" smtClean="0">
                <a:solidFill>
                  <a:schemeClr val="bg2">
                    <a:lumMod val="10000"/>
                  </a:schemeClr>
                </a:solidFill>
              </a:rPr>
              <a:t>}}</a:t>
            </a:r>
            <a:endParaRPr lang="fr-FR" sz="1200" dirty="0">
              <a:solidFill>
                <a:schemeClr val="bg2">
                  <a:lumMod val="10000"/>
                </a:schemeClr>
              </a:solidFill>
            </a:endParaRPr>
          </a:p>
        </p:txBody>
      </p:sp>
      <p:sp>
        <p:nvSpPr>
          <p:cNvPr id="9" name="Rectangle 8"/>
          <p:cNvSpPr/>
          <p:nvPr/>
        </p:nvSpPr>
        <p:spPr>
          <a:xfrm>
            <a:off x="6215074" y="4714884"/>
            <a:ext cx="2428892" cy="1357322"/>
          </a:xfrm>
          <a:prstGeom prst="wedgeRectCallout">
            <a:avLst>
              <a:gd name="adj1" fmla="val -172558"/>
              <a:gd name="adj2" fmla="val -64491"/>
            </a:avLst>
          </a:prstGeom>
          <a:solidFill>
            <a:schemeClr val="accent3">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bg2">
                    <a:lumMod val="10000"/>
                  </a:schemeClr>
                </a:solidFill>
              </a:rPr>
              <a:t>L'appel de cette méthode avec </a:t>
            </a:r>
            <a:r>
              <a:rPr lang="fr-FR" sz="1400" dirty="0" err="1" smtClean="0">
                <a:solidFill>
                  <a:schemeClr val="bg2">
                    <a:lumMod val="10000"/>
                  </a:schemeClr>
                </a:solidFill>
              </a:rPr>
              <a:t>FabriqueA</a:t>
            </a:r>
            <a:r>
              <a:rPr lang="fr-FR" sz="1400" dirty="0" smtClean="0">
                <a:solidFill>
                  <a:schemeClr val="bg2">
                    <a:lumMod val="10000"/>
                  </a:schemeClr>
                </a:solidFill>
              </a:rPr>
              <a:t> provoquera</a:t>
            </a:r>
          </a:p>
          <a:p>
            <a:r>
              <a:rPr lang="fr-FR" sz="1400" dirty="0" smtClean="0">
                <a:solidFill>
                  <a:schemeClr val="bg2">
                    <a:lumMod val="10000"/>
                  </a:schemeClr>
                </a:solidFill>
              </a:rPr>
              <a:t>l'instanciation de deux classes différentes</a:t>
            </a:r>
          </a:p>
        </p:txBody>
      </p:sp>
      <p:sp>
        <p:nvSpPr>
          <p:cNvPr id="10" name="Rectangle 9"/>
          <p:cNvSpPr/>
          <p:nvPr/>
        </p:nvSpPr>
        <p:spPr>
          <a:xfrm>
            <a:off x="3786182" y="5143512"/>
            <a:ext cx="2214578" cy="1143008"/>
          </a:xfrm>
          <a:prstGeom prst="wedgeRectCallout">
            <a:avLst>
              <a:gd name="adj1" fmla="val -133662"/>
              <a:gd name="adj2" fmla="val -21593"/>
            </a:avLst>
          </a:prstGeom>
          <a:solidFill>
            <a:schemeClr val="accent3">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bg2">
                    <a:lumMod val="10000"/>
                  </a:schemeClr>
                </a:solidFill>
              </a:rPr>
              <a:t>L'appel de cette méthode avec </a:t>
            </a:r>
            <a:r>
              <a:rPr lang="fr-FR" sz="1400" dirty="0" err="1" smtClean="0">
                <a:solidFill>
                  <a:schemeClr val="bg2">
                    <a:lumMod val="10000"/>
                  </a:schemeClr>
                </a:solidFill>
              </a:rPr>
              <a:t>FabriqueB</a:t>
            </a:r>
            <a:r>
              <a:rPr lang="fr-FR" sz="1400" dirty="0" smtClean="0">
                <a:solidFill>
                  <a:schemeClr val="bg2">
                    <a:lumMod val="10000"/>
                  </a:schemeClr>
                </a:solidFill>
              </a:rPr>
              <a:t> provoquera</a:t>
            </a:r>
          </a:p>
          <a:p>
            <a:r>
              <a:rPr lang="fr-FR" sz="1400" dirty="0" smtClean="0">
                <a:solidFill>
                  <a:schemeClr val="bg2">
                    <a:lumMod val="10000"/>
                  </a:schemeClr>
                </a:solidFill>
              </a:rPr>
              <a:t> toujours l'instanciation de la même classe</a:t>
            </a:r>
          </a:p>
        </p:txBody>
      </p:sp>
      <p:sp>
        <p:nvSpPr>
          <p:cNvPr id="11" name="Rectangle 10"/>
          <p:cNvSpPr/>
          <p:nvPr/>
        </p:nvSpPr>
        <p:spPr>
          <a:xfrm>
            <a:off x="4572000" y="3429000"/>
            <a:ext cx="2643206" cy="2862322"/>
          </a:xfrm>
          <a:prstGeom prst="rect">
            <a:avLst/>
          </a:prstGeom>
          <a:solidFill>
            <a:schemeClr val="bg1"/>
          </a:solidFill>
          <a:ln w="28575">
            <a:solidFill>
              <a:schemeClr val="accent5"/>
            </a:solidFill>
            <a:prstDash val="solid"/>
          </a:ln>
        </p:spPr>
        <p:txBody>
          <a:bodyPr wrap="square">
            <a:spAutoFit/>
          </a:bodyPr>
          <a:lstStyle/>
          <a:p>
            <a:r>
              <a:rPr lang="fr-FR" b="1" dirty="0" smtClean="0">
                <a:solidFill>
                  <a:schemeClr val="bg2">
                    <a:lumMod val="10000"/>
                  </a:schemeClr>
                </a:solidFill>
                <a:latin typeface="Agency FB" pitchFamily="34" charset="0"/>
              </a:rPr>
              <a:t>Affichage : </a:t>
            </a:r>
          </a:p>
          <a:p>
            <a:endParaRPr lang="fr-FR" b="1" dirty="0" smtClean="0">
              <a:solidFill>
                <a:schemeClr val="bg2">
                  <a:lumMod val="10000"/>
                </a:schemeClr>
              </a:solidFill>
              <a:latin typeface="Agency FB" pitchFamily="34" charset="0"/>
            </a:endParaRPr>
          </a:p>
          <a:p>
            <a:r>
              <a:rPr lang="fr-FR" b="1" dirty="0" smtClean="0">
                <a:solidFill>
                  <a:schemeClr val="bg2">
                    <a:lumMod val="10000"/>
                  </a:schemeClr>
                </a:solidFill>
                <a:latin typeface="Agency FB" pitchFamily="34" charset="0"/>
              </a:rPr>
              <a:t>Avec la </a:t>
            </a:r>
            <a:r>
              <a:rPr lang="fr-FR" b="1" dirty="0" err="1" smtClean="0">
                <a:solidFill>
                  <a:schemeClr val="bg2">
                    <a:lumMod val="10000"/>
                  </a:schemeClr>
                </a:solidFill>
                <a:latin typeface="Agency FB" pitchFamily="34" charset="0"/>
              </a:rPr>
              <a:t>FabriqueA</a:t>
            </a:r>
            <a:r>
              <a:rPr lang="fr-FR" b="1" dirty="0" smtClean="0">
                <a:solidFill>
                  <a:schemeClr val="bg2">
                    <a:lumMod val="10000"/>
                  </a:schemeClr>
                </a:solidFill>
                <a:latin typeface="Agency FB" pitchFamily="34" charset="0"/>
              </a:rPr>
              <a:t> :</a:t>
            </a:r>
          </a:p>
          <a:p>
            <a:r>
              <a:rPr lang="fr-FR" b="1" dirty="0" smtClean="0">
                <a:solidFill>
                  <a:schemeClr val="bg2">
                    <a:lumMod val="10000"/>
                  </a:schemeClr>
                </a:solidFill>
                <a:latin typeface="Agency FB" pitchFamily="34" charset="0"/>
              </a:rPr>
              <a:t>Objet de classe '</a:t>
            </a:r>
            <a:r>
              <a:rPr lang="fr-FR" b="1" dirty="0" err="1" smtClean="0">
                <a:solidFill>
                  <a:schemeClr val="bg2">
                    <a:lumMod val="10000"/>
                  </a:schemeClr>
                </a:solidFill>
                <a:latin typeface="Agency FB" pitchFamily="34" charset="0"/>
              </a:rPr>
              <a:t>ClasseA</a:t>
            </a:r>
            <a:r>
              <a:rPr lang="fr-FR" b="1" dirty="0" smtClean="0">
                <a:solidFill>
                  <a:schemeClr val="bg2">
                    <a:lumMod val="10000"/>
                  </a:schemeClr>
                </a:solidFill>
                <a:latin typeface="Agency FB" pitchFamily="34" charset="0"/>
              </a:rPr>
              <a:t>'</a:t>
            </a:r>
          </a:p>
          <a:p>
            <a:r>
              <a:rPr lang="fr-FR" b="1" dirty="0" smtClean="0">
                <a:solidFill>
                  <a:schemeClr val="bg2">
                    <a:lumMod val="10000"/>
                  </a:schemeClr>
                </a:solidFill>
                <a:latin typeface="Agency FB" pitchFamily="34" charset="0"/>
              </a:rPr>
              <a:t>Objet de classe '</a:t>
            </a:r>
            <a:r>
              <a:rPr lang="fr-FR" b="1" dirty="0" err="1" smtClean="0">
                <a:solidFill>
                  <a:schemeClr val="bg2">
                    <a:lumMod val="10000"/>
                  </a:schemeClr>
                </a:solidFill>
                <a:latin typeface="Agency FB" pitchFamily="34" charset="0"/>
              </a:rPr>
              <a:t>ClasseB</a:t>
            </a:r>
            <a:r>
              <a:rPr lang="fr-FR" b="1" dirty="0" smtClean="0">
                <a:solidFill>
                  <a:schemeClr val="bg2">
                    <a:lumMod val="10000"/>
                  </a:schemeClr>
                </a:solidFill>
                <a:latin typeface="Agency FB" pitchFamily="34" charset="0"/>
              </a:rPr>
              <a:t>'</a:t>
            </a:r>
          </a:p>
          <a:p>
            <a:r>
              <a:rPr lang="fr-FR" b="1" dirty="0" smtClean="0">
                <a:solidFill>
                  <a:schemeClr val="bg2">
                    <a:lumMod val="10000"/>
                  </a:schemeClr>
                </a:solidFill>
                <a:latin typeface="Agency FB" pitchFamily="34" charset="0"/>
              </a:rPr>
              <a:t>Objet de classe '</a:t>
            </a:r>
            <a:r>
              <a:rPr lang="fr-FR" b="1" dirty="0" err="1" smtClean="0">
                <a:solidFill>
                  <a:schemeClr val="bg2">
                    <a:lumMod val="10000"/>
                  </a:schemeClr>
                </a:solidFill>
                <a:latin typeface="Agency FB" pitchFamily="34" charset="0"/>
              </a:rPr>
              <a:t>ClasseA</a:t>
            </a:r>
            <a:r>
              <a:rPr lang="fr-FR" b="1" dirty="0" smtClean="0">
                <a:solidFill>
                  <a:schemeClr val="bg2">
                    <a:lumMod val="10000"/>
                  </a:schemeClr>
                </a:solidFill>
                <a:latin typeface="Agency FB" pitchFamily="34" charset="0"/>
              </a:rPr>
              <a:t>'</a:t>
            </a:r>
          </a:p>
          <a:p>
            <a:r>
              <a:rPr lang="fr-FR" b="1" dirty="0" smtClean="0">
                <a:solidFill>
                  <a:schemeClr val="bg2">
                    <a:lumMod val="10000"/>
                  </a:schemeClr>
                </a:solidFill>
                <a:latin typeface="Agency FB" pitchFamily="34" charset="0"/>
              </a:rPr>
              <a:t> Avec la </a:t>
            </a:r>
            <a:r>
              <a:rPr lang="fr-FR" b="1" dirty="0" err="1" smtClean="0">
                <a:solidFill>
                  <a:schemeClr val="bg2">
                    <a:lumMod val="10000"/>
                  </a:schemeClr>
                </a:solidFill>
                <a:latin typeface="Agency FB" pitchFamily="34" charset="0"/>
              </a:rPr>
              <a:t>FabriqueB</a:t>
            </a:r>
            <a:r>
              <a:rPr lang="fr-FR" b="1" dirty="0" smtClean="0">
                <a:solidFill>
                  <a:schemeClr val="bg2">
                    <a:lumMod val="10000"/>
                  </a:schemeClr>
                </a:solidFill>
                <a:latin typeface="Agency FB" pitchFamily="34" charset="0"/>
              </a:rPr>
              <a:t> :</a:t>
            </a:r>
          </a:p>
          <a:p>
            <a:r>
              <a:rPr lang="fr-FR" b="1" dirty="0" smtClean="0">
                <a:solidFill>
                  <a:schemeClr val="bg2">
                    <a:lumMod val="10000"/>
                  </a:schemeClr>
                </a:solidFill>
                <a:latin typeface="Agency FB" pitchFamily="34" charset="0"/>
              </a:rPr>
              <a:t>Objet de classe '</a:t>
            </a:r>
            <a:r>
              <a:rPr lang="fr-FR" b="1" dirty="0" err="1" smtClean="0">
                <a:solidFill>
                  <a:schemeClr val="bg2">
                    <a:lumMod val="10000"/>
                  </a:schemeClr>
                </a:solidFill>
                <a:latin typeface="Agency FB" pitchFamily="34" charset="0"/>
              </a:rPr>
              <a:t>ClasseB</a:t>
            </a:r>
            <a:r>
              <a:rPr lang="fr-FR" b="1" dirty="0" smtClean="0">
                <a:solidFill>
                  <a:schemeClr val="bg2">
                    <a:lumMod val="10000"/>
                  </a:schemeClr>
                </a:solidFill>
                <a:latin typeface="Agency FB" pitchFamily="34" charset="0"/>
              </a:rPr>
              <a:t>'</a:t>
            </a:r>
          </a:p>
          <a:p>
            <a:r>
              <a:rPr lang="fr-FR" b="1" dirty="0" smtClean="0">
                <a:solidFill>
                  <a:schemeClr val="bg2">
                    <a:lumMod val="10000"/>
                  </a:schemeClr>
                </a:solidFill>
                <a:latin typeface="Agency FB" pitchFamily="34" charset="0"/>
              </a:rPr>
              <a:t>Objet de classe '</a:t>
            </a:r>
            <a:r>
              <a:rPr lang="fr-FR" b="1" dirty="0" err="1" smtClean="0">
                <a:solidFill>
                  <a:schemeClr val="bg2">
                    <a:lumMod val="10000"/>
                  </a:schemeClr>
                </a:solidFill>
                <a:latin typeface="Agency FB" pitchFamily="34" charset="0"/>
              </a:rPr>
              <a:t>ClasseB</a:t>
            </a:r>
            <a:r>
              <a:rPr lang="fr-FR" b="1" dirty="0" smtClean="0">
                <a:solidFill>
                  <a:schemeClr val="bg2">
                    <a:lumMod val="10000"/>
                  </a:schemeClr>
                </a:solidFill>
                <a:latin typeface="Agency FB" pitchFamily="34" charset="0"/>
              </a:rPr>
              <a:t>'</a:t>
            </a:r>
          </a:p>
          <a:p>
            <a:r>
              <a:rPr lang="fr-FR" b="1" dirty="0" smtClean="0">
                <a:solidFill>
                  <a:schemeClr val="bg2">
                    <a:lumMod val="10000"/>
                  </a:schemeClr>
                </a:solidFill>
                <a:latin typeface="Agency FB" pitchFamily="34" charset="0"/>
              </a:rPr>
              <a:t>Objet de classe '</a:t>
            </a:r>
            <a:r>
              <a:rPr lang="fr-FR" b="1" dirty="0" err="1" smtClean="0">
                <a:solidFill>
                  <a:schemeClr val="bg2">
                    <a:lumMod val="10000"/>
                  </a:schemeClr>
                </a:solidFill>
                <a:latin typeface="Agency FB" pitchFamily="34" charset="0"/>
              </a:rPr>
              <a:t>ClasseB</a:t>
            </a:r>
            <a:r>
              <a:rPr lang="fr-FR" b="1" dirty="0" smtClean="0">
                <a:solidFill>
                  <a:schemeClr val="bg2">
                    <a:lumMod val="10000"/>
                  </a:schemeClr>
                </a:solidFill>
                <a:latin typeface="Agency FB" pitchFamily="34" charset="0"/>
              </a:rPr>
              <a:t>'</a:t>
            </a:r>
            <a:endParaRPr lang="fr-FR" b="1" dirty="0">
              <a:solidFill>
                <a:schemeClr val="bg2">
                  <a:lumMod val="10000"/>
                </a:schemeClr>
              </a:solidFill>
              <a:latin typeface="Agency FB" pitchFamily="34" charset="0"/>
            </a:endParaRPr>
          </a:p>
        </p:txBody>
      </p:sp>
      <p:sp>
        <p:nvSpPr>
          <p:cNvPr id="12" name="Rectangle 11"/>
          <p:cNvSpPr/>
          <p:nvPr/>
        </p:nvSpPr>
        <p:spPr>
          <a:xfrm>
            <a:off x="4929190" y="785794"/>
            <a:ext cx="2928958" cy="28575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5" presetClass="exit" presetSubtype="10" fill="hold" grpId="1" nodeType="withEffect">
                                  <p:stCondLst>
                                    <p:cond delay="0"/>
                                  </p:stCondLst>
                                  <p:childTnLst>
                                    <p:animEffect transition="out" filter="checkerboard(across)">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82922" y="428604"/>
            <a:ext cx="8503920" cy="2357454"/>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None/>
              <a:tabLst/>
              <a:defRPr/>
            </a:pPr>
            <a:r>
              <a:rPr kumimoji="0" lang="fr-FR" sz="2700" b="1" i="0" u="none" strike="noStrike" kern="1200" cap="none" spc="0" normalizeH="0" baseline="0" noProof="0" dirty="0" smtClean="0">
                <a:ln>
                  <a:noFill/>
                </a:ln>
                <a:solidFill>
                  <a:srgbClr val="1B587C">
                    <a:lumMod val="75000"/>
                  </a:srgbClr>
                </a:solidFill>
                <a:effectLst/>
                <a:uLnTx/>
                <a:uFillTx/>
                <a:latin typeface="Georgia"/>
                <a:ea typeface="+mn-ea"/>
                <a:cs typeface="+mn-cs"/>
              </a:rPr>
              <a:t>Les patrons structuraux </a:t>
            </a: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Définir la façon de composer des classes et des objets pour réaliser des structures complexes.</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p:txBody>
      </p:sp>
      <p:sp>
        <p:nvSpPr>
          <p:cNvPr id="5" name="Rectangle 4"/>
          <p:cNvSpPr/>
          <p:nvPr/>
        </p:nvSpPr>
        <p:spPr>
          <a:xfrm>
            <a:off x="2285984" y="2928934"/>
            <a:ext cx="4572000" cy="3499420"/>
          </a:xfrm>
          <a:prstGeom prst="rect">
            <a:avLst/>
          </a:prstGeom>
        </p:spPr>
        <p:txBody>
          <a:bodyPr>
            <a:spAutoFit/>
          </a:bodyPr>
          <a:lstStyle/>
          <a:p>
            <a:pPr marL="274320" lvl="0" indent="-274320"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Adaptateur </a:t>
            </a:r>
          </a:p>
          <a:p>
            <a:pPr marL="274320" lvl="0" indent="-274320"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Pont </a:t>
            </a:r>
          </a:p>
          <a:p>
            <a:pPr marL="274320" lvl="0" indent="-274320"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Composite </a:t>
            </a:r>
          </a:p>
          <a:p>
            <a:pPr marL="274320" lvl="0" indent="-274320"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Décorateur </a:t>
            </a:r>
          </a:p>
          <a:p>
            <a:pPr marL="274320" lvl="0" indent="-274320"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Façade </a:t>
            </a:r>
          </a:p>
          <a:p>
            <a:pPr marL="274320" lvl="0" indent="-274320"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Poids-mouche </a:t>
            </a:r>
          </a:p>
          <a:p>
            <a:pPr marL="274320" lvl="0" indent="-274320"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Procuration </a:t>
            </a:r>
          </a:p>
        </p:txBody>
      </p:sp>
      <p:sp>
        <p:nvSpPr>
          <p:cNvPr id="6" name="Rectangle 5"/>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01752" y="1527048"/>
            <a:ext cx="8503920" cy="83038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rgbClr val="F07F09"/>
              </a:buClr>
              <a:buSzPct val="85000"/>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Adaptateur </a:t>
            </a:r>
          </a:p>
        </p:txBody>
      </p:sp>
      <p:sp>
        <p:nvSpPr>
          <p:cNvPr id="6" name="Rectangle 5"/>
          <p:cNvSpPr/>
          <p:nvPr/>
        </p:nvSpPr>
        <p:spPr>
          <a:xfrm>
            <a:off x="285720" y="2867841"/>
            <a:ext cx="8572560" cy="2252924"/>
          </a:xfrm>
          <a:prstGeom prst="rect">
            <a:avLst/>
          </a:prstGeom>
        </p:spPr>
        <p:txBody>
          <a:bodyPr wrap="square">
            <a:spAutoFit/>
          </a:bodyPr>
          <a:lstStyle/>
          <a:p>
            <a:pPr marL="274320" marR="0" lvl="0" indent="-274320" algn="just" defTabSz="91440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0" cap="none" spc="0" normalizeH="0" baseline="0" noProof="0" dirty="0" smtClean="0">
                <a:ln>
                  <a:noFill/>
                </a:ln>
                <a:solidFill>
                  <a:srgbClr val="00B050"/>
                </a:solidFill>
                <a:effectLst/>
                <a:uLnTx/>
                <a:uFillTx/>
                <a:latin typeface="Georgia" pitchFamily="18" charset="0"/>
              </a:rPr>
              <a:t>Intention</a:t>
            </a:r>
            <a:r>
              <a:rPr kumimoji="0" lang="fr-FR" sz="2700" b="0" i="0" u="none" strike="noStrike" kern="0" cap="none" spc="0" normalizeH="0" baseline="0" noProof="0" dirty="0" smtClean="0">
                <a:ln>
                  <a:noFill/>
                </a:ln>
                <a:solidFill>
                  <a:srgbClr val="277FB3"/>
                </a:solidFill>
                <a:effectLst/>
                <a:uLnTx/>
                <a:uFillTx/>
                <a:latin typeface="Georgia" pitchFamily="18" charset="0"/>
              </a:rPr>
              <a:t> </a:t>
            </a:r>
            <a:r>
              <a:rPr kumimoji="0" lang="fr-FR" sz="2700" b="0" i="0" u="none" strike="noStrike" kern="0" cap="none" spc="0" normalizeH="0" baseline="0" noProof="0" dirty="0" smtClean="0">
                <a:ln>
                  <a:noFill/>
                </a:ln>
                <a:solidFill>
                  <a:srgbClr val="1B587C">
                    <a:lumMod val="75000"/>
                  </a:srgbClr>
                </a:solidFill>
                <a:effectLst/>
                <a:uLnTx/>
                <a:uFillTx/>
                <a:latin typeface="Georgia" pitchFamily="18" charset="0"/>
              </a:rPr>
              <a:t>: Convertir l'interface d'une  classe dans une autre interface comprise par la partie cliente.</a:t>
            </a:r>
          </a:p>
          <a:p>
            <a:pPr marL="274320" marR="0" lvl="0" indent="-274320" algn="just" defTabSz="914400" eaLnBrk="1" fontAlgn="auto" latinLnBrk="0" hangingPunct="1">
              <a:lnSpc>
                <a:spcPct val="100000"/>
              </a:lnSpc>
              <a:spcBef>
                <a:spcPct val="20000"/>
              </a:spcBef>
              <a:spcAft>
                <a:spcPts val="0"/>
              </a:spcAft>
              <a:buClr>
                <a:srgbClr val="F07F09"/>
              </a:buClr>
              <a:buSzPct val="85000"/>
              <a:buFontTx/>
              <a:buNone/>
              <a:tabLst/>
              <a:defRPr/>
            </a:pPr>
            <a:r>
              <a:rPr kumimoji="0" lang="fr-FR" sz="2700" b="0" i="0" u="none" strike="noStrike" kern="0" cap="none" spc="0" normalizeH="0" baseline="0" noProof="0" dirty="0" smtClean="0">
                <a:ln>
                  <a:noFill/>
                </a:ln>
                <a:solidFill>
                  <a:srgbClr val="1B587C">
                    <a:lumMod val="75000"/>
                  </a:srgbClr>
                </a:solidFill>
                <a:effectLst/>
                <a:uLnTx/>
                <a:uFillTx/>
                <a:latin typeface="Georgia" pitchFamily="18" charset="0"/>
              </a:rPr>
              <a:t>Permettre à des classes de fonctionner ensemble, ce qui n'aurait pas été possible sinon (à cause de leurs interfaces incompatibles).</a:t>
            </a:r>
          </a:p>
        </p:txBody>
      </p:sp>
      <p:sp>
        <p:nvSpPr>
          <p:cNvPr id="5" name="Rectangle 4"/>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1244155"/>
            <a:ext cx="9001156" cy="5133713"/>
          </a:xfrm>
          <a:prstGeom prst="rect">
            <a:avLst/>
          </a:prstGeom>
        </p:spPr>
        <p:txBody>
          <a:bodyPr wrap="square">
            <a:spAutoFit/>
          </a:bodyPr>
          <a:lstStyle/>
          <a:p>
            <a:pPr marL="274320" lvl="0" indent="-274320" fontAlgn="auto">
              <a:spcBef>
                <a:spcPct val="20000"/>
              </a:spcBef>
              <a:spcAft>
                <a:spcPts val="0"/>
              </a:spcAft>
              <a:buClr>
                <a:srgbClr val="F07F09"/>
              </a:buClr>
              <a:buSzPct val="85000"/>
            </a:pPr>
            <a:r>
              <a:rPr lang="fr-FR" sz="2600" b="1" dirty="0">
                <a:solidFill>
                  <a:srgbClr val="00B050"/>
                </a:solidFill>
                <a:latin typeface="Georgia"/>
                <a:ea typeface="+mn-ea"/>
              </a:rPr>
              <a:t>Raisons de </a:t>
            </a:r>
            <a:r>
              <a:rPr lang="fr-FR" sz="2600" b="1" dirty="0" smtClean="0">
                <a:solidFill>
                  <a:srgbClr val="00B050"/>
                </a:solidFill>
                <a:latin typeface="Georgia"/>
                <a:ea typeface="+mn-ea"/>
              </a:rPr>
              <a:t>l'utiliser (</a:t>
            </a:r>
            <a:r>
              <a:rPr lang="fr-FR" sz="2400" b="1" i="1" dirty="0">
                <a:solidFill>
                  <a:srgbClr val="00B050"/>
                </a:solidFill>
                <a:latin typeface="Georgia"/>
              </a:rPr>
              <a:t>Adaptateur</a:t>
            </a:r>
            <a:r>
              <a:rPr lang="fr-FR" sz="2600" b="1" dirty="0" smtClean="0">
                <a:solidFill>
                  <a:srgbClr val="00B050"/>
                </a:solidFill>
                <a:latin typeface="Georgia"/>
                <a:ea typeface="+mn-ea"/>
              </a:rPr>
              <a:t>) </a:t>
            </a:r>
            <a:r>
              <a:rPr lang="fr-FR" sz="2600" dirty="0" smtClean="0">
                <a:solidFill>
                  <a:srgbClr val="1B587C">
                    <a:lumMod val="75000"/>
                  </a:srgbClr>
                </a:solidFill>
                <a:latin typeface="Georgia"/>
                <a:ea typeface="+mn-ea"/>
              </a:rPr>
              <a:t>:</a:t>
            </a:r>
            <a:endParaRPr lang="fr-FR" sz="26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600" dirty="0">
                <a:solidFill>
                  <a:srgbClr val="1B587C">
                    <a:lumMod val="75000"/>
                  </a:srgbClr>
                </a:solidFill>
                <a:latin typeface="Georgia"/>
                <a:ea typeface="+mn-ea"/>
              </a:rPr>
              <a:t>Le système doit intégrer un  sous-système existant. Ce sous-système a une interface non standard par rapport au système</a:t>
            </a:r>
          </a:p>
          <a:p>
            <a:pPr marL="274320" lvl="0" indent="-274320" algn="just" fontAlgn="auto">
              <a:spcBef>
                <a:spcPct val="20000"/>
              </a:spcBef>
              <a:spcAft>
                <a:spcPts val="0"/>
              </a:spcAft>
              <a:buClr>
                <a:srgbClr val="F07F09"/>
              </a:buClr>
              <a:buSzPct val="85000"/>
              <a:buFont typeface="Wingdings 2"/>
              <a:buChar char=""/>
            </a:pPr>
            <a:endParaRPr lang="fr-FR" sz="26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600" dirty="0">
                <a:solidFill>
                  <a:srgbClr val="1B587C">
                    <a:lumMod val="75000"/>
                  </a:srgbClr>
                </a:solidFill>
                <a:latin typeface="Georgia"/>
                <a:ea typeface="+mn-ea"/>
              </a:rPr>
              <a:t>Le driver fournit par le fabricant ne correspond pas à l'interface utilisée par le système pour d'autres drivers. La solution est de masquer cette interface non </a:t>
            </a:r>
            <a:r>
              <a:rPr lang="fr-FR" sz="2600" dirty="0" err="1">
                <a:solidFill>
                  <a:srgbClr val="1B587C">
                    <a:lumMod val="75000"/>
                  </a:srgbClr>
                </a:solidFill>
                <a:latin typeface="Georgia"/>
                <a:ea typeface="+mn-ea"/>
              </a:rPr>
              <a:t>stantard</a:t>
            </a:r>
            <a:r>
              <a:rPr lang="fr-FR" sz="2600" dirty="0">
                <a:solidFill>
                  <a:srgbClr val="1B587C">
                    <a:lumMod val="75000"/>
                  </a:srgbClr>
                </a:solidFill>
                <a:latin typeface="Georgia"/>
                <a:ea typeface="+mn-ea"/>
              </a:rPr>
              <a:t> au système et de lui présenter une interface standard. La partie cliente utilise les  méthodes de l'Adaptateur qui utilise les méthodes du sous-système pour réaliser les opérations correspondantes.</a:t>
            </a:r>
          </a:p>
        </p:txBody>
      </p:sp>
      <p:sp>
        <p:nvSpPr>
          <p:cNvPr id="4" name="Rectangle 3"/>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1357290" y="1928802"/>
            <a:ext cx="6565927" cy="2400310"/>
          </a:xfrm>
          <a:prstGeom prst="rect">
            <a:avLst/>
          </a:prstGeom>
          <a:noFill/>
          <a:ln w="9525">
            <a:solidFill>
              <a:schemeClr val="tx1"/>
            </a:solidFill>
            <a:miter lim="800000"/>
            <a:headEnd/>
            <a:tailEnd/>
          </a:ln>
          <a:effectLst/>
        </p:spPr>
      </p:pic>
      <p:sp>
        <p:nvSpPr>
          <p:cNvPr id="8" name="Rectangle 7"/>
          <p:cNvSpPr/>
          <p:nvPr/>
        </p:nvSpPr>
        <p:spPr>
          <a:xfrm>
            <a:off x="500034" y="142852"/>
            <a:ext cx="2428892" cy="1285884"/>
          </a:xfrm>
          <a:prstGeom prst="wedgeRectCallout">
            <a:avLst>
              <a:gd name="adj1" fmla="val 80605"/>
              <a:gd name="adj2" fmla="val 93830"/>
            </a:avLst>
          </a:prstGeom>
          <a:solidFill>
            <a:schemeClr val="accent3">
              <a:lumMod val="20000"/>
              <a:lumOff val="80000"/>
            </a:schemeClr>
          </a:solidFill>
          <a:ln w="11429" cap="flat" cmpd="sng" algn="ctr">
            <a:solidFill>
              <a:schemeClr val="tx2"/>
            </a:solidFill>
            <a:prstDash val="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définit une interface qui est identifiée comme standard dans la partie cliente.</a:t>
            </a:r>
            <a:endParaRPr kumimoji="0" lang="fr-FR" sz="1600" b="0" i="0" u="none" strike="noStrike" kern="0" cap="none" spc="0" normalizeH="0" baseline="0" noProof="0" dirty="0">
              <a:ln>
                <a:noFill/>
              </a:ln>
              <a:solidFill>
                <a:srgbClr val="1B587C">
                  <a:lumMod val="75000"/>
                </a:srgbClr>
              </a:solidFill>
              <a:effectLst/>
              <a:uLnTx/>
              <a:uFillTx/>
              <a:latin typeface="Georgia"/>
              <a:ea typeface="+mn-ea"/>
              <a:cs typeface="+mn-cs"/>
            </a:endParaRPr>
          </a:p>
        </p:txBody>
      </p:sp>
      <p:sp>
        <p:nvSpPr>
          <p:cNvPr id="9" name="Rectangle 8"/>
          <p:cNvSpPr/>
          <p:nvPr/>
        </p:nvSpPr>
        <p:spPr>
          <a:xfrm>
            <a:off x="357158" y="5072074"/>
            <a:ext cx="2428892" cy="1285884"/>
          </a:xfrm>
          <a:prstGeom prst="wedgeRectCallout">
            <a:avLst>
              <a:gd name="adj1" fmla="val 46776"/>
              <a:gd name="adj2" fmla="val -115380"/>
            </a:avLst>
          </a:prstGeom>
          <a:solidFill>
            <a:schemeClr val="accent3">
              <a:lumMod val="20000"/>
              <a:lumOff val="80000"/>
            </a:schemeClr>
          </a:solidFill>
          <a:ln w="11429" cap="flat" cmpd="sng" algn="ctr">
            <a:solidFill>
              <a:schemeClr val="tx2"/>
            </a:solidFill>
            <a:prstDash val="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 implémente l'interface Standard. Cette classe n'a pas besoin d'être adaptée</a:t>
            </a:r>
            <a:endParaRPr kumimoji="0" lang="fr-FR" sz="1600" b="0" i="0" u="none" strike="noStrike" kern="0" cap="none" spc="0" normalizeH="0" baseline="0" noProof="0" dirty="0">
              <a:ln>
                <a:noFill/>
              </a:ln>
              <a:solidFill>
                <a:srgbClr val="1B587C">
                  <a:lumMod val="75000"/>
                </a:srgbClr>
              </a:solidFill>
              <a:effectLst/>
              <a:uLnTx/>
              <a:uFillTx/>
              <a:latin typeface="Georgia"/>
              <a:ea typeface="+mn-ea"/>
              <a:cs typeface="+mn-cs"/>
            </a:endParaRPr>
          </a:p>
        </p:txBody>
      </p:sp>
      <p:sp>
        <p:nvSpPr>
          <p:cNvPr id="10" name="Rectangle 9"/>
          <p:cNvSpPr/>
          <p:nvPr/>
        </p:nvSpPr>
        <p:spPr>
          <a:xfrm>
            <a:off x="5357818" y="285728"/>
            <a:ext cx="3357586" cy="1428760"/>
          </a:xfrm>
          <a:prstGeom prst="wedgeRectCallout">
            <a:avLst>
              <a:gd name="adj1" fmla="val 2408"/>
              <a:gd name="adj2" fmla="val 73733"/>
            </a:avLst>
          </a:prstGeom>
          <a:solidFill>
            <a:schemeClr val="accent3">
              <a:lumMod val="20000"/>
              <a:lumOff val="80000"/>
            </a:schemeClr>
          </a:solidFill>
          <a:ln w="11429" cap="flat" cmpd="sng" algn="ctr">
            <a:solidFill>
              <a:schemeClr val="tx2"/>
            </a:solidFill>
            <a:prstDash val="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permet de réaliser les fonctionnalités définies dans l'interface Standard, mais ne la respecte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pas. Cette classe a besoin d'être adaptée.</a:t>
            </a:r>
            <a:endParaRPr kumimoji="0" lang="fr-FR" sz="1600" b="0" i="0" u="none" strike="noStrike" kern="0" cap="none" spc="0" normalizeH="0" baseline="0" noProof="0" dirty="0">
              <a:ln>
                <a:noFill/>
              </a:ln>
              <a:solidFill>
                <a:srgbClr val="1B587C">
                  <a:lumMod val="75000"/>
                </a:srgbClr>
              </a:solidFill>
              <a:effectLst/>
              <a:uLnTx/>
              <a:uFillTx/>
              <a:latin typeface="Georgia"/>
              <a:ea typeface="+mn-ea"/>
              <a:cs typeface="+mn-cs"/>
            </a:endParaRPr>
          </a:p>
        </p:txBody>
      </p:sp>
      <p:sp>
        <p:nvSpPr>
          <p:cNvPr id="11" name="Rectangle 10"/>
          <p:cNvSpPr/>
          <p:nvPr/>
        </p:nvSpPr>
        <p:spPr>
          <a:xfrm>
            <a:off x="3571868" y="4857760"/>
            <a:ext cx="5143536" cy="1428760"/>
          </a:xfrm>
          <a:prstGeom prst="wedgeRectCallout">
            <a:avLst>
              <a:gd name="adj1" fmla="val -21780"/>
              <a:gd name="adj2" fmla="val -94047"/>
            </a:avLst>
          </a:prstGeom>
          <a:solidFill>
            <a:schemeClr val="accent3">
              <a:lumMod val="20000"/>
              <a:lumOff val="80000"/>
            </a:schemeClr>
          </a:solidFill>
          <a:ln w="11429" cap="flat" cmpd="sng" algn="ctr">
            <a:solidFill>
              <a:schemeClr val="tx2"/>
            </a:solidFill>
            <a:prstDash val="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 adapte l'implémentation </a:t>
            </a:r>
            <a:r>
              <a:rPr kumimoji="0" lang="fr-FR" sz="1600" b="0" i="0" u="none" strike="noStrike" kern="0" cap="none" spc="0" normalizeH="0" baseline="0" noProof="0" dirty="0" err="1" smtClean="0">
                <a:ln>
                  <a:noFill/>
                </a:ln>
                <a:solidFill>
                  <a:srgbClr val="1B587C">
                    <a:lumMod val="75000"/>
                  </a:srgbClr>
                </a:solidFill>
                <a:effectLst/>
                <a:uLnTx/>
                <a:uFillTx/>
                <a:latin typeface="Georgia"/>
                <a:ea typeface="+mn-ea"/>
                <a:cs typeface="+mn-cs"/>
              </a:rPr>
              <a:t>ImplAdapte</a:t>
            </a: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 à l'interface Standard. Pour réaliser l'adaptation, l'Adaptateur peut utiliser une ou plusieurs méthodes différentes de l'implémentation </a:t>
            </a:r>
            <a:r>
              <a:rPr kumimoji="0" lang="fr-FR" sz="1600" b="0" i="0" u="none" strike="noStrike" kern="0" cap="none" spc="0" normalizeH="0" baseline="0" noProof="0" dirty="0" err="1" smtClean="0">
                <a:ln>
                  <a:noFill/>
                </a:ln>
                <a:solidFill>
                  <a:srgbClr val="1B587C">
                    <a:lumMod val="75000"/>
                  </a:srgbClr>
                </a:solidFill>
                <a:effectLst/>
                <a:uLnTx/>
                <a:uFillTx/>
                <a:latin typeface="Georgia"/>
                <a:ea typeface="+mn-ea"/>
                <a:cs typeface="+mn-cs"/>
              </a:rPr>
              <a:t>ImplAdapte</a:t>
            </a:r>
            <a:r>
              <a:rPr kumimoji="0" lang="fr-FR" sz="1600" b="0" i="0" u="none" strike="noStrike" kern="0" cap="none" spc="0" normalizeH="0" baseline="0" noProof="0" dirty="0" smtClean="0">
                <a:ln>
                  <a:noFill/>
                </a:ln>
                <a:solidFill>
                  <a:srgbClr val="1B587C">
                    <a:lumMod val="75000"/>
                  </a:srgbClr>
                </a:solidFill>
                <a:effectLst/>
                <a:uLnTx/>
                <a:uFillTx/>
                <a:latin typeface="Georgia"/>
                <a:ea typeface="+mn-ea"/>
                <a:cs typeface="+mn-cs"/>
              </a:rPr>
              <a:t> pour réaliser l'implémentation de chaque méthode de l'interface Standard</a:t>
            </a:r>
            <a:endParaRPr kumimoji="0" lang="fr-FR" sz="1600" b="0" i="0" u="none" strike="noStrike" kern="0" cap="none" spc="0" normalizeH="0" baseline="0" noProof="0" dirty="0">
              <a:ln>
                <a:noFill/>
              </a:ln>
              <a:solidFill>
                <a:srgbClr val="1B587C">
                  <a:lumMod val="75000"/>
                </a:srgbClr>
              </a:solidFill>
              <a:effectLst/>
              <a:uLnTx/>
              <a:uFillTx/>
              <a:latin typeface="Georgi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 y="71414"/>
            <a:ext cx="4357718" cy="738664"/>
          </a:xfrm>
          <a:prstGeom prst="rect">
            <a:avLst/>
          </a:prstGeom>
          <a:solidFill>
            <a:schemeClr val="accent6">
              <a:lumMod val="40000"/>
              <a:lumOff val="60000"/>
            </a:schemeClr>
          </a:solidFill>
          <a:ln>
            <a:solidFill>
              <a:schemeClr val="tx2"/>
            </a:solidFill>
            <a:prstDash val="dash"/>
          </a:ln>
        </p:spPr>
        <p:txBody>
          <a:bodyPr wrap="square">
            <a:spAutoFit/>
          </a:bodyPr>
          <a:lstStyle/>
          <a:p>
            <a:r>
              <a:rPr lang="fr-FR" sz="1400" dirty="0" smtClean="0">
                <a:solidFill>
                  <a:srgbClr val="000000"/>
                </a:solidFill>
              </a:rPr>
              <a:t>public interface </a:t>
            </a:r>
            <a:r>
              <a:rPr lang="fr-FR" sz="1400" b="1" dirty="0" smtClean="0">
                <a:solidFill>
                  <a:srgbClr val="000000"/>
                </a:solidFill>
              </a:rPr>
              <a:t>Standard</a:t>
            </a:r>
            <a:r>
              <a:rPr lang="fr-FR" sz="1400" dirty="0" smtClean="0">
                <a:solidFill>
                  <a:srgbClr val="000000"/>
                </a:solidFill>
              </a:rPr>
              <a:t> {</a:t>
            </a:r>
          </a:p>
          <a:p>
            <a:r>
              <a:rPr lang="fr-FR" sz="1400" dirty="0" smtClean="0">
                <a:solidFill>
                  <a:srgbClr val="000000"/>
                </a:solidFill>
              </a:rPr>
              <a:t>public </a:t>
            </a:r>
            <a:r>
              <a:rPr lang="fr-FR" sz="1400" dirty="0" err="1" smtClean="0">
                <a:solidFill>
                  <a:srgbClr val="000000"/>
                </a:solidFill>
              </a:rPr>
              <a:t>void</a:t>
            </a:r>
            <a:r>
              <a:rPr lang="fr-FR" sz="1400" dirty="0" smtClean="0">
                <a:solidFill>
                  <a:srgbClr val="000000"/>
                </a:solidFill>
              </a:rPr>
              <a:t> </a:t>
            </a:r>
            <a:r>
              <a:rPr lang="fr-FR" sz="1400" dirty="0" err="1" smtClean="0">
                <a:solidFill>
                  <a:srgbClr val="000000"/>
                </a:solidFill>
              </a:rPr>
              <a:t>operation</a:t>
            </a:r>
            <a:r>
              <a:rPr lang="fr-FR" sz="1400" dirty="0" smtClean="0">
                <a:solidFill>
                  <a:srgbClr val="000000"/>
                </a:solidFill>
              </a:rPr>
              <a:t>(intpNombre1, intpNombre2);</a:t>
            </a:r>
          </a:p>
          <a:p>
            <a:r>
              <a:rPr lang="fr-FR" sz="1400" dirty="0" smtClean="0">
                <a:solidFill>
                  <a:srgbClr val="000000"/>
                </a:solidFill>
              </a:rPr>
              <a:t>}</a:t>
            </a:r>
            <a:endParaRPr lang="fr-FR" sz="1400" dirty="0">
              <a:solidFill>
                <a:srgbClr val="000000"/>
              </a:solidFill>
            </a:endParaRPr>
          </a:p>
        </p:txBody>
      </p:sp>
      <p:sp>
        <p:nvSpPr>
          <p:cNvPr id="10" name="Rectangle 9"/>
          <p:cNvSpPr/>
          <p:nvPr/>
        </p:nvSpPr>
        <p:spPr>
          <a:xfrm>
            <a:off x="-32" y="928670"/>
            <a:ext cx="4500594" cy="1384995"/>
          </a:xfrm>
          <a:prstGeom prst="rect">
            <a:avLst/>
          </a:prstGeom>
          <a:solidFill>
            <a:schemeClr val="accent6">
              <a:lumMod val="20000"/>
              <a:lumOff val="80000"/>
            </a:schemeClr>
          </a:solidFill>
          <a:ln>
            <a:solidFill>
              <a:schemeClr val="tx1"/>
            </a:solidFill>
            <a:prstDash val="dash"/>
          </a:ln>
        </p:spPr>
        <p:txBody>
          <a:bodyPr wrap="square">
            <a:spAutoFit/>
          </a:bodyPr>
          <a:lstStyle/>
          <a:p>
            <a:r>
              <a:rPr lang="fr-FR" sz="1400" dirty="0" smtClean="0">
                <a:solidFill>
                  <a:srgbClr val="000000"/>
                </a:solidFill>
              </a:rPr>
              <a:t>public class </a:t>
            </a:r>
            <a:r>
              <a:rPr lang="fr-FR" sz="1400" b="1" dirty="0" err="1" smtClean="0">
                <a:solidFill>
                  <a:srgbClr val="000000"/>
                </a:solidFill>
              </a:rPr>
              <a:t>ImplStandard</a:t>
            </a:r>
            <a:r>
              <a:rPr lang="fr-FR" sz="1400" dirty="0" smtClean="0">
                <a:solidFill>
                  <a:srgbClr val="000000"/>
                </a:solidFill>
              </a:rPr>
              <a:t>  </a:t>
            </a:r>
            <a:r>
              <a:rPr lang="fr-FR" sz="1400" dirty="0" err="1" smtClean="0">
                <a:solidFill>
                  <a:srgbClr val="000000"/>
                </a:solidFill>
              </a:rPr>
              <a:t>implements</a:t>
            </a:r>
            <a:r>
              <a:rPr lang="fr-FR" sz="1400" dirty="0" smtClean="0">
                <a:solidFill>
                  <a:srgbClr val="000000"/>
                </a:solidFill>
              </a:rPr>
              <a:t> </a:t>
            </a:r>
            <a:r>
              <a:rPr lang="fr-FR" sz="1400" b="1" dirty="0" smtClean="0">
                <a:solidFill>
                  <a:srgbClr val="000000"/>
                </a:solidFill>
              </a:rPr>
              <a:t>Standard</a:t>
            </a:r>
            <a:r>
              <a:rPr lang="fr-FR" sz="1400" dirty="0" smtClean="0">
                <a:solidFill>
                  <a:srgbClr val="000000"/>
                </a:solidFill>
              </a:rPr>
              <a:t> {</a:t>
            </a:r>
          </a:p>
          <a:p>
            <a:endParaRPr lang="fr-FR" sz="1400" dirty="0" smtClean="0">
              <a:solidFill>
                <a:srgbClr val="000000"/>
              </a:solidFill>
            </a:endParaRPr>
          </a:p>
          <a:p>
            <a:r>
              <a:rPr lang="fr-FR" sz="1400" dirty="0" smtClean="0">
                <a:solidFill>
                  <a:srgbClr val="000000"/>
                </a:solidFill>
              </a:rPr>
              <a:t>public </a:t>
            </a:r>
            <a:r>
              <a:rPr lang="fr-FR" sz="1400" dirty="0" err="1" smtClean="0">
                <a:solidFill>
                  <a:srgbClr val="000000"/>
                </a:solidFill>
              </a:rPr>
              <a:t>void</a:t>
            </a:r>
            <a:r>
              <a:rPr lang="fr-FR" sz="1400" dirty="0" smtClean="0">
                <a:solidFill>
                  <a:srgbClr val="000000"/>
                </a:solidFill>
              </a:rPr>
              <a:t> </a:t>
            </a:r>
            <a:r>
              <a:rPr lang="fr-FR" sz="1400" dirty="0" err="1" smtClean="0">
                <a:solidFill>
                  <a:srgbClr val="000000"/>
                </a:solidFill>
              </a:rPr>
              <a:t>operation</a:t>
            </a:r>
            <a:r>
              <a:rPr lang="fr-FR" sz="1400" dirty="0" smtClean="0">
                <a:solidFill>
                  <a:srgbClr val="000000"/>
                </a:solidFill>
              </a:rPr>
              <a:t>(intpNombre1, intpNombre2) {</a:t>
            </a:r>
          </a:p>
          <a:p>
            <a:r>
              <a:rPr lang="fr-FR" sz="1400" dirty="0" smtClean="0">
                <a:solidFill>
                  <a:srgbClr val="000000"/>
                </a:solidFill>
              </a:rPr>
              <a:t>System.out.println("Standard : Le nombre est : " +(pNombre1 *pNombre2));</a:t>
            </a:r>
          </a:p>
          <a:p>
            <a:r>
              <a:rPr lang="fr-FR" sz="1400" dirty="0" smtClean="0">
                <a:solidFill>
                  <a:srgbClr val="000000"/>
                </a:solidFill>
              </a:rPr>
              <a:t>}}</a:t>
            </a:r>
            <a:endParaRPr lang="fr-FR" sz="1400" dirty="0">
              <a:solidFill>
                <a:srgbClr val="000000"/>
              </a:solidFill>
            </a:endParaRPr>
          </a:p>
        </p:txBody>
      </p:sp>
      <p:sp>
        <p:nvSpPr>
          <p:cNvPr id="11" name="Rectangle 10"/>
          <p:cNvSpPr/>
          <p:nvPr/>
        </p:nvSpPr>
        <p:spPr>
          <a:xfrm>
            <a:off x="-32" y="2428868"/>
            <a:ext cx="5000660" cy="2031325"/>
          </a:xfrm>
          <a:prstGeom prst="rect">
            <a:avLst/>
          </a:prstGeom>
          <a:solidFill>
            <a:schemeClr val="accent4">
              <a:lumMod val="20000"/>
              <a:lumOff val="80000"/>
            </a:schemeClr>
          </a:solidFill>
          <a:ln>
            <a:solidFill>
              <a:schemeClr val="tx1"/>
            </a:solidFill>
            <a:prstDash val="dash"/>
          </a:ln>
        </p:spPr>
        <p:txBody>
          <a:bodyPr wrap="square">
            <a:spAutoFit/>
          </a:bodyPr>
          <a:lstStyle/>
          <a:p>
            <a:r>
              <a:rPr lang="fr-FR" sz="1400" dirty="0" smtClean="0">
                <a:solidFill>
                  <a:srgbClr val="000000"/>
                </a:solidFill>
              </a:rPr>
              <a:t>public class </a:t>
            </a:r>
            <a:r>
              <a:rPr lang="fr-FR" sz="1400" b="1" dirty="0" err="1" smtClean="0">
                <a:solidFill>
                  <a:srgbClr val="000000"/>
                </a:solidFill>
              </a:rPr>
              <a:t>ImplAdapte</a:t>
            </a:r>
            <a:r>
              <a:rPr lang="fr-FR" sz="1400" dirty="0" smtClean="0">
                <a:solidFill>
                  <a:srgbClr val="000000"/>
                </a:solidFill>
              </a:rPr>
              <a:t> {</a:t>
            </a:r>
          </a:p>
          <a:p>
            <a:endParaRPr lang="fr-FR" sz="1400" dirty="0" smtClean="0">
              <a:solidFill>
                <a:srgbClr val="000000"/>
              </a:solidFill>
            </a:endParaRPr>
          </a:p>
          <a:p>
            <a:r>
              <a:rPr lang="fr-FR" sz="1400" dirty="0" smtClean="0">
                <a:solidFill>
                  <a:srgbClr val="000000"/>
                </a:solidFill>
              </a:rPr>
              <a:t>public  </a:t>
            </a:r>
            <a:r>
              <a:rPr lang="fr-FR" sz="1400" dirty="0" err="1" smtClean="0">
                <a:solidFill>
                  <a:srgbClr val="000000"/>
                </a:solidFill>
              </a:rPr>
              <a:t>int</a:t>
            </a:r>
            <a:r>
              <a:rPr lang="fr-FR" sz="1400" dirty="0" smtClean="0">
                <a:solidFill>
                  <a:srgbClr val="000000"/>
                </a:solidFill>
              </a:rPr>
              <a:t> </a:t>
            </a:r>
            <a:r>
              <a:rPr lang="fr-FR" sz="1400" dirty="0" smtClean="0">
                <a:solidFill>
                  <a:schemeClr val="accent1"/>
                </a:solidFill>
              </a:rPr>
              <a:t>operationAdapte1</a:t>
            </a:r>
            <a:r>
              <a:rPr lang="fr-FR" sz="1400" dirty="0" smtClean="0">
                <a:solidFill>
                  <a:srgbClr val="000000"/>
                </a:solidFill>
              </a:rPr>
              <a:t>(intpNombre1, intpNombre2) {</a:t>
            </a:r>
          </a:p>
          <a:p>
            <a:r>
              <a:rPr lang="fr-FR" sz="1400" dirty="0" smtClean="0">
                <a:solidFill>
                  <a:srgbClr val="000000"/>
                </a:solidFill>
              </a:rPr>
              <a:t>returnpNombre1 *pNombre2;</a:t>
            </a:r>
          </a:p>
          <a:p>
            <a:r>
              <a:rPr lang="fr-FR" sz="1400" dirty="0" smtClean="0">
                <a:solidFill>
                  <a:srgbClr val="000000"/>
                </a:solidFill>
              </a:rPr>
              <a:t>}</a:t>
            </a:r>
          </a:p>
          <a:p>
            <a:endParaRPr lang="fr-FR" sz="1400" dirty="0" smtClean="0">
              <a:solidFill>
                <a:srgbClr val="000000"/>
              </a:solidFill>
            </a:endParaRPr>
          </a:p>
          <a:p>
            <a:r>
              <a:rPr lang="fr-FR" sz="1400" dirty="0" smtClean="0">
                <a:solidFill>
                  <a:srgbClr val="000000"/>
                </a:solidFill>
              </a:rPr>
              <a:t>public </a:t>
            </a:r>
            <a:r>
              <a:rPr lang="fr-FR" sz="1400" dirty="0" err="1" smtClean="0">
                <a:solidFill>
                  <a:srgbClr val="000000"/>
                </a:solidFill>
              </a:rPr>
              <a:t>void</a:t>
            </a:r>
            <a:r>
              <a:rPr lang="fr-FR" sz="1400" dirty="0" smtClean="0">
                <a:solidFill>
                  <a:srgbClr val="000000"/>
                </a:solidFill>
              </a:rPr>
              <a:t> </a:t>
            </a:r>
            <a:r>
              <a:rPr lang="fr-FR" sz="1400" dirty="0" smtClean="0">
                <a:solidFill>
                  <a:schemeClr val="accent1"/>
                </a:solidFill>
              </a:rPr>
              <a:t>operationAdapte2</a:t>
            </a:r>
            <a:r>
              <a:rPr lang="fr-FR" sz="1400" dirty="0" smtClean="0">
                <a:solidFill>
                  <a:srgbClr val="000000"/>
                </a:solidFill>
              </a:rPr>
              <a:t>(</a:t>
            </a:r>
            <a:r>
              <a:rPr lang="fr-FR" sz="1400" dirty="0" err="1" smtClean="0">
                <a:solidFill>
                  <a:srgbClr val="000000"/>
                </a:solidFill>
              </a:rPr>
              <a:t>intpNombre</a:t>
            </a:r>
            <a:r>
              <a:rPr lang="fr-FR" sz="1400" dirty="0" smtClean="0">
                <a:solidFill>
                  <a:srgbClr val="000000"/>
                </a:solidFill>
              </a:rPr>
              <a:t>) {</a:t>
            </a:r>
          </a:p>
          <a:p>
            <a:r>
              <a:rPr lang="fr-FR" sz="1400" dirty="0" smtClean="0">
                <a:solidFill>
                  <a:srgbClr val="000000"/>
                </a:solidFill>
              </a:rPr>
              <a:t>System.out.println("Adapte : Le nombre est : " +</a:t>
            </a:r>
            <a:r>
              <a:rPr lang="fr-FR" sz="1400" dirty="0" err="1" smtClean="0">
                <a:solidFill>
                  <a:srgbClr val="000000"/>
                </a:solidFill>
              </a:rPr>
              <a:t>pNombre</a:t>
            </a:r>
            <a:r>
              <a:rPr lang="fr-FR" sz="1400" dirty="0" smtClean="0">
                <a:solidFill>
                  <a:srgbClr val="000000"/>
                </a:solidFill>
              </a:rPr>
              <a:t>);</a:t>
            </a:r>
          </a:p>
          <a:p>
            <a:r>
              <a:rPr lang="fr-FR" sz="1400" dirty="0" smtClean="0">
                <a:solidFill>
                  <a:srgbClr val="000000"/>
                </a:solidFill>
              </a:rPr>
              <a:t>}}</a:t>
            </a:r>
            <a:endParaRPr lang="fr-FR" sz="1400" dirty="0">
              <a:solidFill>
                <a:srgbClr val="000000"/>
              </a:solidFill>
            </a:endParaRPr>
          </a:p>
        </p:txBody>
      </p:sp>
      <p:sp>
        <p:nvSpPr>
          <p:cNvPr id="12" name="Rectangle 11"/>
          <p:cNvSpPr/>
          <p:nvPr/>
        </p:nvSpPr>
        <p:spPr>
          <a:xfrm>
            <a:off x="4572000" y="285728"/>
            <a:ext cx="4572000" cy="1384995"/>
          </a:xfrm>
          <a:prstGeom prst="rect">
            <a:avLst/>
          </a:prstGeom>
          <a:solidFill>
            <a:schemeClr val="accent2">
              <a:lumMod val="20000"/>
              <a:lumOff val="80000"/>
            </a:schemeClr>
          </a:solidFill>
          <a:ln>
            <a:solidFill>
              <a:schemeClr val="tx1"/>
            </a:solidFill>
            <a:prstDash val="dash"/>
          </a:ln>
        </p:spPr>
        <p:txBody>
          <a:bodyPr wrap="square">
            <a:spAutoFit/>
          </a:bodyPr>
          <a:lstStyle/>
          <a:p>
            <a:r>
              <a:rPr lang="fr-FR" sz="1400" dirty="0" smtClean="0">
                <a:solidFill>
                  <a:srgbClr val="000000"/>
                </a:solidFill>
              </a:rPr>
              <a:t>public class </a:t>
            </a:r>
            <a:r>
              <a:rPr lang="fr-FR" sz="1400" b="1" dirty="0" smtClean="0">
                <a:solidFill>
                  <a:srgbClr val="000000"/>
                </a:solidFill>
              </a:rPr>
              <a:t>Adaptateur</a:t>
            </a:r>
            <a:r>
              <a:rPr lang="fr-FR" sz="1400" dirty="0" smtClean="0">
                <a:solidFill>
                  <a:srgbClr val="000000"/>
                </a:solidFill>
              </a:rPr>
              <a:t> </a:t>
            </a:r>
            <a:r>
              <a:rPr lang="fr-FR" sz="1400" dirty="0" err="1" smtClean="0">
                <a:solidFill>
                  <a:srgbClr val="000000"/>
                </a:solidFill>
              </a:rPr>
              <a:t>extends</a:t>
            </a:r>
            <a:r>
              <a:rPr lang="fr-FR" sz="1400" dirty="0" smtClean="0">
                <a:solidFill>
                  <a:srgbClr val="000000"/>
                </a:solidFill>
              </a:rPr>
              <a:t> </a:t>
            </a:r>
            <a:r>
              <a:rPr lang="fr-FR" sz="1400" b="1" dirty="0" err="1" smtClean="0">
                <a:solidFill>
                  <a:srgbClr val="000000"/>
                </a:solidFill>
              </a:rPr>
              <a:t>ImplAdapte</a:t>
            </a:r>
            <a:r>
              <a:rPr lang="fr-FR" sz="1400" dirty="0" smtClean="0">
                <a:solidFill>
                  <a:srgbClr val="000000"/>
                </a:solidFill>
              </a:rPr>
              <a:t> </a:t>
            </a:r>
            <a:r>
              <a:rPr lang="fr-FR" sz="1400" dirty="0" err="1" smtClean="0">
                <a:solidFill>
                  <a:srgbClr val="000000"/>
                </a:solidFill>
              </a:rPr>
              <a:t>implements</a:t>
            </a:r>
            <a:r>
              <a:rPr lang="fr-FR" sz="1400" dirty="0" smtClean="0">
                <a:solidFill>
                  <a:srgbClr val="000000"/>
                </a:solidFill>
              </a:rPr>
              <a:t> </a:t>
            </a:r>
            <a:r>
              <a:rPr lang="fr-FR" sz="1400" b="1" dirty="0" smtClean="0">
                <a:solidFill>
                  <a:srgbClr val="000000"/>
                </a:solidFill>
              </a:rPr>
              <a:t>Standard</a:t>
            </a:r>
            <a:r>
              <a:rPr lang="fr-FR" sz="1400" dirty="0" smtClean="0">
                <a:solidFill>
                  <a:srgbClr val="000000"/>
                </a:solidFill>
              </a:rPr>
              <a:t> {</a:t>
            </a:r>
          </a:p>
          <a:p>
            <a:r>
              <a:rPr lang="fr-FR" sz="1400" dirty="0" smtClean="0">
                <a:solidFill>
                  <a:srgbClr val="000000"/>
                </a:solidFill>
              </a:rPr>
              <a:t>public  </a:t>
            </a:r>
            <a:r>
              <a:rPr lang="fr-FR" sz="1400" dirty="0" err="1" smtClean="0">
                <a:solidFill>
                  <a:srgbClr val="000000"/>
                </a:solidFill>
              </a:rPr>
              <a:t>void</a:t>
            </a:r>
            <a:r>
              <a:rPr lang="fr-FR" sz="1400" dirty="0" smtClean="0">
                <a:solidFill>
                  <a:srgbClr val="000000"/>
                </a:solidFill>
              </a:rPr>
              <a:t> </a:t>
            </a:r>
            <a:r>
              <a:rPr lang="fr-FR" sz="1400" dirty="0" err="1" smtClean="0">
                <a:solidFill>
                  <a:srgbClr val="000000"/>
                </a:solidFill>
              </a:rPr>
              <a:t>operation</a:t>
            </a:r>
            <a:r>
              <a:rPr lang="fr-FR" sz="1400" dirty="0" smtClean="0">
                <a:solidFill>
                  <a:srgbClr val="000000"/>
                </a:solidFill>
              </a:rPr>
              <a:t>(intpNombre1, intpNombre2) {</a:t>
            </a:r>
          </a:p>
          <a:p>
            <a:r>
              <a:rPr lang="fr-FR" sz="1400" dirty="0" err="1" smtClean="0">
                <a:solidFill>
                  <a:srgbClr val="000000"/>
                </a:solidFill>
              </a:rPr>
              <a:t>Intl</a:t>
            </a:r>
            <a:r>
              <a:rPr lang="fr-FR" sz="1400" dirty="0" smtClean="0">
                <a:solidFill>
                  <a:srgbClr val="000000"/>
                </a:solidFill>
              </a:rPr>
              <a:t> Nombre =</a:t>
            </a:r>
            <a:r>
              <a:rPr lang="fr-FR" sz="1400" dirty="0" err="1" smtClean="0">
                <a:solidFill>
                  <a:schemeClr val="accent1"/>
                </a:solidFill>
              </a:rPr>
              <a:t>operation</a:t>
            </a:r>
            <a:r>
              <a:rPr lang="fr-FR" sz="1400" dirty="0" smtClean="0">
                <a:solidFill>
                  <a:schemeClr val="accent1"/>
                </a:solidFill>
              </a:rPr>
              <a:t> Adapte1</a:t>
            </a:r>
            <a:r>
              <a:rPr lang="fr-FR" sz="1400" dirty="0" smtClean="0">
                <a:solidFill>
                  <a:srgbClr val="000000"/>
                </a:solidFill>
              </a:rPr>
              <a:t>(pNombre1, pNombre2);</a:t>
            </a:r>
          </a:p>
          <a:p>
            <a:r>
              <a:rPr lang="fr-FR" sz="1400" dirty="0" smtClean="0">
                <a:solidFill>
                  <a:schemeClr val="accent1"/>
                </a:solidFill>
              </a:rPr>
              <a:t>operationAdapte2</a:t>
            </a:r>
            <a:r>
              <a:rPr lang="fr-FR" sz="1400" dirty="0" smtClean="0">
                <a:solidFill>
                  <a:srgbClr val="000000"/>
                </a:solidFill>
              </a:rPr>
              <a:t>(</a:t>
            </a:r>
            <a:r>
              <a:rPr lang="fr-FR" sz="1400" dirty="0" err="1" smtClean="0">
                <a:solidFill>
                  <a:srgbClr val="000000"/>
                </a:solidFill>
              </a:rPr>
              <a:t>lNombre</a:t>
            </a:r>
            <a:r>
              <a:rPr lang="fr-FR" sz="1400" dirty="0" smtClean="0">
                <a:solidFill>
                  <a:srgbClr val="000000"/>
                </a:solidFill>
              </a:rPr>
              <a:t>); }}</a:t>
            </a:r>
          </a:p>
        </p:txBody>
      </p:sp>
      <p:sp>
        <p:nvSpPr>
          <p:cNvPr id="13" name="Rectangle 12"/>
          <p:cNvSpPr/>
          <p:nvPr/>
        </p:nvSpPr>
        <p:spPr>
          <a:xfrm>
            <a:off x="5072066" y="2357430"/>
            <a:ext cx="4071934" cy="3108543"/>
          </a:xfrm>
          <a:prstGeom prst="rect">
            <a:avLst/>
          </a:prstGeom>
          <a:solidFill>
            <a:schemeClr val="accent1">
              <a:lumMod val="40000"/>
              <a:lumOff val="60000"/>
            </a:schemeClr>
          </a:solidFill>
          <a:ln>
            <a:solidFill>
              <a:schemeClr val="tx1"/>
            </a:solidFill>
            <a:prstDash val="dash"/>
          </a:ln>
        </p:spPr>
        <p:txBody>
          <a:bodyPr wrap="square">
            <a:spAutoFit/>
          </a:bodyPr>
          <a:lstStyle/>
          <a:p>
            <a:r>
              <a:rPr lang="fr-FR" sz="1400" dirty="0" smtClean="0">
                <a:solidFill>
                  <a:srgbClr val="000000"/>
                </a:solidFill>
              </a:rPr>
              <a:t>public class </a:t>
            </a:r>
            <a:r>
              <a:rPr lang="fr-FR" sz="1400" b="1" dirty="0" err="1" smtClean="0">
                <a:solidFill>
                  <a:srgbClr val="000000"/>
                </a:solidFill>
              </a:rPr>
              <a:t>AdaptatorPatternMain</a:t>
            </a:r>
            <a:r>
              <a:rPr lang="fr-FR" sz="1400" dirty="0" smtClean="0">
                <a:solidFill>
                  <a:srgbClr val="000000"/>
                </a:solidFill>
              </a:rPr>
              <a:t> {</a:t>
            </a:r>
          </a:p>
          <a:p>
            <a:r>
              <a:rPr lang="fr-FR" sz="1400" dirty="0" smtClean="0">
                <a:solidFill>
                  <a:srgbClr val="000000"/>
                </a:solidFill>
              </a:rPr>
              <a:t>public </a:t>
            </a:r>
            <a:r>
              <a:rPr lang="fr-FR" sz="1400" dirty="0" err="1" smtClean="0">
                <a:solidFill>
                  <a:srgbClr val="000000"/>
                </a:solidFill>
              </a:rPr>
              <a:t>static</a:t>
            </a:r>
            <a:r>
              <a:rPr lang="fr-FR" sz="1400" dirty="0" smtClean="0">
                <a:solidFill>
                  <a:srgbClr val="000000"/>
                </a:solidFill>
              </a:rPr>
              <a:t> </a:t>
            </a:r>
            <a:r>
              <a:rPr lang="fr-FR" sz="1400" dirty="0" err="1" smtClean="0">
                <a:solidFill>
                  <a:srgbClr val="000000"/>
                </a:solidFill>
              </a:rPr>
              <a:t>void</a:t>
            </a:r>
            <a:r>
              <a:rPr lang="fr-FR" sz="1400" dirty="0" smtClean="0">
                <a:solidFill>
                  <a:srgbClr val="000000"/>
                </a:solidFill>
              </a:rPr>
              <a:t> main(String[] </a:t>
            </a:r>
            <a:r>
              <a:rPr lang="fr-FR" sz="1400" dirty="0" err="1" smtClean="0">
                <a:solidFill>
                  <a:srgbClr val="000000"/>
                </a:solidFill>
              </a:rPr>
              <a:t>args</a:t>
            </a:r>
            <a:r>
              <a:rPr lang="fr-FR" sz="1400" dirty="0" smtClean="0">
                <a:solidFill>
                  <a:srgbClr val="000000"/>
                </a:solidFill>
              </a:rPr>
              <a:t>) {</a:t>
            </a:r>
          </a:p>
          <a:p>
            <a:endParaRPr lang="fr-FR" sz="1400" dirty="0" smtClean="0">
              <a:solidFill>
                <a:srgbClr val="000000"/>
              </a:solidFill>
            </a:endParaRPr>
          </a:p>
          <a:p>
            <a:r>
              <a:rPr lang="fr-FR" sz="1400" dirty="0" smtClean="0">
                <a:solidFill>
                  <a:srgbClr val="000000"/>
                </a:solidFill>
              </a:rPr>
              <a:t>Final Standard </a:t>
            </a:r>
            <a:r>
              <a:rPr lang="fr-FR" sz="1400" dirty="0" err="1" smtClean="0">
                <a:solidFill>
                  <a:srgbClr val="000000"/>
                </a:solidFill>
              </a:rPr>
              <a:t>lImplAdapte</a:t>
            </a:r>
            <a:r>
              <a:rPr lang="fr-FR" sz="1400" dirty="0" smtClean="0">
                <a:solidFill>
                  <a:srgbClr val="000000"/>
                </a:solidFill>
              </a:rPr>
              <a:t> = new Adaptateur();</a:t>
            </a:r>
          </a:p>
          <a:p>
            <a:endParaRPr lang="fr-FR" sz="1400" dirty="0" smtClean="0">
              <a:solidFill>
                <a:srgbClr val="000000"/>
              </a:solidFill>
            </a:endParaRPr>
          </a:p>
          <a:p>
            <a:r>
              <a:rPr lang="fr-FR" sz="1400" dirty="0" err="1" smtClean="0">
                <a:solidFill>
                  <a:srgbClr val="000000"/>
                </a:solidFill>
              </a:rPr>
              <a:t>finalStandard</a:t>
            </a:r>
            <a:r>
              <a:rPr lang="fr-FR" sz="1400" dirty="0" smtClean="0">
                <a:solidFill>
                  <a:srgbClr val="000000"/>
                </a:solidFill>
              </a:rPr>
              <a:t> </a:t>
            </a:r>
            <a:r>
              <a:rPr lang="fr-FR" sz="1400" dirty="0" err="1" smtClean="0">
                <a:solidFill>
                  <a:srgbClr val="000000"/>
                </a:solidFill>
              </a:rPr>
              <a:t>lImplStandard</a:t>
            </a:r>
            <a:r>
              <a:rPr lang="fr-FR" sz="1400" dirty="0" smtClean="0">
                <a:solidFill>
                  <a:srgbClr val="000000"/>
                </a:solidFill>
              </a:rPr>
              <a:t> = new </a:t>
            </a:r>
            <a:r>
              <a:rPr lang="fr-FR" sz="1400" dirty="0" err="1" smtClean="0">
                <a:solidFill>
                  <a:srgbClr val="000000"/>
                </a:solidFill>
              </a:rPr>
              <a:t>ImplStandard</a:t>
            </a:r>
            <a:r>
              <a:rPr lang="fr-FR" sz="1400" dirty="0" smtClean="0">
                <a:solidFill>
                  <a:srgbClr val="000000"/>
                </a:solidFill>
              </a:rPr>
              <a:t>();</a:t>
            </a:r>
          </a:p>
          <a:p>
            <a:endParaRPr lang="fr-FR" sz="1400" dirty="0" smtClean="0">
              <a:solidFill>
                <a:srgbClr val="000000"/>
              </a:solidFill>
            </a:endParaRPr>
          </a:p>
          <a:p>
            <a:r>
              <a:rPr lang="fr-FR" sz="1400" dirty="0" smtClean="0">
                <a:solidFill>
                  <a:srgbClr val="000000"/>
                </a:solidFill>
              </a:rPr>
              <a:t>// Appel de la même méthode sur chaque instance</a:t>
            </a:r>
          </a:p>
          <a:p>
            <a:endParaRPr lang="fr-FR" sz="1400" dirty="0" smtClean="0">
              <a:solidFill>
                <a:srgbClr val="000000"/>
              </a:solidFill>
            </a:endParaRPr>
          </a:p>
          <a:p>
            <a:r>
              <a:rPr lang="fr-FR" sz="1400" dirty="0" err="1" smtClean="0">
                <a:solidFill>
                  <a:srgbClr val="000000"/>
                </a:solidFill>
              </a:rPr>
              <a:t>lImplAdapte.operation</a:t>
            </a:r>
            <a:r>
              <a:rPr lang="fr-FR" sz="1400" dirty="0" smtClean="0">
                <a:solidFill>
                  <a:srgbClr val="000000"/>
                </a:solidFill>
              </a:rPr>
              <a:t>(2, 4);</a:t>
            </a:r>
          </a:p>
          <a:p>
            <a:r>
              <a:rPr lang="fr-FR" sz="1400" dirty="0" err="1" smtClean="0">
                <a:solidFill>
                  <a:srgbClr val="000000"/>
                </a:solidFill>
              </a:rPr>
              <a:t>lImplStandard.operation</a:t>
            </a:r>
            <a:r>
              <a:rPr lang="fr-FR" sz="1400" dirty="0" smtClean="0">
                <a:solidFill>
                  <a:srgbClr val="000000"/>
                </a:solidFill>
              </a:rPr>
              <a:t>(2, 4);</a:t>
            </a:r>
          </a:p>
          <a:p>
            <a:r>
              <a:rPr lang="fr-FR" sz="1400" dirty="0" smtClean="0">
                <a:solidFill>
                  <a:srgbClr val="000000"/>
                </a:solidFill>
              </a:rPr>
              <a:t>}}</a:t>
            </a:r>
          </a:p>
        </p:txBody>
      </p:sp>
      <p:sp>
        <p:nvSpPr>
          <p:cNvPr id="14" name="Rectangle 13"/>
          <p:cNvSpPr/>
          <p:nvPr/>
        </p:nvSpPr>
        <p:spPr>
          <a:xfrm>
            <a:off x="285720" y="5072074"/>
            <a:ext cx="2714644" cy="1200329"/>
          </a:xfrm>
          <a:prstGeom prst="rect">
            <a:avLst/>
          </a:prstGeom>
          <a:ln w="28575">
            <a:solidFill>
              <a:schemeClr val="accent5">
                <a:lumMod val="75000"/>
              </a:schemeClr>
            </a:solidFill>
            <a:prstDash val="solid"/>
          </a:ln>
        </p:spPr>
        <p:txBody>
          <a:bodyPr wrap="square">
            <a:spAutoFit/>
          </a:bodyPr>
          <a:lstStyle/>
          <a:p>
            <a:r>
              <a:rPr lang="fr-FR" b="1" dirty="0" smtClean="0"/>
              <a:t>Affichage : </a:t>
            </a:r>
          </a:p>
          <a:p>
            <a:endParaRPr lang="fr-FR" b="1" dirty="0" smtClean="0"/>
          </a:p>
          <a:p>
            <a:r>
              <a:rPr lang="fr-FR" dirty="0" smtClean="0">
                <a:solidFill>
                  <a:schemeClr val="accent3">
                    <a:lumMod val="75000"/>
                  </a:schemeClr>
                </a:solidFill>
              </a:rPr>
              <a:t> </a:t>
            </a:r>
            <a:r>
              <a:rPr lang="fr-FR" b="1" dirty="0" smtClean="0">
                <a:solidFill>
                  <a:srgbClr val="000000"/>
                </a:solidFill>
                <a:latin typeface="Agency FB" pitchFamily="34" charset="0"/>
              </a:rPr>
              <a:t>Adapte : Le nombre est : 8</a:t>
            </a:r>
          </a:p>
          <a:p>
            <a:r>
              <a:rPr lang="fr-FR" b="1" dirty="0" smtClean="0">
                <a:solidFill>
                  <a:srgbClr val="000000"/>
                </a:solidFill>
                <a:latin typeface="Agency FB" pitchFamily="34" charset="0"/>
              </a:rPr>
              <a:t>Standard : Le nombre est : 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5286412" cy="584775"/>
          </a:xfrm>
          <a:prstGeom prst="rect">
            <a:avLst/>
          </a:prstGeom>
        </p:spPr>
        <p:txBody>
          <a:bodyPr wrap="square">
            <a:spAutoFit/>
          </a:bodyPr>
          <a:lstStyle/>
          <a:p>
            <a:pPr marL="457200" indent="-457200">
              <a:buFont typeface="+mj-lt"/>
              <a:buAutoNum type="arabicPeriod"/>
            </a:pPr>
            <a:r>
              <a:rPr lang="fr-FR" sz="3200" b="1" dirty="0" smtClean="0">
                <a:solidFill>
                  <a:schemeClr val="bg1"/>
                </a:solidFill>
                <a:effectLst>
                  <a:outerShdw blurRad="38100" dist="38100" dir="2700000" algn="tl">
                    <a:srgbClr val="000000">
                      <a:alpha val="43137"/>
                    </a:srgbClr>
                  </a:outerShdw>
                </a:effectLst>
              </a:rPr>
              <a:t>PRINCIPES ET ORIGINE</a:t>
            </a:r>
          </a:p>
        </p:txBody>
      </p:sp>
      <p:sp>
        <p:nvSpPr>
          <p:cNvPr id="3" name="Rectangle 2"/>
          <p:cNvSpPr/>
          <p:nvPr/>
        </p:nvSpPr>
        <p:spPr>
          <a:xfrm>
            <a:off x="285720" y="1928802"/>
            <a:ext cx="8501122" cy="3708708"/>
          </a:xfrm>
          <a:prstGeom prst="rect">
            <a:avLst/>
          </a:prstGeom>
        </p:spPr>
        <p:txBody>
          <a:bodyPr wrap="square">
            <a:spAutoFit/>
          </a:bodyPr>
          <a:lstStyle/>
          <a:p>
            <a:pPr marL="274320" lvl="0" indent="-274320" algn="just" fontAlgn="auto">
              <a:lnSpc>
                <a:spcPct val="115000"/>
              </a:lnSpc>
              <a:spcBef>
                <a:spcPct val="20000"/>
              </a:spcBef>
              <a:spcAft>
                <a:spcPts val="1000"/>
              </a:spcAft>
              <a:buClr>
                <a:srgbClr val="F07F09"/>
              </a:buClr>
              <a:buSzPct val="85000"/>
            </a:pPr>
            <a:r>
              <a:rPr lang="fr-FR" sz="2800" dirty="0">
                <a:solidFill>
                  <a:srgbClr val="F07F09"/>
                </a:solidFill>
                <a:latin typeface="Times New Roman"/>
                <a:ea typeface="TTE1E9B4E8t00"/>
                <a:cs typeface="Arial"/>
              </a:rPr>
              <a:t>Q</a:t>
            </a:r>
            <a:r>
              <a:rPr lang="fr-FR" sz="2800" dirty="0">
                <a:solidFill>
                  <a:srgbClr val="277FB3"/>
                </a:solidFill>
                <a:latin typeface="Times New Roman"/>
                <a:ea typeface="TTE1E9B4E8t00"/>
                <a:cs typeface="Arial"/>
              </a:rPr>
              <a:t>: </a:t>
            </a:r>
            <a:r>
              <a:rPr lang="fr-FR" sz="2800" b="1" dirty="0">
                <a:solidFill>
                  <a:srgbClr val="1B587C">
                    <a:lumMod val="75000"/>
                  </a:srgbClr>
                </a:solidFill>
                <a:latin typeface="Times New Roman"/>
                <a:ea typeface="TTE1E9B4E8t00"/>
                <a:cs typeface="Arial"/>
              </a:rPr>
              <a:t>Quelle est la différence entre un novice et un concepteur expérimenté ?</a:t>
            </a:r>
          </a:p>
          <a:p>
            <a:pPr marL="274320" lvl="0" indent="-274320" algn="just" fontAlgn="auto">
              <a:lnSpc>
                <a:spcPct val="115000"/>
              </a:lnSpc>
              <a:spcBef>
                <a:spcPct val="20000"/>
              </a:spcBef>
              <a:spcAft>
                <a:spcPts val="1000"/>
              </a:spcAft>
              <a:buClr>
                <a:srgbClr val="F07F09"/>
              </a:buClr>
              <a:buSzPct val="85000"/>
            </a:pPr>
            <a:r>
              <a:rPr lang="fr-FR" sz="2800" dirty="0">
                <a:solidFill>
                  <a:srgbClr val="F07F09"/>
                </a:solidFill>
                <a:latin typeface="Times New Roman"/>
                <a:ea typeface="TTE1E9B4E8t00"/>
                <a:cs typeface="Arial"/>
              </a:rPr>
              <a:t>R</a:t>
            </a:r>
            <a:r>
              <a:rPr lang="fr-FR" sz="2800" dirty="0">
                <a:solidFill>
                  <a:srgbClr val="277FB3"/>
                </a:solidFill>
                <a:latin typeface="Times New Roman"/>
                <a:ea typeface="TTE1E9B4E8t00"/>
                <a:cs typeface="Arial"/>
              </a:rPr>
              <a:t>: </a:t>
            </a:r>
            <a:r>
              <a:rPr lang="fr-FR" sz="2800" dirty="0">
                <a:solidFill>
                  <a:srgbClr val="1B587C">
                    <a:lumMod val="75000"/>
                  </a:srgbClr>
                </a:solidFill>
                <a:latin typeface="Times New Roman"/>
                <a:ea typeface="TTE1E9B4E8t00"/>
                <a:cs typeface="Arial"/>
              </a:rPr>
              <a:t>le novice hésite beaucoup entre différentes variantes l’expert trouve tout de suite la bonne solution.</a:t>
            </a:r>
          </a:p>
          <a:p>
            <a:pPr marL="274320" lvl="0" indent="-274320" algn="just" fontAlgn="auto">
              <a:lnSpc>
                <a:spcPct val="115000"/>
              </a:lnSpc>
              <a:spcBef>
                <a:spcPct val="20000"/>
              </a:spcBef>
              <a:spcAft>
                <a:spcPts val="1000"/>
              </a:spcAft>
              <a:buClr>
                <a:srgbClr val="F07F09"/>
              </a:buClr>
              <a:buSzPct val="85000"/>
            </a:pPr>
            <a:r>
              <a:rPr lang="fr-FR" sz="2800" dirty="0">
                <a:solidFill>
                  <a:srgbClr val="F07F09"/>
                </a:solidFill>
                <a:latin typeface="Times New Roman"/>
                <a:ea typeface="TTE1E9B4E8t00"/>
                <a:cs typeface="Arial"/>
              </a:rPr>
              <a:t>Q</a:t>
            </a:r>
            <a:r>
              <a:rPr lang="fr-FR" sz="2800" dirty="0">
                <a:solidFill>
                  <a:srgbClr val="277FB3"/>
                </a:solidFill>
                <a:latin typeface="Times New Roman"/>
                <a:ea typeface="TTE1E9B4E8t00"/>
                <a:cs typeface="Arial"/>
              </a:rPr>
              <a:t>: </a:t>
            </a:r>
            <a:r>
              <a:rPr lang="fr-FR" sz="2800" b="1" dirty="0">
                <a:solidFill>
                  <a:srgbClr val="1B587C">
                    <a:lumMod val="75000"/>
                  </a:srgbClr>
                </a:solidFill>
                <a:latin typeface="Times New Roman"/>
                <a:ea typeface="TTE1E9B4E8t00"/>
                <a:cs typeface="Arial"/>
              </a:rPr>
              <a:t>Quel est le secret ?</a:t>
            </a:r>
          </a:p>
          <a:p>
            <a:pPr marL="274320" lvl="0" indent="-274320" algn="just" fontAlgn="auto">
              <a:lnSpc>
                <a:spcPct val="115000"/>
              </a:lnSpc>
              <a:spcBef>
                <a:spcPct val="20000"/>
              </a:spcBef>
              <a:spcAft>
                <a:spcPts val="1000"/>
              </a:spcAft>
              <a:buClr>
                <a:srgbClr val="F07F09"/>
              </a:buClr>
              <a:buSzPct val="85000"/>
            </a:pPr>
            <a:r>
              <a:rPr lang="fr-FR" sz="2800" dirty="0">
                <a:solidFill>
                  <a:srgbClr val="F07F09"/>
                </a:solidFill>
                <a:latin typeface="Times New Roman"/>
                <a:ea typeface="TTE1E9B4E8t00"/>
                <a:cs typeface="Arial"/>
              </a:rPr>
              <a:t>R</a:t>
            </a:r>
            <a:r>
              <a:rPr lang="fr-FR" sz="2800" dirty="0">
                <a:solidFill>
                  <a:srgbClr val="277FB3"/>
                </a:solidFill>
                <a:latin typeface="Times New Roman"/>
                <a:ea typeface="TTE1E9B4E8t00"/>
                <a:cs typeface="Arial"/>
              </a:rPr>
              <a:t>: </a:t>
            </a:r>
            <a:r>
              <a:rPr lang="fr-FR" sz="2800" dirty="0">
                <a:solidFill>
                  <a:srgbClr val="1B587C">
                    <a:lumMod val="75000"/>
                  </a:srgbClr>
                </a:solidFill>
                <a:latin typeface="Times New Roman"/>
                <a:ea typeface="TTE1E9B4E8t00"/>
                <a:cs typeface="Arial"/>
              </a:rPr>
              <a:t>l’EXP´ERIENCE !</a:t>
            </a:r>
            <a:endParaRPr lang="fr-FR" sz="2700" dirty="0">
              <a:solidFill>
                <a:srgbClr val="1B587C">
                  <a:lumMod val="75000"/>
                </a:srgbClr>
              </a:solidFill>
              <a:latin typeface="Georgi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ix info\Desktop\Design Patterns du Gang of Four appliqués à Java_files\designPatternStructuralAdaptatorComposition.png"/>
          <p:cNvPicPr>
            <a:picLocks noChangeAspect="1" noChangeArrowheads="1"/>
          </p:cNvPicPr>
          <p:nvPr/>
        </p:nvPicPr>
        <p:blipFill>
          <a:blip r:embed="rId2"/>
          <a:srcRect/>
          <a:stretch>
            <a:fillRect/>
          </a:stretch>
        </p:blipFill>
        <p:spPr bwMode="auto">
          <a:xfrm>
            <a:off x="857224" y="1214422"/>
            <a:ext cx="7907935" cy="2484000"/>
          </a:xfrm>
          <a:prstGeom prst="rect">
            <a:avLst/>
          </a:prstGeom>
          <a:noFill/>
        </p:spPr>
      </p:pic>
      <p:sp>
        <p:nvSpPr>
          <p:cNvPr id="3" name="Rectangle 2"/>
          <p:cNvSpPr/>
          <p:nvPr/>
        </p:nvSpPr>
        <p:spPr>
          <a:xfrm>
            <a:off x="1142976" y="4286256"/>
            <a:ext cx="6143668" cy="1600438"/>
          </a:xfrm>
          <a:prstGeom prst="rect">
            <a:avLst/>
          </a:prstGeom>
          <a:solidFill>
            <a:schemeClr val="accent2">
              <a:lumMod val="20000"/>
              <a:lumOff val="80000"/>
            </a:schemeClr>
          </a:solidFill>
          <a:ln>
            <a:solidFill>
              <a:schemeClr val="tx1"/>
            </a:solidFill>
            <a:prstDash val="dash"/>
          </a:ln>
        </p:spPr>
        <p:txBody>
          <a:bodyPr wrap="square">
            <a:spAutoFit/>
          </a:bodyPr>
          <a:lstStyle/>
          <a:p>
            <a:r>
              <a:rPr lang="fr-FR" sz="1400" dirty="0" smtClean="0"/>
              <a:t>public class </a:t>
            </a:r>
            <a:r>
              <a:rPr lang="fr-FR" sz="1400" b="1" dirty="0" smtClean="0"/>
              <a:t>Adaptateur</a:t>
            </a:r>
            <a:r>
              <a:rPr lang="fr-FR" sz="1400" dirty="0" smtClean="0"/>
              <a:t> </a:t>
            </a:r>
            <a:r>
              <a:rPr lang="fr-FR" sz="1400" dirty="0" err="1" smtClean="0"/>
              <a:t>implements</a:t>
            </a:r>
            <a:r>
              <a:rPr lang="fr-FR" sz="1400" dirty="0" smtClean="0"/>
              <a:t> Standard { </a:t>
            </a:r>
          </a:p>
          <a:p>
            <a:endParaRPr lang="fr-FR" sz="1400" dirty="0" smtClean="0"/>
          </a:p>
          <a:p>
            <a:r>
              <a:rPr lang="fr-FR" sz="1400" dirty="0" err="1" smtClean="0"/>
              <a:t>private</a:t>
            </a:r>
            <a:r>
              <a:rPr lang="fr-FR" sz="1400" dirty="0" smtClean="0"/>
              <a:t> </a:t>
            </a:r>
            <a:r>
              <a:rPr lang="fr-FR" sz="1400" b="1" i="1" dirty="0" err="1" smtClean="0"/>
              <a:t>ImplAdapte</a:t>
            </a:r>
            <a:r>
              <a:rPr lang="fr-FR" sz="1400" dirty="0" smtClean="0"/>
              <a:t> adapte = new </a:t>
            </a:r>
            <a:r>
              <a:rPr lang="fr-FR" sz="1400" b="1" i="1" dirty="0" err="1" smtClean="0"/>
              <a:t>ImplAdapte</a:t>
            </a:r>
            <a:r>
              <a:rPr lang="fr-FR" sz="1400" dirty="0" smtClean="0"/>
              <a:t>();</a:t>
            </a:r>
          </a:p>
          <a:p>
            <a:endParaRPr lang="fr-FR" sz="1400" dirty="0" smtClean="0"/>
          </a:p>
          <a:p>
            <a:r>
              <a:rPr lang="fr-FR" sz="1400" dirty="0" smtClean="0"/>
              <a:t>public </a:t>
            </a:r>
            <a:r>
              <a:rPr lang="fr-FR" sz="1400" dirty="0" err="1" smtClean="0"/>
              <a:t>void</a:t>
            </a:r>
            <a:r>
              <a:rPr lang="fr-FR" sz="1400" dirty="0" smtClean="0"/>
              <a:t> </a:t>
            </a:r>
            <a:r>
              <a:rPr lang="fr-FR" sz="1400" b="1" dirty="0" err="1" smtClean="0"/>
              <a:t>operation</a:t>
            </a:r>
            <a:r>
              <a:rPr lang="fr-FR" sz="1400" dirty="0" smtClean="0"/>
              <a:t>(</a:t>
            </a:r>
            <a:r>
              <a:rPr lang="fr-FR" sz="1400" dirty="0" err="1" smtClean="0"/>
              <a:t>int</a:t>
            </a:r>
            <a:r>
              <a:rPr lang="fr-FR" sz="1400" dirty="0" smtClean="0"/>
              <a:t> pNombre1, </a:t>
            </a:r>
            <a:r>
              <a:rPr lang="fr-FR" sz="1400" dirty="0" err="1" smtClean="0"/>
              <a:t>int</a:t>
            </a:r>
            <a:r>
              <a:rPr lang="fr-FR" sz="1400" dirty="0" smtClean="0"/>
              <a:t> pNombre2) { </a:t>
            </a:r>
            <a:r>
              <a:rPr lang="fr-FR" sz="1400" dirty="0" err="1" smtClean="0"/>
              <a:t>int</a:t>
            </a:r>
            <a:r>
              <a:rPr lang="fr-FR" sz="1400" dirty="0" smtClean="0"/>
              <a:t> </a:t>
            </a:r>
            <a:r>
              <a:rPr lang="fr-FR" sz="1400" dirty="0" err="1" smtClean="0"/>
              <a:t>lNombre</a:t>
            </a:r>
            <a:r>
              <a:rPr lang="fr-FR" sz="1400" dirty="0" smtClean="0"/>
              <a:t> = </a:t>
            </a:r>
            <a:r>
              <a:rPr lang="fr-FR" sz="1400" b="1" dirty="0" err="1" smtClean="0"/>
              <a:t>adapte</a:t>
            </a:r>
            <a:r>
              <a:rPr lang="fr-FR" sz="1400" dirty="0" err="1" smtClean="0"/>
              <a:t>.operationAdapte1</a:t>
            </a:r>
            <a:r>
              <a:rPr lang="fr-FR" sz="1400" dirty="0" smtClean="0"/>
              <a:t>(pNombre1, pNombre2); </a:t>
            </a:r>
            <a:r>
              <a:rPr lang="fr-FR" sz="1400" b="1" dirty="0" err="1" smtClean="0"/>
              <a:t>adapte</a:t>
            </a:r>
            <a:r>
              <a:rPr lang="fr-FR" sz="1400" dirty="0" err="1" smtClean="0"/>
              <a:t>.operationAdapte2</a:t>
            </a:r>
            <a:r>
              <a:rPr lang="fr-FR" sz="1400" dirty="0" smtClean="0"/>
              <a:t>(</a:t>
            </a:r>
            <a:r>
              <a:rPr lang="fr-FR" sz="1400" dirty="0" err="1" smtClean="0"/>
              <a:t>lNombre</a:t>
            </a:r>
            <a:r>
              <a:rPr lang="fr-FR" sz="1400" dirty="0" smtClean="0"/>
              <a:t>); } }</a:t>
            </a:r>
            <a:endParaRPr lang="fr-FR" sz="1400" dirty="0" smtClean="0">
              <a:solidFill>
                <a:srgbClr val="000000"/>
              </a:solidFill>
            </a:endParaRPr>
          </a:p>
        </p:txBody>
      </p:sp>
      <p:sp>
        <p:nvSpPr>
          <p:cNvPr id="6" name="Rectangle 5"/>
          <p:cNvSpPr/>
          <p:nvPr/>
        </p:nvSpPr>
        <p:spPr>
          <a:xfrm>
            <a:off x="214282" y="357166"/>
            <a:ext cx="4572000" cy="923330"/>
          </a:xfrm>
          <a:prstGeom prst="rect">
            <a:avLst/>
          </a:prstGeom>
        </p:spPr>
        <p:txBody>
          <a:bodyPr>
            <a:spAutoFit/>
          </a:bodyPr>
          <a:lstStyle/>
          <a:p>
            <a:r>
              <a:rPr lang="fr-FR" b="1" dirty="0" smtClean="0"/>
              <a:t>Adaptateur avec composition :</a:t>
            </a:r>
          </a:p>
          <a:p>
            <a:r>
              <a:rPr lang="fr-FR" b="1" dirty="0" smtClean="0"/>
              <a:t/>
            </a:r>
            <a:br>
              <a:rPr lang="fr-FR" b="1" dirty="0" smtClean="0"/>
            </a:b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14554"/>
            <a:ext cx="8929718" cy="2850011"/>
          </a:xfrm>
          <a:prstGeom prst="rect">
            <a:avLst/>
          </a:prstGeom>
        </p:spPr>
        <p:txBody>
          <a:bodyPr wrap="square">
            <a:spAutoFit/>
          </a:bodyPr>
          <a:lstStyle/>
          <a:p>
            <a:pPr marL="274320" marR="0" lvl="0" indent="-274320" algn="just" defTabSz="914400" eaLnBrk="1" fontAlgn="auto" latinLnBrk="0" hangingPunct="1">
              <a:lnSpc>
                <a:spcPct val="100000"/>
              </a:lnSpc>
              <a:spcBef>
                <a:spcPct val="20000"/>
              </a:spcBef>
              <a:spcAft>
                <a:spcPts val="0"/>
              </a:spcAft>
              <a:buClr>
                <a:srgbClr val="F07F09"/>
              </a:buClr>
              <a:buSzPct val="85000"/>
              <a:buFontTx/>
              <a:buNone/>
              <a:tabLst/>
              <a:defRPr/>
            </a:pPr>
            <a:r>
              <a:rPr kumimoji="0" lang="fr-FR" sz="2800" b="0" i="0" u="none" strike="noStrike" kern="0" cap="none" spc="0" normalizeH="0" baseline="0" noProof="0" dirty="0" smtClean="0">
                <a:ln>
                  <a:noFill/>
                </a:ln>
                <a:solidFill>
                  <a:srgbClr val="1B587C">
                    <a:lumMod val="75000"/>
                  </a:srgbClr>
                </a:solidFill>
                <a:effectLst/>
                <a:uLnTx/>
                <a:uFillTx/>
                <a:latin typeface="Georgia" pitchFamily="18" charset="0"/>
              </a:rPr>
              <a:t>Composite </a:t>
            </a:r>
          </a:p>
          <a:p>
            <a:pPr marL="274320" marR="0" lvl="0" indent="-274320" algn="just" defTabSz="914400" eaLnBrk="1" fontAlgn="auto" latinLnBrk="0" hangingPunct="1">
              <a:lnSpc>
                <a:spcPct val="100000"/>
              </a:lnSpc>
              <a:spcBef>
                <a:spcPct val="20000"/>
              </a:spcBef>
              <a:spcAft>
                <a:spcPts val="0"/>
              </a:spcAft>
              <a:buClr>
                <a:srgbClr val="F07F09"/>
              </a:buClr>
              <a:buSzPct val="85000"/>
              <a:buFont typeface="Wingdings 2"/>
              <a:buChar char=""/>
              <a:tabLst/>
              <a:defRPr/>
            </a:pPr>
            <a:endParaRPr kumimoji="0" lang="fr-FR" sz="2700" b="0" i="0" u="none" strike="noStrike" kern="0" cap="none" spc="0" normalizeH="0" baseline="0" noProof="0" dirty="0" smtClean="0">
              <a:ln>
                <a:noFill/>
              </a:ln>
              <a:solidFill>
                <a:srgbClr val="F07F09"/>
              </a:solidFill>
              <a:effectLst/>
              <a:uLnTx/>
              <a:uFillTx/>
              <a:latin typeface="Georgia" pitchFamily="18" charset="0"/>
            </a:endParaRPr>
          </a:p>
          <a:p>
            <a:pPr marL="274320" marR="0" lvl="0" indent="-274320" algn="just" defTabSz="91440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0" cap="none" spc="0" normalizeH="0" baseline="0" noProof="0" dirty="0" smtClean="0">
                <a:ln>
                  <a:noFill/>
                </a:ln>
                <a:solidFill>
                  <a:srgbClr val="00B050"/>
                </a:solidFill>
                <a:effectLst/>
                <a:uLnTx/>
                <a:uFillTx/>
                <a:latin typeface="Georgia" pitchFamily="18" charset="0"/>
              </a:rPr>
              <a:t>Intention</a:t>
            </a:r>
            <a:r>
              <a:rPr kumimoji="0" lang="fr-FR" sz="2700" b="0" i="0" u="none" strike="noStrike" kern="0" cap="none" spc="0" normalizeH="0" baseline="0" noProof="0" dirty="0" smtClean="0">
                <a:ln>
                  <a:noFill/>
                </a:ln>
                <a:solidFill>
                  <a:srgbClr val="277FB3"/>
                </a:solidFill>
                <a:effectLst/>
                <a:uLnTx/>
                <a:uFillTx/>
                <a:latin typeface="Georgia" pitchFamily="18" charset="0"/>
              </a:rPr>
              <a:t> </a:t>
            </a:r>
            <a:r>
              <a:rPr kumimoji="0" lang="fr-FR" sz="2700" b="0" i="0" u="none" strike="noStrike" kern="0" cap="none" spc="0" normalizeH="0" baseline="0" noProof="0" dirty="0" smtClean="0">
                <a:ln>
                  <a:noFill/>
                </a:ln>
                <a:solidFill>
                  <a:srgbClr val="1B587C">
                    <a:lumMod val="75000"/>
                  </a:srgbClr>
                </a:solidFill>
                <a:effectLst/>
                <a:uLnTx/>
                <a:uFillTx/>
                <a:latin typeface="Georgia" pitchFamily="18" charset="0"/>
              </a:rPr>
              <a:t>: Organiser les objets en structure arborescente afin de représenter une hiérarchie.</a:t>
            </a:r>
          </a:p>
          <a:p>
            <a:pPr marL="274320" marR="0" lvl="0" indent="-274320" algn="just" defTabSz="914400" eaLnBrk="1" fontAlgn="auto" latinLnBrk="0" hangingPunct="1">
              <a:lnSpc>
                <a:spcPct val="100000"/>
              </a:lnSpc>
              <a:spcBef>
                <a:spcPct val="20000"/>
              </a:spcBef>
              <a:spcAft>
                <a:spcPts val="0"/>
              </a:spcAft>
              <a:buClr>
                <a:srgbClr val="F07F09"/>
              </a:buClr>
              <a:buSzPct val="85000"/>
              <a:buFontTx/>
              <a:buNone/>
              <a:tabLst/>
              <a:defRPr/>
            </a:pPr>
            <a:r>
              <a:rPr kumimoji="0" lang="fr-FR" sz="2700" b="0" i="0" u="none" strike="noStrike" kern="0" cap="none" spc="0" normalizeH="0" baseline="0" noProof="0" dirty="0" smtClean="0">
                <a:ln>
                  <a:noFill/>
                </a:ln>
                <a:solidFill>
                  <a:srgbClr val="1B587C">
                    <a:lumMod val="75000"/>
                  </a:srgbClr>
                </a:solidFill>
                <a:effectLst/>
                <a:uLnTx/>
                <a:uFillTx/>
                <a:latin typeface="Georgia" pitchFamily="18" charset="0"/>
              </a:rPr>
              <a:t>Permettre à la partie cliente de manipuler un  objet unique et un  objet composé de la même manière.</a:t>
            </a:r>
          </a:p>
        </p:txBody>
      </p:sp>
      <p:sp>
        <p:nvSpPr>
          <p:cNvPr id="5" name="Rectangle 4"/>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85720" y="1428736"/>
            <a:ext cx="8503920" cy="4572000"/>
          </a:xfrm>
          <a:prstGeom prst="rect">
            <a:avLst/>
          </a:prstGeom>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800" b="0" i="0" u="none" strike="noStrike" kern="1200" cap="none" spc="0" normalizeH="0" baseline="0" noProof="0" dirty="0" smtClean="0">
              <a:ln>
                <a:noFill/>
              </a:ln>
              <a:solidFill>
                <a:srgbClr val="F07F09"/>
              </a:solidFill>
              <a:effectLst/>
              <a:uLnTx/>
              <a:uFillTx/>
              <a:latin typeface="Georgia"/>
              <a:ea typeface="+mn-ea"/>
              <a:cs typeface="+mn-cs"/>
            </a:endParaRPr>
          </a:p>
          <a:p>
            <a:pPr marL="274320" indent="-274320" fontAlgn="auto">
              <a:spcBef>
                <a:spcPct val="20000"/>
              </a:spcBef>
              <a:spcAft>
                <a:spcPts val="0"/>
              </a:spcAft>
              <a:buClr>
                <a:srgbClr val="F07F09"/>
              </a:buClr>
              <a:buSzPct val="85000"/>
            </a:pPr>
            <a:r>
              <a:rPr kumimoji="0" lang="fr-FR" sz="2800" b="1" i="0" u="none" strike="noStrike" kern="1200" cap="none" spc="0" normalizeH="0" baseline="0" noProof="0" dirty="0" smtClean="0">
                <a:ln>
                  <a:noFill/>
                </a:ln>
                <a:solidFill>
                  <a:srgbClr val="00B050"/>
                </a:solidFill>
                <a:effectLst/>
                <a:uLnTx/>
                <a:uFillTx/>
                <a:latin typeface="Georgia"/>
                <a:ea typeface="+mn-ea"/>
                <a:cs typeface="+mn-cs"/>
              </a:rPr>
              <a:t>Raisons de l'utiliser (</a:t>
            </a:r>
            <a:r>
              <a:rPr kumimoji="0" lang="fr-FR" sz="2800" b="1" i="1" u="none" strike="noStrike" kern="0" cap="none" spc="0" normalizeH="0" baseline="0" noProof="0" dirty="0" smtClean="0">
                <a:ln>
                  <a:noFill/>
                </a:ln>
                <a:solidFill>
                  <a:srgbClr val="00B050"/>
                </a:solidFill>
                <a:effectLst/>
                <a:uLnTx/>
                <a:uFillTx/>
                <a:latin typeface="Georgia" pitchFamily="18" charset="0"/>
              </a:rPr>
              <a:t>Composite</a:t>
            </a:r>
            <a:r>
              <a:rPr kumimoji="0" lang="fr-FR" sz="2800" b="1" i="0" u="none" strike="noStrike" kern="0" cap="none" spc="0" normalizeH="0" baseline="0" noProof="0" dirty="0" smtClean="0">
                <a:ln>
                  <a:noFill/>
                </a:ln>
                <a:solidFill>
                  <a:srgbClr val="1B587C">
                    <a:lumMod val="75000"/>
                  </a:srgbClr>
                </a:solidFill>
                <a:effectLst/>
                <a:uLnTx/>
                <a:uFillTx/>
                <a:latin typeface="Georgia" pitchFamily="18" charset="0"/>
              </a:rPr>
              <a:t> </a:t>
            </a:r>
            <a:r>
              <a:rPr kumimoji="0" lang="fr-FR" sz="2800" b="1" i="0" u="none" strike="noStrike" kern="1200" cap="none" spc="0" normalizeH="0" baseline="0" noProof="0" dirty="0" smtClean="0">
                <a:ln>
                  <a:noFill/>
                </a:ln>
                <a:solidFill>
                  <a:srgbClr val="00B050"/>
                </a:solidFill>
                <a:effectLst/>
                <a:uLnTx/>
                <a:uFillTx/>
                <a:latin typeface="Georgia"/>
                <a:ea typeface="+mn-ea"/>
                <a:cs typeface="+mn-cs"/>
              </a:rPr>
              <a:t>) </a:t>
            </a:r>
            <a:r>
              <a:rPr kumimoji="0" lang="fr-FR" sz="2800" b="0" i="0" u="none" strike="noStrike" kern="1200" cap="none" spc="0" normalizeH="0" baseline="0" noProof="0" dirty="0" smtClean="0">
                <a:ln>
                  <a:noFill/>
                </a:ln>
                <a:solidFill>
                  <a:srgbClr val="1B587C">
                    <a:lumMod val="75000"/>
                  </a:srgbClr>
                </a:solidFill>
                <a:effectLst/>
                <a:uLnTx/>
                <a:uFillTx/>
                <a:latin typeface="Georgia"/>
                <a:ea typeface="+mn-ea"/>
                <a:cs typeface="+mn-cs"/>
              </a:rPr>
              <a:t>:</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endParaRPr kumimoji="0" lang="fr-FR" sz="28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800" b="0" i="0" u="none" strike="noStrike" kern="1200" cap="none" spc="0" normalizeH="0" baseline="0" noProof="0" dirty="0" smtClean="0">
                <a:ln>
                  <a:noFill/>
                </a:ln>
                <a:solidFill>
                  <a:srgbClr val="1B587C">
                    <a:lumMod val="75000"/>
                  </a:srgbClr>
                </a:solidFill>
                <a:effectLst/>
                <a:uLnTx/>
                <a:uFillTx/>
                <a:latin typeface="Georgia"/>
                <a:ea typeface="+mn-ea"/>
                <a:cs typeface="+mn-cs"/>
              </a:rPr>
              <a:t>Le  système  comporte  une  hiérarchie  avec  un  nombre  de  niveaux  non  déterminé.  Il  est  nécessaire  de  pouvoir considérer un groupe d'éléments comme un élément unique.</a:t>
            </a: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Char char=""/>
              <a:tabLst/>
              <a:defRPr/>
            </a:pPr>
            <a:endParaRPr kumimoji="0" lang="fr-FR" sz="28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800" b="0" i="0" u="none" strike="noStrike" kern="1200" cap="none" spc="0" normalizeH="0" baseline="0" noProof="0" dirty="0" smtClean="0">
                <a:ln>
                  <a:noFill/>
                </a:ln>
                <a:solidFill>
                  <a:srgbClr val="1B587C">
                    <a:lumMod val="75000"/>
                  </a:srgbClr>
                </a:solidFill>
                <a:effectLst/>
                <a:uLnTx/>
                <a:uFillTx/>
                <a:latin typeface="Georgia"/>
                <a:ea typeface="+mn-ea"/>
                <a:cs typeface="+mn-cs"/>
              </a:rPr>
              <a:t>Cela peut être le cas des éléments graphiques. Plusieurs éléments graphiques peuvent être regroupés en un nouvel élément graphique.</a:t>
            </a: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None/>
              <a:tabLst/>
              <a:defRPr/>
            </a:pPr>
            <a:r>
              <a:rPr kumimoji="0" lang="fr-FR" sz="2800" b="0" i="0" u="none" strike="noStrike" kern="1200" cap="none" spc="0" normalizeH="0" baseline="0" noProof="0" dirty="0" smtClean="0">
                <a:ln>
                  <a:noFill/>
                </a:ln>
                <a:solidFill>
                  <a:srgbClr val="1B587C">
                    <a:lumMod val="75000"/>
                  </a:srgbClr>
                </a:solidFill>
                <a:effectLst/>
                <a:uLnTx/>
                <a:uFillTx/>
                <a:latin typeface="Georgia"/>
                <a:ea typeface="+mn-ea"/>
                <a:cs typeface="+mn-cs"/>
              </a:rPr>
              <a:t>Chaque élément est un composant potentiel. En plus des éléments classiques, il y a un élément composite qui peut être composé de plusieurs composants. Comme l'élément composite est un composant potentiel, il peut être composé d'autres éléments composites.</a:t>
            </a:r>
            <a:r>
              <a:rPr kumimoji="0" lang="fr-FR" sz="2800" b="0" i="1" u="none" strike="noStrike" kern="1200" cap="none" spc="0" normalizeH="0" baseline="0" noProof="0" dirty="0" smtClean="0">
                <a:ln>
                  <a:noFill/>
                </a:ln>
                <a:solidFill>
                  <a:srgbClr val="1B587C">
                    <a:lumMod val="75000"/>
                  </a:srgbClr>
                </a:solidFill>
                <a:effectLst/>
                <a:uLnTx/>
                <a:uFillTx/>
                <a:latin typeface="Georgia"/>
                <a:ea typeface="+mn-ea"/>
                <a:cs typeface="+mn-cs"/>
              </a:rPr>
              <a:t>.</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p:txBody>
      </p:sp>
      <p:sp>
        <p:nvSpPr>
          <p:cNvPr id="5" name="Rectangle 4"/>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000232" y="1500174"/>
            <a:ext cx="5178256" cy="3033726"/>
          </a:xfrm>
          <a:prstGeom prst="rect">
            <a:avLst/>
          </a:prstGeom>
          <a:noFill/>
          <a:ln w="9525">
            <a:noFill/>
            <a:miter lim="800000"/>
            <a:headEnd/>
            <a:tailEnd/>
          </a:ln>
          <a:effectLst/>
        </p:spPr>
      </p:pic>
      <p:sp>
        <p:nvSpPr>
          <p:cNvPr id="3" name="Rectangle 2"/>
          <p:cNvSpPr/>
          <p:nvPr/>
        </p:nvSpPr>
        <p:spPr>
          <a:xfrm>
            <a:off x="500034" y="142852"/>
            <a:ext cx="2428892" cy="1285884"/>
          </a:xfrm>
          <a:prstGeom prst="wedgeRectCallout">
            <a:avLst>
              <a:gd name="adj1" fmla="val 81696"/>
              <a:gd name="adj2" fmla="val 61882"/>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smtClean="0">
                <a:solidFill>
                  <a:schemeClr val="tx2"/>
                </a:solidFill>
              </a:rPr>
              <a:t>définit l'interface d'un objet pouvant être un composant d'un autre objet de l'arborescence.</a:t>
            </a:r>
            <a:endParaRPr lang="fr-FR" sz="1600" dirty="0">
              <a:solidFill>
                <a:schemeClr val="tx2"/>
              </a:solidFill>
            </a:endParaRPr>
          </a:p>
        </p:txBody>
      </p:sp>
      <p:sp>
        <p:nvSpPr>
          <p:cNvPr id="4" name="Rectangle 3"/>
          <p:cNvSpPr/>
          <p:nvPr/>
        </p:nvSpPr>
        <p:spPr>
          <a:xfrm>
            <a:off x="6143636" y="4857760"/>
            <a:ext cx="2786082" cy="1285884"/>
          </a:xfrm>
          <a:prstGeom prst="wedgeRectCallout">
            <a:avLst>
              <a:gd name="adj1" fmla="val -59938"/>
              <a:gd name="adj2" fmla="val -117441"/>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smtClean="0">
                <a:solidFill>
                  <a:schemeClr val="tx2"/>
                </a:solidFill>
              </a:rPr>
              <a:t>implémente un objet de l'arborescence ayant un ou des objets de composant</a:t>
            </a:r>
            <a:endParaRPr lang="fr-FR" sz="1600" dirty="0">
              <a:solidFill>
                <a:schemeClr val="tx2"/>
              </a:solidFill>
            </a:endParaRPr>
          </a:p>
        </p:txBody>
      </p:sp>
      <p:sp>
        <p:nvSpPr>
          <p:cNvPr id="5" name="Rectangle 4"/>
          <p:cNvSpPr/>
          <p:nvPr/>
        </p:nvSpPr>
        <p:spPr>
          <a:xfrm>
            <a:off x="500034" y="4429132"/>
            <a:ext cx="2571768" cy="1285884"/>
          </a:xfrm>
          <a:prstGeom prst="wedgeRectCallout">
            <a:avLst>
              <a:gd name="adj1" fmla="val 55507"/>
              <a:gd name="adj2" fmla="val -98890"/>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smtClean="0">
                <a:solidFill>
                  <a:schemeClr val="tx2"/>
                </a:solidFill>
              </a:rPr>
              <a:t>implémente un objet de l'arborescence n'ayant pas d'objet le composant.</a:t>
            </a:r>
            <a:endParaRPr lang="fr-FR" sz="16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258055"/>
            <a:ext cx="3857652" cy="1384995"/>
          </a:xfrm>
          <a:prstGeom prst="rect">
            <a:avLst/>
          </a:prstGeom>
          <a:solidFill>
            <a:schemeClr val="accent6">
              <a:lumMod val="40000"/>
              <a:lumOff val="60000"/>
            </a:schemeClr>
          </a:solidFill>
          <a:ln>
            <a:solidFill>
              <a:schemeClr val="tx1"/>
            </a:solidFill>
            <a:prstDash val="dash"/>
          </a:ln>
        </p:spPr>
        <p:txBody>
          <a:bodyPr wrap="square">
            <a:spAutoFit/>
          </a:bodyPr>
          <a:lstStyle/>
          <a:p>
            <a:r>
              <a:rPr lang="fr-FR" sz="1400" dirty="0" smtClean="0">
                <a:solidFill>
                  <a:srgbClr val="000000"/>
                </a:solidFill>
              </a:rPr>
              <a:t>public abstract class </a:t>
            </a:r>
            <a:r>
              <a:rPr lang="fr-FR" sz="1400" b="1" dirty="0" smtClean="0">
                <a:solidFill>
                  <a:srgbClr val="000000"/>
                </a:solidFill>
              </a:rPr>
              <a:t>Composant</a:t>
            </a:r>
            <a:r>
              <a:rPr lang="fr-FR" sz="1400" dirty="0" smtClean="0">
                <a:solidFill>
                  <a:srgbClr val="000000"/>
                </a:solidFill>
              </a:rPr>
              <a:t> {</a:t>
            </a:r>
          </a:p>
          <a:p>
            <a:endParaRPr lang="fr-FR" sz="1400" dirty="0" smtClean="0">
              <a:solidFill>
                <a:srgbClr val="000000"/>
              </a:solidFill>
            </a:endParaRPr>
          </a:p>
          <a:p>
            <a:r>
              <a:rPr lang="fr-FR" sz="1400" dirty="0" smtClean="0">
                <a:solidFill>
                  <a:srgbClr val="000000"/>
                </a:solidFill>
              </a:rPr>
              <a:t>Public Composant (</a:t>
            </a:r>
            <a:r>
              <a:rPr lang="fr-FR" sz="1400" dirty="0" err="1" smtClean="0">
                <a:solidFill>
                  <a:srgbClr val="000000"/>
                </a:solidFill>
              </a:rPr>
              <a:t>finalString</a:t>
            </a:r>
            <a:r>
              <a:rPr lang="fr-FR" sz="1400" dirty="0" smtClean="0">
                <a:solidFill>
                  <a:srgbClr val="000000"/>
                </a:solidFill>
              </a:rPr>
              <a:t> </a:t>
            </a:r>
            <a:r>
              <a:rPr lang="fr-FR" sz="1400" dirty="0" err="1" smtClean="0">
                <a:solidFill>
                  <a:srgbClr val="000000"/>
                </a:solidFill>
              </a:rPr>
              <a:t>pNom</a:t>
            </a:r>
            <a:r>
              <a:rPr lang="fr-FR" sz="1400" dirty="0" smtClean="0">
                <a:solidFill>
                  <a:srgbClr val="000000"/>
                </a:solidFill>
              </a:rPr>
              <a:t>) {</a:t>
            </a:r>
          </a:p>
          <a:p>
            <a:r>
              <a:rPr lang="fr-FR" sz="1400" dirty="0" smtClean="0">
                <a:solidFill>
                  <a:srgbClr val="000000"/>
                </a:solidFill>
              </a:rPr>
              <a:t>                                  nom =</a:t>
            </a:r>
            <a:r>
              <a:rPr lang="fr-FR" sz="1400" dirty="0" err="1" smtClean="0">
                <a:solidFill>
                  <a:srgbClr val="000000"/>
                </a:solidFill>
              </a:rPr>
              <a:t>pNom</a:t>
            </a:r>
            <a:r>
              <a:rPr lang="fr-FR" sz="1400" dirty="0" smtClean="0">
                <a:solidFill>
                  <a:srgbClr val="000000"/>
                </a:solidFill>
              </a:rPr>
              <a:t>;}</a:t>
            </a:r>
          </a:p>
          <a:p>
            <a:r>
              <a:rPr lang="fr-FR" sz="1400" dirty="0" smtClean="0">
                <a:solidFill>
                  <a:srgbClr val="000000"/>
                </a:solidFill>
              </a:rPr>
              <a:t>public abstract </a:t>
            </a:r>
            <a:r>
              <a:rPr lang="fr-FR" sz="1400" dirty="0" err="1" smtClean="0">
                <a:solidFill>
                  <a:srgbClr val="000000"/>
                </a:solidFill>
              </a:rPr>
              <a:t>void</a:t>
            </a:r>
            <a:r>
              <a:rPr lang="fr-FR" sz="1400" dirty="0" smtClean="0">
                <a:solidFill>
                  <a:srgbClr val="000000"/>
                </a:solidFill>
              </a:rPr>
              <a:t> </a:t>
            </a:r>
            <a:r>
              <a:rPr lang="fr-FR" sz="1400" dirty="0" err="1" smtClean="0">
                <a:solidFill>
                  <a:schemeClr val="accent1"/>
                </a:solidFill>
              </a:rPr>
              <a:t>operation</a:t>
            </a:r>
            <a:r>
              <a:rPr lang="fr-FR" sz="1400" dirty="0" smtClean="0">
                <a:solidFill>
                  <a:srgbClr val="000000"/>
                </a:solidFill>
              </a:rPr>
              <a:t>();</a:t>
            </a:r>
          </a:p>
          <a:p>
            <a:r>
              <a:rPr lang="fr-FR" sz="1400" dirty="0" smtClean="0">
                <a:solidFill>
                  <a:srgbClr val="000000"/>
                </a:solidFill>
              </a:rPr>
              <a:t>}</a:t>
            </a:r>
            <a:endParaRPr lang="fr-FR" sz="1400" dirty="0">
              <a:solidFill>
                <a:srgbClr val="000000"/>
              </a:solidFill>
            </a:endParaRPr>
          </a:p>
        </p:txBody>
      </p:sp>
      <p:sp>
        <p:nvSpPr>
          <p:cNvPr id="3" name="Rectangle 2"/>
          <p:cNvSpPr/>
          <p:nvPr/>
        </p:nvSpPr>
        <p:spPr>
          <a:xfrm>
            <a:off x="428596" y="1754865"/>
            <a:ext cx="3857652" cy="2031325"/>
          </a:xfrm>
          <a:prstGeom prst="rect">
            <a:avLst/>
          </a:prstGeom>
          <a:solidFill>
            <a:schemeClr val="accent6">
              <a:lumMod val="20000"/>
              <a:lumOff val="80000"/>
            </a:schemeClr>
          </a:solidFill>
          <a:ln>
            <a:solidFill>
              <a:schemeClr val="tx1"/>
            </a:solidFill>
            <a:prstDash val="dash"/>
          </a:ln>
        </p:spPr>
        <p:txBody>
          <a:bodyPr wrap="square">
            <a:spAutoFit/>
          </a:bodyPr>
          <a:lstStyle/>
          <a:p>
            <a:r>
              <a:rPr lang="fr-FR" sz="1400" dirty="0" smtClean="0">
                <a:solidFill>
                  <a:srgbClr val="000000"/>
                </a:solidFill>
              </a:rPr>
              <a:t>Public  class </a:t>
            </a:r>
            <a:r>
              <a:rPr lang="fr-FR" sz="1400" b="1" dirty="0" err="1" smtClean="0">
                <a:solidFill>
                  <a:srgbClr val="000000"/>
                </a:solidFill>
              </a:rPr>
              <a:t>Element</a:t>
            </a:r>
            <a:r>
              <a:rPr lang="fr-FR" sz="1400" dirty="0" smtClean="0">
                <a:solidFill>
                  <a:srgbClr val="000000"/>
                </a:solidFill>
              </a:rPr>
              <a:t> </a:t>
            </a:r>
            <a:r>
              <a:rPr lang="fr-FR" sz="1400" dirty="0" err="1" smtClean="0">
                <a:solidFill>
                  <a:srgbClr val="000000"/>
                </a:solidFill>
              </a:rPr>
              <a:t>extends</a:t>
            </a:r>
            <a:r>
              <a:rPr lang="fr-FR" sz="1400" dirty="0" smtClean="0">
                <a:solidFill>
                  <a:srgbClr val="000000"/>
                </a:solidFill>
              </a:rPr>
              <a:t> </a:t>
            </a:r>
            <a:r>
              <a:rPr lang="fr-FR" sz="1400" b="1" dirty="0" smtClean="0">
                <a:solidFill>
                  <a:srgbClr val="000000"/>
                </a:solidFill>
              </a:rPr>
              <a:t>Composant</a:t>
            </a:r>
            <a:r>
              <a:rPr lang="fr-FR" sz="1400" dirty="0" smtClean="0">
                <a:solidFill>
                  <a:srgbClr val="000000"/>
                </a:solidFill>
              </a:rPr>
              <a:t> {</a:t>
            </a:r>
          </a:p>
          <a:p>
            <a:r>
              <a:rPr lang="fr-FR" sz="1400" dirty="0" smtClean="0">
                <a:solidFill>
                  <a:srgbClr val="000000"/>
                </a:solidFill>
              </a:rPr>
              <a:t>Public </a:t>
            </a:r>
            <a:r>
              <a:rPr lang="fr-FR" sz="1400" dirty="0" err="1" smtClean="0">
                <a:solidFill>
                  <a:srgbClr val="000000"/>
                </a:solidFill>
              </a:rPr>
              <a:t>Element</a:t>
            </a:r>
            <a:r>
              <a:rPr lang="fr-FR" sz="1400" dirty="0" smtClean="0">
                <a:solidFill>
                  <a:srgbClr val="000000"/>
                </a:solidFill>
              </a:rPr>
              <a:t>(</a:t>
            </a:r>
            <a:r>
              <a:rPr lang="fr-FR" sz="1400" dirty="0" err="1" smtClean="0">
                <a:solidFill>
                  <a:srgbClr val="000000"/>
                </a:solidFill>
              </a:rPr>
              <a:t>finalString</a:t>
            </a:r>
            <a:r>
              <a:rPr lang="fr-FR" sz="1400" dirty="0" smtClean="0">
                <a:solidFill>
                  <a:srgbClr val="000000"/>
                </a:solidFill>
              </a:rPr>
              <a:t> </a:t>
            </a:r>
            <a:r>
              <a:rPr lang="fr-FR" sz="1400" dirty="0" err="1" smtClean="0">
                <a:solidFill>
                  <a:srgbClr val="000000"/>
                </a:solidFill>
              </a:rPr>
              <a:t>pNom</a:t>
            </a:r>
            <a:r>
              <a:rPr lang="fr-FR" sz="1400" dirty="0" smtClean="0">
                <a:solidFill>
                  <a:srgbClr val="000000"/>
                </a:solidFill>
              </a:rPr>
              <a:t>) {</a:t>
            </a:r>
          </a:p>
          <a:p>
            <a:r>
              <a:rPr lang="fr-FR" sz="1400" dirty="0" smtClean="0">
                <a:solidFill>
                  <a:srgbClr val="000000"/>
                </a:solidFill>
              </a:rPr>
              <a:t>super(</a:t>
            </a:r>
            <a:r>
              <a:rPr lang="fr-FR" sz="1400" dirty="0" err="1" smtClean="0">
                <a:solidFill>
                  <a:srgbClr val="000000"/>
                </a:solidFill>
              </a:rPr>
              <a:t>pNom</a:t>
            </a:r>
            <a:r>
              <a:rPr lang="fr-FR" sz="1400" dirty="0" smtClean="0">
                <a:solidFill>
                  <a:srgbClr val="000000"/>
                </a:solidFill>
              </a:rPr>
              <a:t>);</a:t>
            </a:r>
          </a:p>
          <a:p>
            <a:r>
              <a:rPr lang="fr-FR" sz="1400" dirty="0" smtClean="0">
                <a:solidFill>
                  <a:srgbClr val="000000"/>
                </a:solidFill>
              </a:rPr>
              <a:t>}</a:t>
            </a:r>
          </a:p>
          <a:p>
            <a:r>
              <a:rPr lang="fr-FR" sz="1400" dirty="0" smtClean="0">
                <a:solidFill>
                  <a:srgbClr val="000000"/>
                </a:solidFill>
              </a:rPr>
              <a:t>public </a:t>
            </a:r>
            <a:r>
              <a:rPr lang="fr-FR" sz="1400" dirty="0" err="1" smtClean="0">
                <a:solidFill>
                  <a:srgbClr val="000000"/>
                </a:solidFill>
              </a:rPr>
              <a:t>void</a:t>
            </a:r>
            <a:r>
              <a:rPr lang="fr-FR" sz="1400" dirty="0" smtClean="0">
                <a:solidFill>
                  <a:srgbClr val="000000"/>
                </a:solidFill>
              </a:rPr>
              <a:t> </a:t>
            </a:r>
            <a:r>
              <a:rPr lang="fr-FR" sz="1400" dirty="0" err="1" smtClean="0">
                <a:solidFill>
                  <a:schemeClr val="accent1"/>
                </a:solidFill>
              </a:rPr>
              <a:t>operation</a:t>
            </a:r>
            <a:r>
              <a:rPr lang="fr-FR" sz="1400" dirty="0" smtClean="0">
                <a:solidFill>
                  <a:srgbClr val="000000"/>
                </a:solidFill>
              </a:rPr>
              <a:t>() {</a:t>
            </a:r>
          </a:p>
          <a:p>
            <a:r>
              <a:rPr lang="fr-FR" sz="1400" dirty="0" smtClean="0">
                <a:solidFill>
                  <a:srgbClr val="000000"/>
                </a:solidFill>
              </a:rPr>
              <a:t>System.out.println("Op. sur un '</a:t>
            </a:r>
            <a:r>
              <a:rPr lang="fr-FR" sz="1400" dirty="0" err="1" smtClean="0">
                <a:solidFill>
                  <a:srgbClr val="000000"/>
                </a:solidFill>
              </a:rPr>
              <a:t>Element</a:t>
            </a:r>
            <a:r>
              <a:rPr lang="fr-FR" sz="1400" dirty="0" smtClean="0">
                <a:solidFill>
                  <a:srgbClr val="000000"/>
                </a:solidFill>
              </a:rPr>
              <a:t>' (" +nom + ")");</a:t>
            </a:r>
          </a:p>
          <a:p>
            <a:r>
              <a:rPr lang="fr-FR" sz="1400" dirty="0" smtClean="0">
                <a:solidFill>
                  <a:srgbClr val="000000"/>
                </a:solidFill>
              </a:rPr>
              <a:t>}</a:t>
            </a:r>
          </a:p>
          <a:p>
            <a:r>
              <a:rPr lang="fr-FR" sz="1400" dirty="0" smtClean="0">
                <a:solidFill>
                  <a:srgbClr val="000000"/>
                </a:solidFill>
              </a:rPr>
              <a:t>}</a:t>
            </a:r>
            <a:endParaRPr lang="fr-FR" sz="1400" dirty="0">
              <a:solidFill>
                <a:srgbClr val="000000"/>
              </a:solidFill>
            </a:endParaRPr>
          </a:p>
        </p:txBody>
      </p:sp>
      <p:sp>
        <p:nvSpPr>
          <p:cNvPr id="4" name="Rectangle 3"/>
          <p:cNvSpPr/>
          <p:nvPr/>
        </p:nvSpPr>
        <p:spPr>
          <a:xfrm>
            <a:off x="4357686" y="285728"/>
            <a:ext cx="4572032" cy="5478423"/>
          </a:xfrm>
          <a:prstGeom prst="rect">
            <a:avLst/>
          </a:prstGeom>
          <a:solidFill>
            <a:schemeClr val="accent6">
              <a:lumMod val="20000"/>
              <a:lumOff val="80000"/>
            </a:schemeClr>
          </a:solidFill>
          <a:ln>
            <a:solidFill>
              <a:schemeClr val="tx1"/>
            </a:solidFill>
            <a:prstDash val="dash"/>
          </a:ln>
        </p:spPr>
        <p:txBody>
          <a:bodyPr wrap="square">
            <a:spAutoFit/>
          </a:bodyPr>
          <a:lstStyle/>
          <a:p>
            <a:r>
              <a:rPr lang="fr-FR" sz="1400" dirty="0" smtClean="0">
                <a:solidFill>
                  <a:srgbClr val="000000"/>
                </a:solidFill>
              </a:rPr>
              <a:t>public class </a:t>
            </a:r>
            <a:r>
              <a:rPr lang="fr-FR" sz="1400" b="1" dirty="0" smtClean="0">
                <a:solidFill>
                  <a:srgbClr val="000000"/>
                </a:solidFill>
              </a:rPr>
              <a:t>Composite</a:t>
            </a:r>
            <a:r>
              <a:rPr lang="fr-FR" sz="1400" dirty="0" smtClean="0">
                <a:solidFill>
                  <a:srgbClr val="000000"/>
                </a:solidFill>
              </a:rPr>
              <a:t> </a:t>
            </a:r>
            <a:r>
              <a:rPr lang="fr-FR" sz="1400" dirty="0" err="1" smtClean="0">
                <a:solidFill>
                  <a:srgbClr val="000000"/>
                </a:solidFill>
              </a:rPr>
              <a:t>extends</a:t>
            </a:r>
            <a:r>
              <a:rPr lang="fr-FR" sz="1400" dirty="0" smtClean="0">
                <a:solidFill>
                  <a:srgbClr val="000000"/>
                </a:solidFill>
              </a:rPr>
              <a:t> </a:t>
            </a:r>
            <a:r>
              <a:rPr lang="fr-FR" sz="1400" b="1" dirty="0" smtClean="0">
                <a:solidFill>
                  <a:srgbClr val="000000"/>
                </a:solidFill>
              </a:rPr>
              <a:t>Composant</a:t>
            </a:r>
            <a:r>
              <a:rPr lang="fr-FR" sz="1400" dirty="0" smtClean="0">
                <a:solidFill>
                  <a:srgbClr val="000000"/>
                </a:solidFill>
              </a:rPr>
              <a:t> {</a:t>
            </a:r>
          </a:p>
          <a:p>
            <a:endParaRPr lang="fr-FR" sz="1400" dirty="0" smtClean="0">
              <a:solidFill>
                <a:srgbClr val="000000"/>
              </a:solidFill>
            </a:endParaRPr>
          </a:p>
          <a:p>
            <a:r>
              <a:rPr lang="fr-FR" sz="1400" dirty="0" err="1" smtClean="0">
                <a:solidFill>
                  <a:srgbClr val="000000"/>
                </a:solidFill>
              </a:rPr>
              <a:t>privateList</a:t>
            </a:r>
            <a:r>
              <a:rPr lang="fr-FR" sz="1400" dirty="0" smtClean="0">
                <a:solidFill>
                  <a:srgbClr val="000000"/>
                </a:solidFill>
              </a:rPr>
              <a:t>&lt;Composant&gt;liste = </a:t>
            </a:r>
            <a:r>
              <a:rPr lang="fr-FR" sz="1400" dirty="0" err="1" smtClean="0">
                <a:solidFill>
                  <a:srgbClr val="000000"/>
                </a:solidFill>
              </a:rPr>
              <a:t>newLinkedList</a:t>
            </a:r>
            <a:r>
              <a:rPr lang="fr-FR" sz="1400" dirty="0" smtClean="0">
                <a:solidFill>
                  <a:srgbClr val="000000"/>
                </a:solidFill>
              </a:rPr>
              <a:t>&lt;Composant&gt;();</a:t>
            </a:r>
          </a:p>
          <a:p>
            <a:endParaRPr lang="fr-FR" sz="1400" dirty="0" smtClean="0">
              <a:solidFill>
                <a:srgbClr val="000000"/>
              </a:solidFill>
            </a:endParaRPr>
          </a:p>
          <a:p>
            <a:r>
              <a:rPr lang="fr-FR" sz="1400" dirty="0" smtClean="0">
                <a:solidFill>
                  <a:srgbClr val="000000"/>
                </a:solidFill>
              </a:rPr>
              <a:t>Public Composite(</a:t>
            </a:r>
            <a:r>
              <a:rPr lang="fr-FR" sz="1400" dirty="0" err="1" smtClean="0">
                <a:solidFill>
                  <a:srgbClr val="000000"/>
                </a:solidFill>
              </a:rPr>
              <a:t>finalString</a:t>
            </a:r>
            <a:r>
              <a:rPr lang="fr-FR" sz="1400" dirty="0" smtClean="0">
                <a:solidFill>
                  <a:srgbClr val="000000"/>
                </a:solidFill>
              </a:rPr>
              <a:t> </a:t>
            </a:r>
            <a:r>
              <a:rPr lang="fr-FR" sz="1400" dirty="0" err="1" smtClean="0">
                <a:solidFill>
                  <a:srgbClr val="000000"/>
                </a:solidFill>
              </a:rPr>
              <a:t>pNom</a:t>
            </a:r>
            <a:r>
              <a:rPr lang="fr-FR" sz="1400" dirty="0" smtClean="0">
                <a:solidFill>
                  <a:srgbClr val="000000"/>
                </a:solidFill>
              </a:rPr>
              <a:t>) {</a:t>
            </a:r>
          </a:p>
          <a:p>
            <a:r>
              <a:rPr lang="fr-FR" sz="1400" dirty="0" smtClean="0">
                <a:solidFill>
                  <a:srgbClr val="000000"/>
                </a:solidFill>
              </a:rPr>
              <a:t>super(</a:t>
            </a:r>
            <a:r>
              <a:rPr lang="fr-FR" sz="1400" dirty="0" err="1" smtClean="0">
                <a:solidFill>
                  <a:srgbClr val="000000"/>
                </a:solidFill>
              </a:rPr>
              <a:t>pNom</a:t>
            </a:r>
            <a:r>
              <a:rPr lang="fr-FR" sz="1400" dirty="0" smtClean="0">
                <a:solidFill>
                  <a:srgbClr val="000000"/>
                </a:solidFill>
              </a:rPr>
              <a:t>);</a:t>
            </a:r>
          </a:p>
          <a:p>
            <a:r>
              <a:rPr lang="fr-FR" sz="1400" dirty="0" smtClean="0">
                <a:solidFill>
                  <a:srgbClr val="000000"/>
                </a:solidFill>
              </a:rPr>
              <a:t>}</a:t>
            </a:r>
          </a:p>
          <a:p>
            <a:endParaRPr lang="fr-FR" sz="1400" dirty="0" smtClean="0">
              <a:solidFill>
                <a:srgbClr val="000000"/>
              </a:solidFill>
            </a:endParaRPr>
          </a:p>
          <a:p>
            <a:r>
              <a:rPr lang="fr-FR" sz="1400" dirty="0" smtClean="0">
                <a:solidFill>
                  <a:srgbClr val="000000"/>
                </a:solidFill>
              </a:rPr>
              <a:t>public  </a:t>
            </a:r>
            <a:r>
              <a:rPr lang="fr-FR" sz="1400" dirty="0" err="1" smtClean="0">
                <a:solidFill>
                  <a:srgbClr val="000000"/>
                </a:solidFill>
              </a:rPr>
              <a:t>void</a:t>
            </a:r>
            <a:r>
              <a:rPr lang="fr-FR" sz="1400" dirty="0" smtClean="0">
                <a:solidFill>
                  <a:srgbClr val="000000"/>
                </a:solidFill>
              </a:rPr>
              <a:t> </a:t>
            </a:r>
            <a:r>
              <a:rPr lang="fr-FR" sz="1400" dirty="0" err="1" smtClean="0">
                <a:solidFill>
                  <a:schemeClr val="accent1"/>
                </a:solidFill>
              </a:rPr>
              <a:t>operation</a:t>
            </a:r>
            <a:r>
              <a:rPr lang="fr-FR" sz="1400" dirty="0" smtClean="0">
                <a:solidFill>
                  <a:srgbClr val="000000"/>
                </a:solidFill>
              </a:rPr>
              <a:t>() {</a:t>
            </a:r>
          </a:p>
          <a:p>
            <a:r>
              <a:rPr lang="fr-FR" sz="1400" dirty="0" smtClean="0">
                <a:solidFill>
                  <a:srgbClr val="000000"/>
                </a:solidFill>
              </a:rPr>
              <a:t>System.out.println("Op. sur un 'Composite' (" +nom + ")");</a:t>
            </a:r>
          </a:p>
          <a:p>
            <a:endParaRPr lang="fr-FR" sz="1400" dirty="0" smtClean="0">
              <a:solidFill>
                <a:srgbClr val="000000"/>
              </a:solidFill>
            </a:endParaRPr>
          </a:p>
          <a:p>
            <a:r>
              <a:rPr lang="fr-FR" sz="1400" dirty="0" err="1" smtClean="0">
                <a:solidFill>
                  <a:srgbClr val="000000"/>
                </a:solidFill>
              </a:rPr>
              <a:t>finalI</a:t>
            </a:r>
            <a:r>
              <a:rPr lang="fr-FR" sz="1400" dirty="0" smtClean="0">
                <a:solidFill>
                  <a:srgbClr val="000000"/>
                </a:solidFill>
              </a:rPr>
              <a:t> </a:t>
            </a:r>
            <a:r>
              <a:rPr lang="fr-FR" sz="1400" dirty="0" err="1" smtClean="0">
                <a:solidFill>
                  <a:srgbClr val="000000"/>
                </a:solidFill>
              </a:rPr>
              <a:t>terator</a:t>
            </a:r>
            <a:r>
              <a:rPr lang="fr-FR" sz="1400" dirty="0" smtClean="0">
                <a:solidFill>
                  <a:srgbClr val="000000"/>
                </a:solidFill>
              </a:rPr>
              <a:t>&lt;Composant&gt;</a:t>
            </a:r>
            <a:r>
              <a:rPr lang="fr-FR" sz="1400" dirty="0" err="1" smtClean="0">
                <a:solidFill>
                  <a:srgbClr val="000000"/>
                </a:solidFill>
              </a:rPr>
              <a:t>lIterator</a:t>
            </a:r>
            <a:r>
              <a:rPr lang="fr-FR" sz="1400" dirty="0" smtClean="0">
                <a:solidFill>
                  <a:srgbClr val="000000"/>
                </a:solidFill>
              </a:rPr>
              <a:t> =</a:t>
            </a:r>
            <a:r>
              <a:rPr lang="fr-FR" sz="1400" dirty="0" err="1" smtClean="0">
                <a:solidFill>
                  <a:srgbClr val="000000"/>
                </a:solidFill>
              </a:rPr>
              <a:t>liste.iterator</a:t>
            </a:r>
            <a:r>
              <a:rPr lang="fr-FR" sz="1400" dirty="0" smtClean="0">
                <a:solidFill>
                  <a:srgbClr val="000000"/>
                </a:solidFill>
              </a:rPr>
              <a:t>();</a:t>
            </a:r>
          </a:p>
          <a:p>
            <a:r>
              <a:rPr lang="fr-FR" sz="1400" dirty="0" err="1" smtClean="0">
                <a:solidFill>
                  <a:srgbClr val="000000"/>
                </a:solidFill>
              </a:rPr>
              <a:t>while</a:t>
            </a:r>
            <a:r>
              <a:rPr lang="fr-FR" sz="1400" dirty="0" smtClean="0">
                <a:solidFill>
                  <a:srgbClr val="000000"/>
                </a:solidFill>
              </a:rPr>
              <a:t>(</a:t>
            </a:r>
            <a:r>
              <a:rPr lang="fr-FR" sz="1400" dirty="0" err="1" smtClean="0">
                <a:solidFill>
                  <a:srgbClr val="000000"/>
                </a:solidFill>
              </a:rPr>
              <a:t>lIterator.hasNext</a:t>
            </a:r>
            <a:r>
              <a:rPr lang="fr-FR" sz="1400" dirty="0" smtClean="0">
                <a:solidFill>
                  <a:srgbClr val="000000"/>
                </a:solidFill>
              </a:rPr>
              <a:t>()) {</a:t>
            </a:r>
          </a:p>
          <a:p>
            <a:r>
              <a:rPr lang="fr-FR" sz="1400" dirty="0" smtClean="0">
                <a:solidFill>
                  <a:srgbClr val="000000"/>
                </a:solidFill>
              </a:rPr>
              <a:t>Final Composant </a:t>
            </a:r>
            <a:r>
              <a:rPr lang="fr-FR" sz="1400" dirty="0" err="1" smtClean="0">
                <a:solidFill>
                  <a:srgbClr val="000000"/>
                </a:solidFill>
              </a:rPr>
              <a:t>lComposant</a:t>
            </a:r>
            <a:r>
              <a:rPr lang="fr-FR" sz="1400" dirty="0" smtClean="0">
                <a:solidFill>
                  <a:srgbClr val="000000"/>
                </a:solidFill>
              </a:rPr>
              <a:t> =</a:t>
            </a:r>
            <a:r>
              <a:rPr lang="fr-FR" sz="1400" dirty="0" err="1" smtClean="0">
                <a:solidFill>
                  <a:srgbClr val="000000"/>
                </a:solidFill>
              </a:rPr>
              <a:t>lIterator.next</a:t>
            </a:r>
            <a:r>
              <a:rPr lang="fr-FR" sz="1400" dirty="0" smtClean="0">
                <a:solidFill>
                  <a:srgbClr val="000000"/>
                </a:solidFill>
              </a:rPr>
              <a:t>();</a:t>
            </a:r>
          </a:p>
          <a:p>
            <a:r>
              <a:rPr lang="fr-FR" sz="1400" dirty="0" err="1" smtClean="0">
                <a:solidFill>
                  <a:srgbClr val="000000"/>
                </a:solidFill>
              </a:rPr>
              <a:t>lComposant.</a:t>
            </a:r>
            <a:r>
              <a:rPr lang="fr-FR" sz="1400" dirty="0" err="1" smtClean="0">
                <a:solidFill>
                  <a:schemeClr val="accent1"/>
                </a:solidFill>
              </a:rPr>
              <a:t>operation</a:t>
            </a:r>
            <a:r>
              <a:rPr lang="fr-FR" sz="1400" dirty="0" smtClean="0">
                <a:solidFill>
                  <a:srgbClr val="000000"/>
                </a:solidFill>
              </a:rPr>
              <a:t>();}}</a:t>
            </a:r>
          </a:p>
          <a:p>
            <a:endParaRPr lang="fr-FR" sz="1400" dirty="0" smtClean="0">
              <a:solidFill>
                <a:srgbClr val="000000"/>
              </a:solidFill>
            </a:endParaRPr>
          </a:p>
          <a:p>
            <a:r>
              <a:rPr lang="fr-FR" sz="1400" dirty="0" smtClean="0">
                <a:solidFill>
                  <a:srgbClr val="000000"/>
                </a:solidFill>
              </a:rPr>
              <a:t>Public List&lt;Composant&gt;</a:t>
            </a:r>
            <a:r>
              <a:rPr lang="fr-FR" sz="1400" dirty="0" err="1" smtClean="0">
                <a:solidFill>
                  <a:srgbClr val="000000"/>
                </a:solidFill>
              </a:rPr>
              <a:t>getEnfants</a:t>
            </a:r>
            <a:r>
              <a:rPr lang="fr-FR" sz="1400" dirty="0" smtClean="0">
                <a:solidFill>
                  <a:srgbClr val="000000"/>
                </a:solidFill>
              </a:rPr>
              <a:t>() { </a:t>
            </a:r>
            <a:r>
              <a:rPr lang="fr-FR" sz="1400" dirty="0" err="1" smtClean="0">
                <a:solidFill>
                  <a:srgbClr val="000000"/>
                </a:solidFill>
              </a:rPr>
              <a:t>returnliste</a:t>
            </a:r>
            <a:r>
              <a:rPr lang="fr-FR" sz="1400" dirty="0" smtClean="0">
                <a:solidFill>
                  <a:srgbClr val="000000"/>
                </a:solidFill>
              </a:rPr>
              <a:t>; }</a:t>
            </a:r>
          </a:p>
          <a:p>
            <a:r>
              <a:rPr lang="fr-FR" sz="1400" dirty="0" smtClean="0">
                <a:solidFill>
                  <a:srgbClr val="000000"/>
                </a:solidFill>
              </a:rPr>
              <a:t> </a:t>
            </a:r>
          </a:p>
          <a:p>
            <a:r>
              <a:rPr lang="fr-FR" sz="1400" dirty="0" smtClean="0">
                <a:solidFill>
                  <a:srgbClr val="000000"/>
                </a:solidFill>
              </a:rPr>
              <a:t>public </a:t>
            </a:r>
            <a:r>
              <a:rPr lang="fr-FR" sz="1400" dirty="0" err="1" smtClean="0">
                <a:solidFill>
                  <a:srgbClr val="000000"/>
                </a:solidFill>
              </a:rPr>
              <a:t>void</a:t>
            </a:r>
            <a:r>
              <a:rPr lang="fr-FR" sz="1400" dirty="0" smtClean="0">
                <a:solidFill>
                  <a:srgbClr val="000000"/>
                </a:solidFill>
              </a:rPr>
              <a:t> ajouter(</a:t>
            </a:r>
            <a:r>
              <a:rPr lang="fr-FR" sz="1400" dirty="0" err="1" smtClean="0">
                <a:solidFill>
                  <a:srgbClr val="000000"/>
                </a:solidFill>
              </a:rPr>
              <a:t>finalComposant</a:t>
            </a:r>
            <a:r>
              <a:rPr lang="fr-FR" sz="1400" dirty="0" smtClean="0">
                <a:solidFill>
                  <a:srgbClr val="000000"/>
                </a:solidFill>
              </a:rPr>
              <a:t> </a:t>
            </a:r>
            <a:r>
              <a:rPr lang="fr-FR" sz="1400" dirty="0" err="1" smtClean="0">
                <a:solidFill>
                  <a:srgbClr val="000000"/>
                </a:solidFill>
              </a:rPr>
              <a:t>pComposant</a:t>
            </a:r>
            <a:r>
              <a:rPr lang="fr-FR" sz="1400" dirty="0" smtClean="0">
                <a:solidFill>
                  <a:srgbClr val="000000"/>
                </a:solidFill>
              </a:rPr>
              <a:t>) {</a:t>
            </a:r>
          </a:p>
          <a:p>
            <a:r>
              <a:rPr lang="fr-FR" sz="1400" dirty="0" smtClean="0">
                <a:solidFill>
                  <a:srgbClr val="000000"/>
                </a:solidFill>
              </a:rPr>
              <a:t>liste.add(</a:t>
            </a:r>
            <a:r>
              <a:rPr lang="fr-FR" sz="1400" dirty="0" err="1" smtClean="0">
                <a:solidFill>
                  <a:srgbClr val="000000"/>
                </a:solidFill>
              </a:rPr>
              <a:t>pComposant</a:t>
            </a:r>
            <a:r>
              <a:rPr lang="fr-FR" sz="1400" dirty="0" smtClean="0">
                <a:solidFill>
                  <a:srgbClr val="000000"/>
                </a:solidFill>
              </a:rPr>
              <a:t>);}</a:t>
            </a:r>
          </a:p>
          <a:p>
            <a:endParaRPr lang="fr-FR" sz="1400" dirty="0" smtClean="0">
              <a:solidFill>
                <a:srgbClr val="000000"/>
              </a:solidFill>
            </a:endParaRPr>
          </a:p>
          <a:p>
            <a:r>
              <a:rPr lang="fr-FR" sz="1400" dirty="0" smtClean="0">
                <a:solidFill>
                  <a:srgbClr val="000000"/>
                </a:solidFill>
              </a:rPr>
              <a:t>public </a:t>
            </a:r>
            <a:r>
              <a:rPr lang="fr-FR" sz="1400" dirty="0" err="1" smtClean="0">
                <a:solidFill>
                  <a:srgbClr val="000000"/>
                </a:solidFill>
              </a:rPr>
              <a:t>void</a:t>
            </a:r>
            <a:r>
              <a:rPr lang="fr-FR" sz="1400" dirty="0" smtClean="0">
                <a:solidFill>
                  <a:srgbClr val="000000"/>
                </a:solidFill>
              </a:rPr>
              <a:t> retirer(</a:t>
            </a:r>
            <a:r>
              <a:rPr lang="fr-FR" sz="1400" dirty="0" err="1" smtClean="0">
                <a:solidFill>
                  <a:srgbClr val="000000"/>
                </a:solidFill>
              </a:rPr>
              <a:t>finalComposant</a:t>
            </a:r>
            <a:r>
              <a:rPr lang="fr-FR" sz="1400" dirty="0" smtClean="0">
                <a:solidFill>
                  <a:srgbClr val="000000"/>
                </a:solidFill>
              </a:rPr>
              <a:t> </a:t>
            </a:r>
            <a:r>
              <a:rPr lang="fr-FR" sz="1400" dirty="0" err="1" smtClean="0">
                <a:solidFill>
                  <a:srgbClr val="000000"/>
                </a:solidFill>
              </a:rPr>
              <a:t>pComposant</a:t>
            </a:r>
            <a:r>
              <a:rPr lang="fr-FR" sz="1400" dirty="0" smtClean="0">
                <a:solidFill>
                  <a:srgbClr val="000000"/>
                </a:solidFill>
              </a:rPr>
              <a:t>) {</a:t>
            </a:r>
          </a:p>
          <a:p>
            <a:r>
              <a:rPr lang="fr-FR" sz="1400" dirty="0" err="1" smtClean="0">
                <a:solidFill>
                  <a:srgbClr val="000000"/>
                </a:solidFill>
              </a:rPr>
              <a:t>liste.remove</a:t>
            </a:r>
            <a:r>
              <a:rPr lang="fr-FR" sz="1400" dirty="0" smtClean="0">
                <a:solidFill>
                  <a:srgbClr val="000000"/>
                </a:solidFill>
              </a:rPr>
              <a:t>(</a:t>
            </a:r>
            <a:r>
              <a:rPr lang="fr-FR" sz="1400" dirty="0" err="1" smtClean="0">
                <a:solidFill>
                  <a:srgbClr val="000000"/>
                </a:solidFill>
              </a:rPr>
              <a:t>pComposant</a:t>
            </a:r>
            <a:r>
              <a:rPr lang="fr-FR" sz="1400" dirty="0" smtClean="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214290"/>
            <a:ext cx="5429288" cy="5693866"/>
          </a:xfrm>
          <a:prstGeom prst="rect">
            <a:avLst/>
          </a:prstGeom>
          <a:solidFill>
            <a:schemeClr val="tx2">
              <a:lumMod val="20000"/>
              <a:lumOff val="80000"/>
            </a:schemeClr>
          </a:solidFill>
          <a:ln>
            <a:solidFill>
              <a:schemeClr val="tx1"/>
            </a:solidFill>
            <a:prstDash val="dash"/>
          </a:ln>
        </p:spPr>
        <p:txBody>
          <a:bodyPr wrap="square">
            <a:spAutoFit/>
          </a:bodyPr>
          <a:lstStyle/>
          <a:p>
            <a:r>
              <a:rPr lang="fr-FR" sz="1400" dirty="0" smtClean="0">
                <a:solidFill>
                  <a:srgbClr val="000000"/>
                </a:solidFill>
              </a:rPr>
              <a:t>public </a:t>
            </a:r>
            <a:r>
              <a:rPr lang="fr-FR" sz="1400" dirty="0" err="1" smtClean="0">
                <a:solidFill>
                  <a:srgbClr val="000000"/>
                </a:solidFill>
              </a:rPr>
              <a:t>classCompositePatternMain</a:t>
            </a:r>
            <a:r>
              <a:rPr lang="fr-FR" sz="1400" dirty="0" smtClean="0">
                <a:solidFill>
                  <a:srgbClr val="000000"/>
                </a:solidFill>
              </a:rPr>
              <a:t> {</a:t>
            </a:r>
          </a:p>
          <a:p>
            <a:r>
              <a:rPr lang="fr-FR" sz="1400" dirty="0" smtClean="0">
                <a:solidFill>
                  <a:srgbClr val="000000"/>
                </a:solidFill>
              </a:rPr>
              <a:t>public </a:t>
            </a:r>
            <a:r>
              <a:rPr lang="fr-FR" sz="1400" dirty="0" err="1" smtClean="0">
                <a:solidFill>
                  <a:srgbClr val="000000"/>
                </a:solidFill>
              </a:rPr>
              <a:t>static</a:t>
            </a:r>
            <a:r>
              <a:rPr lang="fr-FR" sz="1400" dirty="0" smtClean="0">
                <a:solidFill>
                  <a:srgbClr val="000000"/>
                </a:solidFill>
              </a:rPr>
              <a:t> </a:t>
            </a:r>
            <a:r>
              <a:rPr lang="fr-FR" sz="1400" dirty="0" err="1" smtClean="0">
                <a:solidFill>
                  <a:srgbClr val="000000"/>
                </a:solidFill>
              </a:rPr>
              <a:t>voidmain</a:t>
            </a:r>
            <a:r>
              <a:rPr lang="fr-FR" sz="1400" dirty="0" smtClean="0">
                <a:solidFill>
                  <a:srgbClr val="000000"/>
                </a:solidFill>
              </a:rPr>
              <a:t>(String[] </a:t>
            </a:r>
            <a:r>
              <a:rPr lang="fr-FR" sz="1400" dirty="0" err="1" smtClean="0">
                <a:solidFill>
                  <a:srgbClr val="000000"/>
                </a:solidFill>
              </a:rPr>
              <a:t>args</a:t>
            </a:r>
            <a:r>
              <a:rPr lang="fr-FR" sz="1400" dirty="0" smtClean="0">
                <a:solidFill>
                  <a:srgbClr val="000000"/>
                </a:solidFill>
              </a:rPr>
              <a:t>) {</a:t>
            </a:r>
          </a:p>
          <a:p>
            <a:endParaRPr lang="fr-FR" sz="1400" dirty="0" smtClean="0">
              <a:solidFill>
                <a:srgbClr val="000000"/>
              </a:solidFill>
            </a:endParaRPr>
          </a:p>
          <a:p>
            <a:r>
              <a:rPr lang="fr-FR" sz="1400" dirty="0" err="1" smtClean="0">
                <a:solidFill>
                  <a:srgbClr val="000000"/>
                </a:solidFill>
              </a:rPr>
              <a:t>finalComposite</a:t>
            </a:r>
            <a:r>
              <a:rPr lang="fr-FR" sz="1400" dirty="0" smtClean="0">
                <a:solidFill>
                  <a:srgbClr val="000000"/>
                </a:solidFill>
              </a:rPr>
              <a:t> lComposite1 = </a:t>
            </a:r>
            <a:r>
              <a:rPr lang="fr-FR" sz="1400" dirty="0" err="1" smtClean="0">
                <a:solidFill>
                  <a:srgbClr val="000000"/>
                </a:solidFill>
              </a:rPr>
              <a:t>newComposite</a:t>
            </a:r>
            <a:r>
              <a:rPr lang="fr-FR" sz="1400" dirty="0" smtClean="0">
                <a:solidFill>
                  <a:srgbClr val="000000"/>
                </a:solidFill>
              </a:rPr>
              <a:t>("Composite 1");</a:t>
            </a:r>
          </a:p>
          <a:p>
            <a:r>
              <a:rPr lang="fr-FR" sz="1400" dirty="0" err="1" smtClean="0">
                <a:solidFill>
                  <a:srgbClr val="000000"/>
                </a:solidFill>
              </a:rPr>
              <a:t>finalComposite</a:t>
            </a:r>
            <a:r>
              <a:rPr lang="fr-FR" sz="1400" dirty="0" smtClean="0">
                <a:solidFill>
                  <a:srgbClr val="000000"/>
                </a:solidFill>
              </a:rPr>
              <a:t> lComposite2 = </a:t>
            </a:r>
            <a:r>
              <a:rPr lang="fr-FR" sz="1400" dirty="0" err="1" smtClean="0">
                <a:solidFill>
                  <a:srgbClr val="000000"/>
                </a:solidFill>
              </a:rPr>
              <a:t>newComposite</a:t>
            </a:r>
            <a:r>
              <a:rPr lang="fr-FR" sz="1400" dirty="0" smtClean="0">
                <a:solidFill>
                  <a:srgbClr val="000000"/>
                </a:solidFill>
              </a:rPr>
              <a:t>("Composite 2");</a:t>
            </a:r>
          </a:p>
          <a:p>
            <a:r>
              <a:rPr lang="fr-FR" sz="1400" dirty="0" err="1" smtClean="0">
                <a:solidFill>
                  <a:srgbClr val="000000"/>
                </a:solidFill>
              </a:rPr>
              <a:t>finalComposite</a:t>
            </a:r>
            <a:r>
              <a:rPr lang="fr-FR" sz="1400" dirty="0" smtClean="0">
                <a:solidFill>
                  <a:srgbClr val="000000"/>
                </a:solidFill>
              </a:rPr>
              <a:t> lComposite3 = </a:t>
            </a:r>
            <a:r>
              <a:rPr lang="fr-FR" sz="1400" dirty="0" err="1" smtClean="0">
                <a:solidFill>
                  <a:srgbClr val="000000"/>
                </a:solidFill>
              </a:rPr>
              <a:t>newComposite</a:t>
            </a:r>
            <a:r>
              <a:rPr lang="fr-FR" sz="1400" dirty="0" smtClean="0">
                <a:solidFill>
                  <a:srgbClr val="000000"/>
                </a:solidFill>
              </a:rPr>
              <a:t>("Composite 3");</a:t>
            </a:r>
          </a:p>
          <a:p>
            <a:r>
              <a:rPr lang="fr-FR" sz="1400" dirty="0" err="1" smtClean="0">
                <a:solidFill>
                  <a:srgbClr val="000000"/>
                </a:solidFill>
              </a:rPr>
              <a:t>finalComposite</a:t>
            </a:r>
            <a:r>
              <a:rPr lang="fr-FR" sz="1400" dirty="0" smtClean="0">
                <a:solidFill>
                  <a:srgbClr val="000000"/>
                </a:solidFill>
              </a:rPr>
              <a:t> lComposite4 = </a:t>
            </a:r>
            <a:r>
              <a:rPr lang="fr-FR" sz="1400" dirty="0" err="1" smtClean="0">
                <a:solidFill>
                  <a:srgbClr val="000000"/>
                </a:solidFill>
              </a:rPr>
              <a:t>newComposite</a:t>
            </a:r>
            <a:r>
              <a:rPr lang="fr-FR" sz="1400" dirty="0" smtClean="0">
                <a:solidFill>
                  <a:srgbClr val="000000"/>
                </a:solidFill>
              </a:rPr>
              <a:t>("Composite 4");</a:t>
            </a:r>
          </a:p>
          <a:p>
            <a:r>
              <a:rPr lang="fr-FR" sz="1400" dirty="0" err="1" smtClean="0">
                <a:solidFill>
                  <a:srgbClr val="000000"/>
                </a:solidFill>
              </a:rPr>
              <a:t>finalComposite</a:t>
            </a:r>
            <a:r>
              <a:rPr lang="fr-FR" sz="1400" dirty="0" smtClean="0">
                <a:solidFill>
                  <a:srgbClr val="000000"/>
                </a:solidFill>
              </a:rPr>
              <a:t> lComposite5 = </a:t>
            </a:r>
            <a:r>
              <a:rPr lang="fr-FR" sz="1400" dirty="0" err="1" smtClean="0">
                <a:solidFill>
                  <a:srgbClr val="000000"/>
                </a:solidFill>
              </a:rPr>
              <a:t>newComposite</a:t>
            </a:r>
            <a:r>
              <a:rPr lang="fr-FR" sz="1400" dirty="0" smtClean="0">
                <a:solidFill>
                  <a:srgbClr val="000000"/>
                </a:solidFill>
              </a:rPr>
              <a:t>("Composite 5");</a:t>
            </a:r>
          </a:p>
          <a:p>
            <a:endParaRPr lang="fr-FR" sz="1400" dirty="0" smtClean="0">
              <a:solidFill>
                <a:srgbClr val="000000"/>
              </a:solidFill>
            </a:endParaRPr>
          </a:p>
          <a:p>
            <a:r>
              <a:rPr lang="fr-FR" sz="1400" dirty="0" err="1" smtClean="0">
                <a:solidFill>
                  <a:srgbClr val="000000"/>
                </a:solidFill>
              </a:rPr>
              <a:t>finalElement</a:t>
            </a:r>
            <a:r>
              <a:rPr lang="fr-FR" sz="1400" dirty="0" smtClean="0">
                <a:solidFill>
                  <a:srgbClr val="000000"/>
                </a:solidFill>
              </a:rPr>
              <a:t> lElement1 = </a:t>
            </a:r>
            <a:r>
              <a:rPr lang="fr-FR" sz="1400" dirty="0" err="1" smtClean="0">
                <a:solidFill>
                  <a:srgbClr val="000000"/>
                </a:solidFill>
              </a:rPr>
              <a:t>newElement</a:t>
            </a:r>
            <a:r>
              <a:rPr lang="fr-FR" sz="1400" dirty="0" smtClean="0">
                <a:solidFill>
                  <a:srgbClr val="000000"/>
                </a:solidFill>
              </a:rPr>
              <a:t>("</a:t>
            </a:r>
            <a:r>
              <a:rPr lang="fr-FR" sz="1400" dirty="0" err="1" smtClean="0">
                <a:solidFill>
                  <a:srgbClr val="000000"/>
                </a:solidFill>
              </a:rPr>
              <a:t>Element</a:t>
            </a:r>
            <a:r>
              <a:rPr lang="fr-FR" sz="1400" dirty="0" smtClean="0">
                <a:solidFill>
                  <a:srgbClr val="000000"/>
                </a:solidFill>
              </a:rPr>
              <a:t> 1");</a:t>
            </a:r>
          </a:p>
          <a:p>
            <a:r>
              <a:rPr lang="fr-FR" sz="1400" dirty="0" err="1" smtClean="0">
                <a:solidFill>
                  <a:srgbClr val="000000"/>
                </a:solidFill>
              </a:rPr>
              <a:t>finalElement</a:t>
            </a:r>
            <a:r>
              <a:rPr lang="fr-FR" sz="1400" dirty="0" smtClean="0">
                <a:solidFill>
                  <a:srgbClr val="000000"/>
                </a:solidFill>
              </a:rPr>
              <a:t> lElement2 = </a:t>
            </a:r>
            <a:r>
              <a:rPr lang="fr-FR" sz="1400" dirty="0" err="1" smtClean="0">
                <a:solidFill>
                  <a:srgbClr val="000000"/>
                </a:solidFill>
              </a:rPr>
              <a:t>newElement</a:t>
            </a:r>
            <a:r>
              <a:rPr lang="fr-FR" sz="1400" dirty="0" smtClean="0">
                <a:solidFill>
                  <a:srgbClr val="000000"/>
                </a:solidFill>
              </a:rPr>
              <a:t>("</a:t>
            </a:r>
            <a:r>
              <a:rPr lang="fr-FR" sz="1400" dirty="0" err="1" smtClean="0">
                <a:solidFill>
                  <a:srgbClr val="000000"/>
                </a:solidFill>
              </a:rPr>
              <a:t>Element</a:t>
            </a:r>
            <a:r>
              <a:rPr lang="fr-FR" sz="1400" dirty="0" smtClean="0">
                <a:solidFill>
                  <a:srgbClr val="000000"/>
                </a:solidFill>
              </a:rPr>
              <a:t> 2");</a:t>
            </a:r>
          </a:p>
          <a:p>
            <a:r>
              <a:rPr lang="fr-FR" sz="1400" dirty="0" err="1" smtClean="0">
                <a:solidFill>
                  <a:srgbClr val="000000"/>
                </a:solidFill>
              </a:rPr>
              <a:t>finalElement</a:t>
            </a:r>
            <a:r>
              <a:rPr lang="fr-FR" sz="1400" dirty="0" smtClean="0">
                <a:solidFill>
                  <a:srgbClr val="000000"/>
                </a:solidFill>
              </a:rPr>
              <a:t> lElement3 = </a:t>
            </a:r>
            <a:r>
              <a:rPr lang="fr-FR" sz="1400" dirty="0" err="1" smtClean="0">
                <a:solidFill>
                  <a:srgbClr val="000000"/>
                </a:solidFill>
              </a:rPr>
              <a:t>newElement</a:t>
            </a:r>
            <a:r>
              <a:rPr lang="fr-FR" sz="1400" dirty="0" smtClean="0">
                <a:solidFill>
                  <a:srgbClr val="000000"/>
                </a:solidFill>
              </a:rPr>
              <a:t>("</a:t>
            </a:r>
            <a:r>
              <a:rPr lang="fr-FR" sz="1400" dirty="0" err="1" smtClean="0">
                <a:solidFill>
                  <a:srgbClr val="000000"/>
                </a:solidFill>
              </a:rPr>
              <a:t>Element</a:t>
            </a:r>
            <a:r>
              <a:rPr lang="fr-FR" sz="1400" dirty="0" smtClean="0">
                <a:solidFill>
                  <a:srgbClr val="000000"/>
                </a:solidFill>
              </a:rPr>
              <a:t> 3");</a:t>
            </a:r>
          </a:p>
          <a:p>
            <a:r>
              <a:rPr lang="fr-FR" sz="1400" dirty="0" err="1" smtClean="0">
                <a:solidFill>
                  <a:srgbClr val="000000"/>
                </a:solidFill>
              </a:rPr>
              <a:t>finalElement</a:t>
            </a:r>
            <a:r>
              <a:rPr lang="fr-FR" sz="1400" dirty="0" smtClean="0">
                <a:solidFill>
                  <a:srgbClr val="000000"/>
                </a:solidFill>
              </a:rPr>
              <a:t> lElement4 = </a:t>
            </a:r>
            <a:r>
              <a:rPr lang="fr-FR" sz="1400" dirty="0" err="1" smtClean="0">
                <a:solidFill>
                  <a:srgbClr val="000000"/>
                </a:solidFill>
              </a:rPr>
              <a:t>newElement</a:t>
            </a:r>
            <a:r>
              <a:rPr lang="fr-FR" sz="1400" dirty="0" smtClean="0">
                <a:solidFill>
                  <a:srgbClr val="000000"/>
                </a:solidFill>
              </a:rPr>
              <a:t>("</a:t>
            </a:r>
            <a:r>
              <a:rPr lang="fr-FR" sz="1400" dirty="0" err="1" smtClean="0">
                <a:solidFill>
                  <a:srgbClr val="000000"/>
                </a:solidFill>
              </a:rPr>
              <a:t>Element</a:t>
            </a:r>
            <a:r>
              <a:rPr lang="fr-FR" sz="1400" dirty="0" smtClean="0">
                <a:solidFill>
                  <a:srgbClr val="000000"/>
                </a:solidFill>
              </a:rPr>
              <a:t> 4");</a:t>
            </a:r>
          </a:p>
          <a:p>
            <a:r>
              <a:rPr lang="fr-FR" sz="1400" dirty="0" err="1" smtClean="0">
                <a:solidFill>
                  <a:srgbClr val="000000"/>
                </a:solidFill>
              </a:rPr>
              <a:t>finalElement</a:t>
            </a:r>
            <a:r>
              <a:rPr lang="fr-FR" sz="1400" dirty="0" smtClean="0">
                <a:solidFill>
                  <a:srgbClr val="000000"/>
                </a:solidFill>
              </a:rPr>
              <a:t> lElement5 = </a:t>
            </a:r>
            <a:r>
              <a:rPr lang="fr-FR" sz="1400" dirty="0" err="1" smtClean="0">
                <a:solidFill>
                  <a:srgbClr val="000000"/>
                </a:solidFill>
              </a:rPr>
              <a:t>newElement</a:t>
            </a:r>
            <a:r>
              <a:rPr lang="fr-FR" sz="1400" dirty="0" smtClean="0">
                <a:solidFill>
                  <a:srgbClr val="000000"/>
                </a:solidFill>
              </a:rPr>
              <a:t>("</a:t>
            </a:r>
            <a:r>
              <a:rPr lang="fr-FR" sz="1400" dirty="0" err="1" smtClean="0">
                <a:solidFill>
                  <a:srgbClr val="000000"/>
                </a:solidFill>
              </a:rPr>
              <a:t>Element</a:t>
            </a:r>
            <a:r>
              <a:rPr lang="fr-FR" sz="1400" dirty="0" smtClean="0">
                <a:solidFill>
                  <a:srgbClr val="000000"/>
                </a:solidFill>
              </a:rPr>
              <a:t> 5");</a:t>
            </a:r>
          </a:p>
          <a:p>
            <a:endParaRPr lang="fr-FR" sz="1400" dirty="0" smtClean="0">
              <a:solidFill>
                <a:srgbClr val="000000"/>
              </a:solidFill>
            </a:endParaRPr>
          </a:p>
          <a:p>
            <a:r>
              <a:rPr lang="fr-FR" sz="1400" dirty="0" smtClean="0">
                <a:solidFill>
                  <a:srgbClr val="000000"/>
                </a:solidFill>
              </a:rPr>
              <a:t>lComposite1.ajouter(lElement1);</a:t>
            </a:r>
          </a:p>
          <a:p>
            <a:r>
              <a:rPr lang="fr-FR" sz="1400" dirty="0" smtClean="0">
                <a:solidFill>
                  <a:srgbClr val="000000"/>
                </a:solidFill>
              </a:rPr>
              <a:t>lComposite1.ajouter(lComposite2);</a:t>
            </a:r>
          </a:p>
          <a:p>
            <a:r>
              <a:rPr lang="fr-FR" sz="1400" dirty="0" smtClean="0">
                <a:solidFill>
                  <a:srgbClr val="000000"/>
                </a:solidFill>
              </a:rPr>
              <a:t>lComposite1.ajouter(lElement2);</a:t>
            </a:r>
          </a:p>
          <a:p>
            <a:r>
              <a:rPr lang="fr-FR" sz="1400" dirty="0" smtClean="0">
                <a:solidFill>
                  <a:srgbClr val="000000"/>
                </a:solidFill>
              </a:rPr>
              <a:t>lComposite2.ajouter(lComposite3);</a:t>
            </a:r>
          </a:p>
          <a:p>
            <a:r>
              <a:rPr lang="fr-FR" sz="1400" dirty="0" smtClean="0">
                <a:solidFill>
                  <a:srgbClr val="000000"/>
                </a:solidFill>
              </a:rPr>
              <a:t>lComposite2.ajouter(lComposite4);</a:t>
            </a:r>
          </a:p>
          <a:p>
            <a:r>
              <a:rPr lang="fr-FR" sz="1400" dirty="0" smtClean="0">
                <a:solidFill>
                  <a:srgbClr val="000000"/>
                </a:solidFill>
              </a:rPr>
              <a:t>lComposite3.ajouter(lElement3);</a:t>
            </a:r>
          </a:p>
          <a:p>
            <a:r>
              <a:rPr lang="fr-FR" sz="1400" dirty="0" smtClean="0">
                <a:solidFill>
                  <a:srgbClr val="000000"/>
                </a:solidFill>
              </a:rPr>
              <a:t>lComposite3.ajouter(lElement4);</a:t>
            </a:r>
          </a:p>
          <a:p>
            <a:r>
              <a:rPr lang="fr-FR" sz="1400" dirty="0" smtClean="0">
                <a:solidFill>
                  <a:srgbClr val="000000"/>
                </a:solidFill>
              </a:rPr>
              <a:t>lComposite4.ajouter(lComposite5);</a:t>
            </a:r>
          </a:p>
          <a:p>
            <a:r>
              <a:rPr lang="fr-FR" sz="1400" dirty="0" smtClean="0">
                <a:solidFill>
                  <a:srgbClr val="000000"/>
                </a:solidFill>
              </a:rPr>
              <a:t>lComposite5.ajouter(lElement5);</a:t>
            </a:r>
          </a:p>
          <a:p>
            <a:endParaRPr lang="fr-FR" sz="1400" dirty="0" smtClean="0">
              <a:solidFill>
                <a:srgbClr val="000000"/>
              </a:solidFill>
            </a:endParaRPr>
          </a:p>
          <a:p>
            <a:r>
              <a:rPr lang="fr-FR" sz="1400" dirty="0" smtClean="0">
                <a:solidFill>
                  <a:srgbClr val="000000"/>
                </a:solidFill>
              </a:rPr>
              <a:t>lComposite1.</a:t>
            </a:r>
            <a:r>
              <a:rPr lang="fr-FR" sz="1400" dirty="0" err="1" smtClean="0">
                <a:solidFill>
                  <a:srgbClr val="000000"/>
                </a:solidFill>
              </a:rPr>
              <a:t>operation</a:t>
            </a:r>
            <a:r>
              <a:rPr lang="fr-FR" sz="1400" dirty="0" smtClean="0">
                <a:solidFill>
                  <a:srgbClr val="000000"/>
                </a:solidFill>
              </a:rPr>
              <a:t>();}}</a:t>
            </a:r>
          </a:p>
        </p:txBody>
      </p:sp>
      <p:sp>
        <p:nvSpPr>
          <p:cNvPr id="3" name="Rectangle 2"/>
          <p:cNvSpPr/>
          <p:nvPr/>
        </p:nvSpPr>
        <p:spPr>
          <a:xfrm>
            <a:off x="6072214" y="233772"/>
            <a:ext cx="2786066" cy="2123658"/>
          </a:xfrm>
          <a:prstGeom prst="rect">
            <a:avLst/>
          </a:prstGeom>
          <a:solidFill>
            <a:schemeClr val="accent1">
              <a:lumMod val="20000"/>
              <a:lumOff val="80000"/>
            </a:schemeClr>
          </a:solidFill>
        </p:spPr>
        <p:txBody>
          <a:bodyPr wrap="square">
            <a:spAutoFit/>
          </a:bodyPr>
          <a:lstStyle/>
          <a:p>
            <a:r>
              <a:rPr lang="fr-FR" sz="1200" dirty="0" smtClean="0">
                <a:solidFill>
                  <a:srgbClr val="000000"/>
                </a:solidFill>
              </a:rPr>
              <a:t> On va créer l'arborescence :/ lComposite1</a:t>
            </a:r>
          </a:p>
          <a:p>
            <a:r>
              <a:rPr lang="fr-FR" sz="1200" dirty="0" smtClean="0">
                <a:solidFill>
                  <a:srgbClr val="000000"/>
                </a:solidFill>
              </a:rPr>
              <a:t>        - lElement1</a:t>
            </a:r>
          </a:p>
          <a:p>
            <a:r>
              <a:rPr lang="fr-FR" sz="1200" dirty="0" smtClean="0">
                <a:solidFill>
                  <a:srgbClr val="000000"/>
                </a:solidFill>
              </a:rPr>
              <a:t>        - lComposite2</a:t>
            </a:r>
          </a:p>
          <a:p>
            <a:r>
              <a:rPr lang="fr-FR" sz="1200" dirty="0" smtClean="0">
                <a:solidFill>
                  <a:srgbClr val="000000"/>
                </a:solidFill>
              </a:rPr>
              <a:t>                - lComposite3</a:t>
            </a:r>
          </a:p>
          <a:p>
            <a:r>
              <a:rPr lang="fr-FR" sz="1200" dirty="0" smtClean="0">
                <a:solidFill>
                  <a:srgbClr val="000000"/>
                </a:solidFill>
              </a:rPr>
              <a:t>                       - lElement3</a:t>
            </a:r>
          </a:p>
          <a:p>
            <a:r>
              <a:rPr lang="fr-FR" sz="1200" dirty="0" smtClean="0">
                <a:solidFill>
                  <a:srgbClr val="000000"/>
                </a:solidFill>
              </a:rPr>
              <a:t>                        - lElement4</a:t>
            </a:r>
          </a:p>
          <a:p>
            <a:r>
              <a:rPr lang="fr-FR" sz="1200" dirty="0" smtClean="0">
                <a:solidFill>
                  <a:srgbClr val="000000"/>
                </a:solidFill>
              </a:rPr>
              <a:t>                - lComposite4</a:t>
            </a:r>
          </a:p>
          <a:p>
            <a:r>
              <a:rPr lang="fr-FR" sz="1200" dirty="0" smtClean="0">
                <a:solidFill>
                  <a:srgbClr val="000000"/>
                </a:solidFill>
              </a:rPr>
              <a:t>                        - lComposite5</a:t>
            </a:r>
          </a:p>
          <a:p>
            <a:r>
              <a:rPr lang="fr-FR" sz="1200" dirty="0" smtClean="0">
                <a:solidFill>
                  <a:srgbClr val="000000"/>
                </a:solidFill>
              </a:rPr>
              <a:t>                               - lElement5</a:t>
            </a:r>
          </a:p>
          <a:p>
            <a:r>
              <a:rPr lang="fr-FR" sz="1200" dirty="0" smtClean="0">
                <a:solidFill>
                  <a:srgbClr val="000000"/>
                </a:solidFill>
              </a:rPr>
              <a:t>       - lElement2</a:t>
            </a:r>
          </a:p>
        </p:txBody>
      </p:sp>
      <p:sp>
        <p:nvSpPr>
          <p:cNvPr id="4" name="Rectangle 3"/>
          <p:cNvSpPr/>
          <p:nvPr/>
        </p:nvSpPr>
        <p:spPr>
          <a:xfrm>
            <a:off x="5929322" y="2928934"/>
            <a:ext cx="3000380" cy="3077766"/>
          </a:xfrm>
          <a:prstGeom prst="rect">
            <a:avLst/>
          </a:prstGeom>
          <a:solidFill>
            <a:schemeClr val="bg1">
              <a:lumMod val="95000"/>
            </a:schemeClr>
          </a:solidFill>
          <a:ln w="19050">
            <a:solidFill>
              <a:srgbClr val="000000"/>
            </a:solidFill>
          </a:ln>
        </p:spPr>
        <p:txBody>
          <a:bodyPr wrap="square">
            <a:spAutoFit/>
          </a:bodyPr>
          <a:lstStyle/>
          <a:p>
            <a:r>
              <a:rPr lang="fr-FR" b="1" dirty="0" smtClean="0">
                <a:solidFill>
                  <a:srgbClr val="000000"/>
                </a:solidFill>
                <a:latin typeface="Agency FB" pitchFamily="34" charset="0"/>
              </a:rPr>
              <a:t>Affichage : </a:t>
            </a:r>
          </a:p>
          <a:p>
            <a:endParaRPr lang="fr-FR" sz="1600" b="1" dirty="0">
              <a:solidFill>
                <a:srgbClr val="000000"/>
              </a:solidFill>
              <a:latin typeface="Agency FB" pitchFamily="34" charset="0"/>
            </a:endParaRPr>
          </a:p>
          <a:p>
            <a:r>
              <a:rPr lang="fr-FR" sz="1600" b="1" dirty="0" smtClean="0">
                <a:solidFill>
                  <a:srgbClr val="000000"/>
                </a:solidFill>
                <a:latin typeface="Agency FB" pitchFamily="34" charset="0"/>
              </a:rPr>
              <a:t>Op. sur un 'Composite' (Composite 1)</a:t>
            </a:r>
          </a:p>
          <a:p>
            <a:r>
              <a:rPr lang="fr-FR" sz="1600" b="1" dirty="0" smtClean="0">
                <a:solidFill>
                  <a:srgbClr val="000000"/>
                </a:solidFill>
                <a:latin typeface="Agency FB" pitchFamily="34" charset="0"/>
              </a:rPr>
              <a:t>Op. sur un '</a:t>
            </a:r>
            <a:r>
              <a:rPr lang="fr-FR" sz="1600" b="1" dirty="0" err="1" smtClean="0">
                <a:solidFill>
                  <a:srgbClr val="000000"/>
                </a:solidFill>
                <a:latin typeface="Agency FB" pitchFamily="34" charset="0"/>
              </a:rPr>
              <a:t>Element</a:t>
            </a:r>
            <a:r>
              <a:rPr lang="fr-FR" sz="1600" b="1" dirty="0" smtClean="0">
                <a:solidFill>
                  <a:srgbClr val="000000"/>
                </a:solidFill>
                <a:latin typeface="Agency FB" pitchFamily="34" charset="0"/>
              </a:rPr>
              <a:t>' (</a:t>
            </a:r>
            <a:r>
              <a:rPr lang="fr-FR" sz="1600" b="1" dirty="0" err="1" smtClean="0">
                <a:solidFill>
                  <a:srgbClr val="000000"/>
                </a:solidFill>
                <a:latin typeface="Agency FB" pitchFamily="34" charset="0"/>
              </a:rPr>
              <a:t>Element</a:t>
            </a:r>
            <a:r>
              <a:rPr lang="fr-FR" sz="1600" b="1" dirty="0" smtClean="0">
                <a:solidFill>
                  <a:srgbClr val="000000"/>
                </a:solidFill>
                <a:latin typeface="Agency FB" pitchFamily="34" charset="0"/>
              </a:rPr>
              <a:t> 1)</a:t>
            </a:r>
          </a:p>
          <a:p>
            <a:r>
              <a:rPr lang="fr-FR" sz="1600" b="1" dirty="0" smtClean="0">
                <a:solidFill>
                  <a:srgbClr val="000000"/>
                </a:solidFill>
                <a:latin typeface="Agency FB" pitchFamily="34" charset="0"/>
              </a:rPr>
              <a:t>Op. sur un 'Composite' (Composite 2) Op. sur un 'Composite' (Composite 3)</a:t>
            </a:r>
          </a:p>
          <a:p>
            <a:r>
              <a:rPr lang="fr-FR" sz="1600" b="1" dirty="0" smtClean="0">
                <a:solidFill>
                  <a:srgbClr val="000000"/>
                </a:solidFill>
                <a:latin typeface="Agency FB" pitchFamily="34" charset="0"/>
              </a:rPr>
              <a:t>Op. sur un '</a:t>
            </a:r>
            <a:r>
              <a:rPr lang="fr-FR" sz="1600" b="1" dirty="0" err="1" smtClean="0">
                <a:solidFill>
                  <a:srgbClr val="000000"/>
                </a:solidFill>
                <a:latin typeface="Agency FB" pitchFamily="34" charset="0"/>
              </a:rPr>
              <a:t>Element</a:t>
            </a:r>
            <a:r>
              <a:rPr lang="fr-FR" sz="1600" b="1" dirty="0" smtClean="0">
                <a:solidFill>
                  <a:srgbClr val="000000"/>
                </a:solidFill>
                <a:latin typeface="Agency FB" pitchFamily="34" charset="0"/>
              </a:rPr>
              <a:t>' (</a:t>
            </a:r>
            <a:r>
              <a:rPr lang="fr-FR" sz="1600" b="1" dirty="0" err="1" smtClean="0">
                <a:solidFill>
                  <a:srgbClr val="000000"/>
                </a:solidFill>
                <a:latin typeface="Agency FB" pitchFamily="34" charset="0"/>
              </a:rPr>
              <a:t>Element</a:t>
            </a:r>
            <a:r>
              <a:rPr lang="fr-FR" sz="1600" b="1" dirty="0" smtClean="0">
                <a:solidFill>
                  <a:srgbClr val="000000"/>
                </a:solidFill>
                <a:latin typeface="Agency FB" pitchFamily="34" charset="0"/>
              </a:rPr>
              <a:t> 3)</a:t>
            </a:r>
          </a:p>
          <a:p>
            <a:r>
              <a:rPr lang="fr-FR" sz="1600" b="1" dirty="0" smtClean="0">
                <a:solidFill>
                  <a:srgbClr val="000000"/>
                </a:solidFill>
                <a:latin typeface="Agency FB" pitchFamily="34" charset="0"/>
              </a:rPr>
              <a:t>Op. sur un '</a:t>
            </a:r>
            <a:r>
              <a:rPr lang="fr-FR" sz="1600" b="1" dirty="0" err="1" smtClean="0">
                <a:solidFill>
                  <a:srgbClr val="000000"/>
                </a:solidFill>
                <a:latin typeface="Agency FB" pitchFamily="34" charset="0"/>
              </a:rPr>
              <a:t>Element</a:t>
            </a:r>
            <a:r>
              <a:rPr lang="fr-FR" sz="1600" b="1" dirty="0" smtClean="0">
                <a:solidFill>
                  <a:srgbClr val="000000"/>
                </a:solidFill>
                <a:latin typeface="Agency FB" pitchFamily="34" charset="0"/>
              </a:rPr>
              <a:t>' (</a:t>
            </a:r>
            <a:r>
              <a:rPr lang="fr-FR" sz="1600" b="1" dirty="0" err="1" smtClean="0">
                <a:solidFill>
                  <a:srgbClr val="000000"/>
                </a:solidFill>
                <a:latin typeface="Agency FB" pitchFamily="34" charset="0"/>
              </a:rPr>
              <a:t>Element</a:t>
            </a:r>
            <a:r>
              <a:rPr lang="fr-FR" sz="1600" b="1" dirty="0" smtClean="0">
                <a:solidFill>
                  <a:srgbClr val="000000"/>
                </a:solidFill>
                <a:latin typeface="Agency FB" pitchFamily="34" charset="0"/>
              </a:rPr>
              <a:t> 4)</a:t>
            </a:r>
          </a:p>
          <a:p>
            <a:r>
              <a:rPr lang="fr-FR" sz="1600" b="1" dirty="0" smtClean="0">
                <a:solidFill>
                  <a:srgbClr val="000000"/>
                </a:solidFill>
                <a:latin typeface="Agency FB" pitchFamily="34" charset="0"/>
              </a:rPr>
              <a:t> Op. sur un 'Composite' (Composite 4)</a:t>
            </a:r>
          </a:p>
          <a:p>
            <a:r>
              <a:rPr lang="fr-FR" sz="1600" b="1" dirty="0" smtClean="0">
                <a:solidFill>
                  <a:srgbClr val="000000"/>
                </a:solidFill>
                <a:latin typeface="Agency FB" pitchFamily="34" charset="0"/>
              </a:rPr>
              <a:t> Op. sur un 'Composite' (Composite 5)</a:t>
            </a:r>
          </a:p>
          <a:p>
            <a:r>
              <a:rPr lang="fr-FR" sz="1600" b="1" dirty="0" smtClean="0">
                <a:solidFill>
                  <a:srgbClr val="000000"/>
                </a:solidFill>
                <a:latin typeface="Agency FB" pitchFamily="34" charset="0"/>
              </a:rPr>
              <a:t> Op. sur un '</a:t>
            </a:r>
            <a:r>
              <a:rPr lang="fr-FR" sz="1600" b="1" dirty="0" err="1" smtClean="0">
                <a:solidFill>
                  <a:srgbClr val="000000"/>
                </a:solidFill>
                <a:latin typeface="Agency FB" pitchFamily="34" charset="0"/>
              </a:rPr>
              <a:t>Element</a:t>
            </a:r>
            <a:r>
              <a:rPr lang="fr-FR" sz="1600" b="1" dirty="0" smtClean="0">
                <a:solidFill>
                  <a:srgbClr val="000000"/>
                </a:solidFill>
                <a:latin typeface="Agency FB" pitchFamily="34" charset="0"/>
              </a:rPr>
              <a:t>' (</a:t>
            </a:r>
            <a:r>
              <a:rPr lang="fr-FR" sz="1600" b="1" dirty="0" err="1" smtClean="0">
                <a:solidFill>
                  <a:srgbClr val="000000"/>
                </a:solidFill>
                <a:latin typeface="Agency FB" pitchFamily="34" charset="0"/>
              </a:rPr>
              <a:t>Element</a:t>
            </a:r>
            <a:r>
              <a:rPr lang="fr-FR" sz="1600" b="1" dirty="0" smtClean="0">
                <a:solidFill>
                  <a:srgbClr val="000000"/>
                </a:solidFill>
                <a:latin typeface="Agency FB" pitchFamily="34" charset="0"/>
              </a:rPr>
              <a:t> 5)</a:t>
            </a:r>
          </a:p>
          <a:p>
            <a:r>
              <a:rPr lang="fr-FR" sz="1600" b="1" dirty="0" smtClean="0">
                <a:solidFill>
                  <a:srgbClr val="000000"/>
                </a:solidFill>
                <a:latin typeface="Agency FB" pitchFamily="34" charset="0"/>
              </a:rPr>
              <a:t> Op. sur un '</a:t>
            </a:r>
            <a:r>
              <a:rPr lang="fr-FR" sz="1600" b="1" dirty="0" err="1" smtClean="0">
                <a:solidFill>
                  <a:srgbClr val="000000"/>
                </a:solidFill>
                <a:latin typeface="Agency FB" pitchFamily="34" charset="0"/>
              </a:rPr>
              <a:t>Element</a:t>
            </a:r>
            <a:r>
              <a:rPr lang="fr-FR" sz="1600" b="1" dirty="0" smtClean="0">
                <a:solidFill>
                  <a:srgbClr val="000000"/>
                </a:solidFill>
                <a:latin typeface="Agency FB" pitchFamily="34" charset="0"/>
              </a:rPr>
              <a:t>' (</a:t>
            </a:r>
            <a:r>
              <a:rPr lang="fr-FR" sz="1600" b="1" dirty="0" err="1" smtClean="0">
                <a:solidFill>
                  <a:srgbClr val="000000"/>
                </a:solidFill>
                <a:latin typeface="Agency FB" pitchFamily="34" charset="0"/>
              </a:rPr>
              <a:t>Element</a:t>
            </a:r>
            <a:r>
              <a:rPr lang="fr-FR" sz="1600" b="1" dirty="0" smtClean="0">
                <a:solidFill>
                  <a:srgbClr val="000000"/>
                </a:solidFill>
                <a:latin typeface="Agency FB" pitchFamily="34" charset="0"/>
              </a:rPr>
              <a:t> 2)</a:t>
            </a:r>
            <a:endParaRPr lang="fr-FR" sz="1600" b="1" dirty="0">
              <a:solidFill>
                <a:srgbClr val="000000"/>
              </a:solidFill>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71612"/>
            <a:ext cx="9144000" cy="923330"/>
          </a:xfrm>
          <a:prstGeom prst="rect">
            <a:avLst/>
          </a:prstGeom>
        </p:spPr>
        <p:txBody>
          <a:bodyPr wrap="square">
            <a:spAutoFit/>
          </a:bodyPr>
          <a:lstStyle/>
          <a:p>
            <a:pPr marL="274320" lvl="0" indent="-274320" algn="just" fontAlgn="auto">
              <a:spcBef>
                <a:spcPct val="20000"/>
              </a:spcBef>
              <a:spcAft>
                <a:spcPts val="0"/>
              </a:spcAft>
              <a:buClr>
                <a:srgbClr val="F07F09"/>
              </a:buClr>
              <a:buSzPct val="85000"/>
            </a:pPr>
            <a:r>
              <a:rPr lang="fr-FR" sz="2700" b="1" dirty="0">
                <a:solidFill>
                  <a:srgbClr val="1B587C">
                    <a:lumMod val="75000"/>
                  </a:srgbClr>
                </a:solidFill>
                <a:latin typeface="Georgia"/>
                <a:ea typeface="+mn-ea"/>
              </a:rPr>
              <a:t>Les patrons comportementaux </a:t>
            </a:r>
            <a:r>
              <a:rPr lang="fr-FR" sz="2700" dirty="0">
                <a:solidFill>
                  <a:srgbClr val="1B587C">
                    <a:lumMod val="75000"/>
                  </a:srgbClr>
                </a:solidFill>
                <a:latin typeface="Georgia"/>
                <a:ea typeface="+mn-ea"/>
              </a:rPr>
              <a:t>qui définissent la communication entre les classes et leurs responsabilités. </a:t>
            </a:r>
          </a:p>
        </p:txBody>
      </p:sp>
      <p:sp>
        <p:nvSpPr>
          <p:cNvPr id="5" name="Espace réservé du contenu 2"/>
          <p:cNvSpPr txBox="1">
            <a:spLocks/>
          </p:cNvSpPr>
          <p:nvPr/>
        </p:nvSpPr>
        <p:spPr>
          <a:xfrm>
            <a:off x="497236" y="3044968"/>
            <a:ext cx="8503920" cy="3098676"/>
          </a:xfrm>
          <a:prstGeom prst="rect">
            <a:avLst/>
          </a:prstGeom>
        </p:spPr>
        <p:txBody>
          <a:bodyPr vert="horz" numCol="2">
            <a:normAutofit/>
          </a:bodyPr>
          <a:lstStyle/>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Chaîne de responsabilités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Commande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Interpréteur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Itérateur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Médiateur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Mémento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Observateur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Etat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Stratégie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Patron de méthode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Visiteur </a:t>
            </a:r>
            <a:endParaRPr kumimoji="0" lang="fr-FR" sz="2700" b="0" i="1" u="none" strike="noStrike" kern="1200" cap="none" spc="0" normalizeH="0" baseline="0" noProof="0" dirty="0" smtClean="0">
              <a:ln>
                <a:noFill/>
              </a:ln>
              <a:solidFill>
                <a:srgbClr val="1B587C">
                  <a:lumMod val="75000"/>
                </a:srgbClr>
              </a:solidFill>
              <a:effectLst/>
              <a:uLnTx/>
              <a:uFillTx/>
              <a:latin typeface="Georgia"/>
              <a:ea typeface="+mn-ea"/>
              <a:cs typeface="+mn-cs"/>
            </a:endParaRPr>
          </a:p>
        </p:txBody>
      </p:sp>
      <p:sp>
        <p:nvSpPr>
          <p:cNvPr id="6" name="Rectangle 5"/>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2191738"/>
            <a:ext cx="8429684" cy="2850011"/>
          </a:xfrm>
          <a:prstGeom prst="rect">
            <a:avLst/>
          </a:prstGeom>
        </p:spPr>
        <p:txBody>
          <a:bodyPr wrap="square">
            <a:spAutoFit/>
          </a:bodyPr>
          <a:lstStyle/>
          <a:p>
            <a:pPr marL="274320" lvl="0" indent="-274320" algn="just" fontAlgn="auto">
              <a:spcBef>
                <a:spcPct val="20000"/>
              </a:spcBef>
              <a:spcAft>
                <a:spcPts val="0"/>
              </a:spcAft>
              <a:buClr>
                <a:srgbClr val="F07F09"/>
              </a:buClr>
              <a:buSzPct val="85000"/>
              <a:defRPr/>
            </a:pPr>
            <a:r>
              <a:rPr lang="fr-FR" sz="2800" kern="0" dirty="0" smtClean="0">
                <a:solidFill>
                  <a:srgbClr val="1B587C">
                    <a:lumMod val="75000"/>
                  </a:srgbClr>
                </a:solidFill>
                <a:latin typeface="Georgia" pitchFamily="18" charset="0"/>
              </a:rPr>
              <a:t>Observateur </a:t>
            </a:r>
          </a:p>
          <a:p>
            <a:pPr marL="274320" lvl="0" indent="-274320" algn="just" fontAlgn="auto">
              <a:spcBef>
                <a:spcPct val="20000"/>
              </a:spcBef>
              <a:spcAft>
                <a:spcPts val="0"/>
              </a:spcAft>
              <a:buClr>
                <a:srgbClr val="F07F09"/>
              </a:buClr>
              <a:buSzPct val="85000"/>
              <a:buFont typeface="Wingdings 2"/>
              <a:buChar char=""/>
              <a:defRPr/>
            </a:pPr>
            <a:endParaRPr lang="fr-FR" sz="2700" kern="0" dirty="0" smtClean="0">
              <a:solidFill>
                <a:srgbClr val="F07F09"/>
              </a:solidFill>
              <a:latin typeface="Georgia" pitchFamily="18" charset="0"/>
            </a:endParaRPr>
          </a:p>
          <a:p>
            <a:pPr marL="274320" lvl="0" indent="-274320" algn="just" fontAlgn="auto">
              <a:spcBef>
                <a:spcPct val="20000"/>
              </a:spcBef>
              <a:spcAft>
                <a:spcPts val="0"/>
              </a:spcAft>
              <a:buClr>
                <a:srgbClr val="F07F09"/>
              </a:buClr>
              <a:buSzPct val="85000"/>
              <a:buFont typeface="Wingdings 2"/>
              <a:buChar char=""/>
              <a:defRPr/>
            </a:pPr>
            <a:r>
              <a:rPr lang="fr-FR" sz="2700" kern="0" dirty="0" smtClean="0">
                <a:solidFill>
                  <a:srgbClr val="00B050"/>
                </a:solidFill>
                <a:latin typeface="Georgia" pitchFamily="18" charset="0"/>
              </a:rPr>
              <a:t>Intention</a:t>
            </a:r>
            <a:r>
              <a:rPr lang="fr-FR" sz="2700" kern="0" dirty="0" smtClean="0">
                <a:solidFill>
                  <a:srgbClr val="277FB3"/>
                </a:solidFill>
                <a:latin typeface="Georgia" pitchFamily="18" charset="0"/>
              </a:rPr>
              <a:t> </a:t>
            </a:r>
            <a:r>
              <a:rPr lang="fr-FR" sz="2700" kern="0" dirty="0" smtClean="0">
                <a:solidFill>
                  <a:srgbClr val="1B587C">
                    <a:lumMod val="75000"/>
                  </a:srgbClr>
                </a:solidFill>
                <a:latin typeface="Georgia" pitchFamily="18" charset="0"/>
              </a:rPr>
              <a:t>: Disposer d’un mécanisme de notification qui fait que, quand un objet change d’état (</a:t>
            </a:r>
            <a:r>
              <a:rPr lang="fr-FR" sz="2700" b="1" kern="0" dirty="0" smtClean="0">
                <a:solidFill>
                  <a:srgbClr val="1B587C">
                    <a:lumMod val="75000"/>
                  </a:srgbClr>
                </a:solidFill>
                <a:latin typeface="Georgia" pitchFamily="18" charset="0"/>
              </a:rPr>
              <a:t>le sujet</a:t>
            </a:r>
            <a:r>
              <a:rPr lang="fr-FR" sz="2700" kern="0" dirty="0" smtClean="0">
                <a:solidFill>
                  <a:srgbClr val="1B587C">
                    <a:lumMod val="75000"/>
                  </a:srgbClr>
                </a:solidFill>
                <a:latin typeface="Georgia" pitchFamily="18" charset="0"/>
              </a:rPr>
              <a:t>), tous ceux qui en dépendent sont automatiquement mis à jour (</a:t>
            </a:r>
            <a:r>
              <a:rPr lang="fr-FR" sz="2700" b="1" kern="0" dirty="0" smtClean="0">
                <a:solidFill>
                  <a:srgbClr val="1B587C">
                    <a:lumMod val="75000"/>
                  </a:srgbClr>
                </a:solidFill>
                <a:latin typeface="Georgia" pitchFamily="18" charset="0"/>
              </a:rPr>
              <a:t>les observateurs</a:t>
            </a:r>
            <a:r>
              <a:rPr lang="fr-FR" sz="2700" kern="0" dirty="0" smtClean="0">
                <a:solidFill>
                  <a:srgbClr val="1B587C">
                    <a:lumMod val="75000"/>
                  </a:srgbClr>
                </a:solidFill>
                <a:latin typeface="Georgia" pitchFamily="18" charset="0"/>
              </a:rPr>
              <a:t>)..</a:t>
            </a:r>
          </a:p>
        </p:txBody>
      </p:sp>
      <p:sp>
        <p:nvSpPr>
          <p:cNvPr id="4" name="Rectangle 3"/>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285720" y="1428736"/>
            <a:ext cx="8503920" cy="5143536"/>
          </a:xfrm>
          <a:prstGeom prst="rect">
            <a:avLst/>
          </a:prstGeom>
        </p:spPr>
        <p:txBody>
          <a:bodyPr vert="horz">
            <a:normAutofit fontScale="85000" lnSpcReduction="20000"/>
          </a:bodyPr>
          <a:lstStyle/>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800" b="0" i="0" u="none" strike="noStrike" kern="1200" cap="none" spc="0" normalizeH="0" baseline="0" noProof="0" dirty="0" smtClean="0">
              <a:ln>
                <a:noFill/>
              </a:ln>
              <a:solidFill>
                <a:srgbClr val="F07F09"/>
              </a:solidFill>
              <a:effectLst/>
              <a:uLnTx/>
              <a:uFillTx/>
              <a:latin typeface="Georgia"/>
              <a:ea typeface="+mn-ea"/>
              <a:cs typeface="+mn-cs"/>
            </a:endParaRPr>
          </a:p>
          <a:p>
            <a:pPr marL="274320" indent="-274320" algn="just" fontAlgn="auto">
              <a:spcBef>
                <a:spcPct val="20000"/>
              </a:spcBef>
              <a:spcAft>
                <a:spcPts val="0"/>
              </a:spcAft>
              <a:buClr>
                <a:srgbClr val="F07F09"/>
              </a:buClr>
              <a:buSzPct val="85000"/>
            </a:pPr>
            <a:r>
              <a:rPr kumimoji="0" lang="fr-FR" sz="2800" b="1" i="0" u="none" strike="noStrike" kern="1200" cap="none" spc="0" normalizeH="0" baseline="0" noProof="0" dirty="0" smtClean="0">
                <a:ln>
                  <a:noFill/>
                </a:ln>
                <a:solidFill>
                  <a:srgbClr val="00B050"/>
                </a:solidFill>
                <a:effectLst/>
                <a:uLnTx/>
                <a:uFillTx/>
                <a:latin typeface="Georgia"/>
                <a:ea typeface="+mn-ea"/>
                <a:cs typeface="+mn-cs"/>
              </a:rPr>
              <a:t>Raisons de l'utiliser (</a:t>
            </a:r>
            <a:r>
              <a:rPr lang="fr-FR" sz="2800" b="1" i="1" kern="0" dirty="0" smtClean="0">
                <a:solidFill>
                  <a:srgbClr val="00B050"/>
                </a:solidFill>
                <a:latin typeface="Georgia" pitchFamily="18" charset="0"/>
                <a:ea typeface="+mn-ea"/>
                <a:cs typeface="+mn-cs"/>
              </a:rPr>
              <a:t>Observateur</a:t>
            </a:r>
            <a:r>
              <a:rPr kumimoji="0" lang="fr-FR" sz="2800" b="1" i="0" u="none" strike="noStrike" kern="0" cap="none" spc="0" normalizeH="0" baseline="0" noProof="0" dirty="0" smtClean="0">
                <a:ln>
                  <a:noFill/>
                </a:ln>
                <a:solidFill>
                  <a:srgbClr val="1B587C">
                    <a:lumMod val="75000"/>
                  </a:srgbClr>
                </a:solidFill>
                <a:effectLst/>
                <a:uLnTx/>
                <a:uFillTx/>
                <a:latin typeface="Georgia" pitchFamily="18" charset="0"/>
              </a:rPr>
              <a:t> </a:t>
            </a:r>
            <a:r>
              <a:rPr kumimoji="0" lang="fr-FR" sz="2800" b="1" i="0" u="none" strike="noStrike" kern="1200" cap="none" spc="0" normalizeH="0" baseline="0" noProof="0" dirty="0" smtClean="0">
                <a:ln>
                  <a:noFill/>
                </a:ln>
                <a:solidFill>
                  <a:srgbClr val="00B050"/>
                </a:solidFill>
                <a:effectLst/>
                <a:uLnTx/>
                <a:uFillTx/>
                <a:latin typeface="Georgia"/>
                <a:ea typeface="+mn-ea"/>
                <a:cs typeface="+mn-cs"/>
              </a:rPr>
              <a:t>) </a:t>
            </a:r>
            <a:r>
              <a:rPr kumimoji="0" lang="fr-FR" sz="2800" b="0" i="0" u="none" strike="noStrike" kern="1200" cap="none" spc="0" normalizeH="0" baseline="0" noProof="0" dirty="0" smtClean="0">
                <a:ln>
                  <a:noFill/>
                </a:ln>
                <a:solidFill>
                  <a:srgbClr val="1B587C">
                    <a:lumMod val="75000"/>
                  </a:srgbClr>
                </a:solidFill>
                <a:effectLst/>
                <a:uLnTx/>
                <a:uFillTx/>
                <a:latin typeface="Georgia"/>
                <a:ea typeface="+mn-ea"/>
                <a:cs typeface="+mn-cs"/>
              </a:rPr>
              <a:t>:</a:t>
            </a: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Char char=""/>
              <a:tabLst/>
              <a:defRPr/>
            </a:pPr>
            <a:endParaRPr kumimoji="0" lang="fr-FR" sz="28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lvl="0" indent="-274320" algn="just" fontAlgn="auto">
              <a:spcBef>
                <a:spcPct val="20000"/>
              </a:spcBef>
              <a:spcAft>
                <a:spcPts val="0"/>
              </a:spcAft>
              <a:buClr>
                <a:srgbClr val="F07F09"/>
              </a:buClr>
              <a:buSzPct val="85000"/>
              <a:buFont typeface="Wingdings 2"/>
              <a:buChar char=""/>
              <a:defRPr/>
            </a:pPr>
            <a:r>
              <a:rPr lang="fr-FR" sz="2700" dirty="0" smtClean="0">
                <a:solidFill>
                  <a:srgbClr val="1B587C">
                    <a:lumMod val="75000"/>
                  </a:srgbClr>
                </a:solidFill>
                <a:latin typeface="Georgia"/>
                <a:ea typeface="+mn-ea"/>
              </a:rPr>
              <a:t>Un objet doit connaitre les changements d' état d'un autre objet. L'objet doit être informé immédiatement.</a:t>
            </a:r>
          </a:p>
          <a:p>
            <a:pPr marL="274320" lvl="0" indent="-274320" algn="just" fontAlgn="auto">
              <a:spcBef>
                <a:spcPct val="20000"/>
              </a:spcBef>
              <a:spcAft>
                <a:spcPts val="0"/>
              </a:spcAft>
              <a:buClr>
                <a:srgbClr val="F07F09"/>
              </a:buClr>
              <a:buSzPct val="85000"/>
              <a:defRPr/>
            </a:pPr>
            <a:endParaRPr lang="fr-FR" sz="2700" dirty="0" smtClean="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defRPr/>
            </a:pPr>
            <a:r>
              <a:rPr lang="fr-FR" sz="2700" dirty="0" smtClean="0">
                <a:solidFill>
                  <a:srgbClr val="1B587C">
                    <a:lumMod val="75000"/>
                  </a:srgbClr>
                </a:solidFill>
                <a:latin typeface="Georgia"/>
                <a:ea typeface="+mn-ea"/>
              </a:rPr>
              <a:t>Cela peut être le cas d'un tableau affichant des statistiques. Si une nouvelle donnée est entrée, les statistiques sont recalculées. Le tableau doit être informé du changement, afin qu'il soit rafraîchi.</a:t>
            </a:r>
          </a:p>
          <a:p>
            <a:pPr marL="274320" lvl="0" indent="-274320" algn="just" fontAlgn="auto">
              <a:spcBef>
                <a:spcPct val="20000"/>
              </a:spcBef>
              <a:spcAft>
                <a:spcPts val="0"/>
              </a:spcAft>
              <a:buClr>
                <a:srgbClr val="F07F09"/>
              </a:buClr>
              <a:buSzPct val="85000"/>
              <a:defRPr/>
            </a:pPr>
            <a:endParaRPr lang="fr-FR" sz="2700" dirty="0" smtClean="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defRPr/>
            </a:pPr>
            <a:r>
              <a:rPr lang="fr-FR" sz="2700" dirty="0" smtClean="0">
                <a:solidFill>
                  <a:srgbClr val="1B587C">
                    <a:lumMod val="75000"/>
                  </a:srgbClr>
                </a:solidFill>
                <a:latin typeface="Georgia"/>
                <a:ea typeface="+mn-ea"/>
              </a:rPr>
              <a:t>L'objet devant connaître le changement (le tableau) est un observateur. Il s'enregistre en tant que tel auprès de l'objet dont l'état change. L'objet dont l'état change (les statistiques) informe ses observateurs en cas d'événement</a:t>
            </a: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p:txBody>
      </p:sp>
      <p:sp>
        <p:nvSpPr>
          <p:cNvPr id="4" name="Rectangle 3"/>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928794" y="2000240"/>
            <a:ext cx="6429420" cy="3351831"/>
          </a:xfrm>
          <a:prstGeom prst="rect">
            <a:avLst/>
          </a:prstGeom>
          <a:noFill/>
          <a:ln w="9525">
            <a:noFill/>
            <a:miter lim="800000"/>
            <a:headEnd/>
            <a:tailEnd/>
          </a:ln>
          <a:effectLst/>
        </p:spPr>
      </p:pic>
      <p:sp>
        <p:nvSpPr>
          <p:cNvPr id="5" name="Rectangle 4"/>
          <p:cNvSpPr/>
          <p:nvPr/>
        </p:nvSpPr>
        <p:spPr>
          <a:xfrm>
            <a:off x="428596" y="142852"/>
            <a:ext cx="3429024" cy="1714512"/>
          </a:xfrm>
          <a:prstGeom prst="wedgeRectCallout">
            <a:avLst>
              <a:gd name="adj1" fmla="val 27745"/>
              <a:gd name="adj2" fmla="val 66710"/>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smtClean="0">
                <a:solidFill>
                  <a:schemeClr val="tx2"/>
                </a:solidFill>
              </a:rPr>
              <a:t>est l'interface de l'objet à observer. Il possède une liste d'objets Observateur. Il fournit des</a:t>
            </a:r>
          </a:p>
          <a:p>
            <a:pPr algn="just"/>
            <a:r>
              <a:rPr lang="fr-FR" sz="1600" dirty="0" smtClean="0">
                <a:solidFill>
                  <a:schemeClr val="tx2"/>
                </a:solidFill>
              </a:rPr>
              <a:t>méthodes pour ajouter ou supprimer des objets Observateur à la liste. Il fournit également un méthode pour</a:t>
            </a:r>
          </a:p>
          <a:p>
            <a:pPr algn="just"/>
            <a:r>
              <a:rPr lang="fr-FR" sz="1600" dirty="0" smtClean="0">
                <a:solidFill>
                  <a:schemeClr val="tx2"/>
                </a:solidFill>
              </a:rPr>
              <a:t>avertir les objets Observateur.</a:t>
            </a:r>
            <a:endParaRPr lang="fr-FR" sz="1600" dirty="0">
              <a:solidFill>
                <a:schemeClr val="tx2"/>
              </a:solidFill>
            </a:endParaRPr>
          </a:p>
        </p:txBody>
      </p:sp>
      <p:sp>
        <p:nvSpPr>
          <p:cNvPr id="6" name="Rectangle 5"/>
          <p:cNvSpPr/>
          <p:nvPr/>
        </p:nvSpPr>
        <p:spPr>
          <a:xfrm>
            <a:off x="5500694" y="428604"/>
            <a:ext cx="3429024" cy="1143008"/>
          </a:xfrm>
          <a:prstGeom prst="wedgeRectCallout">
            <a:avLst>
              <a:gd name="adj1" fmla="val -26320"/>
              <a:gd name="adj2" fmla="val 79374"/>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smtClean="0">
                <a:solidFill>
                  <a:schemeClr val="tx2"/>
                </a:solidFill>
              </a:rPr>
              <a:t>définit l'interface de l'observateur. Il déclare la/les méthode(s) que l'objet Observe appelle en cas d'événements.</a:t>
            </a:r>
            <a:endParaRPr lang="fr-FR" sz="1600" dirty="0">
              <a:solidFill>
                <a:schemeClr val="tx2"/>
              </a:solidFill>
            </a:endParaRPr>
          </a:p>
        </p:txBody>
      </p:sp>
      <p:sp>
        <p:nvSpPr>
          <p:cNvPr id="7" name="Rectangle 6"/>
          <p:cNvSpPr/>
          <p:nvPr/>
        </p:nvSpPr>
        <p:spPr>
          <a:xfrm>
            <a:off x="4143372" y="5500702"/>
            <a:ext cx="4286280" cy="1000132"/>
          </a:xfrm>
          <a:prstGeom prst="wedgeRectCallout">
            <a:avLst>
              <a:gd name="adj1" fmla="val -382"/>
              <a:gd name="adj2" fmla="val -133959"/>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smtClean="0">
                <a:solidFill>
                  <a:schemeClr val="tx2"/>
                </a:solidFill>
              </a:rPr>
              <a:t>sont des sous-classes concrètes de Observateur. Ils implémentent des comportements de mise à jour en cas d'événements.</a:t>
            </a:r>
            <a:endParaRPr lang="fr-FR" sz="1600" dirty="0">
              <a:solidFill>
                <a:schemeClr val="tx2"/>
              </a:solidFill>
            </a:endParaRPr>
          </a:p>
        </p:txBody>
      </p:sp>
      <p:sp>
        <p:nvSpPr>
          <p:cNvPr id="8" name="Rectangle 7"/>
          <p:cNvSpPr/>
          <p:nvPr/>
        </p:nvSpPr>
        <p:spPr>
          <a:xfrm>
            <a:off x="214282" y="5357826"/>
            <a:ext cx="3143272" cy="1285884"/>
          </a:xfrm>
          <a:prstGeom prst="wedgeRectCallout">
            <a:avLst>
              <a:gd name="adj1" fmla="val 41008"/>
              <a:gd name="adj2" fmla="val -59729"/>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smtClean="0">
                <a:solidFill>
                  <a:schemeClr val="tx2"/>
                </a:solidFill>
              </a:rPr>
              <a:t>est l'implémentation de l'objet à observer. Lorsqu'une valeur est modifiée, la méthode</a:t>
            </a:r>
          </a:p>
          <a:p>
            <a:pPr algn="just"/>
            <a:r>
              <a:rPr lang="fr-FR" sz="1600" dirty="0" smtClean="0">
                <a:solidFill>
                  <a:schemeClr val="tx2"/>
                </a:solidFill>
              </a:rPr>
              <a:t>notifier()de la classe Observe est appelée.</a:t>
            </a:r>
            <a:endParaRPr lang="fr-FR" sz="16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5286412" cy="584775"/>
          </a:xfrm>
          <a:prstGeom prst="rect">
            <a:avLst/>
          </a:prstGeom>
        </p:spPr>
        <p:txBody>
          <a:bodyPr wrap="square">
            <a:spAutoFit/>
          </a:bodyPr>
          <a:lstStyle/>
          <a:p>
            <a:pPr marL="457200" indent="-457200">
              <a:buFont typeface="+mj-lt"/>
              <a:buAutoNum type="arabicPeriod"/>
            </a:pPr>
            <a:r>
              <a:rPr lang="fr-FR" sz="3200" b="1" dirty="0" smtClean="0">
                <a:solidFill>
                  <a:schemeClr val="bg1"/>
                </a:solidFill>
                <a:effectLst>
                  <a:outerShdw blurRad="38100" dist="38100" dir="2700000" algn="tl">
                    <a:srgbClr val="000000">
                      <a:alpha val="43137"/>
                    </a:srgbClr>
                  </a:outerShdw>
                </a:effectLst>
              </a:rPr>
              <a:t>PRINCIPES ET ORIGINE</a:t>
            </a:r>
          </a:p>
        </p:txBody>
      </p:sp>
      <p:sp>
        <p:nvSpPr>
          <p:cNvPr id="4" name="Espace réservé du contenu 2"/>
          <p:cNvSpPr txBox="1">
            <a:spLocks/>
          </p:cNvSpPr>
          <p:nvPr/>
        </p:nvSpPr>
        <p:spPr>
          <a:xfrm>
            <a:off x="301752" y="1527048"/>
            <a:ext cx="8503920" cy="45720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r>
              <a:rPr kumimoji="0" lang="fr-FR" sz="2700" b="1" i="0" u="none" strike="noStrike" kern="1200" cap="none" spc="0" normalizeH="0" baseline="0" noProof="0" dirty="0" smtClean="0">
                <a:ln>
                  <a:noFill/>
                </a:ln>
                <a:solidFill>
                  <a:srgbClr val="1B587C">
                    <a:lumMod val="75000"/>
                  </a:srgbClr>
                </a:solidFill>
                <a:effectLst/>
                <a:uLnTx/>
                <a:uFillTx/>
                <a:latin typeface="Georgia"/>
                <a:ea typeface="+mn-ea"/>
                <a:cs typeface="+mn-cs"/>
              </a:rPr>
              <a:t>l’EXPERIENCE</a:t>
            </a: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 :</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Ne pas réinventer la roue,</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Réutiliser systématiquement des solutions qui ont fait leurs preuves,</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rPr>
              <a:t> Pour une conception modulaire, élégante, adaptable</a:t>
            </a:r>
            <a:endParaRPr kumimoji="0" lang="fr-FR" sz="2700" b="0" i="0" u="none" strike="noStrike" kern="1200" cap="none" spc="0" normalizeH="0" baseline="0" noProof="0" dirty="0">
              <a:ln>
                <a:noFill/>
              </a:ln>
              <a:solidFill>
                <a:srgbClr val="1B587C">
                  <a:lumMod val="75000"/>
                </a:srgbClr>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 y="71414"/>
            <a:ext cx="4357718" cy="2492990"/>
          </a:xfrm>
          <a:prstGeom prst="rect">
            <a:avLst/>
          </a:prstGeom>
          <a:solidFill>
            <a:schemeClr val="accent5">
              <a:lumMod val="60000"/>
              <a:lumOff val="40000"/>
            </a:schemeClr>
          </a:solidFill>
          <a:ln>
            <a:solidFill>
              <a:schemeClr val="tx2"/>
            </a:solidFill>
            <a:prstDash val="dash"/>
          </a:ln>
        </p:spPr>
        <p:txBody>
          <a:bodyPr wrap="square">
            <a:spAutoFit/>
          </a:bodyPr>
          <a:lstStyle/>
          <a:p>
            <a:r>
              <a:rPr lang="fr-FR" sz="1200" dirty="0" smtClean="0">
                <a:solidFill>
                  <a:srgbClr val="000000"/>
                </a:solidFill>
              </a:rPr>
              <a:t>public </a:t>
            </a:r>
            <a:r>
              <a:rPr lang="fr-FR" sz="1200" b="1" dirty="0" err="1" smtClean="0">
                <a:solidFill>
                  <a:srgbClr val="000000"/>
                </a:solidFill>
              </a:rPr>
              <a:t>classObserve</a:t>
            </a:r>
            <a:r>
              <a:rPr lang="fr-FR" sz="1200" dirty="0" smtClean="0">
                <a:solidFill>
                  <a:srgbClr val="000000"/>
                </a:solidFill>
              </a:rPr>
              <a:t> {</a:t>
            </a:r>
          </a:p>
          <a:p>
            <a:r>
              <a:rPr lang="fr-FR" sz="1200" dirty="0" err="1" smtClean="0">
                <a:solidFill>
                  <a:srgbClr val="000000"/>
                </a:solidFill>
              </a:rPr>
              <a:t>Private</a:t>
            </a:r>
            <a:r>
              <a:rPr lang="fr-FR" sz="1200" dirty="0" smtClean="0">
                <a:solidFill>
                  <a:srgbClr val="000000"/>
                </a:solidFill>
              </a:rPr>
              <a:t> List&lt;Observateur&gt;</a:t>
            </a:r>
            <a:r>
              <a:rPr lang="fr-FR" sz="1200" dirty="0" err="1" smtClean="0">
                <a:solidFill>
                  <a:srgbClr val="000000"/>
                </a:solidFill>
              </a:rPr>
              <a:t>listeObservateurs</a:t>
            </a:r>
            <a:r>
              <a:rPr lang="fr-FR" sz="1200" dirty="0" smtClean="0">
                <a:solidFill>
                  <a:srgbClr val="000000"/>
                </a:solidFill>
              </a:rPr>
              <a:t> =</a:t>
            </a:r>
          </a:p>
          <a:p>
            <a:r>
              <a:rPr lang="fr-FR" sz="1200" dirty="0" smtClean="0">
                <a:solidFill>
                  <a:srgbClr val="000000"/>
                </a:solidFill>
              </a:rPr>
              <a:t> </a:t>
            </a:r>
            <a:r>
              <a:rPr lang="fr-FR" sz="1200" dirty="0" err="1" smtClean="0">
                <a:solidFill>
                  <a:srgbClr val="000000"/>
                </a:solidFill>
              </a:rPr>
              <a:t>newLinkedList</a:t>
            </a:r>
            <a:r>
              <a:rPr lang="fr-FR" sz="1200" dirty="0" smtClean="0">
                <a:solidFill>
                  <a:srgbClr val="000000"/>
                </a:solidFill>
              </a:rPr>
              <a:t>&lt;Observateur&gt;();</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err="1" smtClean="0">
                <a:solidFill>
                  <a:srgbClr val="000000"/>
                </a:solidFill>
              </a:rPr>
              <a:t>ajouterObs</a:t>
            </a:r>
            <a:r>
              <a:rPr lang="fr-FR" sz="1200" dirty="0" smtClean="0">
                <a:solidFill>
                  <a:srgbClr val="000000"/>
                </a:solidFill>
              </a:rPr>
              <a:t>(</a:t>
            </a:r>
            <a:r>
              <a:rPr lang="fr-FR" sz="1200" b="1" dirty="0" smtClean="0">
                <a:solidFill>
                  <a:srgbClr val="000000"/>
                </a:solidFill>
              </a:rPr>
              <a:t>Observateur</a:t>
            </a:r>
            <a:r>
              <a:rPr lang="fr-FR" sz="1200" dirty="0" smtClean="0">
                <a:solidFill>
                  <a:srgbClr val="000000"/>
                </a:solidFill>
              </a:rPr>
              <a:t> </a:t>
            </a:r>
            <a:r>
              <a:rPr lang="fr-FR" sz="1200" dirty="0" err="1" smtClean="0">
                <a:solidFill>
                  <a:srgbClr val="000000"/>
                </a:solidFill>
              </a:rPr>
              <a:t>pObservateur</a:t>
            </a:r>
            <a:r>
              <a:rPr lang="fr-FR" sz="1200" dirty="0" smtClean="0">
                <a:solidFill>
                  <a:srgbClr val="000000"/>
                </a:solidFill>
              </a:rPr>
              <a:t>) {</a:t>
            </a:r>
          </a:p>
          <a:p>
            <a:r>
              <a:rPr lang="fr-FR" sz="1200" dirty="0" smtClean="0">
                <a:solidFill>
                  <a:srgbClr val="000000"/>
                </a:solidFill>
              </a:rPr>
              <a:t>Liste </a:t>
            </a:r>
            <a:r>
              <a:rPr lang="fr-FR" sz="1100" dirty="0" smtClean="0">
                <a:solidFill>
                  <a:srgbClr val="000000"/>
                </a:solidFill>
              </a:rPr>
              <a:t>Observateurs.add(</a:t>
            </a:r>
            <a:r>
              <a:rPr lang="fr-FR" sz="1100" dirty="0" err="1" smtClean="0">
                <a:solidFill>
                  <a:srgbClr val="000000"/>
                </a:solidFill>
              </a:rPr>
              <a:t>pObservateur</a:t>
            </a:r>
            <a:r>
              <a:rPr lang="fr-FR" sz="1200" dirty="0" smtClean="0">
                <a:solidFill>
                  <a:srgbClr val="000000"/>
                </a:solidFill>
              </a:rPr>
              <a:t>);</a:t>
            </a:r>
          </a:p>
          <a:p>
            <a:r>
              <a:rPr lang="fr-FR" sz="1200" dirty="0" smtClean="0">
                <a:solidFill>
                  <a:srgbClr val="000000"/>
                </a:solidFill>
              </a:rPr>
              <a:t>}</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err="1" smtClean="0">
                <a:solidFill>
                  <a:srgbClr val="000000"/>
                </a:solidFill>
              </a:rPr>
              <a:t>supprimerObs</a:t>
            </a:r>
            <a:r>
              <a:rPr lang="fr-FR" sz="1200" dirty="0" smtClean="0">
                <a:solidFill>
                  <a:srgbClr val="000000"/>
                </a:solidFill>
              </a:rPr>
              <a:t>(</a:t>
            </a:r>
            <a:r>
              <a:rPr lang="fr-FR" sz="1200" b="1" dirty="0" smtClean="0">
                <a:solidFill>
                  <a:srgbClr val="000000"/>
                </a:solidFill>
              </a:rPr>
              <a:t>Observateur</a:t>
            </a:r>
            <a:r>
              <a:rPr lang="fr-FR" sz="1200" dirty="0" smtClean="0">
                <a:solidFill>
                  <a:srgbClr val="000000"/>
                </a:solidFill>
              </a:rPr>
              <a:t> </a:t>
            </a:r>
            <a:r>
              <a:rPr lang="fr-FR" sz="1200" dirty="0" err="1" smtClean="0">
                <a:solidFill>
                  <a:srgbClr val="000000"/>
                </a:solidFill>
              </a:rPr>
              <a:t>pObservateur</a:t>
            </a:r>
            <a:r>
              <a:rPr lang="fr-FR" sz="1200" dirty="0" smtClean="0">
                <a:solidFill>
                  <a:srgbClr val="000000"/>
                </a:solidFill>
              </a:rPr>
              <a:t>) {</a:t>
            </a:r>
          </a:p>
          <a:p>
            <a:r>
              <a:rPr lang="fr-FR" sz="1200" dirty="0" err="1" smtClean="0">
                <a:solidFill>
                  <a:srgbClr val="000000"/>
                </a:solidFill>
              </a:rPr>
              <a:t>listeObservateurs.remove</a:t>
            </a:r>
            <a:r>
              <a:rPr lang="fr-FR" sz="1200" dirty="0" smtClean="0">
                <a:solidFill>
                  <a:srgbClr val="000000"/>
                </a:solidFill>
              </a:rPr>
              <a:t>(</a:t>
            </a:r>
            <a:r>
              <a:rPr lang="fr-FR" sz="1200" dirty="0" err="1" smtClean="0">
                <a:solidFill>
                  <a:srgbClr val="000000"/>
                </a:solidFill>
              </a:rPr>
              <a:t>pObservateur</a:t>
            </a:r>
            <a:r>
              <a:rPr lang="fr-FR" sz="1200" dirty="0" smtClean="0">
                <a:solidFill>
                  <a:srgbClr val="000000"/>
                </a:solidFill>
              </a:rPr>
              <a:t>);</a:t>
            </a:r>
          </a:p>
          <a:p>
            <a:r>
              <a:rPr lang="fr-FR" sz="1200" dirty="0" smtClean="0">
                <a:solidFill>
                  <a:srgbClr val="000000"/>
                </a:solidFill>
              </a:rPr>
              <a:t>}</a:t>
            </a:r>
          </a:p>
          <a:p>
            <a:r>
              <a:rPr lang="fr-FR" sz="1200" dirty="0" err="1" smtClean="0">
                <a:solidFill>
                  <a:srgbClr val="000000"/>
                </a:solidFill>
              </a:rPr>
              <a:t>protected</a:t>
            </a:r>
            <a:r>
              <a:rPr lang="fr-FR" sz="1200" dirty="0" smtClean="0">
                <a:solidFill>
                  <a:srgbClr val="000000"/>
                </a:solidFill>
              </a:rPr>
              <a:t> </a:t>
            </a:r>
            <a:r>
              <a:rPr lang="fr-FR" sz="1200" dirty="0" err="1" smtClean="0">
                <a:solidFill>
                  <a:srgbClr val="000000"/>
                </a:solidFill>
              </a:rPr>
              <a:t>void</a:t>
            </a:r>
            <a:r>
              <a:rPr lang="fr-FR" sz="1200" dirty="0" smtClean="0">
                <a:solidFill>
                  <a:srgbClr val="000000"/>
                </a:solidFill>
              </a:rPr>
              <a:t> </a:t>
            </a:r>
            <a:r>
              <a:rPr lang="fr-FR" sz="1200" b="1" dirty="0" smtClean="0">
                <a:solidFill>
                  <a:srgbClr val="000000"/>
                </a:solidFill>
              </a:rPr>
              <a:t>notifier</a:t>
            </a:r>
            <a:r>
              <a:rPr lang="fr-FR" sz="1200" dirty="0" smtClean="0">
                <a:solidFill>
                  <a:srgbClr val="000000"/>
                </a:solidFill>
              </a:rPr>
              <a:t>() {</a:t>
            </a:r>
          </a:p>
          <a:p>
            <a:r>
              <a:rPr lang="fr-FR" sz="1200" dirty="0" smtClean="0">
                <a:solidFill>
                  <a:srgbClr val="000000"/>
                </a:solidFill>
              </a:rPr>
              <a:t>for(</a:t>
            </a:r>
            <a:r>
              <a:rPr lang="fr-FR" sz="1200" b="1" dirty="0" smtClean="0">
                <a:solidFill>
                  <a:srgbClr val="000000"/>
                </a:solidFill>
              </a:rPr>
              <a:t>Observateur</a:t>
            </a:r>
            <a:r>
              <a:rPr lang="fr-FR" sz="1200" dirty="0" smtClean="0">
                <a:solidFill>
                  <a:srgbClr val="000000"/>
                </a:solidFill>
              </a:rPr>
              <a:t> </a:t>
            </a:r>
            <a:r>
              <a:rPr lang="fr-FR" sz="1200" dirty="0" err="1" smtClean="0">
                <a:solidFill>
                  <a:srgbClr val="000000"/>
                </a:solidFill>
              </a:rPr>
              <a:t>lObservateur</a:t>
            </a:r>
            <a:r>
              <a:rPr lang="fr-FR" sz="1200" dirty="0" smtClean="0">
                <a:solidFill>
                  <a:srgbClr val="000000"/>
                </a:solidFill>
              </a:rPr>
              <a:t> : </a:t>
            </a:r>
            <a:r>
              <a:rPr lang="fr-FR" sz="1200" dirty="0" err="1" smtClean="0">
                <a:solidFill>
                  <a:srgbClr val="000000"/>
                </a:solidFill>
              </a:rPr>
              <a:t>listeObservateurs</a:t>
            </a:r>
            <a:r>
              <a:rPr lang="fr-FR" sz="1200" dirty="0" smtClean="0">
                <a:solidFill>
                  <a:srgbClr val="000000"/>
                </a:solidFill>
              </a:rPr>
              <a:t>) {</a:t>
            </a:r>
          </a:p>
          <a:p>
            <a:r>
              <a:rPr lang="fr-FR" sz="1200" dirty="0" err="1" smtClean="0">
                <a:solidFill>
                  <a:srgbClr val="000000"/>
                </a:solidFill>
              </a:rPr>
              <a:t>lObservateur.miseAJour</a:t>
            </a:r>
            <a:r>
              <a:rPr lang="fr-FR" sz="1200" dirty="0" smtClean="0">
                <a:solidFill>
                  <a:srgbClr val="000000"/>
                </a:solidFill>
              </a:rPr>
              <a:t>();</a:t>
            </a:r>
          </a:p>
          <a:p>
            <a:r>
              <a:rPr lang="fr-FR" sz="1200" dirty="0" smtClean="0">
                <a:solidFill>
                  <a:srgbClr val="000000"/>
                </a:solidFill>
              </a:rPr>
              <a:t>}}}</a:t>
            </a:r>
            <a:endParaRPr lang="fr-FR" sz="1200" dirty="0">
              <a:solidFill>
                <a:srgbClr val="000000"/>
              </a:solidFill>
            </a:endParaRPr>
          </a:p>
        </p:txBody>
      </p:sp>
      <p:sp>
        <p:nvSpPr>
          <p:cNvPr id="5" name="Rectangle 4"/>
          <p:cNvSpPr/>
          <p:nvPr/>
        </p:nvSpPr>
        <p:spPr>
          <a:xfrm>
            <a:off x="0" y="2643182"/>
            <a:ext cx="4357686" cy="1569660"/>
          </a:xfrm>
          <a:prstGeom prst="rect">
            <a:avLst/>
          </a:prstGeom>
          <a:solidFill>
            <a:schemeClr val="accent5">
              <a:lumMod val="20000"/>
              <a:lumOff val="80000"/>
            </a:schemeClr>
          </a:solidFill>
          <a:ln>
            <a:solidFill>
              <a:schemeClr val="tx2"/>
            </a:solidFill>
            <a:prstDash val="dash"/>
          </a:ln>
        </p:spPr>
        <p:txBody>
          <a:bodyPr wrap="square">
            <a:spAutoFit/>
          </a:bodyPr>
          <a:lstStyle/>
          <a:p>
            <a:r>
              <a:rPr lang="fr-FR" sz="1200" dirty="0" smtClean="0">
                <a:solidFill>
                  <a:srgbClr val="000000"/>
                </a:solidFill>
              </a:rPr>
              <a:t>public class </a:t>
            </a:r>
            <a:r>
              <a:rPr lang="fr-FR" sz="1200" b="1" dirty="0" err="1" smtClean="0">
                <a:solidFill>
                  <a:srgbClr val="000000"/>
                </a:solidFill>
              </a:rPr>
              <a:t>ConcreteObserve</a:t>
            </a:r>
            <a:r>
              <a:rPr lang="fr-FR" sz="1200" dirty="0" smtClean="0">
                <a:solidFill>
                  <a:srgbClr val="000000"/>
                </a:solidFill>
              </a:rPr>
              <a:t> </a:t>
            </a:r>
            <a:r>
              <a:rPr lang="fr-FR" sz="1200" dirty="0" err="1" smtClean="0">
                <a:solidFill>
                  <a:srgbClr val="000000"/>
                </a:solidFill>
              </a:rPr>
              <a:t>extends</a:t>
            </a:r>
            <a:r>
              <a:rPr lang="fr-FR" sz="1200" dirty="0" smtClean="0">
                <a:solidFill>
                  <a:srgbClr val="000000"/>
                </a:solidFill>
              </a:rPr>
              <a:t> </a:t>
            </a:r>
            <a:r>
              <a:rPr lang="fr-FR" sz="1200" b="1" dirty="0" smtClean="0">
                <a:solidFill>
                  <a:srgbClr val="000000"/>
                </a:solidFill>
              </a:rPr>
              <a:t>Observe</a:t>
            </a:r>
            <a:r>
              <a:rPr lang="fr-FR" sz="1200" dirty="0" smtClean="0">
                <a:solidFill>
                  <a:srgbClr val="000000"/>
                </a:solidFill>
              </a:rPr>
              <a:t> {</a:t>
            </a:r>
          </a:p>
          <a:p>
            <a:r>
              <a:rPr lang="fr-FR" sz="1200" dirty="0" smtClean="0">
                <a:solidFill>
                  <a:srgbClr val="000000"/>
                </a:solidFill>
              </a:rPr>
              <a:t>Int </a:t>
            </a:r>
            <a:r>
              <a:rPr lang="fr-FR" sz="1200" b="1" dirty="0" smtClean="0">
                <a:solidFill>
                  <a:srgbClr val="000000"/>
                </a:solidFill>
              </a:rPr>
              <a:t>valeur</a:t>
            </a:r>
            <a:r>
              <a:rPr lang="fr-FR" sz="1200" dirty="0" smtClean="0">
                <a:solidFill>
                  <a:srgbClr val="000000"/>
                </a:solidFill>
              </a:rPr>
              <a:t> = 0;</a:t>
            </a:r>
          </a:p>
          <a:p>
            <a:endParaRPr lang="fr-FR" sz="1200" dirty="0" smtClean="0">
              <a:solidFill>
                <a:srgbClr val="000000"/>
              </a:solidFill>
            </a:endParaRP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err="1" smtClean="0">
                <a:solidFill>
                  <a:srgbClr val="000000"/>
                </a:solidFill>
              </a:rPr>
              <a:t>setValeur</a:t>
            </a:r>
            <a:r>
              <a:rPr lang="fr-FR" sz="1200" dirty="0" smtClean="0">
                <a:solidFill>
                  <a:srgbClr val="000000"/>
                </a:solidFill>
              </a:rPr>
              <a:t>(</a:t>
            </a:r>
            <a:r>
              <a:rPr lang="fr-FR" sz="1200" dirty="0" err="1" smtClean="0">
                <a:solidFill>
                  <a:srgbClr val="000000"/>
                </a:solidFill>
              </a:rPr>
              <a:t>intpValeur</a:t>
            </a:r>
            <a:r>
              <a:rPr lang="fr-FR" sz="1200" dirty="0" smtClean="0">
                <a:solidFill>
                  <a:srgbClr val="000000"/>
                </a:solidFill>
              </a:rPr>
              <a:t>) {</a:t>
            </a:r>
          </a:p>
          <a:p>
            <a:r>
              <a:rPr lang="fr-FR" sz="1200" dirty="0" smtClean="0">
                <a:solidFill>
                  <a:srgbClr val="000000"/>
                </a:solidFill>
              </a:rPr>
              <a:t>valeur =</a:t>
            </a:r>
            <a:r>
              <a:rPr lang="fr-FR" sz="1200" dirty="0" err="1" smtClean="0">
                <a:solidFill>
                  <a:srgbClr val="000000"/>
                </a:solidFill>
              </a:rPr>
              <a:t>pValeur</a:t>
            </a:r>
            <a:r>
              <a:rPr lang="fr-FR" sz="1200" dirty="0" smtClean="0">
                <a:solidFill>
                  <a:srgbClr val="000000"/>
                </a:solidFill>
              </a:rPr>
              <a:t>;</a:t>
            </a:r>
          </a:p>
          <a:p>
            <a:r>
              <a:rPr lang="fr-FR" sz="1200" dirty="0" smtClean="0">
                <a:solidFill>
                  <a:srgbClr val="000000"/>
                </a:solidFill>
              </a:rPr>
              <a:t>notifier();}</a:t>
            </a:r>
          </a:p>
          <a:p>
            <a:r>
              <a:rPr lang="fr-FR" sz="1200" dirty="0" smtClean="0">
                <a:solidFill>
                  <a:srgbClr val="000000"/>
                </a:solidFill>
              </a:rPr>
              <a:t>public </a:t>
            </a:r>
            <a:r>
              <a:rPr lang="fr-FR" sz="1200" dirty="0" err="1" smtClean="0">
                <a:solidFill>
                  <a:srgbClr val="000000"/>
                </a:solidFill>
              </a:rPr>
              <a:t>int</a:t>
            </a:r>
            <a:r>
              <a:rPr lang="fr-FR" sz="1200" dirty="0" smtClean="0">
                <a:solidFill>
                  <a:srgbClr val="000000"/>
                </a:solidFill>
              </a:rPr>
              <a:t> </a:t>
            </a:r>
            <a:r>
              <a:rPr lang="fr-FR" sz="1200" b="1" dirty="0" err="1" smtClean="0">
                <a:solidFill>
                  <a:srgbClr val="000000"/>
                </a:solidFill>
              </a:rPr>
              <a:t>getValeur</a:t>
            </a:r>
            <a:r>
              <a:rPr lang="fr-FR" sz="1200" dirty="0" smtClean="0">
                <a:solidFill>
                  <a:srgbClr val="000000"/>
                </a:solidFill>
              </a:rPr>
              <a:t>() {</a:t>
            </a:r>
          </a:p>
          <a:p>
            <a:r>
              <a:rPr lang="fr-FR" sz="1200" dirty="0" err="1" smtClean="0">
                <a:solidFill>
                  <a:srgbClr val="000000"/>
                </a:solidFill>
              </a:rPr>
              <a:t>returnvaleur</a:t>
            </a:r>
            <a:r>
              <a:rPr lang="fr-FR" sz="1200" dirty="0" smtClean="0">
                <a:solidFill>
                  <a:srgbClr val="000000"/>
                </a:solidFill>
              </a:rPr>
              <a:t>;}}</a:t>
            </a:r>
            <a:endParaRPr lang="fr-FR" sz="1200" dirty="0">
              <a:solidFill>
                <a:srgbClr val="000000"/>
              </a:solidFill>
            </a:endParaRPr>
          </a:p>
        </p:txBody>
      </p:sp>
      <p:sp>
        <p:nvSpPr>
          <p:cNvPr id="6" name="Rectangle 5"/>
          <p:cNvSpPr/>
          <p:nvPr/>
        </p:nvSpPr>
        <p:spPr>
          <a:xfrm>
            <a:off x="4500562" y="71414"/>
            <a:ext cx="4357718" cy="461665"/>
          </a:xfrm>
          <a:prstGeom prst="rect">
            <a:avLst/>
          </a:prstGeom>
          <a:solidFill>
            <a:schemeClr val="accent4">
              <a:lumMod val="60000"/>
              <a:lumOff val="40000"/>
            </a:schemeClr>
          </a:solidFill>
          <a:ln>
            <a:solidFill>
              <a:schemeClr val="tx2"/>
            </a:solidFill>
            <a:prstDash val="dash"/>
          </a:ln>
        </p:spPr>
        <p:txBody>
          <a:bodyPr wrap="square">
            <a:spAutoFit/>
          </a:bodyPr>
          <a:lstStyle/>
          <a:p>
            <a:r>
              <a:rPr lang="fr-FR" sz="1200" dirty="0" smtClean="0">
                <a:solidFill>
                  <a:srgbClr val="000000"/>
                </a:solidFill>
              </a:rPr>
              <a:t>public interface </a:t>
            </a:r>
            <a:r>
              <a:rPr lang="fr-FR" sz="1200" b="1" dirty="0" smtClean="0">
                <a:solidFill>
                  <a:srgbClr val="000000"/>
                </a:solidFill>
              </a:rPr>
              <a:t>Observateur</a:t>
            </a:r>
            <a:r>
              <a:rPr lang="fr-FR" sz="1200" dirty="0" smtClean="0">
                <a:solidFill>
                  <a:srgbClr val="000000"/>
                </a:solidFill>
              </a:rPr>
              <a:t> {</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err="1" smtClean="0">
                <a:solidFill>
                  <a:srgbClr val="000000"/>
                </a:solidFill>
              </a:rPr>
              <a:t>miseAJour</a:t>
            </a:r>
            <a:r>
              <a:rPr lang="fr-FR" sz="1200" dirty="0" smtClean="0">
                <a:solidFill>
                  <a:srgbClr val="000000"/>
                </a:solidFill>
              </a:rPr>
              <a:t>();}</a:t>
            </a:r>
            <a:endParaRPr lang="fr-FR" sz="1200" dirty="0">
              <a:solidFill>
                <a:srgbClr val="000000"/>
              </a:solidFill>
            </a:endParaRPr>
          </a:p>
        </p:txBody>
      </p:sp>
      <p:sp>
        <p:nvSpPr>
          <p:cNvPr id="7" name="Rectangle 6"/>
          <p:cNvSpPr/>
          <p:nvPr/>
        </p:nvSpPr>
        <p:spPr>
          <a:xfrm>
            <a:off x="4429124" y="603104"/>
            <a:ext cx="4714876" cy="1754326"/>
          </a:xfrm>
          <a:prstGeom prst="rect">
            <a:avLst/>
          </a:prstGeom>
          <a:solidFill>
            <a:schemeClr val="accent4">
              <a:lumMod val="40000"/>
              <a:lumOff val="60000"/>
            </a:schemeClr>
          </a:solidFill>
          <a:ln>
            <a:solidFill>
              <a:schemeClr val="tx2"/>
            </a:solidFill>
            <a:prstDash val="dash"/>
          </a:ln>
        </p:spPr>
        <p:txBody>
          <a:bodyPr wrap="square">
            <a:spAutoFit/>
          </a:bodyPr>
          <a:lstStyle/>
          <a:p>
            <a:r>
              <a:rPr lang="fr-FR" sz="1200" dirty="0" smtClean="0">
                <a:solidFill>
                  <a:srgbClr val="000000"/>
                </a:solidFill>
              </a:rPr>
              <a:t>public class </a:t>
            </a:r>
            <a:r>
              <a:rPr lang="fr-FR" sz="1200" b="1" dirty="0" err="1" smtClean="0">
                <a:solidFill>
                  <a:srgbClr val="000000"/>
                </a:solidFill>
              </a:rPr>
              <a:t>ConcreteObservateurA</a:t>
            </a:r>
            <a:r>
              <a:rPr lang="fr-FR" sz="1200" dirty="0" smtClean="0">
                <a:solidFill>
                  <a:srgbClr val="000000"/>
                </a:solidFill>
              </a:rPr>
              <a:t> </a:t>
            </a:r>
            <a:r>
              <a:rPr lang="fr-FR" sz="1200" dirty="0" err="1" smtClean="0">
                <a:solidFill>
                  <a:srgbClr val="000000"/>
                </a:solidFill>
              </a:rPr>
              <a:t>implements</a:t>
            </a:r>
            <a:r>
              <a:rPr lang="fr-FR" sz="1200" dirty="0" smtClean="0">
                <a:solidFill>
                  <a:srgbClr val="000000"/>
                </a:solidFill>
              </a:rPr>
              <a:t> </a:t>
            </a:r>
            <a:r>
              <a:rPr lang="fr-FR" sz="1200" b="1" dirty="0" smtClean="0">
                <a:solidFill>
                  <a:srgbClr val="000000"/>
                </a:solidFill>
              </a:rPr>
              <a:t>Observateur</a:t>
            </a:r>
            <a:r>
              <a:rPr lang="fr-FR" sz="1200" dirty="0" smtClean="0">
                <a:solidFill>
                  <a:srgbClr val="000000"/>
                </a:solidFill>
              </a:rPr>
              <a:t> {</a:t>
            </a:r>
          </a:p>
          <a:p>
            <a:r>
              <a:rPr lang="fr-FR" sz="1200" dirty="0" err="1" smtClean="0">
                <a:solidFill>
                  <a:srgbClr val="000000"/>
                </a:solidFill>
              </a:rPr>
              <a:t>private</a:t>
            </a:r>
            <a:r>
              <a:rPr lang="fr-FR" sz="1200" dirty="0" smtClean="0">
                <a:solidFill>
                  <a:srgbClr val="000000"/>
                </a:solidFill>
              </a:rPr>
              <a:t> </a:t>
            </a:r>
            <a:r>
              <a:rPr lang="fr-FR" sz="1200" dirty="0" err="1" smtClean="0">
                <a:solidFill>
                  <a:srgbClr val="000000"/>
                </a:solidFill>
              </a:rPr>
              <a:t>int</a:t>
            </a:r>
            <a:r>
              <a:rPr lang="fr-FR" sz="1200" dirty="0" smtClean="0">
                <a:solidFill>
                  <a:srgbClr val="000000"/>
                </a:solidFill>
              </a:rPr>
              <a:t> </a:t>
            </a:r>
            <a:r>
              <a:rPr lang="fr-FR" sz="1200" b="1" dirty="0" smtClean="0">
                <a:solidFill>
                  <a:srgbClr val="000000"/>
                </a:solidFill>
              </a:rPr>
              <a:t>valeur</a:t>
            </a:r>
            <a:r>
              <a:rPr lang="fr-FR" sz="1200" dirty="0" smtClean="0">
                <a:solidFill>
                  <a:srgbClr val="000000"/>
                </a:solidFill>
              </a:rPr>
              <a:t> = 0;</a:t>
            </a:r>
          </a:p>
          <a:p>
            <a:r>
              <a:rPr lang="fr-FR" sz="1200" dirty="0" err="1" smtClean="0">
                <a:solidFill>
                  <a:srgbClr val="000000"/>
                </a:solidFill>
              </a:rPr>
              <a:t>Private</a:t>
            </a:r>
            <a:r>
              <a:rPr lang="fr-FR" sz="1200" dirty="0" smtClean="0">
                <a:solidFill>
                  <a:srgbClr val="000000"/>
                </a:solidFill>
              </a:rPr>
              <a:t> </a:t>
            </a:r>
            <a:r>
              <a:rPr lang="fr-FR" sz="1200" b="1" dirty="0" err="1" smtClean="0">
                <a:solidFill>
                  <a:srgbClr val="000000"/>
                </a:solidFill>
              </a:rPr>
              <a:t>ConcreteObserve</a:t>
            </a:r>
            <a:r>
              <a:rPr lang="fr-FR" sz="1200" dirty="0" smtClean="0">
                <a:solidFill>
                  <a:srgbClr val="000000"/>
                </a:solidFill>
              </a:rPr>
              <a:t> observe;</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err="1" smtClean="0">
                <a:solidFill>
                  <a:srgbClr val="000000"/>
                </a:solidFill>
              </a:rPr>
              <a:t>setObserve</a:t>
            </a:r>
            <a:r>
              <a:rPr lang="fr-FR" sz="1200" dirty="0" smtClean="0">
                <a:solidFill>
                  <a:srgbClr val="000000"/>
                </a:solidFill>
              </a:rPr>
              <a:t>(</a:t>
            </a:r>
            <a:r>
              <a:rPr lang="fr-FR" sz="1200" dirty="0" err="1" smtClean="0">
                <a:solidFill>
                  <a:srgbClr val="000000"/>
                </a:solidFill>
              </a:rPr>
              <a:t>ConcreteObserve</a:t>
            </a:r>
            <a:r>
              <a:rPr lang="fr-FR" sz="1200" dirty="0" smtClean="0">
                <a:solidFill>
                  <a:srgbClr val="000000"/>
                </a:solidFill>
              </a:rPr>
              <a:t> </a:t>
            </a:r>
            <a:r>
              <a:rPr lang="fr-FR" sz="1200" dirty="0" err="1" smtClean="0">
                <a:solidFill>
                  <a:srgbClr val="000000"/>
                </a:solidFill>
              </a:rPr>
              <a:t>pObserve</a:t>
            </a:r>
            <a:r>
              <a:rPr lang="fr-FR" sz="1200" dirty="0" smtClean="0">
                <a:solidFill>
                  <a:srgbClr val="000000"/>
                </a:solidFill>
              </a:rPr>
              <a:t>) {</a:t>
            </a:r>
          </a:p>
          <a:p>
            <a:r>
              <a:rPr lang="fr-FR" sz="1200" dirty="0" smtClean="0">
                <a:solidFill>
                  <a:srgbClr val="000000"/>
                </a:solidFill>
              </a:rPr>
              <a:t>observe =</a:t>
            </a:r>
            <a:r>
              <a:rPr lang="fr-FR" sz="1200" dirty="0" err="1" smtClean="0">
                <a:solidFill>
                  <a:srgbClr val="000000"/>
                </a:solidFill>
              </a:rPr>
              <a:t>pObserve</a:t>
            </a:r>
            <a:r>
              <a:rPr lang="fr-FR" sz="1200" dirty="0" smtClean="0">
                <a:solidFill>
                  <a:srgbClr val="000000"/>
                </a:solidFill>
              </a:rPr>
              <a:t>;}</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err="1" smtClean="0">
                <a:solidFill>
                  <a:srgbClr val="000000"/>
                </a:solidFill>
              </a:rPr>
              <a:t>miseAJour</a:t>
            </a:r>
            <a:r>
              <a:rPr lang="fr-FR" sz="1200" dirty="0" smtClean="0">
                <a:solidFill>
                  <a:srgbClr val="000000"/>
                </a:solidFill>
              </a:rPr>
              <a:t>() {</a:t>
            </a:r>
          </a:p>
          <a:p>
            <a:r>
              <a:rPr lang="fr-FR" sz="1200" dirty="0" smtClean="0">
                <a:solidFill>
                  <a:srgbClr val="000000"/>
                </a:solidFill>
              </a:rPr>
              <a:t>valeur =</a:t>
            </a:r>
            <a:r>
              <a:rPr lang="fr-FR" sz="1200" b="1" dirty="0" err="1" smtClean="0">
                <a:solidFill>
                  <a:srgbClr val="000000"/>
                </a:solidFill>
              </a:rPr>
              <a:t>observe</a:t>
            </a:r>
            <a:r>
              <a:rPr lang="fr-FR" sz="1200" dirty="0" err="1" smtClean="0">
                <a:solidFill>
                  <a:srgbClr val="000000"/>
                </a:solidFill>
              </a:rPr>
              <a:t>.getValeur</a:t>
            </a:r>
            <a:r>
              <a:rPr lang="fr-FR" sz="1200" dirty="0" smtClean="0">
                <a:solidFill>
                  <a:srgbClr val="000000"/>
                </a:solidFill>
              </a:rPr>
              <a:t>();}</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smtClean="0">
                <a:solidFill>
                  <a:srgbClr val="000000"/>
                </a:solidFill>
              </a:rPr>
              <a:t>afficher</a:t>
            </a:r>
            <a:r>
              <a:rPr lang="fr-FR" sz="1200" dirty="0" smtClean="0">
                <a:solidFill>
                  <a:srgbClr val="000000"/>
                </a:solidFill>
              </a:rPr>
              <a:t>() {</a:t>
            </a:r>
          </a:p>
          <a:p>
            <a:r>
              <a:rPr lang="fr-FR" sz="1200" dirty="0" smtClean="0">
                <a:solidFill>
                  <a:srgbClr val="000000"/>
                </a:solidFill>
              </a:rPr>
              <a:t>System.out.println("</a:t>
            </a:r>
            <a:r>
              <a:rPr lang="fr-FR" sz="1200" dirty="0" err="1" smtClean="0">
                <a:solidFill>
                  <a:srgbClr val="000000"/>
                </a:solidFill>
              </a:rPr>
              <a:t>ConcreteObservateurA</a:t>
            </a:r>
            <a:r>
              <a:rPr lang="fr-FR" sz="1200" dirty="0" smtClean="0">
                <a:solidFill>
                  <a:srgbClr val="000000"/>
                </a:solidFill>
              </a:rPr>
              <a:t> contient " +valeur);}}</a:t>
            </a:r>
            <a:endParaRPr lang="fr-FR" sz="1200" dirty="0">
              <a:solidFill>
                <a:srgbClr val="000000"/>
              </a:solidFill>
            </a:endParaRPr>
          </a:p>
        </p:txBody>
      </p:sp>
      <p:sp>
        <p:nvSpPr>
          <p:cNvPr id="8" name="Rectangle 7"/>
          <p:cNvSpPr/>
          <p:nvPr/>
        </p:nvSpPr>
        <p:spPr>
          <a:xfrm>
            <a:off x="4429124" y="2428868"/>
            <a:ext cx="4714876" cy="1754326"/>
          </a:xfrm>
          <a:prstGeom prst="rect">
            <a:avLst/>
          </a:prstGeom>
          <a:solidFill>
            <a:schemeClr val="accent4">
              <a:lumMod val="40000"/>
              <a:lumOff val="60000"/>
            </a:schemeClr>
          </a:solidFill>
          <a:ln>
            <a:solidFill>
              <a:schemeClr val="tx2"/>
            </a:solidFill>
            <a:prstDash val="dash"/>
          </a:ln>
        </p:spPr>
        <p:txBody>
          <a:bodyPr wrap="square">
            <a:spAutoFit/>
          </a:bodyPr>
          <a:lstStyle/>
          <a:p>
            <a:r>
              <a:rPr lang="fr-FR" sz="1200" dirty="0" smtClean="0">
                <a:solidFill>
                  <a:srgbClr val="000000"/>
                </a:solidFill>
              </a:rPr>
              <a:t>public class </a:t>
            </a:r>
            <a:r>
              <a:rPr lang="fr-FR" sz="1200" b="1" dirty="0" err="1" smtClean="0">
                <a:solidFill>
                  <a:srgbClr val="000000"/>
                </a:solidFill>
              </a:rPr>
              <a:t>ConcreteObservateurB</a:t>
            </a:r>
            <a:r>
              <a:rPr lang="fr-FR" sz="1200" dirty="0" smtClean="0">
                <a:solidFill>
                  <a:srgbClr val="000000"/>
                </a:solidFill>
              </a:rPr>
              <a:t> </a:t>
            </a:r>
            <a:r>
              <a:rPr lang="fr-FR" sz="1200" dirty="0" err="1" smtClean="0">
                <a:solidFill>
                  <a:srgbClr val="000000"/>
                </a:solidFill>
              </a:rPr>
              <a:t>implements</a:t>
            </a:r>
            <a:r>
              <a:rPr lang="fr-FR" sz="1200" dirty="0" smtClean="0">
                <a:solidFill>
                  <a:srgbClr val="000000"/>
                </a:solidFill>
              </a:rPr>
              <a:t> </a:t>
            </a:r>
            <a:r>
              <a:rPr lang="fr-FR" sz="1200" b="1" dirty="0" smtClean="0">
                <a:solidFill>
                  <a:srgbClr val="000000"/>
                </a:solidFill>
              </a:rPr>
              <a:t>Observateur</a:t>
            </a:r>
            <a:r>
              <a:rPr lang="fr-FR" sz="1200" dirty="0" smtClean="0">
                <a:solidFill>
                  <a:srgbClr val="000000"/>
                </a:solidFill>
              </a:rPr>
              <a:t> {</a:t>
            </a:r>
          </a:p>
          <a:p>
            <a:r>
              <a:rPr lang="fr-FR" sz="1200" dirty="0" err="1" smtClean="0">
                <a:solidFill>
                  <a:srgbClr val="000000"/>
                </a:solidFill>
              </a:rPr>
              <a:t>private</a:t>
            </a:r>
            <a:r>
              <a:rPr lang="fr-FR" sz="1200" dirty="0" smtClean="0">
                <a:solidFill>
                  <a:srgbClr val="000000"/>
                </a:solidFill>
              </a:rPr>
              <a:t> </a:t>
            </a:r>
            <a:r>
              <a:rPr lang="fr-FR" sz="1200" dirty="0" err="1" smtClean="0">
                <a:solidFill>
                  <a:srgbClr val="000000"/>
                </a:solidFill>
              </a:rPr>
              <a:t>int</a:t>
            </a:r>
            <a:r>
              <a:rPr lang="fr-FR" sz="1200" dirty="0" smtClean="0">
                <a:solidFill>
                  <a:srgbClr val="000000"/>
                </a:solidFill>
              </a:rPr>
              <a:t> </a:t>
            </a:r>
            <a:r>
              <a:rPr lang="fr-FR" sz="1200" b="1" dirty="0" smtClean="0">
                <a:solidFill>
                  <a:srgbClr val="000000"/>
                </a:solidFill>
              </a:rPr>
              <a:t>valeur</a:t>
            </a:r>
            <a:r>
              <a:rPr lang="fr-FR" sz="1200" dirty="0" smtClean="0">
                <a:solidFill>
                  <a:srgbClr val="000000"/>
                </a:solidFill>
              </a:rPr>
              <a:t> = 0;</a:t>
            </a:r>
          </a:p>
          <a:p>
            <a:r>
              <a:rPr lang="fr-FR" sz="1200" dirty="0" err="1" smtClean="0">
                <a:solidFill>
                  <a:srgbClr val="000000"/>
                </a:solidFill>
              </a:rPr>
              <a:t>Private</a:t>
            </a:r>
            <a:r>
              <a:rPr lang="fr-FR" sz="1200" dirty="0" smtClean="0">
                <a:solidFill>
                  <a:srgbClr val="000000"/>
                </a:solidFill>
              </a:rPr>
              <a:t> </a:t>
            </a:r>
            <a:r>
              <a:rPr lang="fr-FR" sz="1200" b="1" dirty="0" err="1" smtClean="0">
                <a:solidFill>
                  <a:srgbClr val="000000"/>
                </a:solidFill>
              </a:rPr>
              <a:t>ConcreteObserve</a:t>
            </a:r>
            <a:r>
              <a:rPr lang="fr-FR" sz="1200" dirty="0" smtClean="0">
                <a:solidFill>
                  <a:srgbClr val="000000"/>
                </a:solidFill>
              </a:rPr>
              <a:t> observe;</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err="1" smtClean="0">
                <a:solidFill>
                  <a:srgbClr val="000000"/>
                </a:solidFill>
              </a:rPr>
              <a:t>setObserve</a:t>
            </a:r>
            <a:r>
              <a:rPr lang="fr-FR" sz="1200" dirty="0" smtClean="0">
                <a:solidFill>
                  <a:srgbClr val="000000"/>
                </a:solidFill>
              </a:rPr>
              <a:t>(</a:t>
            </a:r>
            <a:r>
              <a:rPr lang="fr-FR" sz="1200" dirty="0" err="1" smtClean="0">
                <a:solidFill>
                  <a:srgbClr val="000000"/>
                </a:solidFill>
              </a:rPr>
              <a:t>ConcreteObserve</a:t>
            </a:r>
            <a:r>
              <a:rPr lang="fr-FR" sz="1200" dirty="0" smtClean="0">
                <a:solidFill>
                  <a:srgbClr val="000000"/>
                </a:solidFill>
              </a:rPr>
              <a:t> </a:t>
            </a:r>
            <a:r>
              <a:rPr lang="fr-FR" sz="1200" dirty="0" err="1" smtClean="0">
                <a:solidFill>
                  <a:srgbClr val="000000"/>
                </a:solidFill>
              </a:rPr>
              <a:t>pObserve</a:t>
            </a:r>
            <a:r>
              <a:rPr lang="fr-FR" sz="1200" dirty="0" smtClean="0">
                <a:solidFill>
                  <a:srgbClr val="000000"/>
                </a:solidFill>
              </a:rPr>
              <a:t>) {</a:t>
            </a:r>
          </a:p>
          <a:p>
            <a:r>
              <a:rPr lang="fr-FR" sz="1200" dirty="0" smtClean="0">
                <a:solidFill>
                  <a:srgbClr val="000000"/>
                </a:solidFill>
              </a:rPr>
              <a:t>observe =</a:t>
            </a:r>
            <a:r>
              <a:rPr lang="fr-FR" sz="1200" dirty="0" err="1" smtClean="0">
                <a:solidFill>
                  <a:srgbClr val="000000"/>
                </a:solidFill>
              </a:rPr>
              <a:t>pObserve</a:t>
            </a:r>
            <a:r>
              <a:rPr lang="fr-FR" sz="1200" dirty="0" smtClean="0">
                <a:solidFill>
                  <a:srgbClr val="000000"/>
                </a:solidFill>
              </a:rPr>
              <a:t>;}</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err="1" smtClean="0">
                <a:solidFill>
                  <a:srgbClr val="000000"/>
                </a:solidFill>
              </a:rPr>
              <a:t>miseAJour</a:t>
            </a:r>
            <a:r>
              <a:rPr lang="fr-FR" sz="1200" dirty="0" smtClean="0">
                <a:solidFill>
                  <a:srgbClr val="000000"/>
                </a:solidFill>
              </a:rPr>
              <a:t>() {</a:t>
            </a:r>
          </a:p>
          <a:p>
            <a:r>
              <a:rPr lang="fr-FR" sz="1200" dirty="0" smtClean="0">
                <a:solidFill>
                  <a:srgbClr val="000000"/>
                </a:solidFill>
              </a:rPr>
              <a:t>valeur =</a:t>
            </a:r>
            <a:r>
              <a:rPr lang="fr-FR" sz="1200" b="1" dirty="0" err="1" smtClean="0">
                <a:solidFill>
                  <a:srgbClr val="000000"/>
                </a:solidFill>
              </a:rPr>
              <a:t>observe</a:t>
            </a:r>
            <a:r>
              <a:rPr lang="fr-FR" sz="1200" dirty="0" err="1" smtClean="0">
                <a:solidFill>
                  <a:srgbClr val="000000"/>
                </a:solidFill>
              </a:rPr>
              <a:t>.getValeur</a:t>
            </a:r>
            <a:r>
              <a:rPr lang="fr-FR" sz="1200" dirty="0" smtClean="0">
                <a:solidFill>
                  <a:srgbClr val="000000"/>
                </a:solidFill>
              </a:rPr>
              <a:t>();}</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smtClean="0">
                <a:solidFill>
                  <a:srgbClr val="000000"/>
                </a:solidFill>
              </a:rPr>
              <a:t>affiche</a:t>
            </a:r>
            <a:r>
              <a:rPr lang="fr-FR" sz="1200" dirty="0" smtClean="0">
                <a:solidFill>
                  <a:srgbClr val="000000"/>
                </a:solidFill>
              </a:rPr>
              <a:t>r() {</a:t>
            </a:r>
          </a:p>
          <a:p>
            <a:r>
              <a:rPr lang="fr-FR" sz="1200" dirty="0" smtClean="0">
                <a:solidFill>
                  <a:srgbClr val="000000"/>
                </a:solidFill>
              </a:rPr>
              <a:t>System.out.println("</a:t>
            </a:r>
            <a:r>
              <a:rPr lang="fr-FR" sz="1200" dirty="0" err="1" smtClean="0">
                <a:solidFill>
                  <a:srgbClr val="000000"/>
                </a:solidFill>
              </a:rPr>
              <a:t>ConcreteObservateurB</a:t>
            </a:r>
            <a:r>
              <a:rPr lang="fr-FR" sz="1200" dirty="0" smtClean="0">
                <a:solidFill>
                  <a:srgbClr val="000000"/>
                </a:solidFill>
              </a:rPr>
              <a:t> contient " +valeur);}}</a:t>
            </a:r>
            <a:endParaRPr lang="fr-FR" sz="1200" dirty="0">
              <a:solidFill>
                <a:srgbClr val="000000"/>
              </a:solidFill>
            </a:endParaRPr>
          </a:p>
        </p:txBody>
      </p:sp>
      <p:sp>
        <p:nvSpPr>
          <p:cNvPr id="9" name="Rectangle 8"/>
          <p:cNvSpPr/>
          <p:nvPr/>
        </p:nvSpPr>
        <p:spPr>
          <a:xfrm>
            <a:off x="0" y="4286256"/>
            <a:ext cx="5072066" cy="2492990"/>
          </a:xfrm>
          <a:prstGeom prst="rect">
            <a:avLst/>
          </a:prstGeom>
          <a:solidFill>
            <a:schemeClr val="accent6">
              <a:lumMod val="40000"/>
              <a:lumOff val="60000"/>
            </a:schemeClr>
          </a:solidFill>
          <a:ln>
            <a:solidFill>
              <a:schemeClr val="tx2"/>
            </a:solidFill>
            <a:prstDash val="dash"/>
          </a:ln>
        </p:spPr>
        <p:txBody>
          <a:bodyPr wrap="square">
            <a:spAutoFit/>
          </a:bodyPr>
          <a:lstStyle/>
          <a:p>
            <a:r>
              <a:rPr lang="fr-FR" sz="1200" dirty="0" smtClean="0">
                <a:solidFill>
                  <a:srgbClr val="000000"/>
                </a:solidFill>
              </a:rPr>
              <a:t>public </a:t>
            </a:r>
            <a:r>
              <a:rPr lang="fr-FR" sz="1200" dirty="0" err="1" smtClean="0">
                <a:solidFill>
                  <a:srgbClr val="000000"/>
                </a:solidFill>
              </a:rPr>
              <a:t>static</a:t>
            </a:r>
            <a:r>
              <a:rPr lang="fr-FR" sz="1200" dirty="0" smtClean="0">
                <a:solidFill>
                  <a:srgbClr val="000000"/>
                </a:solidFill>
              </a:rPr>
              <a:t> </a:t>
            </a:r>
            <a:r>
              <a:rPr lang="fr-FR" sz="1200" dirty="0" err="1" smtClean="0">
                <a:solidFill>
                  <a:srgbClr val="000000"/>
                </a:solidFill>
              </a:rPr>
              <a:t>voidmain</a:t>
            </a:r>
            <a:r>
              <a:rPr lang="fr-FR" sz="1200" dirty="0" smtClean="0">
                <a:solidFill>
                  <a:srgbClr val="000000"/>
                </a:solidFill>
              </a:rPr>
              <a:t>(String[] </a:t>
            </a:r>
            <a:r>
              <a:rPr lang="fr-FR" sz="1200" dirty="0" err="1" smtClean="0">
                <a:solidFill>
                  <a:srgbClr val="000000"/>
                </a:solidFill>
              </a:rPr>
              <a:t>args</a:t>
            </a:r>
            <a:r>
              <a:rPr lang="fr-FR" sz="1200" dirty="0" smtClean="0">
                <a:solidFill>
                  <a:srgbClr val="000000"/>
                </a:solidFill>
              </a:rPr>
              <a:t>) {</a:t>
            </a:r>
          </a:p>
          <a:p>
            <a:r>
              <a:rPr lang="fr-FR" sz="1200" dirty="0" err="1" smtClean="0">
                <a:solidFill>
                  <a:srgbClr val="000000"/>
                </a:solidFill>
              </a:rPr>
              <a:t>ConcreteObserve</a:t>
            </a:r>
            <a:r>
              <a:rPr lang="fr-FR" sz="1200" dirty="0" smtClean="0">
                <a:solidFill>
                  <a:srgbClr val="000000"/>
                </a:solidFill>
              </a:rPr>
              <a:t> </a:t>
            </a:r>
            <a:r>
              <a:rPr lang="fr-FR" sz="1200" b="1" dirty="0" err="1" smtClean="0">
                <a:solidFill>
                  <a:srgbClr val="000000"/>
                </a:solidFill>
              </a:rPr>
              <a:t>lObserve</a:t>
            </a:r>
            <a:r>
              <a:rPr lang="fr-FR" sz="1200" dirty="0" smtClean="0">
                <a:solidFill>
                  <a:srgbClr val="000000"/>
                </a:solidFill>
              </a:rPr>
              <a:t> = </a:t>
            </a:r>
            <a:r>
              <a:rPr lang="fr-FR" sz="1200" dirty="0" err="1" smtClean="0">
                <a:solidFill>
                  <a:srgbClr val="000000"/>
                </a:solidFill>
              </a:rPr>
              <a:t>newConcreteObserve</a:t>
            </a:r>
            <a:r>
              <a:rPr lang="fr-FR" sz="1200" dirty="0" smtClean="0">
                <a:solidFill>
                  <a:srgbClr val="000000"/>
                </a:solidFill>
              </a:rPr>
              <a:t>();</a:t>
            </a:r>
          </a:p>
          <a:p>
            <a:r>
              <a:rPr lang="fr-FR" sz="1200" dirty="0" err="1" smtClean="0">
                <a:solidFill>
                  <a:srgbClr val="000000"/>
                </a:solidFill>
              </a:rPr>
              <a:t>ConcreteObservateurA</a:t>
            </a:r>
            <a:r>
              <a:rPr lang="fr-FR" sz="1200" dirty="0" smtClean="0">
                <a:solidFill>
                  <a:srgbClr val="000000"/>
                </a:solidFill>
              </a:rPr>
              <a:t> </a:t>
            </a:r>
            <a:r>
              <a:rPr lang="fr-FR" sz="1200" b="1" dirty="0" err="1" smtClean="0">
                <a:solidFill>
                  <a:srgbClr val="000000"/>
                </a:solidFill>
              </a:rPr>
              <a:t>lConcreteObservateurA</a:t>
            </a:r>
            <a:r>
              <a:rPr lang="fr-FR" sz="1200" dirty="0" smtClean="0">
                <a:solidFill>
                  <a:srgbClr val="000000"/>
                </a:solidFill>
              </a:rPr>
              <a:t> = </a:t>
            </a:r>
            <a:r>
              <a:rPr lang="fr-FR" sz="1200" dirty="0" err="1" smtClean="0">
                <a:solidFill>
                  <a:srgbClr val="000000"/>
                </a:solidFill>
              </a:rPr>
              <a:t>newConcreteObservateurA</a:t>
            </a:r>
            <a:r>
              <a:rPr lang="fr-FR" sz="1200" dirty="0" smtClean="0">
                <a:solidFill>
                  <a:srgbClr val="000000"/>
                </a:solidFill>
              </a:rPr>
              <a:t>();</a:t>
            </a:r>
          </a:p>
          <a:p>
            <a:r>
              <a:rPr lang="fr-FR" sz="1200" dirty="0" err="1" smtClean="0">
                <a:solidFill>
                  <a:srgbClr val="000000"/>
                </a:solidFill>
              </a:rPr>
              <a:t>ConcreteObservateurB</a:t>
            </a:r>
            <a:r>
              <a:rPr lang="fr-FR" sz="1200" dirty="0" smtClean="0">
                <a:solidFill>
                  <a:srgbClr val="000000"/>
                </a:solidFill>
              </a:rPr>
              <a:t> </a:t>
            </a:r>
            <a:r>
              <a:rPr lang="fr-FR" sz="1200" b="1" dirty="0" err="1" smtClean="0">
                <a:solidFill>
                  <a:srgbClr val="000000"/>
                </a:solidFill>
              </a:rPr>
              <a:t>lConcreteObservateurB</a:t>
            </a:r>
            <a:r>
              <a:rPr lang="fr-FR" sz="1200" dirty="0" smtClean="0">
                <a:solidFill>
                  <a:srgbClr val="000000"/>
                </a:solidFill>
              </a:rPr>
              <a:t> = </a:t>
            </a:r>
            <a:r>
              <a:rPr lang="fr-FR" sz="1200" dirty="0" err="1" smtClean="0">
                <a:solidFill>
                  <a:srgbClr val="000000"/>
                </a:solidFill>
              </a:rPr>
              <a:t>newConcreteObservateurB</a:t>
            </a:r>
            <a:r>
              <a:rPr lang="fr-FR" sz="1200" dirty="0" smtClean="0">
                <a:solidFill>
                  <a:srgbClr val="000000"/>
                </a:solidFill>
              </a:rPr>
              <a:t>();</a:t>
            </a:r>
          </a:p>
          <a:p>
            <a:r>
              <a:rPr lang="fr-FR" sz="1200" b="1" dirty="0" err="1" smtClean="0">
                <a:solidFill>
                  <a:srgbClr val="000000"/>
                </a:solidFill>
              </a:rPr>
              <a:t>lObserve</a:t>
            </a:r>
            <a:r>
              <a:rPr lang="fr-FR" sz="1200" dirty="0" err="1" smtClean="0">
                <a:solidFill>
                  <a:srgbClr val="000000"/>
                </a:solidFill>
              </a:rPr>
              <a:t>.ajouterObs</a:t>
            </a:r>
            <a:r>
              <a:rPr lang="fr-FR" sz="1200" dirty="0" smtClean="0">
                <a:solidFill>
                  <a:srgbClr val="000000"/>
                </a:solidFill>
              </a:rPr>
              <a:t>(</a:t>
            </a:r>
            <a:r>
              <a:rPr lang="fr-FR" sz="1200" b="1" dirty="0" err="1" smtClean="0">
                <a:solidFill>
                  <a:srgbClr val="000000"/>
                </a:solidFill>
              </a:rPr>
              <a:t>lConcreteObservateurA</a:t>
            </a:r>
            <a:r>
              <a:rPr lang="fr-FR" sz="1200" dirty="0" smtClean="0">
                <a:solidFill>
                  <a:srgbClr val="000000"/>
                </a:solidFill>
              </a:rPr>
              <a:t>);</a:t>
            </a:r>
          </a:p>
          <a:p>
            <a:r>
              <a:rPr lang="fr-FR" sz="1200" dirty="0" err="1" smtClean="0">
                <a:solidFill>
                  <a:srgbClr val="000000"/>
                </a:solidFill>
              </a:rPr>
              <a:t>l</a:t>
            </a:r>
            <a:r>
              <a:rPr lang="fr-FR" sz="1200" b="1" dirty="0" err="1" smtClean="0">
                <a:solidFill>
                  <a:srgbClr val="000000"/>
                </a:solidFill>
              </a:rPr>
              <a:t>Observe</a:t>
            </a:r>
            <a:r>
              <a:rPr lang="fr-FR" sz="1200" dirty="0" err="1" smtClean="0">
                <a:solidFill>
                  <a:srgbClr val="000000"/>
                </a:solidFill>
              </a:rPr>
              <a:t>.ajouterObs</a:t>
            </a:r>
            <a:r>
              <a:rPr lang="fr-FR" sz="1200" dirty="0" smtClean="0">
                <a:solidFill>
                  <a:srgbClr val="000000"/>
                </a:solidFill>
              </a:rPr>
              <a:t>(</a:t>
            </a:r>
            <a:r>
              <a:rPr lang="fr-FR" sz="1200" dirty="0" err="1" smtClean="0">
                <a:solidFill>
                  <a:srgbClr val="000000"/>
                </a:solidFill>
              </a:rPr>
              <a:t>l</a:t>
            </a:r>
            <a:r>
              <a:rPr lang="fr-FR" sz="1200" b="1" dirty="0" err="1" smtClean="0">
                <a:solidFill>
                  <a:srgbClr val="000000"/>
                </a:solidFill>
              </a:rPr>
              <a:t>ConcreteObservateurB</a:t>
            </a:r>
            <a:r>
              <a:rPr lang="fr-FR" sz="1200" dirty="0" smtClean="0">
                <a:solidFill>
                  <a:srgbClr val="000000"/>
                </a:solidFill>
              </a:rPr>
              <a:t>);</a:t>
            </a:r>
          </a:p>
          <a:p>
            <a:r>
              <a:rPr lang="fr-FR" sz="1200" b="1" dirty="0" err="1" smtClean="0">
                <a:solidFill>
                  <a:srgbClr val="000000"/>
                </a:solidFill>
              </a:rPr>
              <a:t>lConcreteObservateurA</a:t>
            </a:r>
            <a:r>
              <a:rPr lang="fr-FR" sz="1200" dirty="0" err="1" smtClean="0">
                <a:solidFill>
                  <a:srgbClr val="000000"/>
                </a:solidFill>
              </a:rPr>
              <a:t>.setObserve</a:t>
            </a:r>
            <a:r>
              <a:rPr lang="fr-FR" sz="1200" dirty="0" smtClean="0">
                <a:solidFill>
                  <a:srgbClr val="000000"/>
                </a:solidFill>
              </a:rPr>
              <a:t>(</a:t>
            </a:r>
            <a:r>
              <a:rPr lang="fr-FR" sz="1200" b="1" dirty="0" err="1" smtClean="0">
                <a:solidFill>
                  <a:srgbClr val="000000"/>
                </a:solidFill>
              </a:rPr>
              <a:t>lObserve</a:t>
            </a:r>
            <a:r>
              <a:rPr lang="fr-FR" sz="1200" dirty="0" smtClean="0">
                <a:solidFill>
                  <a:srgbClr val="000000"/>
                </a:solidFill>
              </a:rPr>
              <a:t>);</a:t>
            </a:r>
          </a:p>
          <a:p>
            <a:r>
              <a:rPr lang="fr-FR" sz="1200" b="1" dirty="0" err="1" smtClean="0">
                <a:solidFill>
                  <a:srgbClr val="000000"/>
                </a:solidFill>
              </a:rPr>
              <a:t>lConcreteObservateurB</a:t>
            </a:r>
            <a:r>
              <a:rPr lang="fr-FR" sz="1200" dirty="0" err="1" smtClean="0">
                <a:solidFill>
                  <a:srgbClr val="000000"/>
                </a:solidFill>
              </a:rPr>
              <a:t>.setObserve</a:t>
            </a:r>
            <a:r>
              <a:rPr lang="fr-FR" sz="1200" b="1" dirty="0" smtClean="0">
                <a:solidFill>
                  <a:srgbClr val="000000"/>
                </a:solidFill>
              </a:rPr>
              <a:t>(</a:t>
            </a:r>
            <a:r>
              <a:rPr lang="fr-FR" sz="1200" b="1" dirty="0" err="1" smtClean="0">
                <a:solidFill>
                  <a:srgbClr val="000000"/>
                </a:solidFill>
              </a:rPr>
              <a:t>lObserve</a:t>
            </a:r>
            <a:r>
              <a:rPr lang="fr-FR" sz="1200" dirty="0" smtClean="0">
                <a:solidFill>
                  <a:srgbClr val="000000"/>
                </a:solidFill>
              </a:rPr>
              <a:t>);</a:t>
            </a:r>
          </a:p>
          <a:p>
            <a:r>
              <a:rPr lang="fr-FR" sz="1200" b="1" dirty="0" err="1" smtClean="0">
                <a:solidFill>
                  <a:srgbClr val="000000"/>
                </a:solidFill>
              </a:rPr>
              <a:t>lConcreteObservateurA</a:t>
            </a:r>
            <a:r>
              <a:rPr lang="fr-FR" sz="1200" dirty="0" err="1" smtClean="0">
                <a:solidFill>
                  <a:srgbClr val="000000"/>
                </a:solidFill>
              </a:rPr>
              <a:t>.afficher</a:t>
            </a:r>
            <a:r>
              <a:rPr lang="fr-FR" sz="1200" dirty="0" smtClean="0">
                <a:solidFill>
                  <a:srgbClr val="000000"/>
                </a:solidFill>
              </a:rPr>
              <a:t>();</a:t>
            </a:r>
          </a:p>
          <a:p>
            <a:r>
              <a:rPr lang="fr-FR" sz="1200" b="1" dirty="0" err="1" smtClean="0">
                <a:solidFill>
                  <a:srgbClr val="000000"/>
                </a:solidFill>
              </a:rPr>
              <a:t>lConcreteObservateurB</a:t>
            </a:r>
            <a:r>
              <a:rPr lang="fr-FR" sz="1200" dirty="0" err="1" smtClean="0">
                <a:solidFill>
                  <a:srgbClr val="000000"/>
                </a:solidFill>
              </a:rPr>
              <a:t>.afficher</a:t>
            </a:r>
            <a:r>
              <a:rPr lang="fr-FR" sz="1200" dirty="0" smtClean="0">
                <a:solidFill>
                  <a:srgbClr val="000000"/>
                </a:solidFill>
              </a:rPr>
              <a:t>();</a:t>
            </a:r>
          </a:p>
          <a:p>
            <a:r>
              <a:rPr lang="fr-FR" sz="1200" dirty="0" err="1" smtClean="0">
                <a:solidFill>
                  <a:srgbClr val="000000"/>
                </a:solidFill>
              </a:rPr>
              <a:t>l</a:t>
            </a:r>
            <a:r>
              <a:rPr lang="fr-FR" sz="1200" b="1" dirty="0" err="1" smtClean="0">
                <a:solidFill>
                  <a:srgbClr val="000000"/>
                </a:solidFill>
              </a:rPr>
              <a:t>Observe</a:t>
            </a:r>
            <a:r>
              <a:rPr lang="fr-FR" sz="1200" dirty="0" err="1" smtClean="0">
                <a:solidFill>
                  <a:srgbClr val="000000"/>
                </a:solidFill>
              </a:rPr>
              <a:t>.setValeur</a:t>
            </a:r>
            <a:r>
              <a:rPr lang="fr-FR" sz="1200" dirty="0" smtClean="0">
                <a:solidFill>
                  <a:srgbClr val="000000"/>
                </a:solidFill>
              </a:rPr>
              <a:t>(4);</a:t>
            </a:r>
          </a:p>
          <a:p>
            <a:r>
              <a:rPr lang="fr-FR" sz="1200" b="1" dirty="0" err="1" smtClean="0">
                <a:solidFill>
                  <a:srgbClr val="000000"/>
                </a:solidFill>
              </a:rPr>
              <a:t>lConcreteObservateurA</a:t>
            </a:r>
            <a:r>
              <a:rPr lang="fr-FR" sz="1200" dirty="0" err="1" smtClean="0">
                <a:solidFill>
                  <a:srgbClr val="000000"/>
                </a:solidFill>
              </a:rPr>
              <a:t>.afficher</a:t>
            </a:r>
            <a:r>
              <a:rPr lang="fr-FR" sz="1200" dirty="0" smtClean="0">
                <a:solidFill>
                  <a:srgbClr val="000000"/>
                </a:solidFill>
              </a:rPr>
              <a:t>();</a:t>
            </a:r>
          </a:p>
          <a:p>
            <a:r>
              <a:rPr lang="fr-FR" sz="1200" dirty="0" err="1" smtClean="0">
                <a:solidFill>
                  <a:srgbClr val="000000"/>
                </a:solidFill>
              </a:rPr>
              <a:t>l</a:t>
            </a:r>
            <a:r>
              <a:rPr lang="fr-FR" sz="1200" b="1" dirty="0" err="1" smtClean="0">
                <a:solidFill>
                  <a:srgbClr val="000000"/>
                </a:solidFill>
              </a:rPr>
              <a:t>ConcreteObservateurB</a:t>
            </a:r>
            <a:r>
              <a:rPr lang="fr-FR" sz="1200" dirty="0" err="1" smtClean="0">
                <a:solidFill>
                  <a:srgbClr val="000000"/>
                </a:solidFill>
              </a:rPr>
              <a:t>.afficher</a:t>
            </a:r>
            <a:r>
              <a:rPr lang="fr-FR" sz="1200" dirty="0" smtClean="0">
                <a:solidFill>
                  <a:srgbClr val="000000"/>
                </a:solidFill>
              </a:rPr>
              <a:t>();</a:t>
            </a:r>
            <a:endParaRPr lang="fr-FR" sz="1200" dirty="0">
              <a:solidFill>
                <a:srgbClr val="000000"/>
              </a:solidFill>
            </a:endParaRPr>
          </a:p>
        </p:txBody>
      </p:sp>
      <p:sp>
        <p:nvSpPr>
          <p:cNvPr id="10" name="Rectangle 9"/>
          <p:cNvSpPr/>
          <p:nvPr/>
        </p:nvSpPr>
        <p:spPr>
          <a:xfrm>
            <a:off x="5715008" y="4643446"/>
            <a:ext cx="2643190" cy="1323439"/>
          </a:xfrm>
          <a:prstGeom prst="rect">
            <a:avLst/>
          </a:prstGeom>
          <a:ln>
            <a:solidFill>
              <a:schemeClr val="tx1"/>
            </a:solidFill>
          </a:ln>
        </p:spPr>
        <p:txBody>
          <a:bodyPr wrap="square">
            <a:spAutoFit/>
          </a:bodyPr>
          <a:lstStyle/>
          <a:p>
            <a:r>
              <a:rPr lang="fr-FR" sz="1600" b="1" dirty="0" smtClean="0">
                <a:latin typeface="Agency FB" pitchFamily="34" charset="0"/>
              </a:rPr>
              <a:t>AFFICHAGE :</a:t>
            </a:r>
          </a:p>
          <a:p>
            <a:r>
              <a:rPr lang="fr-FR" sz="1600" b="1" dirty="0" err="1" smtClean="0">
                <a:latin typeface="Agency FB" pitchFamily="34" charset="0"/>
              </a:rPr>
              <a:t>ConcreteObservateurA</a:t>
            </a:r>
            <a:r>
              <a:rPr lang="fr-FR" sz="1600" b="1" dirty="0" smtClean="0">
                <a:latin typeface="Agency FB" pitchFamily="34" charset="0"/>
              </a:rPr>
              <a:t> contient 0</a:t>
            </a:r>
          </a:p>
          <a:p>
            <a:r>
              <a:rPr lang="fr-FR" sz="1600" b="1" dirty="0" smtClean="0">
                <a:latin typeface="Agency FB" pitchFamily="34" charset="0"/>
              </a:rPr>
              <a:t> </a:t>
            </a:r>
            <a:r>
              <a:rPr lang="fr-FR" sz="1600" b="1" dirty="0" err="1" smtClean="0">
                <a:latin typeface="Agency FB" pitchFamily="34" charset="0"/>
              </a:rPr>
              <a:t>ConcreteObservateurB</a:t>
            </a:r>
            <a:r>
              <a:rPr lang="fr-FR" sz="1600" b="1" dirty="0" smtClean="0">
                <a:latin typeface="Agency FB" pitchFamily="34" charset="0"/>
              </a:rPr>
              <a:t> contient 0</a:t>
            </a:r>
          </a:p>
          <a:p>
            <a:r>
              <a:rPr lang="fr-FR" sz="1600" b="1" dirty="0" smtClean="0">
                <a:latin typeface="Agency FB" pitchFamily="34" charset="0"/>
              </a:rPr>
              <a:t> </a:t>
            </a:r>
            <a:r>
              <a:rPr lang="fr-FR" sz="1600" b="1" dirty="0" err="1" smtClean="0">
                <a:latin typeface="Agency FB" pitchFamily="34" charset="0"/>
              </a:rPr>
              <a:t>ConcreteObservateurA</a:t>
            </a:r>
            <a:r>
              <a:rPr lang="fr-FR" sz="1600" b="1" dirty="0" smtClean="0">
                <a:latin typeface="Agency FB" pitchFamily="34" charset="0"/>
              </a:rPr>
              <a:t> contient 4</a:t>
            </a:r>
          </a:p>
          <a:p>
            <a:r>
              <a:rPr lang="fr-FR" sz="1600" b="1" dirty="0" smtClean="0">
                <a:latin typeface="Agency FB" pitchFamily="34" charset="0"/>
              </a:rPr>
              <a:t> </a:t>
            </a:r>
            <a:r>
              <a:rPr lang="fr-FR" sz="1600" b="1" dirty="0" err="1" smtClean="0">
                <a:latin typeface="Agency FB" pitchFamily="34" charset="0"/>
              </a:rPr>
              <a:t>ConcreteObservateurB</a:t>
            </a:r>
            <a:r>
              <a:rPr lang="fr-FR" sz="1600" b="1" dirty="0" smtClean="0">
                <a:latin typeface="Agency FB" pitchFamily="34" charset="0"/>
              </a:rPr>
              <a:t> contient 4</a:t>
            </a:r>
            <a:endParaRPr lang="fr-FR" sz="1600" b="1" dirty="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2191738"/>
            <a:ext cx="8429684" cy="3265509"/>
          </a:xfrm>
          <a:prstGeom prst="rect">
            <a:avLst/>
          </a:prstGeom>
        </p:spPr>
        <p:txBody>
          <a:bodyPr wrap="square">
            <a:spAutoFit/>
          </a:bodyPr>
          <a:lstStyle/>
          <a:p>
            <a:pPr marL="274320" lvl="0" indent="-274320" algn="just" fontAlgn="auto">
              <a:spcBef>
                <a:spcPct val="20000"/>
              </a:spcBef>
              <a:spcAft>
                <a:spcPts val="0"/>
              </a:spcAft>
              <a:buClr>
                <a:srgbClr val="F07F09"/>
              </a:buClr>
              <a:buSzPct val="85000"/>
              <a:defRPr/>
            </a:pPr>
            <a:r>
              <a:rPr lang="fr-FR" sz="2800" kern="0" dirty="0" smtClean="0">
                <a:solidFill>
                  <a:srgbClr val="1B587C">
                    <a:lumMod val="75000"/>
                  </a:srgbClr>
                </a:solidFill>
                <a:latin typeface="Georgia" pitchFamily="18" charset="0"/>
              </a:rPr>
              <a:t>Visiteur </a:t>
            </a:r>
          </a:p>
          <a:p>
            <a:pPr marL="274320" lvl="0" indent="-274320" algn="just" fontAlgn="auto">
              <a:spcBef>
                <a:spcPct val="20000"/>
              </a:spcBef>
              <a:spcAft>
                <a:spcPts val="0"/>
              </a:spcAft>
              <a:buClr>
                <a:srgbClr val="F07F09"/>
              </a:buClr>
              <a:buSzPct val="85000"/>
              <a:buFont typeface="Wingdings 2"/>
              <a:buChar char=""/>
              <a:defRPr/>
            </a:pPr>
            <a:endParaRPr lang="fr-FR" sz="2700" kern="0" dirty="0" smtClean="0">
              <a:solidFill>
                <a:srgbClr val="F07F09"/>
              </a:solidFill>
              <a:latin typeface="Georgia" pitchFamily="18" charset="0"/>
            </a:endParaRPr>
          </a:p>
          <a:p>
            <a:pPr marL="274320" lvl="0" indent="-274320" algn="just" fontAlgn="auto">
              <a:spcBef>
                <a:spcPct val="20000"/>
              </a:spcBef>
              <a:spcAft>
                <a:spcPts val="0"/>
              </a:spcAft>
              <a:buClr>
                <a:srgbClr val="F07F09"/>
              </a:buClr>
              <a:buSzPct val="85000"/>
              <a:buFont typeface="Wingdings 2"/>
              <a:buChar char=""/>
              <a:defRPr/>
            </a:pPr>
            <a:r>
              <a:rPr lang="fr-FR" sz="2700" kern="0" dirty="0" smtClean="0">
                <a:solidFill>
                  <a:srgbClr val="00B050"/>
                </a:solidFill>
                <a:latin typeface="Georgia" pitchFamily="18" charset="0"/>
              </a:rPr>
              <a:t>Intention</a:t>
            </a:r>
            <a:r>
              <a:rPr lang="fr-FR" sz="2700" kern="0" dirty="0" smtClean="0">
                <a:solidFill>
                  <a:srgbClr val="277FB3"/>
                </a:solidFill>
                <a:latin typeface="Georgia" pitchFamily="18" charset="0"/>
              </a:rPr>
              <a:t> </a:t>
            </a:r>
            <a:r>
              <a:rPr lang="fr-FR" sz="2700" kern="0" dirty="0" smtClean="0">
                <a:solidFill>
                  <a:srgbClr val="1B587C">
                    <a:lumMod val="75000"/>
                  </a:srgbClr>
                </a:solidFill>
                <a:latin typeface="Georgia" pitchFamily="18" charset="0"/>
              </a:rPr>
              <a:t>: Représenter une opération applicable aux éléments d’une structure d’objets et permettre de définir une nouvelle opération sans qu’il soit nécessaire de modifier les classes des éléments cibles.</a:t>
            </a:r>
          </a:p>
        </p:txBody>
      </p:sp>
      <p:sp>
        <p:nvSpPr>
          <p:cNvPr id="4" name="Rectangle 3"/>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285720" y="1428736"/>
            <a:ext cx="8503920" cy="5214974"/>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800" b="0" i="0" u="none" strike="noStrike" kern="1200" cap="none" spc="0" normalizeH="0" baseline="0" noProof="0" dirty="0" smtClean="0">
              <a:ln>
                <a:noFill/>
              </a:ln>
              <a:solidFill>
                <a:srgbClr val="F07F09"/>
              </a:solidFill>
              <a:effectLst/>
              <a:uLnTx/>
              <a:uFillTx/>
              <a:latin typeface="Georgia"/>
              <a:ea typeface="+mn-ea"/>
              <a:cs typeface="+mn-cs"/>
            </a:endParaRPr>
          </a:p>
          <a:p>
            <a:pPr marL="274320" indent="-274320" fontAlgn="auto">
              <a:spcBef>
                <a:spcPct val="20000"/>
              </a:spcBef>
              <a:spcAft>
                <a:spcPts val="0"/>
              </a:spcAft>
              <a:buClr>
                <a:srgbClr val="F07F09"/>
              </a:buClr>
              <a:buSzPct val="85000"/>
            </a:pPr>
            <a:r>
              <a:rPr kumimoji="0" lang="fr-FR" sz="2800" b="1" i="0" u="none" strike="noStrike" kern="1200" cap="none" spc="0" normalizeH="0" baseline="0" noProof="0" dirty="0" smtClean="0">
                <a:ln>
                  <a:noFill/>
                </a:ln>
                <a:solidFill>
                  <a:srgbClr val="00B050"/>
                </a:solidFill>
                <a:effectLst/>
                <a:uLnTx/>
                <a:uFillTx/>
                <a:latin typeface="Georgia"/>
                <a:ea typeface="+mn-ea"/>
                <a:cs typeface="+mn-cs"/>
              </a:rPr>
              <a:t>Raisons de l'utiliser (</a:t>
            </a:r>
            <a:r>
              <a:rPr lang="fr-FR" sz="2800" b="1" i="1" kern="0" dirty="0" smtClean="0">
                <a:solidFill>
                  <a:srgbClr val="00B050"/>
                </a:solidFill>
                <a:latin typeface="Georgia" pitchFamily="18" charset="0"/>
                <a:ea typeface="+mn-ea"/>
                <a:cs typeface="+mn-cs"/>
              </a:rPr>
              <a:t>Visiteur</a:t>
            </a:r>
            <a:r>
              <a:rPr kumimoji="0" lang="fr-FR" sz="2800" b="1" i="0" u="none" strike="noStrike" kern="0" cap="none" spc="0" normalizeH="0" baseline="0" noProof="0" dirty="0" smtClean="0">
                <a:ln>
                  <a:noFill/>
                </a:ln>
                <a:solidFill>
                  <a:srgbClr val="1B587C">
                    <a:lumMod val="75000"/>
                  </a:srgbClr>
                </a:solidFill>
                <a:effectLst/>
                <a:uLnTx/>
                <a:uFillTx/>
                <a:latin typeface="Georgia" pitchFamily="18" charset="0"/>
              </a:rPr>
              <a:t> </a:t>
            </a:r>
            <a:r>
              <a:rPr kumimoji="0" lang="fr-FR" sz="2800" b="1" i="0" u="none" strike="noStrike" kern="1200" cap="none" spc="0" normalizeH="0" baseline="0" noProof="0" dirty="0" smtClean="0">
                <a:ln>
                  <a:noFill/>
                </a:ln>
                <a:solidFill>
                  <a:srgbClr val="00B050"/>
                </a:solidFill>
                <a:effectLst/>
                <a:uLnTx/>
                <a:uFillTx/>
                <a:latin typeface="Georgia"/>
                <a:ea typeface="+mn-ea"/>
                <a:cs typeface="+mn-cs"/>
              </a:rPr>
              <a:t>) </a:t>
            </a:r>
            <a:r>
              <a:rPr kumimoji="0" lang="fr-FR" sz="2800" b="0" i="0" u="none" strike="noStrike" kern="1200" cap="none" spc="0" normalizeH="0" baseline="0" noProof="0" dirty="0" smtClean="0">
                <a:ln>
                  <a:noFill/>
                </a:ln>
                <a:solidFill>
                  <a:srgbClr val="1B587C">
                    <a:lumMod val="75000"/>
                  </a:srgbClr>
                </a:solidFill>
                <a:effectLst/>
                <a:uLnTx/>
                <a:uFillTx/>
                <a:latin typeface="Georgia"/>
                <a:ea typeface="+mn-ea"/>
                <a:cs typeface="+mn-cs"/>
              </a:rPr>
              <a:t>:</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endParaRPr kumimoji="0" lang="fr-FR" sz="28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lvl="0" indent="-274320" algn="just" fontAlgn="auto">
              <a:spcBef>
                <a:spcPct val="20000"/>
              </a:spcBef>
              <a:spcAft>
                <a:spcPts val="0"/>
              </a:spcAft>
              <a:buClr>
                <a:srgbClr val="F07F09"/>
              </a:buClr>
              <a:buSzPct val="85000"/>
              <a:buFont typeface="Wingdings 2"/>
              <a:buChar char=""/>
              <a:defRPr/>
            </a:pPr>
            <a:r>
              <a:rPr lang="fr-FR" sz="2800" dirty="0" smtClean="0">
                <a:solidFill>
                  <a:srgbClr val="1B587C">
                    <a:lumMod val="75000"/>
                  </a:srgbClr>
                </a:solidFill>
                <a:latin typeface="Georgia"/>
                <a:ea typeface="+mn-ea"/>
              </a:rPr>
              <a:t>Il est nécessaire de réaliser des  opérations sur les éléments d'un objet structuré. Ces opérations varient en fonction de la nature de chaque élément et les opérations peuvent être de plusieurs types.</a:t>
            </a:r>
          </a:p>
          <a:p>
            <a:pPr marL="274320" lvl="0" indent="-274320" algn="just" fontAlgn="auto">
              <a:spcBef>
                <a:spcPct val="20000"/>
              </a:spcBef>
              <a:spcAft>
                <a:spcPts val="0"/>
              </a:spcAft>
              <a:buClr>
                <a:srgbClr val="F07F09"/>
              </a:buClr>
              <a:buSzPct val="85000"/>
              <a:buFont typeface="Wingdings 2"/>
              <a:buChar char=""/>
              <a:defRPr/>
            </a:pPr>
            <a:endParaRPr lang="fr-FR" sz="2800" dirty="0" smtClean="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defRPr/>
            </a:pPr>
            <a:r>
              <a:rPr lang="fr-FR" sz="2800" dirty="0" smtClean="0">
                <a:solidFill>
                  <a:srgbClr val="1B587C">
                    <a:lumMod val="75000"/>
                  </a:srgbClr>
                </a:solidFill>
                <a:latin typeface="Georgia"/>
                <a:ea typeface="+mn-ea"/>
              </a:rPr>
              <a:t>Cela peut être le cas d'un logiciel d'images de synthèse. L'image est composée de plusieurs objets : sphère, polygone, personnages de la scène qui sont constitués de plusieurs objets, etc... Sur chaque élément, il faut effectuer plusieurs opérations pour le rendu : ajout des couleurs, effet d'éclairage, etc...</a:t>
            </a:r>
          </a:p>
          <a:p>
            <a:pPr marL="274320" lvl="0" indent="-274320" algn="just" fontAlgn="auto">
              <a:spcBef>
                <a:spcPct val="20000"/>
              </a:spcBef>
              <a:spcAft>
                <a:spcPts val="0"/>
              </a:spcAft>
              <a:buClr>
                <a:srgbClr val="F07F09"/>
              </a:buClr>
              <a:buSzPct val="85000"/>
              <a:buFont typeface="Wingdings 2"/>
              <a:buChar char=""/>
              <a:defRPr/>
            </a:pPr>
            <a:endParaRPr lang="fr-FR" sz="2800" dirty="0" smtClean="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defRPr/>
            </a:pPr>
            <a:r>
              <a:rPr lang="fr-FR" sz="2800" dirty="0" smtClean="0">
                <a:solidFill>
                  <a:srgbClr val="1B587C">
                    <a:lumMod val="75000"/>
                  </a:srgbClr>
                </a:solidFill>
                <a:latin typeface="Georgia"/>
                <a:ea typeface="+mn-ea"/>
              </a:rPr>
              <a:t>Chaque  type  d'opération  (ajout  des  couleurs,  effet  d'éclairage)  est  implémenté  par  un  visiteur.  Chaque  visiteur implémente une  méthode spécifique (visiter un sphère, visiter un polygone) pour chaque type d'élément (sphère, polygone).  Chaque  élément  (sphère)  implémente  un  méthode  d'acceptation  de  visiteur  où  il  appelle  la  méthode spécifique de visite.</a:t>
            </a: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p:txBody>
      </p:sp>
      <p:sp>
        <p:nvSpPr>
          <p:cNvPr id="4" name="Rectangle 3"/>
          <p:cNvSpPr/>
          <p:nvPr/>
        </p:nvSpPr>
        <p:spPr>
          <a:xfrm>
            <a:off x="0" y="129581"/>
            <a:ext cx="773711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3.1  PRÉSENTATION DE QUELQUES PATRONS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143108" y="1500174"/>
            <a:ext cx="4981590" cy="3752909"/>
          </a:xfrm>
          <a:prstGeom prst="rect">
            <a:avLst/>
          </a:prstGeom>
          <a:noFill/>
          <a:ln w="9525">
            <a:noFill/>
            <a:miter lim="800000"/>
            <a:headEnd/>
            <a:tailEnd/>
          </a:ln>
          <a:effectLst/>
        </p:spPr>
      </p:pic>
      <p:sp>
        <p:nvSpPr>
          <p:cNvPr id="3" name="Rectangle 2"/>
          <p:cNvSpPr/>
          <p:nvPr/>
        </p:nvSpPr>
        <p:spPr>
          <a:xfrm>
            <a:off x="357158" y="214290"/>
            <a:ext cx="3429024" cy="1071546"/>
          </a:xfrm>
          <a:prstGeom prst="wedgeRectCallout">
            <a:avLst>
              <a:gd name="adj1" fmla="val 12769"/>
              <a:gd name="adj2" fmla="val 73680"/>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smtClean="0">
                <a:solidFill>
                  <a:schemeClr val="tx2"/>
                </a:solidFill>
              </a:rPr>
              <a:t>définit l'interface d'une visiteur. Elle déclare les méthodes de visite des sous-classes concrètes de</a:t>
            </a:r>
          </a:p>
          <a:p>
            <a:pPr algn="just"/>
            <a:r>
              <a:rPr lang="fr-FR" sz="1600" dirty="0" err="1" smtClean="0">
                <a:solidFill>
                  <a:schemeClr val="tx2"/>
                </a:solidFill>
              </a:rPr>
              <a:t>Element</a:t>
            </a:r>
            <a:r>
              <a:rPr lang="fr-FR" sz="1600" dirty="0" smtClean="0">
                <a:solidFill>
                  <a:schemeClr val="tx2"/>
                </a:solidFill>
              </a:rPr>
              <a:t>.</a:t>
            </a:r>
            <a:endParaRPr lang="fr-FR" sz="1600" dirty="0">
              <a:solidFill>
                <a:schemeClr val="tx2"/>
              </a:solidFill>
            </a:endParaRPr>
          </a:p>
        </p:txBody>
      </p:sp>
      <p:sp>
        <p:nvSpPr>
          <p:cNvPr id="5" name="Rectangle 4"/>
          <p:cNvSpPr/>
          <p:nvPr/>
        </p:nvSpPr>
        <p:spPr>
          <a:xfrm>
            <a:off x="214282" y="4214818"/>
            <a:ext cx="3429024" cy="1071570"/>
          </a:xfrm>
          <a:prstGeom prst="wedgeRectCallout">
            <a:avLst>
              <a:gd name="adj1" fmla="val 44549"/>
              <a:gd name="adj2" fmla="val -124146"/>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smtClean="0">
                <a:solidFill>
                  <a:schemeClr val="tx2"/>
                </a:solidFill>
              </a:rPr>
              <a:t>sont des sous-classes concrètes de l'interface Visiteur. Elles implémentent des comportements de visite des </a:t>
            </a:r>
            <a:r>
              <a:rPr lang="fr-FR" sz="1600" dirty="0" err="1" smtClean="0">
                <a:solidFill>
                  <a:schemeClr val="tx2"/>
                </a:solidFill>
              </a:rPr>
              <a:t>Element</a:t>
            </a:r>
            <a:r>
              <a:rPr lang="fr-FR" sz="1600" dirty="0" smtClean="0">
                <a:solidFill>
                  <a:schemeClr val="tx2"/>
                </a:solidFill>
              </a:rPr>
              <a:t>.</a:t>
            </a:r>
            <a:endParaRPr lang="fr-FR" sz="1600" dirty="0">
              <a:solidFill>
                <a:schemeClr val="tx2"/>
              </a:solidFill>
            </a:endParaRPr>
          </a:p>
        </p:txBody>
      </p:sp>
      <p:sp>
        <p:nvSpPr>
          <p:cNvPr id="6" name="Rectangle 5"/>
          <p:cNvSpPr/>
          <p:nvPr/>
        </p:nvSpPr>
        <p:spPr>
          <a:xfrm>
            <a:off x="5714976" y="142852"/>
            <a:ext cx="3429024" cy="928670"/>
          </a:xfrm>
          <a:prstGeom prst="wedgeRectCallout">
            <a:avLst>
              <a:gd name="adj1" fmla="val -33259"/>
              <a:gd name="adj2" fmla="val 110547"/>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smtClean="0">
                <a:solidFill>
                  <a:schemeClr val="tx2"/>
                </a:solidFill>
              </a:rPr>
              <a:t>présente une interface de haut niveau permettant de visiter les objets </a:t>
            </a:r>
            <a:r>
              <a:rPr lang="fr-FR" sz="1600" dirty="0" err="1" smtClean="0">
                <a:solidFill>
                  <a:schemeClr val="tx2"/>
                </a:solidFill>
              </a:rPr>
              <a:t>Element</a:t>
            </a:r>
            <a:r>
              <a:rPr lang="fr-FR" sz="1600" dirty="0" smtClean="0">
                <a:solidFill>
                  <a:schemeClr val="tx2"/>
                </a:solidFill>
              </a:rPr>
              <a:t> la composant.</a:t>
            </a:r>
            <a:endParaRPr lang="fr-FR" sz="1600" dirty="0">
              <a:solidFill>
                <a:schemeClr val="tx2"/>
              </a:solidFill>
            </a:endParaRPr>
          </a:p>
        </p:txBody>
      </p:sp>
      <p:sp>
        <p:nvSpPr>
          <p:cNvPr id="7" name="Rectangle 6"/>
          <p:cNvSpPr/>
          <p:nvPr/>
        </p:nvSpPr>
        <p:spPr>
          <a:xfrm>
            <a:off x="6643702" y="3714752"/>
            <a:ext cx="2500298" cy="1143008"/>
          </a:xfrm>
          <a:prstGeom prst="wedgeRectCallout">
            <a:avLst>
              <a:gd name="adj1" fmla="val -46264"/>
              <a:gd name="adj2" fmla="val -97170"/>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smtClean="0">
                <a:solidFill>
                  <a:schemeClr val="tx2"/>
                </a:solidFill>
              </a:rPr>
              <a:t>définit l'interface d'une élément. Elle déclare la méthode de réception d'un objet </a:t>
            </a:r>
            <a:r>
              <a:rPr lang="fr-FR" sz="1600" b="1" dirty="0" smtClean="0">
                <a:solidFill>
                  <a:schemeClr val="tx2"/>
                </a:solidFill>
              </a:rPr>
              <a:t>Visiteur</a:t>
            </a:r>
            <a:r>
              <a:rPr lang="fr-FR" sz="1600" dirty="0" smtClean="0">
                <a:solidFill>
                  <a:schemeClr val="tx2"/>
                </a:solidFill>
              </a:rPr>
              <a:t>.</a:t>
            </a:r>
            <a:endParaRPr lang="fr-FR" sz="1600" dirty="0">
              <a:solidFill>
                <a:schemeClr val="tx2"/>
              </a:solidFill>
            </a:endParaRPr>
          </a:p>
        </p:txBody>
      </p:sp>
      <p:sp>
        <p:nvSpPr>
          <p:cNvPr id="8" name="Rectangle 7"/>
          <p:cNvSpPr/>
          <p:nvPr/>
        </p:nvSpPr>
        <p:spPr>
          <a:xfrm>
            <a:off x="4071934" y="5643578"/>
            <a:ext cx="4643470" cy="928694"/>
          </a:xfrm>
          <a:prstGeom prst="wedgeRectCallout">
            <a:avLst>
              <a:gd name="adj1" fmla="val -18648"/>
              <a:gd name="adj2" fmla="val -93124"/>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smtClean="0">
                <a:solidFill>
                  <a:schemeClr val="tx2"/>
                </a:solidFill>
              </a:rPr>
              <a:t>sont des sous-classes concrètes de l'interface </a:t>
            </a:r>
            <a:r>
              <a:rPr lang="fr-FR" sz="1600" b="1" dirty="0" err="1" smtClean="0">
                <a:solidFill>
                  <a:schemeClr val="tx2"/>
                </a:solidFill>
              </a:rPr>
              <a:t>Element</a:t>
            </a:r>
            <a:r>
              <a:rPr lang="fr-FR" sz="1600" dirty="0" smtClean="0">
                <a:solidFill>
                  <a:schemeClr val="tx2"/>
                </a:solidFill>
              </a:rPr>
              <a:t>. Elles implémentent la méthode de réception. Elles possèdent des données/attributs et méthodes différents.</a:t>
            </a:r>
            <a:endParaRPr lang="fr-FR" sz="16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06" y="71414"/>
            <a:ext cx="3714776" cy="646331"/>
          </a:xfrm>
          <a:prstGeom prst="rect">
            <a:avLst/>
          </a:prstGeom>
          <a:solidFill>
            <a:schemeClr val="accent5">
              <a:lumMod val="60000"/>
              <a:lumOff val="40000"/>
            </a:schemeClr>
          </a:solidFill>
          <a:ln>
            <a:solidFill>
              <a:schemeClr val="tx2"/>
            </a:solidFill>
            <a:prstDash val="dash"/>
          </a:ln>
        </p:spPr>
        <p:txBody>
          <a:bodyPr wrap="square">
            <a:spAutoFit/>
          </a:bodyPr>
          <a:lstStyle/>
          <a:p>
            <a:r>
              <a:rPr lang="fr-FR" sz="1200" dirty="0" smtClean="0">
                <a:solidFill>
                  <a:srgbClr val="000000"/>
                </a:solidFill>
              </a:rPr>
              <a:t>public interface </a:t>
            </a:r>
            <a:r>
              <a:rPr lang="fr-FR" sz="1200" b="1" dirty="0" err="1" smtClean="0">
                <a:solidFill>
                  <a:srgbClr val="000000"/>
                </a:solidFill>
              </a:rPr>
              <a:t>Element</a:t>
            </a:r>
            <a:r>
              <a:rPr lang="fr-FR" sz="1200" dirty="0" smtClean="0">
                <a:solidFill>
                  <a:srgbClr val="000000"/>
                </a:solidFill>
              </a:rPr>
              <a:t> {</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dirty="0" err="1" smtClean="0">
                <a:solidFill>
                  <a:srgbClr val="000000"/>
                </a:solidFill>
              </a:rPr>
              <a:t>recevoirVisiteur</a:t>
            </a:r>
            <a:r>
              <a:rPr lang="fr-FR" sz="1200" dirty="0" smtClean="0">
                <a:solidFill>
                  <a:srgbClr val="000000"/>
                </a:solidFill>
              </a:rPr>
              <a:t>(</a:t>
            </a:r>
            <a:r>
              <a:rPr lang="fr-FR" sz="1200" b="1" dirty="0" smtClean="0">
                <a:solidFill>
                  <a:srgbClr val="000000"/>
                </a:solidFill>
              </a:rPr>
              <a:t>Visiteur </a:t>
            </a:r>
            <a:r>
              <a:rPr lang="fr-FR" sz="1200" dirty="0" err="1" smtClean="0">
                <a:solidFill>
                  <a:srgbClr val="000000"/>
                </a:solidFill>
              </a:rPr>
              <a:t>pVisiteur</a:t>
            </a:r>
            <a:r>
              <a:rPr lang="fr-FR" sz="1200" dirty="0" smtClean="0">
                <a:solidFill>
                  <a:srgbClr val="000000"/>
                </a:solidFill>
              </a:rPr>
              <a:t>);</a:t>
            </a:r>
          </a:p>
          <a:p>
            <a:r>
              <a:rPr lang="fr-FR" sz="1200" dirty="0" smtClean="0">
                <a:solidFill>
                  <a:srgbClr val="000000"/>
                </a:solidFill>
              </a:rPr>
              <a:t>}</a:t>
            </a:r>
            <a:endParaRPr lang="fr-FR" sz="1200" dirty="0">
              <a:solidFill>
                <a:srgbClr val="000000"/>
              </a:solidFill>
            </a:endParaRPr>
          </a:p>
        </p:txBody>
      </p:sp>
      <p:sp>
        <p:nvSpPr>
          <p:cNvPr id="3" name="Rectangle 2"/>
          <p:cNvSpPr/>
          <p:nvPr/>
        </p:nvSpPr>
        <p:spPr>
          <a:xfrm>
            <a:off x="71406" y="785794"/>
            <a:ext cx="3714776" cy="1569660"/>
          </a:xfrm>
          <a:prstGeom prst="rect">
            <a:avLst/>
          </a:prstGeom>
          <a:solidFill>
            <a:schemeClr val="accent5">
              <a:lumMod val="20000"/>
              <a:lumOff val="80000"/>
            </a:schemeClr>
          </a:solidFill>
          <a:ln>
            <a:solidFill>
              <a:schemeClr val="tx2"/>
            </a:solidFill>
            <a:prstDash val="dash"/>
          </a:ln>
        </p:spPr>
        <p:txBody>
          <a:bodyPr wrap="square">
            <a:spAutoFit/>
          </a:bodyPr>
          <a:lstStyle/>
          <a:p>
            <a:r>
              <a:rPr lang="fr-FR" sz="1200" dirty="0" smtClean="0">
                <a:solidFill>
                  <a:srgbClr val="000000"/>
                </a:solidFill>
              </a:rPr>
              <a:t>public class </a:t>
            </a:r>
            <a:r>
              <a:rPr lang="fr-FR" sz="1200" b="1" dirty="0" err="1" smtClean="0">
                <a:solidFill>
                  <a:srgbClr val="000000"/>
                </a:solidFill>
              </a:rPr>
              <a:t>ConcreteElementA</a:t>
            </a:r>
            <a:r>
              <a:rPr lang="fr-FR" sz="1200" dirty="0" smtClean="0">
                <a:solidFill>
                  <a:srgbClr val="000000"/>
                </a:solidFill>
              </a:rPr>
              <a:t> </a:t>
            </a:r>
            <a:r>
              <a:rPr lang="fr-FR" sz="1200" dirty="0" err="1" smtClean="0">
                <a:solidFill>
                  <a:srgbClr val="000000"/>
                </a:solidFill>
              </a:rPr>
              <a:t>implements</a:t>
            </a:r>
            <a:r>
              <a:rPr lang="fr-FR" sz="1200" dirty="0" smtClean="0">
                <a:solidFill>
                  <a:srgbClr val="000000"/>
                </a:solidFill>
              </a:rPr>
              <a:t> </a:t>
            </a:r>
            <a:r>
              <a:rPr lang="fr-FR" sz="1200" b="1" dirty="0" err="1" smtClean="0">
                <a:solidFill>
                  <a:srgbClr val="000000"/>
                </a:solidFill>
              </a:rPr>
              <a:t>Element</a:t>
            </a:r>
            <a:r>
              <a:rPr lang="fr-FR" sz="1200" dirty="0" smtClean="0">
                <a:solidFill>
                  <a:srgbClr val="000000"/>
                </a:solidFill>
              </a:rPr>
              <a:t> {</a:t>
            </a:r>
          </a:p>
          <a:p>
            <a:r>
              <a:rPr lang="fr-FR" sz="1200" dirty="0" smtClean="0">
                <a:solidFill>
                  <a:srgbClr val="000000"/>
                </a:solidFill>
              </a:rPr>
              <a:t>Public </a:t>
            </a:r>
            <a:r>
              <a:rPr lang="fr-FR" sz="1200" b="1" dirty="0" smtClean="0">
                <a:solidFill>
                  <a:srgbClr val="000000"/>
                </a:solidFill>
              </a:rPr>
              <a:t>String</a:t>
            </a:r>
            <a:r>
              <a:rPr lang="fr-FR" sz="1200" dirty="0" smtClean="0">
                <a:solidFill>
                  <a:srgbClr val="000000"/>
                </a:solidFill>
              </a:rPr>
              <a:t> texte;</a:t>
            </a:r>
          </a:p>
          <a:p>
            <a:r>
              <a:rPr lang="fr-FR" sz="1200" dirty="0" smtClean="0">
                <a:solidFill>
                  <a:srgbClr val="000000"/>
                </a:solidFill>
              </a:rPr>
              <a:t>Public </a:t>
            </a:r>
            <a:r>
              <a:rPr lang="fr-FR" sz="1200" b="1" dirty="0" err="1" smtClean="0">
                <a:solidFill>
                  <a:srgbClr val="000000"/>
                </a:solidFill>
              </a:rPr>
              <a:t>ConcreteElementA</a:t>
            </a:r>
            <a:r>
              <a:rPr lang="fr-FR" sz="1200" dirty="0" smtClean="0">
                <a:solidFill>
                  <a:srgbClr val="000000"/>
                </a:solidFill>
              </a:rPr>
              <a:t>(String </a:t>
            </a:r>
            <a:r>
              <a:rPr lang="fr-FR" sz="1200" dirty="0" err="1" smtClean="0">
                <a:solidFill>
                  <a:srgbClr val="000000"/>
                </a:solidFill>
              </a:rPr>
              <a:t>pTexte</a:t>
            </a:r>
            <a:r>
              <a:rPr lang="fr-FR" sz="1200" dirty="0" smtClean="0">
                <a:solidFill>
                  <a:srgbClr val="000000"/>
                </a:solidFill>
              </a:rPr>
              <a:t>) {</a:t>
            </a:r>
          </a:p>
          <a:p>
            <a:r>
              <a:rPr lang="fr-FR" sz="1200" dirty="0" smtClean="0">
                <a:solidFill>
                  <a:srgbClr val="000000"/>
                </a:solidFill>
              </a:rPr>
              <a:t>texte =</a:t>
            </a:r>
            <a:r>
              <a:rPr lang="fr-FR" sz="1200" dirty="0" err="1" smtClean="0">
                <a:solidFill>
                  <a:srgbClr val="000000"/>
                </a:solidFill>
              </a:rPr>
              <a:t>pTexte</a:t>
            </a:r>
            <a:r>
              <a:rPr lang="fr-FR" sz="1200" dirty="0" smtClean="0">
                <a:solidFill>
                  <a:srgbClr val="000000"/>
                </a:solidFill>
              </a:rPr>
              <a:t>;}</a:t>
            </a:r>
          </a:p>
          <a:p>
            <a:r>
              <a:rPr lang="fr-FR" sz="1200" dirty="0" err="1" smtClean="0">
                <a:solidFill>
                  <a:srgbClr val="000000"/>
                </a:solidFill>
              </a:rPr>
              <a:t>publicString</a:t>
            </a:r>
            <a:r>
              <a:rPr lang="fr-FR" sz="1200" dirty="0" smtClean="0">
                <a:solidFill>
                  <a:srgbClr val="000000"/>
                </a:solidFill>
              </a:rPr>
              <a:t> </a:t>
            </a:r>
            <a:r>
              <a:rPr lang="fr-FR" sz="1200" dirty="0" err="1" smtClean="0">
                <a:solidFill>
                  <a:srgbClr val="000000"/>
                </a:solidFill>
              </a:rPr>
              <a:t>getTexte</a:t>
            </a:r>
            <a:r>
              <a:rPr lang="fr-FR" sz="1200" dirty="0" smtClean="0">
                <a:solidFill>
                  <a:srgbClr val="000000"/>
                </a:solidFill>
              </a:rPr>
              <a:t>() {</a:t>
            </a:r>
          </a:p>
          <a:p>
            <a:r>
              <a:rPr lang="fr-FR" sz="1200" dirty="0" err="1" smtClean="0">
                <a:solidFill>
                  <a:srgbClr val="000000"/>
                </a:solidFill>
              </a:rPr>
              <a:t>returntexte</a:t>
            </a:r>
            <a:r>
              <a:rPr lang="fr-FR" sz="1200" dirty="0" smtClean="0">
                <a:solidFill>
                  <a:srgbClr val="000000"/>
                </a:solidFill>
              </a:rPr>
              <a:t>;}</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dirty="0" err="1" smtClean="0">
                <a:solidFill>
                  <a:srgbClr val="000000"/>
                </a:solidFill>
              </a:rPr>
              <a:t>r</a:t>
            </a:r>
            <a:r>
              <a:rPr lang="fr-FR" sz="1200" b="1" dirty="0" err="1" smtClean="0">
                <a:solidFill>
                  <a:srgbClr val="000000"/>
                </a:solidFill>
              </a:rPr>
              <a:t>ecevoirVisiteur</a:t>
            </a:r>
            <a:r>
              <a:rPr lang="fr-FR" sz="1200" dirty="0" smtClean="0">
                <a:solidFill>
                  <a:srgbClr val="000000"/>
                </a:solidFill>
              </a:rPr>
              <a:t>(</a:t>
            </a:r>
            <a:r>
              <a:rPr lang="fr-FR" sz="1200" b="1" dirty="0" smtClean="0">
                <a:solidFill>
                  <a:srgbClr val="000000"/>
                </a:solidFill>
              </a:rPr>
              <a:t>Visiteur</a:t>
            </a:r>
            <a:r>
              <a:rPr lang="fr-FR" sz="1200" dirty="0" smtClean="0">
                <a:solidFill>
                  <a:srgbClr val="000000"/>
                </a:solidFill>
              </a:rPr>
              <a:t> </a:t>
            </a:r>
            <a:r>
              <a:rPr lang="fr-FR" sz="1200" dirty="0" err="1" smtClean="0">
                <a:solidFill>
                  <a:srgbClr val="000000"/>
                </a:solidFill>
              </a:rPr>
              <a:t>pVisiteur</a:t>
            </a:r>
            <a:r>
              <a:rPr lang="fr-FR" sz="1200" dirty="0" smtClean="0">
                <a:solidFill>
                  <a:srgbClr val="000000"/>
                </a:solidFill>
              </a:rPr>
              <a:t>) {</a:t>
            </a:r>
          </a:p>
          <a:p>
            <a:r>
              <a:rPr lang="fr-FR" sz="1200" dirty="0" err="1" smtClean="0">
                <a:solidFill>
                  <a:srgbClr val="000000"/>
                </a:solidFill>
              </a:rPr>
              <a:t>pVisiteur.visiterElementA</a:t>
            </a:r>
            <a:r>
              <a:rPr lang="fr-FR" sz="1200" dirty="0" smtClean="0">
                <a:solidFill>
                  <a:srgbClr val="000000"/>
                </a:solidFill>
              </a:rPr>
              <a:t>(</a:t>
            </a:r>
            <a:r>
              <a:rPr lang="fr-FR" sz="1200" b="1" dirty="0" err="1" smtClean="0">
                <a:solidFill>
                  <a:srgbClr val="000000"/>
                </a:solidFill>
              </a:rPr>
              <a:t>this</a:t>
            </a:r>
            <a:r>
              <a:rPr lang="fr-FR" sz="1200" dirty="0" smtClean="0">
                <a:solidFill>
                  <a:srgbClr val="000000"/>
                </a:solidFill>
              </a:rPr>
              <a:t>);}}</a:t>
            </a:r>
            <a:endParaRPr lang="fr-FR" sz="1200" dirty="0">
              <a:solidFill>
                <a:srgbClr val="000000"/>
              </a:solidFill>
            </a:endParaRPr>
          </a:p>
        </p:txBody>
      </p:sp>
      <p:sp>
        <p:nvSpPr>
          <p:cNvPr id="4" name="Rectangle 3"/>
          <p:cNvSpPr/>
          <p:nvPr/>
        </p:nvSpPr>
        <p:spPr>
          <a:xfrm>
            <a:off x="71406" y="2428868"/>
            <a:ext cx="3714776" cy="1569660"/>
          </a:xfrm>
          <a:prstGeom prst="rect">
            <a:avLst/>
          </a:prstGeom>
          <a:solidFill>
            <a:schemeClr val="accent5">
              <a:lumMod val="20000"/>
              <a:lumOff val="80000"/>
            </a:schemeClr>
          </a:solidFill>
          <a:ln>
            <a:solidFill>
              <a:schemeClr val="tx2"/>
            </a:solidFill>
            <a:prstDash val="dash"/>
          </a:ln>
        </p:spPr>
        <p:txBody>
          <a:bodyPr wrap="square">
            <a:spAutoFit/>
          </a:bodyPr>
          <a:lstStyle/>
          <a:p>
            <a:r>
              <a:rPr lang="fr-FR" sz="1200" dirty="0" smtClean="0">
                <a:solidFill>
                  <a:srgbClr val="000000"/>
                </a:solidFill>
              </a:rPr>
              <a:t>public class </a:t>
            </a:r>
            <a:r>
              <a:rPr lang="fr-FR" sz="1200" b="1" dirty="0" err="1" smtClean="0">
                <a:solidFill>
                  <a:srgbClr val="000000"/>
                </a:solidFill>
              </a:rPr>
              <a:t>ConcreteElementB</a:t>
            </a:r>
            <a:r>
              <a:rPr lang="fr-FR" sz="1200" dirty="0" smtClean="0">
                <a:solidFill>
                  <a:srgbClr val="000000"/>
                </a:solidFill>
              </a:rPr>
              <a:t> </a:t>
            </a:r>
            <a:r>
              <a:rPr lang="fr-FR" sz="1200" dirty="0" err="1" smtClean="0">
                <a:solidFill>
                  <a:srgbClr val="000000"/>
                </a:solidFill>
              </a:rPr>
              <a:t>implements</a:t>
            </a:r>
            <a:r>
              <a:rPr lang="fr-FR" sz="1200" dirty="0" smtClean="0">
                <a:solidFill>
                  <a:srgbClr val="000000"/>
                </a:solidFill>
              </a:rPr>
              <a:t> </a:t>
            </a:r>
            <a:r>
              <a:rPr lang="fr-FR" sz="1200" b="1" dirty="0" err="1" smtClean="0">
                <a:solidFill>
                  <a:srgbClr val="000000"/>
                </a:solidFill>
              </a:rPr>
              <a:t>Element</a:t>
            </a:r>
            <a:r>
              <a:rPr lang="fr-FR" sz="1200" dirty="0" smtClean="0">
                <a:solidFill>
                  <a:srgbClr val="000000"/>
                </a:solidFill>
              </a:rPr>
              <a:t> {</a:t>
            </a:r>
          </a:p>
          <a:p>
            <a:r>
              <a:rPr lang="fr-FR" sz="1200" dirty="0" smtClean="0">
                <a:solidFill>
                  <a:srgbClr val="000000"/>
                </a:solidFill>
              </a:rPr>
              <a:t>Public </a:t>
            </a:r>
            <a:r>
              <a:rPr lang="fr-FR" sz="1200" b="1" dirty="0" smtClean="0">
                <a:solidFill>
                  <a:srgbClr val="000000"/>
                </a:solidFill>
              </a:rPr>
              <a:t>Long</a:t>
            </a:r>
            <a:r>
              <a:rPr lang="fr-FR" sz="1200" dirty="0" smtClean="0">
                <a:solidFill>
                  <a:srgbClr val="000000"/>
                </a:solidFill>
              </a:rPr>
              <a:t> valeur;</a:t>
            </a:r>
          </a:p>
          <a:p>
            <a:r>
              <a:rPr lang="fr-FR" sz="1200" dirty="0" smtClean="0">
                <a:solidFill>
                  <a:srgbClr val="000000"/>
                </a:solidFill>
              </a:rPr>
              <a:t>Public </a:t>
            </a:r>
            <a:r>
              <a:rPr lang="fr-FR" sz="1200" b="1" dirty="0" err="1" smtClean="0">
                <a:solidFill>
                  <a:srgbClr val="000000"/>
                </a:solidFill>
              </a:rPr>
              <a:t>ConcreteElementB</a:t>
            </a:r>
            <a:r>
              <a:rPr lang="fr-FR" sz="1200" dirty="0" smtClean="0">
                <a:solidFill>
                  <a:srgbClr val="000000"/>
                </a:solidFill>
              </a:rPr>
              <a:t>(Long </a:t>
            </a:r>
            <a:r>
              <a:rPr lang="fr-FR" sz="1200" dirty="0" err="1" smtClean="0">
                <a:solidFill>
                  <a:srgbClr val="000000"/>
                </a:solidFill>
              </a:rPr>
              <a:t>pValeur</a:t>
            </a:r>
            <a:r>
              <a:rPr lang="fr-FR" sz="1200" dirty="0" smtClean="0">
                <a:solidFill>
                  <a:srgbClr val="000000"/>
                </a:solidFill>
              </a:rPr>
              <a:t>) {</a:t>
            </a:r>
          </a:p>
          <a:p>
            <a:r>
              <a:rPr lang="fr-FR" sz="1200" dirty="0" smtClean="0">
                <a:solidFill>
                  <a:srgbClr val="000000"/>
                </a:solidFill>
              </a:rPr>
              <a:t>valeur =</a:t>
            </a:r>
            <a:r>
              <a:rPr lang="fr-FR" sz="1200" dirty="0" err="1" smtClean="0">
                <a:solidFill>
                  <a:srgbClr val="000000"/>
                </a:solidFill>
              </a:rPr>
              <a:t>pValeur</a:t>
            </a:r>
            <a:r>
              <a:rPr lang="fr-FR" sz="1200" dirty="0" smtClean="0">
                <a:solidFill>
                  <a:srgbClr val="000000"/>
                </a:solidFill>
              </a:rPr>
              <a:t>;}</a:t>
            </a:r>
          </a:p>
          <a:p>
            <a:r>
              <a:rPr lang="fr-FR" sz="1200" dirty="0" err="1" smtClean="0">
                <a:solidFill>
                  <a:srgbClr val="000000"/>
                </a:solidFill>
              </a:rPr>
              <a:t>publicLong</a:t>
            </a:r>
            <a:r>
              <a:rPr lang="fr-FR" sz="1200" dirty="0" smtClean="0">
                <a:solidFill>
                  <a:srgbClr val="000000"/>
                </a:solidFill>
              </a:rPr>
              <a:t> </a:t>
            </a:r>
            <a:r>
              <a:rPr lang="fr-FR" sz="1200" dirty="0" err="1" smtClean="0">
                <a:solidFill>
                  <a:srgbClr val="000000"/>
                </a:solidFill>
              </a:rPr>
              <a:t>getValeur</a:t>
            </a:r>
            <a:r>
              <a:rPr lang="fr-FR" sz="1200" dirty="0" smtClean="0">
                <a:solidFill>
                  <a:srgbClr val="000000"/>
                </a:solidFill>
              </a:rPr>
              <a:t>() {</a:t>
            </a:r>
          </a:p>
          <a:p>
            <a:r>
              <a:rPr lang="fr-FR" sz="1200" dirty="0" err="1" smtClean="0">
                <a:solidFill>
                  <a:srgbClr val="000000"/>
                </a:solidFill>
              </a:rPr>
              <a:t>returnvaleur</a:t>
            </a:r>
            <a:r>
              <a:rPr lang="fr-FR" sz="1200" dirty="0" smtClean="0">
                <a:solidFill>
                  <a:srgbClr val="000000"/>
                </a:solidFill>
              </a:rPr>
              <a:t>;}</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err="1" smtClean="0">
                <a:solidFill>
                  <a:srgbClr val="000000"/>
                </a:solidFill>
              </a:rPr>
              <a:t>recevoirVisiteur</a:t>
            </a:r>
            <a:r>
              <a:rPr lang="fr-FR" sz="1200" dirty="0" smtClean="0">
                <a:solidFill>
                  <a:srgbClr val="000000"/>
                </a:solidFill>
              </a:rPr>
              <a:t>(</a:t>
            </a:r>
            <a:r>
              <a:rPr lang="fr-FR" sz="1200" b="1" dirty="0" smtClean="0">
                <a:solidFill>
                  <a:srgbClr val="000000"/>
                </a:solidFill>
              </a:rPr>
              <a:t>Visiteur</a:t>
            </a:r>
            <a:r>
              <a:rPr lang="fr-FR" sz="1200" dirty="0" smtClean="0">
                <a:solidFill>
                  <a:srgbClr val="000000"/>
                </a:solidFill>
              </a:rPr>
              <a:t> </a:t>
            </a:r>
            <a:r>
              <a:rPr lang="fr-FR" sz="1200" dirty="0" err="1" smtClean="0">
                <a:solidFill>
                  <a:srgbClr val="000000"/>
                </a:solidFill>
              </a:rPr>
              <a:t>pVisiteur</a:t>
            </a:r>
            <a:r>
              <a:rPr lang="fr-FR" sz="1200" dirty="0" smtClean="0">
                <a:solidFill>
                  <a:srgbClr val="000000"/>
                </a:solidFill>
              </a:rPr>
              <a:t>) {</a:t>
            </a:r>
          </a:p>
          <a:p>
            <a:r>
              <a:rPr lang="fr-FR" sz="1200" dirty="0" err="1" smtClean="0">
                <a:solidFill>
                  <a:srgbClr val="000000"/>
                </a:solidFill>
              </a:rPr>
              <a:t>pVisiteur.visiterElementB</a:t>
            </a:r>
            <a:r>
              <a:rPr lang="fr-FR" sz="1200" dirty="0" smtClean="0">
                <a:solidFill>
                  <a:srgbClr val="000000"/>
                </a:solidFill>
              </a:rPr>
              <a:t>(</a:t>
            </a:r>
            <a:r>
              <a:rPr lang="fr-FR" sz="1200" dirty="0" err="1" smtClean="0">
                <a:solidFill>
                  <a:srgbClr val="000000"/>
                </a:solidFill>
              </a:rPr>
              <a:t>this</a:t>
            </a:r>
            <a:r>
              <a:rPr lang="fr-FR" sz="1200" dirty="0" smtClean="0">
                <a:solidFill>
                  <a:srgbClr val="000000"/>
                </a:solidFill>
              </a:rPr>
              <a:t>);}}</a:t>
            </a:r>
          </a:p>
        </p:txBody>
      </p:sp>
      <p:sp>
        <p:nvSpPr>
          <p:cNvPr id="5" name="Rectangle 4"/>
          <p:cNvSpPr/>
          <p:nvPr/>
        </p:nvSpPr>
        <p:spPr>
          <a:xfrm>
            <a:off x="3929058" y="71414"/>
            <a:ext cx="5072098" cy="830997"/>
          </a:xfrm>
          <a:prstGeom prst="rect">
            <a:avLst/>
          </a:prstGeom>
          <a:solidFill>
            <a:schemeClr val="accent6">
              <a:lumMod val="60000"/>
              <a:lumOff val="40000"/>
            </a:schemeClr>
          </a:solidFill>
          <a:ln>
            <a:solidFill>
              <a:schemeClr val="tx2"/>
            </a:solidFill>
            <a:prstDash val="dash"/>
          </a:ln>
        </p:spPr>
        <p:txBody>
          <a:bodyPr wrap="square">
            <a:spAutoFit/>
          </a:bodyPr>
          <a:lstStyle/>
          <a:p>
            <a:r>
              <a:rPr lang="fr-FR" sz="1200" dirty="0" smtClean="0">
                <a:solidFill>
                  <a:srgbClr val="000000"/>
                </a:solidFill>
              </a:rPr>
              <a:t>public </a:t>
            </a:r>
            <a:r>
              <a:rPr lang="fr-FR" sz="1200" dirty="0" err="1" smtClean="0">
                <a:solidFill>
                  <a:srgbClr val="000000"/>
                </a:solidFill>
              </a:rPr>
              <a:t>interfaceVisiteur</a:t>
            </a:r>
            <a:r>
              <a:rPr lang="fr-FR" sz="1200" dirty="0" smtClean="0">
                <a:solidFill>
                  <a:srgbClr val="000000"/>
                </a:solidFill>
              </a:rPr>
              <a:t> {</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dirty="0" err="1" smtClean="0">
                <a:solidFill>
                  <a:srgbClr val="000000"/>
                </a:solidFill>
              </a:rPr>
              <a:t>visiterElementA</a:t>
            </a:r>
            <a:r>
              <a:rPr lang="fr-FR" sz="1200" dirty="0" smtClean="0">
                <a:solidFill>
                  <a:srgbClr val="000000"/>
                </a:solidFill>
              </a:rPr>
              <a:t>(</a:t>
            </a:r>
            <a:r>
              <a:rPr lang="fr-FR" sz="1200" dirty="0" err="1" smtClean="0">
                <a:solidFill>
                  <a:srgbClr val="000000"/>
                </a:solidFill>
              </a:rPr>
              <a:t>ConcreteElementA</a:t>
            </a:r>
            <a:r>
              <a:rPr lang="fr-FR" sz="1200" dirty="0" smtClean="0">
                <a:solidFill>
                  <a:srgbClr val="000000"/>
                </a:solidFill>
              </a:rPr>
              <a:t> </a:t>
            </a:r>
            <a:r>
              <a:rPr lang="fr-FR" sz="1200" dirty="0" err="1" smtClean="0">
                <a:solidFill>
                  <a:srgbClr val="000000"/>
                </a:solidFill>
              </a:rPr>
              <a:t>pElementA</a:t>
            </a:r>
            <a:r>
              <a:rPr lang="fr-FR" sz="1200" dirty="0" smtClean="0">
                <a:solidFill>
                  <a:srgbClr val="000000"/>
                </a:solidFill>
              </a:rPr>
              <a:t>);</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dirty="0" err="1" smtClean="0">
                <a:solidFill>
                  <a:srgbClr val="000000"/>
                </a:solidFill>
              </a:rPr>
              <a:t>visiterElementB</a:t>
            </a:r>
            <a:r>
              <a:rPr lang="fr-FR" sz="1200" dirty="0" smtClean="0">
                <a:solidFill>
                  <a:srgbClr val="000000"/>
                </a:solidFill>
              </a:rPr>
              <a:t>(</a:t>
            </a:r>
            <a:r>
              <a:rPr lang="fr-FR" sz="1200" dirty="0" err="1" smtClean="0">
                <a:solidFill>
                  <a:srgbClr val="000000"/>
                </a:solidFill>
              </a:rPr>
              <a:t>ConcreteElementB</a:t>
            </a:r>
            <a:r>
              <a:rPr lang="fr-FR" sz="1200" dirty="0" smtClean="0">
                <a:solidFill>
                  <a:srgbClr val="000000"/>
                </a:solidFill>
              </a:rPr>
              <a:t> </a:t>
            </a:r>
            <a:r>
              <a:rPr lang="fr-FR" sz="1200" dirty="0" err="1" smtClean="0">
                <a:solidFill>
                  <a:srgbClr val="000000"/>
                </a:solidFill>
              </a:rPr>
              <a:t>pElementB</a:t>
            </a:r>
            <a:r>
              <a:rPr lang="fr-FR" sz="1200" dirty="0" smtClean="0">
                <a:solidFill>
                  <a:srgbClr val="000000"/>
                </a:solidFill>
              </a:rPr>
              <a:t>);</a:t>
            </a:r>
          </a:p>
          <a:p>
            <a:r>
              <a:rPr lang="fr-FR" sz="1200" dirty="0" smtClean="0">
                <a:solidFill>
                  <a:srgbClr val="000000"/>
                </a:solidFill>
              </a:rPr>
              <a:t>}</a:t>
            </a:r>
            <a:endParaRPr lang="fr-FR" sz="1200" dirty="0">
              <a:solidFill>
                <a:srgbClr val="000000"/>
              </a:solidFill>
            </a:endParaRPr>
          </a:p>
        </p:txBody>
      </p:sp>
      <p:sp>
        <p:nvSpPr>
          <p:cNvPr id="6" name="Rectangle 5"/>
          <p:cNvSpPr/>
          <p:nvPr/>
        </p:nvSpPr>
        <p:spPr>
          <a:xfrm>
            <a:off x="3929058" y="972435"/>
            <a:ext cx="5072098" cy="1384995"/>
          </a:xfrm>
          <a:prstGeom prst="rect">
            <a:avLst/>
          </a:prstGeom>
          <a:solidFill>
            <a:schemeClr val="accent6">
              <a:lumMod val="20000"/>
              <a:lumOff val="80000"/>
            </a:schemeClr>
          </a:solidFill>
          <a:ln>
            <a:solidFill>
              <a:schemeClr val="tx2"/>
            </a:solidFill>
            <a:prstDash val="dash"/>
          </a:ln>
        </p:spPr>
        <p:txBody>
          <a:bodyPr wrap="square">
            <a:spAutoFit/>
          </a:bodyPr>
          <a:lstStyle/>
          <a:p>
            <a:r>
              <a:rPr lang="fr-FR" sz="1200" dirty="0" smtClean="0">
                <a:solidFill>
                  <a:srgbClr val="000000"/>
                </a:solidFill>
              </a:rPr>
              <a:t>public class </a:t>
            </a:r>
            <a:r>
              <a:rPr lang="fr-FR" sz="1200" b="1" dirty="0" err="1" smtClean="0">
                <a:solidFill>
                  <a:srgbClr val="000000"/>
                </a:solidFill>
              </a:rPr>
              <a:t>ConcreteVisiteurA</a:t>
            </a:r>
            <a:r>
              <a:rPr lang="fr-FR" sz="1200" dirty="0" smtClean="0">
                <a:solidFill>
                  <a:srgbClr val="000000"/>
                </a:solidFill>
              </a:rPr>
              <a:t> </a:t>
            </a:r>
            <a:r>
              <a:rPr lang="fr-FR" sz="1200" dirty="0" err="1" smtClean="0">
                <a:solidFill>
                  <a:srgbClr val="000000"/>
                </a:solidFill>
              </a:rPr>
              <a:t>implements</a:t>
            </a:r>
            <a:r>
              <a:rPr lang="fr-FR" sz="1200" dirty="0" smtClean="0">
                <a:solidFill>
                  <a:srgbClr val="000000"/>
                </a:solidFill>
              </a:rPr>
              <a:t> </a:t>
            </a:r>
            <a:r>
              <a:rPr lang="fr-FR" sz="1200" b="1" dirty="0" smtClean="0">
                <a:solidFill>
                  <a:srgbClr val="000000"/>
                </a:solidFill>
              </a:rPr>
              <a:t>Visiteur</a:t>
            </a:r>
            <a:r>
              <a:rPr lang="fr-FR" sz="1200" dirty="0" smtClean="0">
                <a:solidFill>
                  <a:srgbClr val="000000"/>
                </a:solidFill>
              </a:rPr>
              <a:t> {</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err="1" smtClean="0">
                <a:solidFill>
                  <a:srgbClr val="000000"/>
                </a:solidFill>
              </a:rPr>
              <a:t>visiterElementA</a:t>
            </a:r>
            <a:r>
              <a:rPr lang="fr-FR" sz="1200" dirty="0" smtClean="0">
                <a:solidFill>
                  <a:srgbClr val="000000"/>
                </a:solidFill>
              </a:rPr>
              <a:t>(</a:t>
            </a:r>
            <a:r>
              <a:rPr lang="fr-FR" sz="1200" dirty="0" err="1" smtClean="0">
                <a:solidFill>
                  <a:srgbClr val="000000"/>
                </a:solidFill>
              </a:rPr>
              <a:t>ConcreteElementA</a:t>
            </a:r>
            <a:r>
              <a:rPr lang="fr-FR" sz="1200" dirty="0" smtClean="0">
                <a:solidFill>
                  <a:srgbClr val="000000"/>
                </a:solidFill>
              </a:rPr>
              <a:t> </a:t>
            </a:r>
            <a:r>
              <a:rPr lang="fr-FR" sz="1200" dirty="0" err="1" smtClean="0">
                <a:solidFill>
                  <a:srgbClr val="000000"/>
                </a:solidFill>
              </a:rPr>
              <a:t>pElementA</a:t>
            </a:r>
            <a:r>
              <a:rPr lang="fr-FR" sz="1200" dirty="0" smtClean="0">
                <a:solidFill>
                  <a:srgbClr val="000000"/>
                </a:solidFill>
              </a:rPr>
              <a:t>) {</a:t>
            </a:r>
          </a:p>
          <a:p>
            <a:r>
              <a:rPr lang="fr-FR" sz="1200" dirty="0" smtClean="0">
                <a:solidFill>
                  <a:srgbClr val="000000"/>
                </a:solidFill>
              </a:rPr>
              <a:t>System.out.println("Visiteur A : ");</a:t>
            </a:r>
          </a:p>
          <a:p>
            <a:r>
              <a:rPr lang="fr-FR" sz="1200" dirty="0" smtClean="0">
                <a:solidFill>
                  <a:srgbClr val="000000"/>
                </a:solidFill>
              </a:rPr>
              <a:t>System.out.println("   Texte de l'</a:t>
            </a:r>
            <a:r>
              <a:rPr lang="fr-FR" sz="1200" dirty="0" err="1" smtClean="0">
                <a:solidFill>
                  <a:srgbClr val="000000"/>
                </a:solidFill>
              </a:rPr>
              <a:t>element</a:t>
            </a:r>
            <a:r>
              <a:rPr lang="fr-FR" sz="1200" dirty="0" smtClean="0">
                <a:solidFill>
                  <a:srgbClr val="000000"/>
                </a:solidFill>
              </a:rPr>
              <a:t> A : " +</a:t>
            </a:r>
            <a:r>
              <a:rPr lang="fr-FR" sz="1200" dirty="0" err="1" smtClean="0">
                <a:solidFill>
                  <a:srgbClr val="000000"/>
                </a:solidFill>
              </a:rPr>
              <a:t>pElementA.getTexte</a:t>
            </a:r>
            <a:r>
              <a:rPr lang="fr-FR" sz="1200" dirty="0" smtClean="0">
                <a:solidFill>
                  <a:srgbClr val="000000"/>
                </a:solidFill>
              </a:rPr>
              <a:t>());}</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err="1" smtClean="0">
                <a:solidFill>
                  <a:srgbClr val="000000"/>
                </a:solidFill>
              </a:rPr>
              <a:t>visiterElementB</a:t>
            </a:r>
            <a:r>
              <a:rPr lang="fr-FR" sz="1200" dirty="0" smtClean="0">
                <a:solidFill>
                  <a:srgbClr val="000000"/>
                </a:solidFill>
              </a:rPr>
              <a:t>(</a:t>
            </a:r>
            <a:r>
              <a:rPr lang="fr-FR" sz="1200" dirty="0" err="1" smtClean="0">
                <a:solidFill>
                  <a:srgbClr val="000000"/>
                </a:solidFill>
              </a:rPr>
              <a:t>ConcreteElementB</a:t>
            </a:r>
            <a:r>
              <a:rPr lang="fr-FR" sz="1200" dirty="0" smtClean="0">
                <a:solidFill>
                  <a:srgbClr val="000000"/>
                </a:solidFill>
              </a:rPr>
              <a:t> </a:t>
            </a:r>
            <a:r>
              <a:rPr lang="fr-FR" sz="1200" dirty="0" err="1" smtClean="0">
                <a:solidFill>
                  <a:srgbClr val="000000"/>
                </a:solidFill>
              </a:rPr>
              <a:t>pElementB</a:t>
            </a:r>
            <a:r>
              <a:rPr lang="fr-FR" sz="1200" dirty="0" smtClean="0">
                <a:solidFill>
                  <a:srgbClr val="000000"/>
                </a:solidFill>
              </a:rPr>
              <a:t>) {</a:t>
            </a:r>
          </a:p>
          <a:p>
            <a:r>
              <a:rPr lang="fr-FR" sz="1200" dirty="0" smtClean="0">
                <a:solidFill>
                  <a:srgbClr val="000000"/>
                </a:solidFill>
              </a:rPr>
              <a:t>System.out.println("Visiteur A : ");</a:t>
            </a:r>
          </a:p>
          <a:p>
            <a:r>
              <a:rPr lang="fr-FR" sz="1200" dirty="0" smtClean="0">
                <a:solidFill>
                  <a:srgbClr val="000000"/>
                </a:solidFill>
              </a:rPr>
              <a:t>System.out.println("   Valeur de l'</a:t>
            </a:r>
            <a:r>
              <a:rPr lang="fr-FR" sz="1200" dirty="0" err="1" smtClean="0">
                <a:solidFill>
                  <a:srgbClr val="000000"/>
                </a:solidFill>
              </a:rPr>
              <a:t>element</a:t>
            </a:r>
            <a:r>
              <a:rPr lang="fr-FR" sz="1200" dirty="0" smtClean="0">
                <a:solidFill>
                  <a:srgbClr val="000000"/>
                </a:solidFill>
              </a:rPr>
              <a:t> B : " +</a:t>
            </a:r>
            <a:r>
              <a:rPr lang="fr-FR" sz="1200" dirty="0" err="1" smtClean="0">
                <a:solidFill>
                  <a:srgbClr val="000000"/>
                </a:solidFill>
              </a:rPr>
              <a:t>pElementB.getValeur</a:t>
            </a:r>
            <a:r>
              <a:rPr lang="fr-FR" sz="1200" dirty="0" smtClean="0">
                <a:solidFill>
                  <a:srgbClr val="000000"/>
                </a:solidFill>
              </a:rPr>
              <a:t>());}}</a:t>
            </a:r>
            <a:endParaRPr lang="fr-FR" sz="1200" dirty="0">
              <a:solidFill>
                <a:srgbClr val="000000"/>
              </a:solidFill>
            </a:endParaRPr>
          </a:p>
        </p:txBody>
      </p:sp>
      <p:sp>
        <p:nvSpPr>
          <p:cNvPr id="7" name="Rectangle 6"/>
          <p:cNvSpPr/>
          <p:nvPr/>
        </p:nvSpPr>
        <p:spPr>
          <a:xfrm>
            <a:off x="3929058" y="2428868"/>
            <a:ext cx="5072098" cy="1384995"/>
          </a:xfrm>
          <a:prstGeom prst="rect">
            <a:avLst/>
          </a:prstGeom>
          <a:solidFill>
            <a:schemeClr val="accent6">
              <a:lumMod val="20000"/>
              <a:lumOff val="80000"/>
            </a:schemeClr>
          </a:solidFill>
          <a:ln>
            <a:solidFill>
              <a:schemeClr val="tx2"/>
            </a:solidFill>
            <a:prstDash val="dash"/>
          </a:ln>
        </p:spPr>
        <p:txBody>
          <a:bodyPr wrap="square">
            <a:spAutoFit/>
          </a:bodyPr>
          <a:lstStyle/>
          <a:p>
            <a:r>
              <a:rPr lang="fr-FR" sz="1200" dirty="0" smtClean="0">
                <a:solidFill>
                  <a:srgbClr val="000000"/>
                </a:solidFill>
              </a:rPr>
              <a:t>public class </a:t>
            </a:r>
            <a:r>
              <a:rPr lang="fr-FR" sz="1200" b="1" dirty="0" err="1" smtClean="0">
                <a:solidFill>
                  <a:srgbClr val="000000"/>
                </a:solidFill>
              </a:rPr>
              <a:t>ConcreteVisiteurB</a:t>
            </a:r>
            <a:r>
              <a:rPr lang="fr-FR" sz="1200" dirty="0" smtClean="0">
                <a:solidFill>
                  <a:srgbClr val="000000"/>
                </a:solidFill>
              </a:rPr>
              <a:t> </a:t>
            </a:r>
            <a:r>
              <a:rPr lang="fr-FR" sz="1200" dirty="0" err="1" smtClean="0">
                <a:solidFill>
                  <a:srgbClr val="000000"/>
                </a:solidFill>
              </a:rPr>
              <a:t>implements</a:t>
            </a:r>
            <a:r>
              <a:rPr lang="fr-FR" sz="1200" dirty="0" smtClean="0">
                <a:solidFill>
                  <a:srgbClr val="000000"/>
                </a:solidFill>
              </a:rPr>
              <a:t> </a:t>
            </a:r>
            <a:r>
              <a:rPr lang="fr-FR" sz="1200" b="1" dirty="0" smtClean="0">
                <a:solidFill>
                  <a:srgbClr val="000000"/>
                </a:solidFill>
              </a:rPr>
              <a:t>Visiteur</a:t>
            </a:r>
            <a:r>
              <a:rPr lang="fr-FR" sz="1200" dirty="0" smtClean="0">
                <a:solidFill>
                  <a:srgbClr val="000000"/>
                </a:solidFill>
              </a:rPr>
              <a:t> {</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err="1" smtClean="0">
                <a:solidFill>
                  <a:srgbClr val="000000"/>
                </a:solidFill>
              </a:rPr>
              <a:t>visiterElementA</a:t>
            </a:r>
            <a:r>
              <a:rPr lang="fr-FR" sz="1200" dirty="0" smtClean="0">
                <a:solidFill>
                  <a:srgbClr val="000000"/>
                </a:solidFill>
              </a:rPr>
              <a:t>(</a:t>
            </a:r>
            <a:r>
              <a:rPr lang="fr-FR" sz="1200" dirty="0" err="1" smtClean="0">
                <a:solidFill>
                  <a:srgbClr val="000000"/>
                </a:solidFill>
              </a:rPr>
              <a:t>ConcreteElementA</a:t>
            </a:r>
            <a:r>
              <a:rPr lang="fr-FR" sz="1200" dirty="0" smtClean="0">
                <a:solidFill>
                  <a:srgbClr val="000000"/>
                </a:solidFill>
              </a:rPr>
              <a:t> </a:t>
            </a:r>
            <a:r>
              <a:rPr lang="fr-FR" sz="1200" dirty="0" err="1" smtClean="0">
                <a:solidFill>
                  <a:srgbClr val="000000"/>
                </a:solidFill>
              </a:rPr>
              <a:t>pElementA</a:t>
            </a:r>
            <a:r>
              <a:rPr lang="fr-FR" sz="1200" dirty="0" smtClean="0">
                <a:solidFill>
                  <a:srgbClr val="000000"/>
                </a:solidFill>
              </a:rPr>
              <a:t>) {</a:t>
            </a:r>
          </a:p>
          <a:p>
            <a:r>
              <a:rPr lang="fr-FR" sz="1200" dirty="0" smtClean="0">
                <a:solidFill>
                  <a:srgbClr val="000000"/>
                </a:solidFill>
              </a:rPr>
              <a:t>System.out.println("Visiteur B : ");</a:t>
            </a:r>
          </a:p>
          <a:p>
            <a:r>
              <a:rPr lang="fr-FR" sz="1200" dirty="0" smtClean="0">
                <a:solidFill>
                  <a:srgbClr val="000000"/>
                </a:solidFill>
              </a:rPr>
              <a:t>System.out.println("   Texte de l'</a:t>
            </a:r>
            <a:r>
              <a:rPr lang="fr-FR" sz="1200" dirty="0" err="1" smtClean="0">
                <a:solidFill>
                  <a:srgbClr val="000000"/>
                </a:solidFill>
              </a:rPr>
              <a:t>element</a:t>
            </a:r>
            <a:r>
              <a:rPr lang="fr-FR" sz="1200" dirty="0" smtClean="0">
                <a:solidFill>
                  <a:srgbClr val="000000"/>
                </a:solidFill>
              </a:rPr>
              <a:t> A : " +</a:t>
            </a:r>
            <a:r>
              <a:rPr lang="fr-FR" sz="1200" dirty="0" err="1" smtClean="0">
                <a:solidFill>
                  <a:srgbClr val="000000"/>
                </a:solidFill>
              </a:rPr>
              <a:t>pElementA.getTexte</a:t>
            </a:r>
            <a:r>
              <a:rPr lang="fr-FR" sz="1200" dirty="0" smtClean="0">
                <a:solidFill>
                  <a:srgbClr val="000000"/>
                </a:solidFill>
              </a:rPr>
              <a:t>());}</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a:t>
            </a:r>
            <a:r>
              <a:rPr lang="fr-FR" sz="1200" b="1" dirty="0" err="1" smtClean="0">
                <a:solidFill>
                  <a:srgbClr val="000000"/>
                </a:solidFill>
              </a:rPr>
              <a:t>visiterElementB</a:t>
            </a:r>
            <a:r>
              <a:rPr lang="fr-FR" sz="1200" dirty="0" smtClean="0">
                <a:solidFill>
                  <a:srgbClr val="000000"/>
                </a:solidFill>
              </a:rPr>
              <a:t>(</a:t>
            </a:r>
            <a:r>
              <a:rPr lang="fr-FR" sz="1200" dirty="0" err="1" smtClean="0">
                <a:solidFill>
                  <a:srgbClr val="000000"/>
                </a:solidFill>
              </a:rPr>
              <a:t>ConcreteElementB</a:t>
            </a:r>
            <a:r>
              <a:rPr lang="fr-FR" sz="1200" dirty="0" smtClean="0">
                <a:solidFill>
                  <a:srgbClr val="000000"/>
                </a:solidFill>
              </a:rPr>
              <a:t> </a:t>
            </a:r>
            <a:r>
              <a:rPr lang="fr-FR" sz="1200" dirty="0" err="1" smtClean="0">
                <a:solidFill>
                  <a:srgbClr val="000000"/>
                </a:solidFill>
              </a:rPr>
              <a:t>pElementB</a:t>
            </a:r>
            <a:r>
              <a:rPr lang="fr-FR" sz="1200" dirty="0" smtClean="0">
                <a:solidFill>
                  <a:srgbClr val="000000"/>
                </a:solidFill>
              </a:rPr>
              <a:t>) {</a:t>
            </a:r>
          </a:p>
          <a:p>
            <a:r>
              <a:rPr lang="fr-FR" sz="1200" dirty="0" smtClean="0">
                <a:solidFill>
                  <a:srgbClr val="000000"/>
                </a:solidFill>
              </a:rPr>
              <a:t>System.out.println("Visiteur B : ");</a:t>
            </a:r>
          </a:p>
          <a:p>
            <a:r>
              <a:rPr lang="fr-FR" sz="1200" dirty="0" smtClean="0">
                <a:solidFill>
                  <a:srgbClr val="000000"/>
                </a:solidFill>
              </a:rPr>
              <a:t>System.out.println("   Valeur de l'</a:t>
            </a:r>
            <a:r>
              <a:rPr lang="fr-FR" sz="1200" dirty="0" err="1" smtClean="0">
                <a:solidFill>
                  <a:srgbClr val="000000"/>
                </a:solidFill>
              </a:rPr>
              <a:t>element</a:t>
            </a:r>
            <a:r>
              <a:rPr lang="fr-FR" sz="1200" dirty="0" smtClean="0">
                <a:solidFill>
                  <a:srgbClr val="000000"/>
                </a:solidFill>
              </a:rPr>
              <a:t> B : " +</a:t>
            </a:r>
            <a:r>
              <a:rPr lang="fr-FR" sz="1200" dirty="0" err="1" smtClean="0">
                <a:solidFill>
                  <a:srgbClr val="000000"/>
                </a:solidFill>
              </a:rPr>
              <a:t>pElementB.getValeur</a:t>
            </a:r>
            <a:r>
              <a:rPr lang="fr-FR" sz="1200" dirty="0" smtClean="0">
                <a:solidFill>
                  <a:srgbClr val="000000"/>
                </a:solidFill>
              </a:rPr>
              <a:t>());}}</a:t>
            </a:r>
            <a:endParaRPr lang="fr-FR" sz="1200" dirty="0">
              <a:solidFill>
                <a:srgbClr val="000000"/>
              </a:solidFill>
            </a:endParaRPr>
          </a:p>
        </p:txBody>
      </p:sp>
      <p:sp>
        <p:nvSpPr>
          <p:cNvPr id="8" name="Rectangle 7"/>
          <p:cNvSpPr/>
          <p:nvPr/>
        </p:nvSpPr>
        <p:spPr>
          <a:xfrm>
            <a:off x="142844" y="4143380"/>
            <a:ext cx="3571900" cy="2308324"/>
          </a:xfrm>
          <a:prstGeom prst="rect">
            <a:avLst/>
          </a:prstGeom>
          <a:solidFill>
            <a:schemeClr val="accent4">
              <a:lumMod val="20000"/>
              <a:lumOff val="80000"/>
            </a:schemeClr>
          </a:solidFill>
          <a:ln>
            <a:solidFill>
              <a:schemeClr val="tx2"/>
            </a:solidFill>
            <a:prstDash val="dash"/>
          </a:ln>
        </p:spPr>
        <p:txBody>
          <a:bodyPr wrap="square">
            <a:spAutoFit/>
          </a:bodyPr>
          <a:lstStyle/>
          <a:p>
            <a:r>
              <a:rPr lang="fr-FR" sz="1200" dirty="0" smtClean="0">
                <a:solidFill>
                  <a:srgbClr val="000000"/>
                </a:solidFill>
              </a:rPr>
              <a:t>public class </a:t>
            </a:r>
            <a:r>
              <a:rPr lang="fr-FR" sz="1200" b="1" dirty="0" smtClean="0">
                <a:solidFill>
                  <a:srgbClr val="000000"/>
                </a:solidFill>
              </a:rPr>
              <a:t>Structure</a:t>
            </a:r>
            <a:r>
              <a:rPr lang="fr-FR" sz="1200" dirty="0" smtClean="0">
                <a:solidFill>
                  <a:srgbClr val="000000"/>
                </a:solidFill>
              </a:rPr>
              <a:t> {</a:t>
            </a:r>
          </a:p>
          <a:p>
            <a:r>
              <a:rPr lang="fr-FR" sz="1200" dirty="0" err="1" smtClean="0">
                <a:solidFill>
                  <a:srgbClr val="000000"/>
                </a:solidFill>
              </a:rPr>
              <a:t>Private</a:t>
            </a:r>
            <a:r>
              <a:rPr lang="fr-FR" sz="1200" dirty="0" smtClean="0">
                <a:solidFill>
                  <a:srgbClr val="000000"/>
                </a:solidFill>
              </a:rPr>
              <a:t> </a:t>
            </a:r>
            <a:r>
              <a:rPr lang="fr-FR" sz="1200" dirty="0" err="1" smtClean="0">
                <a:solidFill>
                  <a:srgbClr val="000000"/>
                </a:solidFill>
              </a:rPr>
              <a:t>Element</a:t>
            </a:r>
            <a:r>
              <a:rPr lang="fr-FR" sz="1200" dirty="0" smtClean="0">
                <a:solidFill>
                  <a:srgbClr val="000000"/>
                </a:solidFill>
              </a:rPr>
              <a:t>[] </a:t>
            </a:r>
            <a:r>
              <a:rPr lang="fr-FR" sz="1200" b="1" dirty="0" err="1" smtClean="0">
                <a:solidFill>
                  <a:srgbClr val="000000"/>
                </a:solidFill>
              </a:rPr>
              <a:t>elements</a:t>
            </a:r>
            <a:r>
              <a:rPr lang="fr-FR" sz="1200" dirty="0" smtClean="0">
                <a:solidFill>
                  <a:srgbClr val="000000"/>
                </a:solidFill>
              </a:rPr>
              <a:t> = </a:t>
            </a:r>
            <a:r>
              <a:rPr lang="fr-FR" sz="1200" dirty="0" err="1" smtClean="0">
                <a:solidFill>
                  <a:srgbClr val="000000"/>
                </a:solidFill>
              </a:rPr>
              <a:t>newElement</a:t>
            </a:r>
            <a:r>
              <a:rPr lang="fr-FR" sz="1200" dirty="0" smtClean="0">
                <a:solidFill>
                  <a:srgbClr val="000000"/>
                </a:solidFill>
              </a:rPr>
              <a:t>[] {</a:t>
            </a:r>
          </a:p>
          <a:p>
            <a:r>
              <a:rPr lang="fr-FR" sz="1200" dirty="0" smtClean="0">
                <a:solidFill>
                  <a:srgbClr val="000000"/>
                </a:solidFill>
              </a:rPr>
              <a:t>New </a:t>
            </a:r>
            <a:r>
              <a:rPr lang="fr-FR" sz="1200" b="1" dirty="0" err="1" smtClean="0">
                <a:solidFill>
                  <a:srgbClr val="000000"/>
                </a:solidFill>
              </a:rPr>
              <a:t>ConcreteElementA</a:t>
            </a:r>
            <a:r>
              <a:rPr lang="fr-FR" sz="1200" dirty="0" smtClean="0">
                <a:solidFill>
                  <a:srgbClr val="000000"/>
                </a:solidFill>
              </a:rPr>
              <a:t>("texte1"),</a:t>
            </a:r>
          </a:p>
          <a:p>
            <a:r>
              <a:rPr lang="fr-FR" sz="1200" dirty="0" smtClean="0">
                <a:solidFill>
                  <a:srgbClr val="000000"/>
                </a:solidFill>
              </a:rPr>
              <a:t>New </a:t>
            </a:r>
            <a:r>
              <a:rPr lang="fr-FR" sz="1200" b="1" dirty="0" err="1" smtClean="0">
                <a:solidFill>
                  <a:srgbClr val="000000"/>
                </a:solidFill>
              </a:rPr>
              <a:t>ConcreteElementA</a:t>
            </a:r>
            <a:r>
              <a:rPr lang="fr-FR" sz="1200" dirty="0" smtClean="0">
                <a:solidFill>
                  <a:srgbClr val="000000"/>
                </a:solidFill>
              </a:rPr>
              <a:t>("texte2"),</a:t>
            </a:r>
          </a:p>
          <a:p>
            <a:r>
              <a:rPr lang="fr-FR" sz="1200" dirty="0" smtClean="0">
                <a:solidFill>
                  <a:srgbClr val="000000"/>
                </a:solidFill>
              </a:rPr>
              <a:t>New </a:t>
            </a:r>
            <a:r>
              <a:rPr lang="fr-FR" sz="1200" b="1" dirty="0" err="1" smtClean="0">
                <a:solidFill>
                  <a:srgbClr val="000000"/>
                </a:solidFill>
              </a:rPr>
              <a:t>ConcreteElementB</a:t>
            </a:r>
            <a:r>
              <a:rPr lang="fr-FR" sz="1200" dirty="0" smtClean="0">
                <a:solidFill>
                  <a:srgbClr val="000000"/>
                </a:solidFill>
              </a:rPr>
              <a:t>(</a:t>
            </a:r>
            <a:r>
              <a:rPr lang="fr-FR" sz="1200" dirty="0" err="1" smtClean="0">
                <a:solidFill>
                  <a:srgbClr val="000000"/>
                </a:solidFill>
              </a:rPr>
              <a:t>newLong</a:t>
            </a:r>
            <a:r>
              <a:rPr lang="fr-FR" sz="1200" dirty="0" smtClean="0">
                <a:solidFill>
                  <a:srgbClr val="000000"/>
                </a:solidFill>
              </a:rPr>
              <a:t>(1)),</a:t>
            </a:r>
          </a:p>
          <a:p>
            <a:r>
              <a:rPr lang="fr-FR" sz="1200" dirty="0" smtClean="0">
                <a:solidFill>
                  <a:srgbClr val="000000"/>
                </a:solidFill>
              </a:rPr>
              <a:t>New </a:t>
            </a:r>
            <a:r>
              <a:rPr lang="fr-FR" sz="1200" b="1" dirty="0" err="1" smtClean="0">
                <a:solidFill>
                  <a:srgbClr val="000000"/>
                </a:solidFill>
              </a:rPr>
              <a:t>ConcreteElementA</a:t>
            </a:r>
            <a:r>
              <a:rPr lang="fr-FR" sz="1200" dirty="0" smtClean="0">
                <a:solidFill>
                  <a:srgbClr val="000000"/>
                </a:solidFill>
              </a:rPr>
              <a:t>("texte3"),</a:t>
            </a:r>
          </a:p>
          <a:p>
            <a:r>
              <a:rPr lang="fr-FR" sz="1200" dirty="0" smtClean="0">
                <a:solidFill>
                  <a:srgbClr val="000000"/>
                </a:solidFill>
              </a:rPr>
              <a:t>New </a:t>
            </a:r>
            <a:r>
              <a:rPr lang="fr-FR" sz="1200" b="1" dirty="0" err="1" smtClean="0">
                <a:solidFill>
                  <a:srgbClr val="000000"/>
                </a:solidFill>
              </a:rPr>
              <a:t>ConcreteElementB</a:t>
            </a:r>
            <a:r>
              <a:rPr lang="fr-FR" sz="1200" dirty="0" smtClean="0">
                <a:solidFill>
                  <a:srgbClr val="000000"/>
                </a:solidFill>
              </a:rPr>
              <a:t>(</a:t>
            </a:r>
            <a:r>
              <a:rPr lang="fr-FR" sz="1200" dirty="0" err="1" smtClean="0">
                <a:solidFill>
                  <a:srgbClr val="000000"/>
                </a:solidFill>
              </a:rPr>
              <a:t>newLong</a:t>
            </a:r>
            <a:r>
              <a:rPr lang="fr-FR" sz="1200" dirty="0" smtClean="0">
                <a:solidFill>
                  <a:srgbClr val="000000"/>
                </a:solidFill>
              </a:rPr>
              <a:t>(2)),</a:t>
            </a:r>
          </a:p>
          <a:p>
            <a:r>
              <a:rPr lang="fr-FR" sz="1200" dirty="0" smtClean="0">
                <a:solidFill>
                  <a:srgbClr val="000000"/>
                </a:solidFill>
              </a:rPr>
              <a:t>New </a:t>
            </a:r>
            <a:r>
              <a:rPr lang="fr-FR" sz="1200" b="1" dirty="0" err="1" smtClean="0">
                <a:solidFill>
                  <a:srgbClr val="000000"/>
                </a:solidFill>
              </a:rPr>
              <a:t>ConcreteElementB</a:t>
            </a:r>
            <a:r>
              <a:rPr lang="fr-FR" sz="1200" dirty="0" smtClean="0">
                <a:solidFill>
                  <a:srgbClr val="000000"/>
                </a:solidFill>
              </a:rPr>
              <a:t>(</a:t>
            </a:r>
            <a:r>
              <a:rPr lang="fr-FR" sz="1200" dirty="0" err="1" smtClean="0">
                <a:solidFill>
                  <a:srgbClr val="000000"/>
                </a:solidFill>
              </a:rPr>
              <a:t>newLong</a:t>
            </a:r>
            <a:r>
              <a:rPr lang="fr-FR" sz="1200" dirty="0" smtClean="0">
                <a:solidFill>
                  <a:srgbClr val="000000"/>
                </a:solidFill>
              </a:rPr>
              <a:t>(3))</a:t>
            </a:r>
          </a:p>
          <a:p>
            <a:r>
              <a:rPr lang="fr-FR" sz="1200" dirty="0" smtClean="0">
                <a:solidFill>
                  <a:srgbClr val="000000"/>
                </a:solidFill>
              </a:rPr>
              <a:t>};</a:t>
            </a:r>
          </a:p>
          <a:p>
            <a:r>
              <a:rPr lang="fr-FR" sz="1200" dirty="0" smtClean="0">
                <a:solidFill>
                  <a:srgbClr val="000000"/>
                </a:solidFill>
              </a:rPr>
              <a:t>public </a:t>
            </a:r>
            <a:r>
              <a:rPr lang="fr-FR" sz="1200" dirty="0" err="1" smtClean="0">
                <a:solidFill>
                  <a:srgbClr val="000000"/>
                </a:solidFill>
              </a:rPr>
              <a:t>void</a:t>
            </a:r>
            <a:r>
              <a:rPr lang="fr-FR" sz="1200" dirty="0" smtClean="0">
                <a:solidFill>
                  <a:srgbClr val="000000"/>
                </a:solidFill>
              </a:rPr>
              <a:t> visiter(Visiteur </a:t>
            </a:r>
            <a:r>
              <a:rPr lang="fr-FR" sz="1200" dirty="0" err="1" smtClean="0">
                <a:solidFill>
                  <a:srgbClr val="000000"/>
                </a:solidFill>
              </a:rPr>
              <a:t>pVisiteur</a:t>
            </a:r>
            <a:r>
              <a:rPr lang="fr-FR" sz="1200" dirty="0" smtClean="0">
                <a:solidFill>
                  <a:srgbClr val="000000"/>
                </a:solidFill>
              </a:rPr>
              <a:t>) {</a:t>
            </a:r>
          </a:p>
          <a:p>
            <a:r>
              <a:rPr lang="fr-FR" sz="1200" dirty="0" smtClean="0">
                <a:solidFill>
                  <a:srgbClr val="000000"/>
                </a:solidFill>
              </a:rPr>
              <a:t>for(inti=0;i&lt;</a:t>
            </a:r>
            <a:r>
              <a:rPr lang="fr-FR" sz="1200" dirty="0" err="1" smtClean="0">
                <a:solidFill>
                  <a:srgbClr val="000000"/>
                </a:solidFill>
              </a:rPr>
              <a:t>elements.length;i</a:t>
            </a:r>
            <a:r>
              <a:rPr lang="fr-FR" sz="1200" dirty="0" smtClean="0">
                <a:solidFill>
                  <a:srgbClr val="000000"/>
                </a:solidFill>
              </a:rPr>
              <a:t>++) {</a:t>
            </a:r>
          </a:p>
          <a:p>
            <a:r>
              <a:rPr lang="fr-FR" sz="1200" dirty="0" err="1" smtClean="0">
                <a:solidFill>
                  <a:srgbClr val="000000"/>
                </a:solidFill>
              </a:rPr>
              <a:t>elements</a:t>
            </a:r>
            <a:r>
              <a:rPr lang="fr-FR" sz="1200" dirty="0" smtClean="0">
                <a:solidFill>
                  <a:srgbClr val="000000"/>
                </a:solidFill>
              </a:rPr>
              <a:t>[i].</a:t>
            </a:r>
            <a:r>
              <a:rPr lang="fr-FR" sz="1200" b="1" dirty="0" err="1" smtClean="0">
                <a:solidFill>
                  <a:srgbClr val="000000"/>
                </a:solidFill>
              </a:rPr>
              <a:t>recevoirVisiteur</a:t>
            </a:r>
            <a:r>
              <a:rPr lang="fr-FR" sz="1200" dirty="0" smtClean="0">
                <a:solidFill>
                  <a:srgbClr val="000000"/>
                </a:solidFill>
              </a:rPr>
              <a:t>(</a:t>
            </a:r>
            <a:r>
              <a:rPr lang="fr-FR" sz="1200" dirty="0" err="1" smtClean="0">
                <a:solidFill>
                  <a:srgbClr val="000000"/>
                </a:solidFill>
              </a:rPr>
              <a:t>pVisiteur</a:t>
            </a:r>
            <a:r>
              <a:rPr lang="fr-FR" sz="1200" dirty="0" smtClean="0">
                <a:solidFill>
                  <a:srgbClr val="000000"/>
                </a:solidFill>
              </a:rPr>
              <a:t>);}}}</a:t>
            </a:r>
            <a:endParaRPr lang="fr-FR" sz="1200" dirty="0">
              <a:solidFill>
                <a:srgbClr val="000000"/>
              </a:solidFill>
            </a:endParaRPr>
          </a:p>
        </p:txBody>
      </p:sp>
      <p:sp>
        <p:nvSpPr>
          <p:cNvPr id="9" name="Rectangle 8"/>
          <p:cNvSpPr/>
          <p:nvPr/>
        </p:nvSpPr>
        <p:spPr>
          <a:xfrm>
            <a:off x="4572000" y="4214818"/>
            <a:ext cx="3357586" cy="2308324"/>
          </a:xfrm>
          <a:prstGeom prst="rect">
            <a:avLst/>
          </a:prstGeom>
          <a:solidFill>
            <a:schemeClr val="bg2">
              <a:lumMod val="90000"/>
            </a:schemeClr>
          </a:solidFill>
          <a:ln>
            <a:solidFill>
              <a:schemeClr val="tx2"/>
            </a:solidFill>
            <a:prstDash val="dash"/>
          </a:ln>
        </p:spPr>
        <p:txBody>
          <a:bodyPr wrap="square">
            <a:spAutoFit/>
          </a:bodyPr>
          <a:lstStyle/>
          <a:p>
            <a:r>
              <a:rPr lang="fr-FR" sz="1200" b="1" dirty="0" smtClean="0">
                <a:solidFill>
                  <a:srgbClr val="000000"/>
                </a:solidFill>
              </a:rPr>
              <a:t>public </a:t>
            </a:r>
            <a:r>
              <a:rPr lang="fr-FR" sz="1200" b="1" dirty="0" err="1" smtClean="0">
                <a:solidFill>
                  <a:srgbClr val="000000"/>
                </a:solidFill>
              </a:rPr>
              <a:t>classVisitorPatternMain</a:t>
            </a:r>
            <a:r>
              <a:rPr lang="fr-FR" sz="1200" b="1" dirty="0" smtClean="0">
                <a:solidFill>
                  <a:srgbClr val="000000"/>
                </a:solidFill>
              </a:rPr>
              <a:t> {</a:t>
            </a:r>
          </a:p>
          <a:p>
            <a:r>
              <a:rPr lang="fr-FR" sz="1200" b="1" dirty="0" smtClean="0">
                <a:solidFill>
                  <a:srgbClr val="000000"/>
                </a:solidFill>
              </a:rPr>
              <a:t>public </a:t>
            </a:r>
            <a:r>
              <a:rPr lang="fr-FR" sz="1200" b="1" dirty="0" err="1" smtClean="0">
                <a:solidFill>
                  <a:srgbClr val="000000"/>
                </a:solidFill>
              </a:rPr>
              <a:t>static</a:t>
            </a:r>
            <a:r>
              <a:rPr lang="fr-FR" sz="1200" b="1" dirty="0" smtClean="0">
                <a:solidFill>
                  <a:srgbClr val="000000"/>
                </a:solidFill>
              </a:rPr>
              <a:t> </a:t>
            </a:r>
            <a:r>
              <a:rPr lang="fr-FR" sz="1200" b="1" dirty="0" err="1" smtClean="0">
                <a:solidFill>
                  <a:srgbClr val="000000"/>
                </a:solidFill>
              </a:rPr>
              <a:t>voidmain</a:t>
            </a:r>
            <a:r>
              <a:rPr lang="fr-FR" sz="1200" b="1" dirty="0" smtClean="0">
                <a:solidFill>
                  <a:srgbClr val="000000"/>
                </a:solidFill>
              </a:rPr>
              <a:t>(String[] </a:t>
            </a:r>
            <a:r>
              <a:rPr lang="fr-FR" sz="1200" b="1" dirty="0" err="1" smtClean="0">
                <a:solidFill>
                  <a:srgbClr val="000000"/>
                </a:solidFill>
              </a:rPr>
              <a:t>args</a:t>
            </a:r>
            <a:r>
              <a:rPr lang="fr-FR" sz="1200" b="1" dirty="0" smtClean="0">
                <a:solidFill>
                  <a:srgbClr val="000000"/>
                </a:solidFill>
              </a:rPr>
              <a:t>) {</a:t>
            </a:r>
          </a:p>
          <a:p>
            <a:endParaRPr lang="fr-FR" sz="1200" b="1" dirty="0" smtClean="0">
              <a:solidFill>
                <a:srgbClr val="000000"/>
              </a:solidFill>
            </a:endParaRPr>
          </a:p>
          <a:p>
            <a:r>
              <a:rPr lang="fr-FR" sz="1200" b="1" dirty="0" smtClean="0">
                <a:solidFill>
                  <a:srgbClr val="000000"/>
                </a:solidFill>
              </a:rPr>
              <a:t>// Création des visiteurs</a:t>
            </a:r>
          </a:p>
          <a:p>
            <a:r>
              <a:rPr lang="fr-FR" sz="1200" b="1" dirty="0" smtClean="0">
                <a:solidFill>
                  <a:srgbClr val="000000"/>
                </a:solidFill>
              </a:rPr>
              <a:t>Visiteur </a:t>
            </a:r>
            <a:r>
              <a:rPr lang="fr-FR" sz="1200" b="1" dirty="0" err="1" smtClean="0">
                <a:solidFill>
                  <a:srgbClr val="000000"/>
                </a:solidFill>
              </a:rPr>
              <a:t>lVisiteurA</a:t>
            </a:r>
            <a:r>
              <a:rPr lang="fr-FR" sz="1200" b="1" dirty="0" smtClean="0">
                <a:solidFill>
                  <a:srgbClr val="000000"/>
                </a:solidFill>
              </a:rPr>
              <a:t> = </a:t>
            </a:r>
            <a:r>
              <a:rPr lang="fr-FR" sz="1200" b="1" dirty="0" err="1" smtClean="0">
                <a:solidFill>
                  <a:srgbClr val="000000"/>
                </a:solidFill>
              </a:rPr>
              <a:t>newConcreteVisiteurA</a:t>
            </a:r>
            <a:r>
              <a:rPr lang="fr-FR" sz="1200" b="1" dirty="0" smtClean="0">
                <a:solidFill>
                  <a:srgbClr val="000000"/>
                </a:solidFill>
              </a:rPr>
              <a:t>();</a:t>
            </a:r>
          </a:p>
          <a:p>
            <a:r>
              <a:rPr lang="fr-FR" sz="1200" b="1" dirty="0" smtClean="0">
                <a:solidFill>
                  <a:srgbClr val="000000"/>
                </a:solidFill>
              </a:rPr>
              <a:t>Visiteur </a:t>
            </a:r>
            <a:r>
              <a:rPr lang="fr-FR" sz="1200" b="1" dirty="0" err="1" smtClean="0">
                <a:solidFill>
                  <a:srgbClr val="000000"/>
                </a:solidFill>
              </a:rPr>
              <a:t>lVisiteurB</a:t>
            </a:r>
            <a:r>
              <a:rPr lang="fr-FR" sz="1200" b="1" dirty="0" smtClean="0">
                <a:solidFill>
                  <a:srgbClr val="000000"/>
                </a:solidFill>
              </a:rPr>
              <a:t> = </a:t>
            </a:r>
            <a:r>
              <a:rPr lang="fr-FR" sz="1200" b="1" dirty="0" err="1" smtClean="0">
                <a:solidFill>
                  <a:srgbClr val="000000"/>
                </a:solidFill>
              </a:rPr>
              <a:t>newConcreteVisiteurB</a:t>
            </a:r>
            <a:r>
              <a:rPr lang="fr-FR" sz="1200" b="1" dirty="0" smtClean="0">
                <a:solidFill>
                  <a:srgbClr val="000000"/>
                </a:solidFill>
              </a:rPr>
              <a:t>();</a:t>
            </a:r>
          </a:p>
          <a:p>
            <a:endParaRPr lang="fr-FR" sz="1200" b="1" dirty="0" smtClean="0">
              <a:solidFill>
                <a:srgbClr val="000000"/>
              </a:solidFill>
            </a:endParaRPr>
          </a:p>
          <a:p>
            <a:r>
              <a:rPr lang="fr-FR" sz="1200" b="1" dirty="0" smtClean="0">
                <a:solidFill>
                  <a:srgbClr val="000000"/>
                </a:solidFill>
              </a:rPr>
              <a:t>// Création de la structure</a:t>
            </a:r>
          </a:p>
          <a:p>
            <a:r>
              <a:rPr lang="fr-FR" sz="1200" b="1" dirty="0" smtClean="0">
                <a:solidFill>
                  <a:srgbClr val="000000"/>
                </a:solidFill>
              </a:rPr>
              <a:t>Structure </a:t>
            </a:r>
            <a:r>
              <a:rPr lang="fr-FR" sz="1200" b="1" dirty="0" err="1" smtClean="0">
                <a:solidFill>
                  <a:srgbClr val="000000"/>
                </a:solidFill>
              </a:rPr>
              <a:t>lStructure</a:t>
            </a:r>
            <a:r>
              <a:rPr lang="fr-FR" sz="1200" b="1" dirty="0" smtClean="0">
                <a:solidFill>
                  <a:srgbClr val="000000"/>
                </a:solidFill>
              </a:rPr>
              <a:t> = </a:t>
            </a:r>
            <a:r>
              <a:rPr lang="fr-FR" sz="1200" b="1" dirty="0" err="1" smtClean="0">
                <a:solidFill>
                  <a:srgbClr val="000000"/>
                </a:solidFill>
              </a:rPr>
              <a:t>newStructure</a:t>
            </a:r>
            <a:r>
              <a:rPr lang="fr-FR" sz="1200" b="1" dirty="0" smtClean="0">
                <a:solidFill>
                  <a:srgbClr val="000000"/>
                </a:solidFill>
              </a:rPr>
              <a:t>();</a:t>
            </a:r>
          </a:p>
          <a:p>
            <a:endParaRPr lang="fr-FR" sz="1200" b="1" dirty="0" smtClean="0">
              <a:solidFill>
                <a:srgbClr val="000000"/>
              </a:solidFill>
            </a:endParaRPr>
          </a:p>
          <a:p>
            <a:r>
              <a:rPr lang="fr-FR" sz="1200" b="1" dirty="0" err="1" smtClean="0">
                <a:solidFill>
                  <a:srgbClr val="000000"/>
                </a:solidFill>
              </a:rPr>
              <a:t>lStructure.visiter</a:t>
            </a:r>
            <a:r>
              <a:rPr lang="fr-FR" sz="1200" b="1" dirty="0" smtClean="0">
                <a:solidFill>
                  <a:srgbClr val="000000"/>
                </a:solidFill>
              </a:rPr>
              <a:t>(</a:t>
            </a:r>
            <a:r>
              <a:rPr lang="fr-FR" sz="1200" b="1" dirty="0" err="1" smtClean="0">
                <a:solidFill>
                  <a:srgbClr val="000000"/>
                </a:solidFill>
              </a:rPr>
              <a:t>lVisiteurA</a:t>
            </a:r>
            <a:r>
              <a:rPr lang="fr-FR" sz="1200" b="1" dirty="0" smtClean="0">
                <a:solidFill>
                  <a:srgbClr val="000000"/>
                </a:solidFill>
              </a:rPr>
              <a:t>);</a:t>
            </a:r>
          </a:p>
          <a:p>
            <a:r>
              <a:rPr lang="fr-FR" sz="1200" b="1" dirty="0" err="1" smtClean="0">
                <a:solidFill>
                  <a:srgbClr val="000000"/>
                </a:solidFill>
              </a:rPr>
              <a:t>lStructure.visiter</a:t>
            </a:r>
            <a:r>
              <a:rPr lang="fr-FR" sz="1200" b="1" dirty="0" smtClean="0">
                <a:solidFill>
                  <a:srgbClr val="000000"/>
                </a:solidFill>
              </a:rPr>
              <a:t>(</a:t>
            </a:r>
            <a:r>
              <a:rPr lang="fr-FR" sz="1200" b="1" dirty="0" err="1" smtClean="0">
                <a:solidFill>
                  <a:srgbClr val="000000"/>
                </a:solidFill>
              </a:rPr>
              <a:t>lVisiteurB</a:t>
            </a:r>
            <a:r>
              <a:rPr lang="fr-FR" sz="1200" b="1" dirty="0" smtClean="0">
                <a:solidFill>
                  <a:srgbClr val="000000"/>
                </a:solidFill>
              </a:rPr>
              <a:t>);}}</a:t>
            </a:r>
            <a:endParaRPr lang="fr-FR" sz="1200" b="1" dirty="0">
              <a:solidFill>
                <a:srgbClr val="000000"/>
              </a:solidFill>
            </a:endParaRPr>
          </a:p>
        </p:txBody>
      </p:sp>
      <p:sp>
        <p:nvSpPr>
          <p:cNvPr id="10" name="Rectangle 9"/>
          <p:cNvSpPr/>
          <p:nvPr/>
        </p:nvSpPr>
        <p:spPr>
          <a:xfrm>
            <a:off x="2643174" y="571480"/>
            <a:ext cx="2786082" cy="5478423"/>
          </a:xfrm>
          <a:prstGeom prst="rect">
            <a:avLst/>
          </a:prstGeom>
          <a:solidFill>
            <a:schemeClr val="bg1"/>
          </a:solidFill>
          <a:ln>
            <a:solidFill>
              <a:schemeClr val="tx2"/>
            </a:solidFill>
            <a:prstDash val="dash"/>
          </a:ln>
        </p:spPr>
        <p:txBody>
          <a:bodyPr wrap="square">
            <a:spAutoFit/>
          </a:bodyPr>
          <a:lstStyle/>
          <a:p>
            <a:r>
              <a:rPr lang="fr-FR" sz="1400" b="1" dirty="0" smtClean="0">
                <a:solidFill>
                  <a:srgbClr val="000000"/>
                </a:solidFill>
                <a:latin typeface="Agency FB" pitchFamily="34" charset="0"/>
              </a:rPr>
              <a:t> Affichage :</a:t>
            </a:r>
          </a:p>
          <a:p>
            <a:r>
              <a:rPr lang="fr-FR" sz="1400" b="1" dirty="0" smtClean="0">
                <a:solidFill>
                  <a:srgbClr val="000000"/>
                </a:solidFill>
                <a:latin typeface="Agency FB" pitchFamily="34" charset="0"/>
              </a:rPr>
              <a:t> Visiteur A :</a:t>
            </a:r>
          </a:p>
          <a:p>
            <a:r>
              <a:rPr lang="fr-FR" sz="1400" b="1" dirty="0" smtClean="0">
                <a:solidFill>
                  <a:srgbClr val="000000"/>
                </a:solidFill>
                <a:latin typeface="Agency FB" pitchFamily="34" charset="0"/>
              </a:rPr>
              <a:t> Texte de l'</a:t>
            </a:r>
            <a:r>
              <a:rPr lang="fr-FR" sz="1400" b="1" dirty="0" err="1" smtClean="0">
                <a:solidFill>
                  <a:srgbClr val="000000"/>
                </a:solidFill>
                <a:latin typeface="Agency FB" pitchFamily="34" charset="0"/>
              </a:rPr>
              <a:t>element</a:t>
            </a:r>
            <a:r>
              <a:rPr lang="fr-FR" sz="1400" b="1" dirty="0" smtClean="0">
                <a:solidFill>
                  <a:srgbClr val="000000"/>
                </a:solidFill>
                <a:latin typeface="Agency FB" pitchFamily="34" charset="0"/>
              </a:rPr>
              <a:t> A : texte1</a:t>
            </a:r>
          </a:p>
          <a:p>
            <a:r>
              <a:rPr lang="fr-FR" sz="1400" b="1" dirty="0" smtClean="0">
                <a:solidFill>
                  <a:srgbClr val="000000"/>
                </a:solidFill>
                <a:latin typeface="Agency FB" pitchFamily="34" charset="0"/>
              </a:rPr>
              <a:t>Visiteur A :</a:t>
            </a:r>
          </a:p>
          <a:p>
            <a:r>
              <a:rPr lang="fr-FR" sz="1400" b="1" dirty="0" smtClean="0">
                <a:solidFill>
                  <a:srgbClr val="000000"/>
                </a:solidFill>
                <a:latin typeface="Agency FB" pitchFamily="34" charset="0"/>
              </a:rPr>
              <a:t>  Texte de l'</a:t>
            </a:r>
            <a:r>
              <a:rPr lang="fr-FR" sz="1400" b="1" dirty="0" err="1" smtClean="0">
                <a:solidFill>
                  <a:srgbClr val="000000"/>
                </a:solidFill>
                <a:latin typeface="Agency FB" pitchFamily="34" charset="0"/>
              </a:rPr>
              <a:t>element</a:t>
            </a:r>
            <a:r>
              <a:rPr lang="fr-FR" sz="1400" b="1" dirty="0" smtClean="0">
                <a:solidFill>
                  <a:srgbClr val="000000"/>
                </a:solidFill>
                <a:latin typeface="Agency FB" pitchFamily="34" charset="0"/>
              </a:rPr>
              <a:t> A : texte2</a:t>
            </a:r>
          </a:p>
          <a:p>
            <a:r>
              <a:rPr lang="fr-FR" sz="1400" b="1" dirty="0" smtClean="0">
                <a:solidFill>
                  <a:srgbClr val="000000"/>
                </a:solidFill>
                <a:latin typeface="Agency FB" pitchFamily="34" charset="0"/>
              </a:rPr>
              <a:t>Visiteur A :</a:t>
            </a:r>
          </a:p>
          <a:p>
            <a:r>
              <a:rPr lang="fr-FR" sz="1400" b="1" dirty="0" smtClean="0">
                <a:solidFill>
                  <a:srgbClr val="000000"/>
                </a:solidFill>
                <a:latin typeface="Agency FB" pitchFamily="34" charset="0"/>
              </a:rPr>
              <a:t>  Valeur de l'</a:t>
            </a:r>
            <a:r>
              <a:rPr lang="fr-FR" sz="1400" b="1" dirty="0" err="1" smtClean="0">
                <a:solidFill>
                  <a:srgbClr val="000000"/>
                </a:solidFill>
                <a:latin typeface="Agency FB" pitchFamily="34" charset="0"/>
              </a:rPr>
              <a:t>element</a:t>
            </a:r>
            <a:r>
              <a:rPr lang="fr-FR" sz="1400" b="1" dirty="0" smtClean="0">
                <a:solidFill>
                  <a:srgbClr val="000000"/>
                </a:solidFill>
                <a:latin typeface="Agency FB" pitchFamily="34" charset="0"/>
              </a:rPr>
              <a:t> B : 1</a:t>
            </a:r>
          </a:p>
          <a:p>
            <a:r>
              <a:rPr lang="fr-FR" sz="1400" b="1" dirty="0" smtClean="0">
                <a:solidFill>
                  <a:srgbClr val="000000"/>
                </a:solidFill>
                <a:latin typeface="Agency FB" pitchFamily="34" charset="0"/>
              </a:rPr>
              <a:t> Visiteur A :</a:t>
            </a:r>
          </a:p>
          <a:p>
            <a:r>
              <a:rPr lang="fr-FR" sz="1400" b="1" dirty="0" smtClean="0">
                <a:solidFill>
                  <a:srgbClr val="000000"/>
                </a:solidFill>
                <a:latin typeface="Agency FB" pitchFamily="34" charset="0"/>
              </a:rPr>
              <a:t>    Texte de l'</a:t>
            </a:r>
            <a:r>
              <a:rPr lang="fr-FR" sz="1400" b="1" dirty="0" err="1" smtClean="0">
                <a:solidFill>
                  <a:srgbClr val="000000"/>
                </a:solidFill>
                <a:latin typeface="Agency FB" pitchFamily="34" charset="0"/>
              </a:rPr>
              <a:t>element</a:t>
            </a:r>
            <a:r>
              <a:rPr lang="fr-FR" sz="1400" b="1" dirty="0" smtClean="0">
                <a:solidFill>
                  <a:srgbClr val="000000"/>
                </a:solidFill>
                <a:latin typeface="Agency FB" pitchFamily="34" charset="0"/>
              </a:rPr>
              <a:t> A : texte3</a:t>
            </a:r>
          </a:p>
          <a:p>
            <a:r>
              <a:rPr lang="fr-FR" sz="1400" b="1" dirty="0" smtClean="0">
                <a:solidFill>
                  <a:srgbClr val="000000"/>
                </a:solidFill>
                <a:latin typeface="Agency FB" pitchFamily="34" charset="0"/>
              </a:rPr>
              <a:t> Visiteur A :</a:t>
            </a:r>
          </a:p>
          <a:p>
            <a:r>
              <a:rPr lang="fr-FR" sz="1400" b="1" dirty="0" smtClean="0">
                <a:solidFill>
                  <a:srgbClr val="000000"/>
                </a:solidFill>
                <a:latin typeface="Agency FB" pitchFamily="34" charset="0"/>
              </a:rPr>
              <a:t>    Valeur de l'</a:t>
            </a:r>
            <a:r>
              <a:rPr lang="fr-FR" sz="1400" b="1" dirty="0" err="1" smtClean="0">
                <a:solidFill>
                  <a:srgbClr val="000000"/>
                </a:solidFill>
                <a:latin typeface="Agency FB" pitchFamily="34" charset="0"/>
              </a:rPr>
              <a:t>element</a:t>
            </a:r>
            <a:r>
              <a:rPr lang="fr-FR" sz="1400" b="1" dirty="0" smtClean="0">
                <a:solidFill>
                  <a:srgbClr val="000000"/>
                </a:solidFill>
                <a:latin typeface="Agency FB" pitchFamily="34" charset="0"/>
              </a:rPr>
              <a:t> B : 2</a:t>
            </a:r>
          </a:p>
          <a:p>
            <a:r>
              <a:rPr lang="fr-FR" sz="1400" b="1" dirty="0" smtClean="0">
                <a:solidFill>
                  <a:srgbClr val="000000"/>
                </a:solidFill>
                <a:latin typeface="Agency FB" pitchFamily="34" charset="0"/>
              </a:rPr>
              <a:t> Visiteur A :</a:t>
            </a:r>
          </a:p>
          <a:p>
            <a:r>
              <a:rPr lang="fr-FR" sz="1400" b="1" dirty="0" smtClean="0">
                <a:solidFill>
                  <a:srgbClr val="000000"/>
                </a:solidFill>
                <a:latin typeface="Agency FB" pitchFamily="34" charset="0"/>
              </a:rPr>
              <a:t>    Valeur de l'</a:t>
            </a:r>
            <a:r>
              <a:rPr lang="fr-FR" sz="1400" b="1" dirty="0" err="1" smtClean="0">
                <a:solidFill>
                  <a:srgbClr val="000000"/>
                </a:solidFill>
                <a:latin typeface="Agency FB" pitchFamily="34" charset="0"/>
              </a:rPr>
              <a:t>element</a:t>
            </a:r>
            <a:r>
              <a:rPr lang="fr-FR" sz="1400" b="1" dirty="0" smtClean="0">
                <a:solidFill>
                  <a:srgbClr val="000000"/>
                </a:solidFill>
                <a:latin typeface="Agency FB" pitchFamily="34" charset="0"/>
              </a:rPr>
              <a:t> B : 3</a:t>
            </a:r>
          </a:p>
          <a:p>
            <a:r>
              <a:rPr lang="fr-FR" sz="1400" b="1" dirty="0" smtClean="0">
                <a:solidFill>
                  <a:srgbClr val="000000"/>
                </a:solidFill>
                <a:latin typeface="Agency FB" pitchFamily="34" charset="0"/>
              </a:rPr>
              <a:t> Visiteur B :</a:t>
            </a:r>
          </a:p>
          <a:p>
            <a:r>
              <a:rPr lang="fr-FR" sz="1400" b="1" dirty="0" smtClean="0">
                <a:solidFill>
                  <a:srgbClr val="000000"/>
                </a:solidFill>
                <a:latin typeface="Agency FB" pitchFamily="34" charset="0"/>
              </a:rPr>
              <a:t>    Texte de l'</a:t>
            </a:r>
            <a:r>
              <a:rPr lang="fr-FR" sz="1400" b="1" dirty="0" err="1" smtClean="0">
                <a:solidFill>
                  <a:srgbClr val="000000"/>
                </a:solidFill>
                <a:latin typeface="Agency FB" pitchFamily="34" charset="0"/>
              </a:rPr>
              <a:t>element</a:t>
            </a:r>
            <a:r>
              <a:rPr lang="fr-FR" sz="1400" b="1" dirty="0" smtClean="0">
                <a:solidFill>
                  <a:srgbClr val="000000"/>
                </a:solidFill>
                <a:latin typeface="Agency FB" pitchFamily="34" charset="0"/>
              </a:rPr>
              <a:t> A : texte1</a:t>
            </a:r>
          </a:p>
          <a:p>
            <a:r>
              <a:rPr lang="fr-FR" sz="1400" b="1" dirty="0" smtClean="0">
                <a:solidFill>
                  <a:srgbClr val="000000"/>
                </a:solidFill>
                <a:latin typeface="Agency FB" pitchFamily="34" charset="0"/>
              </a:rPr>
              <a:t> Visiteur B :</a:t>
            </a:r>
          </a:p>
          <a:p>
            <a:r>
              <a:rPr lang="fr-FR" sz="1400" b="1" dirty="0" smtClean="0">
                <a:solidFill>
                  <a:srgbClr val="000000"/>
                </a:solidFill>
                <a:latin typeface="Agency FB" pitchFamily="34" charset="0"/>
              </a:rPr>
              <a:t>    Texte de l'</a:t>
            </a:r>
            <a:r>
              <a:rPr lang="fr-FR" sz="1400" b="1" dirty="0" err="1" smtClean="0">
                <a:solidFill>
                  <a:srgbClr val="000000"/>
                </a:solidFill>
                <a:latin typeface="Agency FB" pitchFamily="34" charset="0"/>
              </a:rPr>
              <a:t>element</a:t>
            </a:r>
            <a:r>
              <a:rPr lang="fr-FR" sz="1400" b="1" dirty="0" smtClean="0">
                <a:solidFill>
                  <a:srgbClr val="000000"/>
                </a:solidFill>
                <a:latin typeface="Agency FB" pitchFamily="34" charset="0"/>
              </a:rPr>
              <a:t> A : texte2</a:t>
            </a:r>
          </a:p>
          <a:p>
            <a:r>
              <a:rPr lang="fr-FR" sz="1400" b="1" dirty="0" smtClean="0">
                <a:solidFill>
                  <a:srgbClr val="000000"/>
                </a:solidFill>
                <a:latin typeface="Agency FB" pitchFamily="34" charset="0"/>
              </a:rPr>
              <a:t> Visiteur B :</a:t>
            </a:r>
          </a:p>
          <a:p>
            <a:r>
              <a:rPr lang="fr-FR" sz="1400" b="1" dirty="0" smtClean="0">
                <a:solidFill>
                  <a:srgbClr val="000000"/>
                </a:solidFill>
                <a:latin typeface="Agency FB" pitchFamily="34" charset="0"/>
              </a:rPr>
              <a:t>    Valeur de l'</a:t>
            </a:r>
            <a:r>
              <a:rPr lang="fr-FR" sz="1400" b="1" dirty="0" err="1" smtClean="0">
                <a:solidFill>
                  <a:srgbClr val="000000"/>
                </a:solidFill>
                <a:latin typeface="Agency FB" pitchFamily="34" charset="0"/>
              </a:rPr>
              <a:t>element</a:t>
            </a:r>
            <a:r>
              <a:rPr lang="fr-FR" sz="1400" b="1" dirty="0" smtClean="0">
                <a:solidFill>
                  <a:srgbClr val="000000"/>
                </a:solidFill>
                <a:latin typeface="Agency FB" pitchFamily="34" charset="0"/>
              </a:rPr>
              <a:t> B : 1</a:t>
            </a:r>
          </a:p>
          <a:p>
            <a:r>
              <a:rPr lang="fr-FR" sz="1400" b="1" dirty="0" smtClean="0">
                <a:solidFill>
                  <a:srgbClr val="000000"/>
                </a:solidFill>
                <a:latin typeface="Agency FB" pitchFamily="34" charset="0"/>
              </a:rPr>
              <a:t> Visiteur B :</a:t>
            </a:r>
          </a:p>
          <a:p>
            <a:r>
              <a:rPr lang="fr-FR" sz="1400" b="1" dirty="0" smtClean="0">
                <a:solidFill>
                  <a:srgbClr val="000000"/>
                </a:solidFill>
                <a:latin typeface="Agency FB" pitchFamily="34" charset="0"/>
              </a:rPr>
              <a:t>    Texte de l'</a:t>
            </a:r>
            <a:r>
              <a:rPr lang="fr-FR" sz="1400" b="1" dirty="0" err="1" smtClean="0">
                <a:solidFill>
                  <a:srgbClr val="000000"/>
                </a:solidFill>
                <a:latin typeface="Agency FB" pitchFamily="34" charset="0"/>
              </a:rPr>
              <a:t>element</a:t>
            </a:r>
            <a:r>
              <a:rPr lang="fr-FR" sz="1400" b="1" dirty="0" smtClean="0">
                <a:solidFill>
                  <a:srgbClr val="000000"/>
                </a:solidFill>
                <a:latin typeface="Agency FB" pitchFamily="34" charset="0"/>
              </a:rPr>
              <a:t> A : texte3</a:t>
            </a:r>
          </a:p>
          <a:p>
            <a:r>
              <a:rPr lang="fr-FR" sz="1400" b="1" dirty="0" smtClean="0">
                <a:solidFill>
                  <a:srgbClr val="000000"/>
                </a:solidFill>
                <a:latin typeface="Agency FB" pitchFamily="34" charset="0"/>
              </a:rPr>
              <a:t> Visiteur B :</a:t>
            </a:r>
          </a:p>
          <a:p>
            <a:r>
              <a:rPr lang="fr-FR" sz="1400" b="1" dirty="0" smtClean="0">
                <a:solidFill>
                  <a:srgbClr val="000000"/>
                </a:solidFill>
                <a:latin typeface="Agency FB" pitchFamily="34" charset="0"/>
              </a:rPr>
              <a:t>    Valeur de l'</a:t>
            </a:r>
            <a:r>
              <a:rPr lang="fr-FR" sz="1400" b="1" dirty="0" err="1" smtClean="0">
                <a:solidFill>
                  <a:srgbClr val="000000"/>
                </a:solidFill>
                <a:latin typeface="Agency FB" pitchFamily="34" charset="0"/>
              </a:rPr>
              <a:t>element</a:t>
            </a:r>
            <a:r>
              <a:rPr lang="fr-FR" sz="1400" b="1" dirty="0" smtClean="0">
                <a:solidFill>
                  <a:srgbClr val="000000"/>
                </a:solidFill>
                <a:latin typeface="Agency FB" pitchFamily="34" charset="0"/>
              </a:rPr>
              <a:t> B : 2</a:t>
            </a:r>
          </a:p>
          <a:p>
            <a:r>
              <a:rPr lang="fr-FR" sz="1400" b="1" dirty="0" smtClean="0">
                <a:solidFill>
                  <a:srgbClr val="000000"/>
                </a:solidFill>
                <a:latin typeface="Agency FB" pitchFamily="34" charset="0"/>
              </a:rPr>
              <a:t> Visiteur B :</a:t>
            </a:r>
          </a:p>
          <a:p>
            <a:r>
              <a:rPr lang="fr-FR" sz="1400" b="1" dirty="0" smtClean="0">
                <a:solidFill>
                  <a:srgbClr val="000000"/>
                </a:solidFill>
                <a:latin typeface="Agency FB" pitchFamily="34" charset="0"/>
              </a:rPr>
              <a:t>    Valeur de l'</a:t>
            </a:r>
            <a:r>
              <a:rPr lang="fr-FR" sz="1400" b="1" dirty="0" err="1" smtClean="0">
                <a:solidFill>
                  <a:srgbClr val="000000"/>
                </a:solidFill>
                <a:latin typeface="Agency FB" pitchFamily="34" charset="0"/>
              </a:rPr>
              <a:t>element</a:t>
            </a:r>
            <a:r>
              <a:rPr lang="fr-FR" sz="1400" b="1" dirty="0" smtClean="0">
                <a:solidFill>
                  <a:srgbClr val="000000"/>
                </a:solidFill>
                <a:latin typeface="Agency FB" pitchFamily="34" charset="0"/>
              </a:rPr>
              <a:t> B : 3</a:t>
            </a:r>
            <a:endParaRPr lang="fr-FR" sz="1400" b="1" dirty="0">
              <a:solidFill>
                <a:srgbClr val="000000"/>
              </a:solidFill>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heckerboard(across)">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sp>
        <p:nvSpPr>
          <p:cNvPr id="3" name="Espace réservé du contenu 2"/>
          <p:cNvSpPr txBox="1">
            <a:spLocks/>
          </p:cNvSpPr>
          <p:nvPr/>
        </p:nvSpPr>
        <p:spPr>
          <a:xfrm>
            <a:off x="285720" y="1428736"/>
            <a:ext cx="8503920" cy="5214974"/>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800" b="0" i="0" u="none" strike="noStrike" kern="1200" cap="none" spc="0" normalizeH="0" baseline="0" noProof="0" dirty="0" smtClean="0">
              <a:ln>
                <a:noFill/>
              </a:ln>
              <a:solidFill>
                <a:srgbClr val="F07F09"/>
              </a:solidFill>
              <a:effectLst/>
              <a:uLnTx/>
              <a:uFillTx/>
              <a:latin typeface="Georgia"/>
              <a:ea typeface="+mn-ea"/>
              <a:cs typeface="+mn-cs"/>
            </a:endParaRPr>
          </a:p>
          <a:p>
            <a:pPr marL="274320" indent="-274320" fontAlgn="auto">
              <a:spcBef>
                <a:spcPct val="20000"/>
              </a:spcBef>
              <a:spcAft>
                <a:spcPts val="0"/>
              </a:spcAft>
              <a:buClr>
                <a:srgbClr val="F07F09"/>
              </a:buClr>
              <a:buSzPct val="85000"/>
            </a:pPr>
            <a:r>
              <a:rPr lang="fr-FR" sz="2800" b="1" dirty="0" smtClean="0">
                <a:solidFill>
                  <a:srgbClr val="00B050"/>
                </a:solidFill>
                <a:latin typeface="Georgia"/>
                <a:ea typeface="+mn-ea"/>
              </a:rPr>
              <a:t>Rappels de conception Orientée Objet </a:t>
            </a:r>
            <a:r>
              <a:rPr kumimoji="0" lang="fr-FR" sz="2800" b="0" i="0" u="none" strike="noStrike" kern="1200" cap="none" spc="0" normalizeH="0" baseline="0" noProof="0" dirty="0" smtClean="0">
                <a:ln>
                  <a:noFill/>
                </a:ln>
                <a:solidFill>
                  <a:srgbClr val="1B587C">
                    <a:lumMod val="75000"/>
                  </a:srgbClr>
                </a:solidFill>
                <a:effectLst/>
                <a:uLnTx/>
                <a:uFillTx/>
                <a:latin typeface="Georgia"/>
                <a:ea typeface="+mn-ea"/>
                <a:cs typeface="+mn-cs"/>
              </a:rPr>
              <a:t>:</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Char char=""/>
              <a:tabLst/>
              <a:defRPr/>
            </a:pPr>
            <a:endParaRPr kumimoji="0" lang="fr-FR" sz="28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lvl="0" indent="-274320" algn="just" fontAlgn="auto">
              <a:spcBef>
                <a:spcPct val="20000"/>
              </a:spcBef>
              <a:spcAft>
                <a:spcPts val="0"/>
              </a:spcAft>
              <a:buClr>
                <a:srgbClr val="F07F09"/>
              </a:buClr>
              <a:buSzPct val="85000"/>
              <a:defRPr/>
            </a:pPr>
            <a:r>
              <a:rPr lang="fr-FR" sz="2800" dirty="0" smtClean="0">
                <a:solidFill>
                  <a:srgbClr val="1B587C">
                    <a:lumMod val="75000"/>
                  </a:srgbClr>
                </a:solidFill>
                <a:latin typeface="Georgia"/>
                <a:ea typeface="+mn-ea"/>
              </a:rPr>
              <a:t>Les grands principes qui suivent peuvent être vus comme autant d'objectifs à atteindre au cours d'une phase de conception Objet mais aussi comme autant d'outils d'évaluation et de critique d'une conception déjà bien entamée.</a:t>
            </a:r>
            <a:endParaRPr kumimoji="0" lang="fr-FR" sz="27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1857356" y="1428736"/>
            <a:ext cx="6932284" cy="4429156"/>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rgbClr val="F07F09"/>
              </a:buClr>
              <a:buSzPct val="85000"/>
              <a:tabLst/>
              <a:defRPr/>
            </a:pPr>
            <a:endParaRPr kumimoji="0" lang="fr-FR" sz="36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lvl="0" indent="-274320" algn="just" fontAlgn="auto">
              <a:spcBef>
                <a:spcPct val="20000"/>
              </a:spcBef>
              <a:spcAft>
                <a:spcPts val="0"/>
              </a:spcAft>
              <a:buClr>
                <a:srgbClr val="F07F09"/>
              </a:buClr>
              <a:buSzPct val="85000"/>
              <a:buFont typeface="Wingdings 2"/>
              <a:buChar char=""/>
              <a:defRPr/>
            </a:pPr>
            <a:r>
              <a:rPr lang="fr-FR" sz="3600" dirty="0" smtClean="0">
                <a:solidFill>
                  <a:srgbClr val="1B587C">
                    <a:lumMod val="75000"/>
                  </a:srgbClr>
                </a:solidFill>
                <a:latin typeface="Georgia"/>
                <a:ea typeface="+mn-ea"/>
              </a:rPr>
              <a:t>Faible couplage</a:t>
            </a:r>
          </a:p>
          <a:p>
            <a:pPr marL="274320" lvl="0" indent="-274320" algn="just" fontAlgn="auto">
              <a:spcBef>
                <a:spcPct val="20000"/>
              </a:spcBef>
              <a:spcAft>
                <a:spcPts val="0"/>
              </a:spcAft>
              <a:buClr>
                <a:srgbClr val="F07F09"/>
              </a:buClr>
              <a:buSzPct val="85000"/>
              <a:buFont typeface="Wingdings 2"/>
              <a:buChar char=""/>
              <a:defRPr/>
            </a:pPr>
            <a:r>
              <a:rPr lang="fr-FR" sz="3600" dirty="0" smtClean="0">
                <a:solidFill>
                  <a:srgbClr val="1B587C">
                    <a:lumMod val="75000"/>
                  </a:srgbClr>
                </a:solidFill>
                <a:latin typeface="Georgia"/>
                <a:ea typeface="+mn-ea"/>
              </a:rPr>
              <a:t>Forte cohésion</a:t>
            </a:r>
          </a:p>
          <a:p>
            <a:pPr marL="274320" lvl="0" indent="-274320" algn="just" fontAlgn="auto">
              <a:spcBef>
                <a:spcPct val="20000"/>
              </a:spcBef>
              <a:spcAft>
                <a:spcPts val="0"/>
              </a:spcAft>
              <a:buClr>
                <a:srgbClr val="F07F09"/>
              </a:buClr>
              <a:buSzPct val="85000"/>
              <a:buFont typeface="Wingdings 2"/>
              <a:buChar char=""/>
              <a:defRPr/>
            </a:pPr>
            <a:r>
              <a:rPr lang="fr-FR" sz="3600" dirty="0" smtClean="0">
                <a:solidFill>
                  <a:srgbClr val="1B587C">
                    <a:lumMod val="75000"/>
                  </a:srgbClr>
                </a:solidFill>
                <a:latin typeface="Georgia"/>
                <a:ea typeface="+mn-ea"/>
              </a:rPr>
              <a:t>Inversion des dépendances</a:t>
            </a:r>
          </a:p>
          <a:p>
            <a:pPr marL="274320" lvl="0" indent="-274320" algn="just" fontAlgn="auto">
              <a:spcBef>
                <a:spcPct val="20000"/>
              </a:spcBef>
              <a:spcAft>
                <a:spcPts val="0"/>
              </a:spcAft>
              <a:buClr>
                <a:srgbClr val="F07F09"/>
              </a:buClr>
              <a:buSzPct val="85000"/>
              <a:buFont typeface="Wingdings 2"/>
              <a:buChar char=""/>
              <a:defRPr/>
            </a:pPr>
            <a:r>
              <a:rPr lang="fr-FR" sz="3200" dirty="0" smtClean="0">
                <a:solidFill>
                  <a:srgbClr val="1B587C">
                    <a:lumMod val="75000"/>
                  </a:srgbClr>
                </a:solidFill>
                <a:latin typeface="Georgia"/>
                <a:ea typeface="+mn-ea"/>
              </a:rPr>
              <a:t>Principe de substitution de </a:t>
            </a:r>
            <a:r>
              <a:rPr lang="fr-FR" sz="3200" dirty="0" err="1" smtClean="0">
                <a:solidFill>
                  <a:srgbClr val="1B587C">
                    <a:lumMod val="75000"/>
                  </a:srgbClr>
                </a:solidFill>
                <a:latin typeface="Georgia"/>
                <a:ea typeface="+mn-ea"/>
              </a:rPr>
              <a:t>Liskov</a:t>
            </a:r>
            <a:endParaRPr lang="fr-FR" sz="3200" dirty="0" smtClean="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defRPr/>
            </a:pPr>
            <a:r>
              <a:rPr lang="fr-FR" sz="3200" dirty="0" smtClean="0">
                <a:solidFill>
                  <a:srgbClr val="1B587C">
                    <a:lumMod val="75000"/>
                  </a:srgbClr>
                </a:solidFill>
                <a:latin typeface="Georgia"/>
                <a:ea typeface="+mn-ea"/>
              </a:rPr>
              <a:t>Ouvert fermé</a:t>
            </a:r>
            <a:endParaRPr kumimoji="0" lang="fr-FR" sz="32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p:txBody>
      </p:sp>
      <p:sp>
        <p:nvSpPr>
          <p:cNvPr id="4" name="Rectangle 3"/>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1928802"/>
            <a:ext cx="8358246" cy="3564053"/>
          </a:xfrm>
          <a:prstGeom prst="rect">
            <a:avLst/>
          </a:prstGeom>
        </p:spPr>
        <p:txBody>
          <a:bodyPr wrap="square">
            <a:spAutoFit/>
          </a:bodyPr>
          <a:lstStyle/>
          <a:p>
            <a:pPr marL="274320" lvl="0" indent="-274320" algn="just" fontAlgn="auto">
              <a:spcBef>
                <a:spcPct val="20000"/>
              </a:spcBef>
              <a:spcAft>
                <a:spcPts val="0"/>
              </a:spcAft>
              <a:buClr>
                <a:srgbClr val="F07F09"/>
              </a:buClr>
              <a:buSzPct val="85000"/>
              <a:buFont typeface="Wingdings 2"/>
              <a:buChar char=""/>
              <a:defRPr/>
            </a:pPr>
            <a:r>
              <a:rPr lang="fr-FR" sz="2400" b="1" dirty="0" smtClean="0">
                <a:solidFill>
                  <a:srgbClr val="1B587C">
                    <a:lumMod val="75000"/>
                  </a:srgbClr>
                </a:solidFill>
                <a:latin typeface="Georgia"/>
              </a:rPr>
              <a:t>Faible couplage</a:t>
            </a:r>
          </a:p>
          <a:p>
            <a:pPr marL="274320" lvl="0" indent="-274320" algn="just" fontAlgn="auto">
              <a:spcBef>
                <a:spcPct val="20000"/>
              </a:spcBef>
              <a:spcAft>
                <a:spcPts val="0"/>
              </a:spcAft>
              <a:buClr>
                <a:srgbClr val="F07F09"/>
              </a:buClr>
              <a:buSzPct val="85000"/>
              <a:defRPr/>
            </a:pPr>
            <a:endParaRPr lang="fr-FR" sz="2400" b="1" dirty="0" smtClean="0">
              <a:solidFill>
                <a:srgbClr val="1B587C">
                  <a:lumMod val="75000"/>
                </a:srgbClr>
              </a:solidFill>
              <a:latin typeface="Georgia"/>
            </a:endParaRPr>
          </a:p>
          <a:p>
            <a:pPr marL="274320" lvl="0" indent="-274320" algn="just" fontAlgn="auto">
              <a:spcBef>
                <a:spcPct val="20000"/>
              </a:spcBef>
              <a:spcAft>
                <a:spcPts val="0"/>
              </a:spcAft>
              <a:buClr>
                <a:srgbClr val="F07F09"/>
              </a:buClr>
              <a:buSzPct val="85000"/>
              <a:defRPr/>
            </a:pPr>
            <a:r>
              <a:rPr lang="fr-FR" sz="2400" dirty="0" smtClean="0">
                <a:solidFill>
                  <a:srgbClr val="1B587C">
                    <a:lumMod val="75000"/>
                  </a:srgbClr>
                </a:solidFill>
                <a:latin typeface="Georgia"/>
              </a:rPr>
              <a:t>L'un des objectifs majeurs de la phase de conception dans un projet est de faire en sorte que les évolutions futures du logiciel puissent être intégrées à la solution actuelle sans la remettre en cause de fond en comble. Une manière d'éviter un impact trop important de modifications à venir est de diminuer le couplage existant entre les composants constituant notre logiciel.</a:t>
            </a:r>
          </a:p>
        </p:txBody>
      </p:sp>
      <p:sp>
        <p:nvSpPr>
          <p:cNvPr id="4" name="Rectangle 3"/>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1928802"/>
            <a:ext cx="8358246" cy="3564053"/>
          </a:xfrm>
          <a:prstGeom prst="rect">
            <a:avLst/>
          </a:prstGeom>
        </p:spPr>
        <p:txBody>
          <a:bodyPr wrap="square">
            <a:spAutoFit/>
          </a:bodyPr>
          <a:lstStyle/>
          <a:p>
            <a:pPr marL="274320" lvl="0" indent="-274320" algn="just" fontAlgn="auto">
              <a:spcBef>
                <a:spcPct val="20000"/>
              </a:spcBef>
              <a:spcAft>
                <a:spcPts val="0"/>
              </a:spcAft>
              <a:buClr>
                <a:srgbClr val="F07F09"/>
              </a:buClr>
              <a:buSzPct val="85000"/>
              <a:buFont typeface="Wingdings 2"/>
              <a:buChar char=""/>
              <a:defRPr/>
            </a:pPr>
            <a:r>
              <a:rPr lang="fr-FR" sz="2400" b="1" dirty="0" smtClean="0">
                <a:solidFill>
                  <a:srgbClr val="1B587C">
                    <a:lumMod val="75000"/>
                  </a:srgbClr>
                </a:solidFill>
                <a:latin typeface="Georgia"/>
              </a:rPr>
              <a:t>Forte cohésion </a:t>
            </a:r>
          </a:p>
          <a:p>
            <a:pPr marL="274320" lvl="0" indent="-274320" algn="just" fontAlgn="auto">
              <a:spcBef>
                <a:spcPct val="20000"/>
              </a:spcBef>
              <a:spcAft>
                <a:spcPts val="0"/>
              </a:spcAft>
              <a:buClr>
                <a:srgbClr val="F07F09"/>
              </a:buClr>
              <a:buSzPct val="85000"/>
              <a:defRPr/>
            </a:pPr>
            <a:endParaRPr lang="fr-FR" sz="2400" b="1" dirty="0" smtClean="0">
              <a:solidFill>
                <a:srgbClr val="1B587C">
                  <a:lumMod val="75000"/>
                </a:srgbClr>
              </a:solidFill>
              <a:latin typeface="Georgia"/>
            </a:endParaRPr>
          </a:p>
          <a:p>
            <a:pPr marL="274320" lvl="0" indent="-274320" algn="just" fontAlgn="auto">
              <a:spcBef>
                <a:spcPct val="20000"/>
              </a:spcBef>
              <a:spcAft>
                <a:spcPts val="0"/>
              </a:spcAft>
              <a:buClr>
                <a:srgbClr val="F07F09"/>
              </a:buClr>
              <a:buSzPct val="85000"/>
              <a:defRPr/>
            </a:pPr>
            <a:r>
              <a:rPr lang="fr-FR" sz="2400" dirty="0" smtClean="0">
                <a:solidFill>
                  <a:srgbClr val="1B587C">
                    <a:lumMod val="75000"/>
                  </a:srgbClr>
                </a:solidFill>
                <a:latin typeface="Georgia"/>
              </a:rPr>
              <a:t>Les langages Orientés Objet nous offrent plusieurs outils de </a:t>
            </a:r>
            <a:r>
              <a:rPr lang="fr-FR" sz="2400" dirty="0" err="1" smtClean="0">
                <a:solidFill>
                  <a:srgbClr val="1B587C">
                    <a:lumMod val="75000"/>
                  </a:srgbClr>
                </a:solidFill>
                <a:latin typeface="Georgia"/>
              </a:rPr>
              <a:t>modularisation</a:t>
            </a:r>
            <a:r>
              <a:rPr lang="fr-FR" sz="2400" dirty="0" smtClean="0">
                <a:solidFill>
                  <a:srgbClr val="1B587C">
                    <a:lumMod val="75000"/>
                  </a:srgbClr>
                </a:solidFill>
                <a:latin typeface="Georgia"/>
              </a:rPr>
              <a:t> du code tels que les classes et les espaces de nommage. L'idée de ce second principe est de vérifier que nous rassemblons bien dans une classe des méthodes cohérentes, qui visent à réaliser des objectifs similaires. De même, il ne faudrait rassembler dans un même espace de nommage que des classes répondant à un besoin précis..</a:t>
            </a:r>
          </a:p>
        </p:txBody>
      </p:sp>
      <p:sp>
        <p:nvSpPr>
          <p:cNvPr id="4" name="Rectangle 3"/>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865211"/>
            <a:ext cx="8358246" cy="3564053"/>
          </a:xfrm>
          <a:prstGeom prst="rect">
            <a:avLst/>
          </a:prstGeom>
        </p:spPr>
        <p:txBody>
          <a:bodyPr wrap="square">
            <a:spAutoFit/>
          </a:bodyPr>
          <a:lstStyle/>
          <a:p>
            <a:pPr marL="274320" lvl="0" indent="-274320" algn="just" fontAlgn="auto">
              <a:spcBef>
                <a:spcPct val="20000"/>
              </a:spcBef>
              <a:spcAft>
                <a:spcPts val="0"/>
              </a:spcAft>
              <a:buClr>
                <a:srgbClr val="F07F09"/>
              </a:buClr>
              <a:buSzPct val="85000"/>
              <a:buFont typeface="Wingdings 2"/>
              <a:buChar char=""/>
              <a:defRPr/>
            </a:pPr>
            <a:r>
              <a:rPr lang="fr-FR" sz="2400" b="1" dirty="0" smtClean="0">
                <a:solidFill>
                  <a:srgbClr val="1B587C">
                    <a:lumMod val="75000"/>
                  </a:srgbClr>
                </a:solidFill>
                <a:latin typeface="Georgia"/>
              </a:rPr>
              <a:t>Inversion des dépendances</a:t>
            </a:r>
          </a:p>
          <a:p>
            <a:pPr marL="274320" lvl="0" indent="-274320" algn="just" fontAlgn="auto">
              <a:spcBef>
                <a:spcPct val="20000"/>
              </a:spcBef>
              <a:spcAft>
                <a:spcPts val="0"/>
              </a:spcAft>
              <a:buClr>
                <a:srgbClr val="F07F09"/>
              </a:buClr>
              <a:buSzPct val="85000"/>
              <a:defRPr/>
            </a:pPr>
            <a:endParaRPr lang="fr-FR" sz="2400" b="1" dirty="0" smtClean="0">
              <a:solidFill>
                <a:srgbClr val="1B587C">
                  <a:lumMod val="75000"/>
                </a:srgbClr>
              </a:solidFill>
              <a:latin typeface="Georgia"/>
            </a:endParaRPr>
          </a:p>
          <a:p>
            <a:pPr marL="274320" lvl="0" indent="-274320" algn="just" fontAlgn="auto">
              <a:spcBef>
                <a:spcPct val="20000"/>
              </a:spcBef>
              <a:spcAft>
                <a:spcPts val="0"/>
              </a:spcAft>
              <a:buClr>
                <a:srgbClr val="F07F09"/>
              </a:buClr>
              <a:buSzPct val="85000"/>
              <a:defRPr/>
            </a:pPr>
            <a:r>
              <a:rPr lang="fr-FR" sz="2400" dirty="0" smtClean="0">
                <a:solidFill>
                  <a:srgbClr val="1B587C">
                    <a:lumMod val="75000"/>
                  </a:srgbClr>
                </a:solidFill>
                <a:latin typeface="Georgia"/>
              </a:rPr>
              <a:t>Ce troisième principe se base sur le faible couplage pour savoir quand il doit s'appliquer. Plus précisément, voici comment on peut évaluer le besoin d'inverser les dépendances: </a:t>
            </a:r>
            <a:r>
              <a:rPr lang="fr-FR" sz="2400" b="1" i="1" dirty="0" smtClean="0">
                <a:solidFill>
                  <a:srgbClr val="1B587C">
                    <a:lumMod val="75000"/>
                  </a:srgbClr>
                </a:solidFill>
                <a:latin typeface="Georgia"/>
              </a:rPr>
              <a:t>une classe ne doit jamais dépendre d'une autre classe qui serait d'un niveau conceptuel plus bas</a:t>
            </a:r>
            <a:r>
              <a:rPr lang="fr-FR" sz="2400" dirty="0" smtClean="0">
                <a:solidFill>
                  <a:srgbClr val="1B587C">
                    <a:lumMod val="75000"/>
                  </a:srgbClr>
                </a:solidFill>
                <a:latin typeface="Georgia"/>
              </a:rPr>
              <a:t>. Par exemple, une classe métier ne doit jamais dépendre d'une classe technique.</a:t>
            </a:r>
          </a:p>
        </p:txBody>
      </p:sp>
      <p:sp>
        <p:nvSpPr>
          <p:cNvPr id="4" name="Rectangle 3"/>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5286412" cy="584775"/>
          </a:xfrm>
          <a:prstGeom prst="rect">
            <a:avLst/>
          </a:prstGeom>
        </p:spPr>
        <p:txBody>
          <a:bodyPr wrap="square">
            <a:spAutoFit/>
          </a:bodyPr>
          <a:lstStyle/>
          <a:p>
            <a:pPr marL="457200" indent="-457200">
              <a:buFont typeface="+mj-lt"/>
              <a:buAutoNum type="arabicPeriod"/>
            </a:pPr>
            <a:r>
              <a:rPr lang="fr-FR" sz="3200" b="1" dirty="0" smtClean="0">
                <a:solidFill>
                  <a:schemeClr val="bg1"/>
                </a:solidFill>
                <a:effectLst>
                  <a:outerShdw blurRad="38100" dist="38100" dir="2700000" algn="tl">
                    <a:srgbClr val="000000">
                      <a:alpha val="43137"/>
                    </a:srgbClr>
                  </a:outerShdw>
                </a:effectLst>
              </a:rPr>
              <a:t>PRINCIPES ET ORIGINE</a:t>
            </a:r>
          </a:p>
        </p:txBody>
      </p:sp>
      <p:sp>
        <p:nvSpPr>
          <p:cNvPr id="4" name="Espace réservé du contenu 2"/>
          <p:cNvSpPr txBox="1">
            <a:spLocks/>
          </p:cNvSpPr>
          <p:nvPr/>
        </p:nvSpPr>
        <p:spPr>
          <a:xfrm>
            <a:off x="301752" y="1527048"/>
            <a:ext cx="8503920" cy="457200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r>
              <a:rPr kumimoji="0" lang="fr-FR" sz="2700" b="1" i="0" u="none" strike="noStrike" kern="1200" cap="none" spc="0" normalizeH="0" baseline="0" noProof="0" dirty="0" smtClean="0">
                <a:ln>
                  <a:noFill/>
                </a:ln>
                <a:solidFill>
                  <a:srgbClr val="1B587C">
                    <a:lumMod val="75000"/>
                  </a:srgbClr>
                </a:solidFill>
                <a:effectLst/>
                <a:uLnTx/>
                <a:uFillTx/>
                <a:latin typeface="Georgia"/>
                <a:ea typeface="+mn-ea"/>
                <a:cs typeface="+mn-cs"/>
              </a:rPr>
              <a:t>Origines du concept</a:t>
            </a: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1"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400" b="0" i="0" u="none" strike="noStrike" kern="1200" cap="none" spc="0" normalizeH="0" baseline="0" noProof="0" dirty="0" smtClean="0">
                <a:ln>
                  <a:noFill/>
                </a:ln>
                <a:solidFill>
                  <a:srgbClr val="1B587C">
                    <a:lumMod val="75000"/>
                  </a:srgbClr>
                </a:solidFill>
                <a:effectLst/>
                <a:uLnTx/>
                <a:uFillTx/>
                <a:latin typeface="Georgia"/>
                <a:ea typeface="+mn-ea"/>
                <a:cs typeface="+mn-cs"/>
              </a:rPr>
              <a:t>Le terme </a:t>
            </a:r>
            <a:r>
              <a:rPr kumimoji="0" lang="fr-FR" sz="2400" b="1" i="0" u="none" strike="noStrike" kern="1200" cap="none" spc="0" normalizeH="0" baseline="0" noProof="0" dirty="0" smtClean="0">
                <a:ln>
                  <a:noFill/>
                </a:ln>
                <a:solidFill>
                  <a:srgbClr val="1B587C">
                    <a:lumMod val="75000"/>
                  </a:srgbClr>
                </a:solidFill>
                <a:effectLst/>
                <a:uLnTx/>
                <a:uFillTx/>
                <a:latin typeface="Georgia"/>
                <a:ea typeface="+mn-ea"/>
                <a:cs typeface="+mn-cs"/>
              </a:rPr>
              <a:t>≪ patron de conception ≫ </a:t>
            </a:r>
            <a:r>
              <a:rPr kumimoji="0" lang="fr-FR" sz="2400" b="0" i="0" u="none" strike="noStrike" kern="1200" cap="none" spc="0" normalizeH="0" baseline="0" noProof="0" dirty="0" smtClean="0">
                <a:ln>
                  <a:noFill/>
                </a:ln>
                <a:solidFill>
                  <a:srgbClr val="1B587C">
                    <a:lumMod val="75000"/>
                  </a:srgbClr>
                </a:solidFill>
                <a:effectLst/>
                <a:uLnTx/>
                <a:uFillTx/>
                <a:latin typeface="Georgia"/>
                <a:ea typeface="+mn-ea"/>
                <a:cs typeface="+mn-cs"/>
              </a:rPr>
              <a:t>a été introduit par C. Alexander dans le domaine de l’architecture des bâtiments.</a:t>
            </a: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Char char=""/>
              <a:tabLst/>
              <a:defRPr/>
            </a:pPr>
            <a:endParaRPr kumimoji="0" lang="fr-FR" sz="24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400" b="0" i="0" u="none" strike="noStrike" kern="1200" cap="none" spc="0" normalizeH="0" baseline="0" noProof="0" dirty="0" smtClean="0">
                <a:ln>
                  <a:noFill/>
                </a:ln>
                <a:solidFill>
                  <a:srgbClr val="1B587C">
                    <a:lumMod val="75000"/>
                  </a:srgbClr>
                </a:solidFill>
                <a:effectLst/>
                <a:uLnTx/>
                <a:uFillTx/>
                <a:latin typeface="Georgia"/>
                <a:ea typeface="+mn-ea"/>
                <a:cs typeface="+mn-cs"/>
              </a:rPr>
              <a:t>A développé l’idée d’un langage de patrons, formé d’un ensemble de patrons dont chacun décrit comment résoudre un problème particulier dans la construction d’un bâtiment.</a:t>
            </a: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None/>
              <a:tabLst/>
              <a:defRPr/>
            </a:pPr>
            <a:r>
              <a:rPr kumimoji="0" lang="fr-FR" sz="2400" b="0" i="0" u="none" strike="noStrike" kern="1200" cap="none" spc="0" normalizeH="0" baseline="0" noProof="0" dirty="0" smtClean="0">
                <a:ln>
                  <a:noFill/>
                </a:ln>
                <a:solidFill>
                  <a:srgbClr val="1B587C">
                    <a:lumMod val="75000"/>
                  </a:srgbClr>
                </a:solidFill>
                <a:effectLst/>
                <a:uLnTx/>
                <a:uFillTx/>
                <a:latin typeface="Georgia"/>
                <a:ea typeface="+mn-ea"/>
                <a:cs typeface="+mn-cs"/>
              </a:rPr>
              <a:t> </a:t>
            </a: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400" b="0" i="0" u="none" strike="noStrike" kern="1200" cap="none" spc="0" normalizeH="0" baseline="0" noProof="0" dirty="0" smtClean="0">
                <a:ln>
                  <a:noFill/>
                </a:ln>
                <a:solidFill>
                  <a:srgbClr val="1B587C">
                    <a:lumMod val="75000"/>
                  </a:srgbClr>
                </a:solidFill>
                <a:effectLst/>
                <a:uLnTx/>
                <a:uFillTx/>
                <a:latin typeface="Georgia"/>
                <a:ea typeface="+mn-ea"/>
                <a:cs typeface="+mn-cs"/>
              </a:rPr>
              <a:t>Il propose, à travers son ouvrage, un formalisme pour la documentation de ces patrons et en décrivent 253 patrons propres aux thèmes de l’architecture. </a:t>
            </a: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4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400" b="0" i="0" u="none" strike="noStrike" kern="1200" cap="none" spc="0" normalizeH="0" baseline="0" noProof="0" dirty="0" smtClean="0">
              <a:ln>
                <a:noFill/>
              </a:ln>
              <a:solidFill>
                <a:srgbClr val="1B587C">
                  <a:lumMod val="75000"/>
                </a:srgbClr>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400" b="0" i="0" u="none" strike="noStrike" kern="1200" cap="none" spc="0" normalizeH="0" baseline="0" noProof="0" dirty="0">
              <a:ln>
                <a:noFill/>
              </a:ln>
              <a:solidFill>
                <a:srgbClr val="1B587C">
                  <a:lumMod val="75000"/>
                </a:srgbClr>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1643050"/>
            <a:ext cx="8358246" cy="4228850"/>
          </a:xfrm>
          <a:prstGeom prst="rect">
            <a:avLst/>
          </a:prstGeom>
        </p:spPr>
        <p:txBody>
          <a:bodyPr wrap="square">
            <a:spAutoFit/>
          </a:bodyPr>
          <a:lstStyle/>
          <a:p>
            <a:pPr marL="274320" lvl="0" indent="-274320" algn="just" fontAlgn="auto">
              <a:spcBef>
                <a:spcPct val="20000"/>
              </a:spcBef>
              <a:spcAft>
                <a:spcPts val="0"/>
              </a:spcAft>
              <a:buClr>
                <a:srgbClr val="F07F09"/>
              </a:buClr>
              <a:buSzPct val="85000"/>
              <a:buFont typeface="Wingdings 2"/>
              <a:buChar char=""/>
              <a:defRPr/>
            </a:pPr>
            <a:r>
              <a:rPr lang="fr-FR" sz="2400" b="1" dirty="0" smtClean="0">
                <a:solidFill>
                  <a:srgbClr val="1B587C">
                    <a:lumMod val="75000"/>
                  </a:srgbClr>
                </a:solidFill>
                <a:latin typeface="Georgia"/>
              </a:rPr>
              <a:t>Principe de substitution de </a:t>
            </a:r>
            <a:r>
              <a:rPr lang="fr-FR" sz="2400" b="1" dirty="0" err="1" smtClean="0">
                <a:solidFill>
                  <a:srgbClr val="1B587C">
                    <a:lumMod val="75000"/>
                  </a:srgbClr>
                </a:solidFill>
                <a:latin typeface="Georgia"/>
              </a:rPr>
              <a:t>Liskov</a:t>
            </a:r>
            <a:endParaRPr lang="fr-FR" sz="2400" b="1" dirty="0" smtClean="0">
              <a:solidFill>
                <a:srgbClr val="1B587C">
                  <a:lumMod val="75000"/>
                </a:srgbClr>
              </a:solidFill>
              <a:latin typeface="Georgia"/>
            </a:endParaRPr>
          </a:p>
          <a:p>
            <a:pPr marL="274320" lvl="0" indent="-274320" algn="just" fontAlgn="auto">
              <a:spcBef>
                <a:spcPct val="20000"/>
              </a:spcBef>
              <a:spcAft>
                <a:spcPts val="0"/>
              </a:spcAft>
              <a:buClr>
                <a:srgbClr val="F07F09"/>
              </a:buClr>
              <a:buSzPct val="85000"/>
              <a:defRPr/>
            </a:pPr>
            <a:endParaRPr lang="fr-FR" sz="2400" b="1" dirty="0" smtClean="0">
              <a:solidFill>
                <a:srgbClr val="1B587C">
                  <a:lumMod val="75000"/>
                </a:srgbClr>
              </a:solidFill>
              <a:latin typeface="Georgia"/>
            </a:endParaRPr>
          </a:p>
          <a:p>
            <a:pPr marL="274320" lvl="0" indent="-274320" algn="just" fontAlgn="auto">
              <a:spcBef>
                <a:spcPct val="20000"/>
              </a:spcBef>
              <a:spcAft>
                <a:spcPts val="0"/>
              </a:spcAft>
              <a:buClr>
                <a:srgbClr val="F07F09"/>
              </a:buClr>
              <a:buSzPct val="85000"/>
              <a:defRPr/>
            </a:pPr>
            <a:r>
              <a:rPr lang="fr-FR" sz="2000" dirty="0" smtClean="0">
                <a:solidFill>
                  <a:srgbClr val="1B587C">
                    <a:lumMod val="75000"/>
                  </a:srgbClr>
                </a:solidFill>
                <a:latin typeface="Georgia"/>
              </a:rPr>
              <a:t>Ce principe, également appelé "principe des 100%", permet d'estimer la validité d'une relation d'héritage entre deux classes. En effet, pour chaque relation d'héritage, disons par exemple entre un </a:t>
            </a:r>
            <a:r>
              <a:rPr lang="fr-FR" sz="2000" dirty="0" err="1" smtClean="0">
                <a:solidFill>
                  <a:srgbClr val="1B587C">
                    <a:lumMod val="75000"/>
                  </a:srgbClr>
                </a:solidFill>
                <a:latin typeface="Georgia"/>
              </a:rPr>
              <a:t>CompteChèque</a:t>
            </a:r>
            <a:r>
              <a:rPr lang="fr-FR" sz="2000" dirty="0" smtClean="0">
                <a:solidFill>
                  <a:srgbClr val="1B587C">
                    <a:lumMod val="75000"/>
                  </a:srgbClr>
                </a:solidFill>
                <a:latin typeface="Georgia"/>
              </a:rPr>
              <a:t> et un </a:t>
            </a:r>
            <a:r>
              <a:rPr lang="fr-FR" sz="2000" dirty="0" err="1" smtClean="0">
                <a:solidFill>
                  <a:srgbClr val="1B587C">
                    <a:lumMod val="75000"/>
                  </a:srgbClr>
                </a:solidFill>
                <a:latin typeface="Georgia"/>
              </a:rPr>
              <a:t>CompteEnBanque</a:t>
            </a:r>
            <a:r>
              <a:rPr lang="fr-FR" sz="2000" dirty="0" smtClean="0">
                <a:solidFill>
                  <a:srgbClr val="1B587C">
                    <a:lumMod val="75000"/>
                  </a:srgbClr>
                </a:solidFill>
                <a:latin typeface="Georgia"/>
              </a:rPr>
              <a:t>, il faudrait toujours que nous puissions:</a:t>
            </a:r>
          </a:p>
          <a:p>
            <a:pPr marL="274320" lvl="0" indent="-274320" algn="just" fontAlgn="auto">
              <a:spcBef>
                <a:spcPct val="20000"/>
              </a:spcBef>
              <a:spcAft>
                <a:spcPts val="0"/>
              </a:spcAft>
              <a:buClr>
                <a:srgbClr val="F07F09"/>
              </a:buClr>
              <a:buSzPct val="85000"/>
              <a:defRPr/>
            </a:pPr>
            <a:endParaRPr lang="fr-FR" sz="2000" dirty="0" smtClean="0">
              <a:solidFill>
                <a:srgbClr val="1B587C">
                  <a:lumMod val="75000"/>
                </a:srgbClr>
              </a:solidFill>
              <a:latin typeface="Georgia"/>
            </a:endParaRPr>
          </a:p>
          <a:p>
            <a:pPr marL="274320" lvl="0" indent="-274320" algn="just" fontAlgn="auto">
              <a:spcBef>
                <a:spcPct val="20000"/>
              </a:spcBef>
              <a:spcAft>
                <a:spcPts val="0"/>
              </a:spcAft>
              <a:buClr>
                <a:srgbClr val="F07F09"/>
              </a:buClr>
              <a:buSzPct val="85000"/>
              <a:defRPr/>
            </a:pPr>
            <a:r>
              <a:rPr lang="fr-FR" sz="2000" dirty="0" smtClean="0">
                <a:solidFill>
                  <a:srgbClr val="1B587C">
                    <a:lumMod val="75000"/>
                  </a:srgbClr>
                </a:solidFill>
                <a:latin typeface="Georgia"/>
              </a:rPr>
              <a:t>1. Prononcer la phrase "X est un Y", où X représente la classe fille et Y la mère.</a:t>
            </a:r>
          </a:p>
          <a:p>
            <a:pPr marL="274320" lvl="0" indent="-274320" algn="just" fontAlgn="auto">
              <a:spcBef>
                <a:spcPct val="20000"/>
              </a:spcBef>
              <a:spcAft>
                <a:spcPts val="0"/>
              </a:spcAft>
              <a:buClr>
                <a:srgbClr val="F07F09"/>
              </a:buClr>
              <a:buSzPct val="85000"/>
              <a:defRPr/>
            </a:pPr>
            <a:r>
              <a:rPr lang="fr-FR" sz="2000" dirty="0" smtClean="0">
                <a:solidFill>
                  <a:srgbClr val="1B587C">
                    <a:lumMod val="75000"/>
                  </a:srgbClr>
                </a:solidFill>
                <a:latin typeface="Georgia"/>
              </a:rPr>
              <a:t>2. Remplacer le </a:t>
            </a:r>
            <a:r>
              <a:rPr lang="fr-FR" sz="2000" dirty="0" err="1" smtClean="0">
                <a:solidFill>
                  <a:srgbClr val="1B587C">
                    <a:lumMod val="75000"/>
                  </a:srgbClr>
                </a:solidFill>
                <a:latin typeface="Georgia"/>
              </a:rPr>
              <a:t>CompteEnBanque</a:t>
            </a:r>
            <a:r>
              <a:rPr lang="fr-FR" sz="2000" dirty="0" smtClean="0">
                <a:solidFill>
                  <a:srgbClr val="1B587C">
                    <a:lumMod val="75000"/>
                  </a:srgbClr>
                </a:solidFill>
                <a:latin typeface="Georgia"/>
              </a:rPr>
              <a:t> par le </a:t>
            </a:r>
            <a:r>
              <a:rPr lang="fr-FR" sz="2000" dirty="0" err="1" smtClean="0">
                <a:solidFill>
                  <a:srgbClr val="1B587C">
                    <a:lumMod val="75000"/>
                  </a:srgbClr>
                </a:solidFill>
                <a:latin typeface="Georgia"/>
              </a:rPr>
              <a:t>CompteChèque</a:t>
            </a:r>
            <a:r>
              <a:rPr lang="fr-FR" sz="2000" dirty="0" smtClean="0">
                <a:solidFill>
                  <a:srgbClr val="1B587C">
                    <a:lumMod val="75000"/>
                  </a:srgbClr>
                </a:solidFill>
                <a:latin typeface="Georgia"/>
              </a:rPr>
              <a:t> dans toutes les situations sans que cela ne mène à une incohérence.</a:t>
            </a:r>
          </a:p>
        </p:txBody>
      </p:sp>
      <p:sp>
        <p:nvSpPr>
          <p:cNvPr id="4" name="Rectangle 3"/>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865211"/>
            <a:ext cx="8358246" cy="3071610"/>
          </a:xfrm>
          <a:prstGeom prst="rect">
            <a:avLst/>
          </a:prstGeom>
        </p:spPr>
        <p:txBody>
          <a:bodyPr wrap="square">
            <a:spAutoFit/>
          </a:bodyPr>
          <a:lstStyle/>
          <a:p>
            <a:pPr marL="274320" lvl="0" indent="-274320" algn="just" fontAlgn="auto">
              <a:spcBef>
                <a:spcPct val="20000"/>
              </a:spcBef>
              <a:spcAft>
                <a:spcPts val="0"/>
              </a:spcAft>
              <a:buClr>
                <a:srgbClr val="F07F09"/>
              </a:buClr>
              <a:buSzPct val="85000"/>
              <a:buFont typeface="Wingdings 2"/>
              <a:buChar char=""/>
              <a:defRPr/>
            </a:pPr>
            <a:r>
              <a:rPr lang="fr-FR" sz="2400" b="1" dirty="0" smtClean="0">
                <a:solidFill>
                  <a:srgbClr val="1B587C">
                    <a:lumMod val="75000"/>
                  </a:srgbClr>
                </a:solidFill>
                <a:latin typeface="Georgia"/>
              </a:rPr>
              <a:t>Ouvert fermé</a:t>
            </a:r>
          </a:p>
          <a:p>
            <a:pPr marL="274320" lvl="0" indent="-274320" algn="just" fontAlgn="auto">
              <a:spcBef>
                <a:spcPct val="20000"/>
              </a:spcBef>
              <a:spcAft>
                <a:spcPts val="0"/>
              </a:spcAft>
              <a:buClr>
                <a:srgbClr val="F07F09"/>
              </a:buClr>
              <a:buSzPct val="85000"/>
              <a:defRPr/>
            </a:pPr>
            <a:endParaRPr lang="fr-FR" sz="2400" b="1" dirty="0" smtClean="0">
              <a:solidFill>
                <a:srgbClr val="1B587C">
                  <a:lumMod val="75000"/>
                </a:srgbClr>
              </a:solidFill>
              <a:latin typeface="Georgia"/>
            </a:endParaRPr>
          </a:p>
          <a:p>
            <a:pPr marL="274320" lvl="0" indent="-274320" algn="just" fontAlgn="auto">
              <a:spcBef>
                <a:spcPct val="20000"/>
              </a:spcBef>
              <a:spcAft>
                <a:spcPts val="0"/>
              </a:spcAft>
              <a:buClr>
                <a:srgbClr val="F07F09"/>
              </a:buClr>
              <a:buSzPct val="85000"/>
              <a:defRPr/>
            </a:pPr>
            <a:r>
              <a:rPr lang="fr-FR" sz="2400" dirty="0" smtClean="0">
                <a:solidFill>
                  <a:srgbClr val="1B587C">
                    <a:lumMod val="75000"/>
                  </a:srgbClr>
                </a:solidFill>
                <a:latin typeface="Georgia"/>
              </a:rPr>
              <a:t>Ce dernier principe de base de la conception Objet est peut-être l'un des plus délicats à mettre en </a:t>
            </a:r>
            <a:r>
              <a:rPr lang="fr-FR" sz="2400" dirty="0" err="1" smtClean="0">
                <a:solidFill>
                  <a:srgbClr val="1B587C">
                    <a:lumMod val="75000"/>
                  </a:srgbClr>
                </a:solidFill>
                <a:latin typeface="Georgia"/>
              </a:rPr>
              <a:t>oeuvre</a:t>
            </a:r>
            <a:r>
              <a:rPr lang="fr-FR" sz="2400" dirty="0" smtClean="0">
                <a:solidFill>
                  <a:srgbClr val="1B587C">
                    <a:lumMod val="75000"/>
                  </a:srgbClr>
                </a:solidFill>
                <a:latin typeface="Georgia"/>
              </a:rPr>
              <a:t>. Il consiste à dire qu'un </a:t>
            </a:r>
            <a:r>
              <a:rPr lang="fr-FR" sz="2000" b="1" i="1" dirty="0" smtClean="0">
                <a:solidFill>
                  <a:srgbClr val="1B587C">
                    <a:lumMod val="75000"/>
                  </a:srgbClr>
                </a:solidFill>
                <a:latin typeface="Georgia"/>
              </a:rPr>
              <a:t>logiciel Orienté Objet doit être ouvert aux modifications, aux évolutions futures, mais que ces modifications doivent pouvoir se faire sans changer la moindre ligne de code existante</a:t>
            </a:r>
            <a:r>
              <a:rPr lang="fr-FR" sz="2400" dirty="0" smtClean="0">
                <a:solidFill>
                  <a:srgbClr val="1B587C">
                    <a:lumMod val="75000"/>
                  </a:srgbClr>
                </a:solidFill>
                <a:latin typeface="Georgia"/>
              </a:rPr>
              <a:t>.</a:t>
            </a:r>
          </a:p>
        </p:txBody>
      </p:sp>
      <p:sp>
        <p:nvSpPr>
          <p:cNvPr id="4" name="Rectangle 3"/>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571745"/>
            <a:ext cx="8358246" cy="1077218"/>
          </a:xfrm>
          <a:prstGeom prst="rect">
            <a:avLst/>
          </a:prstGeom>
        </p:spPr>
        <p:txBody>
          <a:bodyPr wrap="square">
            <a:spAutoFit/>
          </a:bodyPr>
          <a:lstStyle/>
          <a:p>
            <a:pPr marL="274320" lvl="0" indent="-274320" algn="just" fontAlgn="auto">
              <a:spcBef>
                <a:spcPct val="20000"/>
              </a:spcBef>
              <a:spcAft>
                <a:spcPts val="0"/>
              </a:spcAft>
              <a:buClr>
                <a:srgbClr val="F07F09"/>
              </a:buClr>
              <a:buSzPct val="85000"/>
              <a:defRPr/>
            </a:pPr>
            <a:r>
              <a:rPr lang="fr-FR" sz="3200" b="1" dirty="0" smtClean="0">
                <a:solidFill>
                  <a:srgbClr val="00B050"/>
                </a:solidFill>
                <a:latin typeface="Georgia"/>
              </a:rPr>
              <a:t>Exemple illustratif </a:t>
            </a:r>
            <a:r>
              <a:rPr lang="fr-FR" sz="3200" b="1" dirty="0" smtClean="0">
                <a:solidFill>
                  <a:srgbClr val="1B587C">
                    <a:lumMod val="75000"/>
                  </a:srgbClr>
                </a:solidFill>
                <a:latin typeface="Georgia"/>
              </a:rPr>
              <a:t>: un  système  de  gestion  d'articles  et  de news</a:t>
            </a:r>
            <a:r>
              <a:rPr lang="fr-FR" sz="3200" dirty="0" smtClean="0">
                <a:solidFill>
                  <a:srgbClr val="1B587C">
                    <a:lumMod val="75000"/>
                  </a:srgbClr>
                </a:solidFill>
                <a:latin typeface="Georgia"/>
              </a:rPr>
              <a:t>.</a:t>
            </a:r>
          </a:p>
        </p:txBody>
      </p:sp>
      <p:sp>
        <p:nvSpPr>
          <p:cNvPr id="5" name="Rectangle 4"/>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142984"/>
            <a:ext cx="8929718" cy="5496889"/>
          </a:xfrm>
          <a:prstGeom prst="rect">
            <a:avLst/>
          </a:prstGeom>
        </p:spPr>
        <p:txBody>
          <a:bodyPr wrap="square">
            <a:spAutoFit/>
          </a:bodyPr>
          <a:lstStyle/>
          <a:p>
            <a:pPr marL="274320" lvl="0" indent="-274320" algn="just" fontAlgn="auto">
              <a:spcBef>
                <a:spcPct val="20000"/>
              </a:spcBef>
              <a:spcAft>
                <a:spcPts val="0"/>
              </a:spcAft>
              <a:buClr>
                <a:srgbClr val="F07F09"/>
              </a:buClr>
              <a:buSzPct val="85000"/>
              <a:defRPr/>
            </a:pPr>
            <a:r>
              <a:rPr lang="fr-FR" sz="2000" b="1" dirty="0" smtClean="0">
                <a:solidFill>
                  <a:srgbClr val="00B050"/>
                </a:solidFill>
                <a:latin typeface="Georgia"/>
              </a:rPr>
              <a:t>Cahier des charges </a:t>
            </a:r>
            <a:r>
              <a:rPr lang="fr-FR" sz="2000" b="1" dirty="0" smtClean="0">
                <a:solidFill>
                  <a:srgbClr val="1B587C">
                    <a:lumMod val="75000"/>
                  </a:srgbClr>
                </a:solidFill>
                <a:latin typeface="Georgia"/>
              </a:rPr>
              <a:t>: </a:t>
            </a:r>
            <a:r>
              <a:rPr lang="fr-FR" b="1" dirty="0" smtClean="0">
                <a:solidFill>
                  <a:srgbClr val="1B587C">
                    <a:lumMod val="75000"/>
                  </a:srgbClr>
                </a:solidFill>
                <a:latin typeface="Georgia"/>
              </a:rPr>
              <a:t>Les besoins fonctionnels </a:t>
            </a:r>
          </a:p>
          <a:p>
            <a:pPr marL="342900" lvl="0" indent="-342900" algn="just" fontAlgn="auto">
              <a:spcBef>
                <a:spcPct val="20000"/>
              </a:spcBef>
              <a:spcAft>
                <a:spcPts val="0"/>
              </a:spcAft>
              <a:buClr>
                <a:srgbClr val="F07F09"/>
              </a:buClr>
              <a:buSzPct val="85000"/>
              <a:buFont typeface="+mj-lt"/>
              <a:buAutoNum type="arabicPeriod"/>
              <a:defRPr/>
            </a:pPr>
            <a:r>
              <a:rPr lang="fr-FR" dirty="0" smtClean="0">
                <a:solidFill>
                  <a:srgbClr val="1B587C">
                    <a:lumMod val="75000"/>
                  </a:srgbClr>
                </a:solidFill>
                <a:latin typeface="Georgia"/>
              </a:rPr>
              <a:t>Auteurs d'articles ou de news capables de rédiger leurs écrits </a:t>
            </a:r>
            <a:r>
              <a:rPr lang="fr-FR" i="1" dirty="0" smtClean="0">
                <a:solidFill>
                  <a:srgbClr val="1B587C">
                    <a:lumMod val="75000"/>
                  </a:srgbClr>
                </a:solidFill>
                <a:latin typeface="Georgia"/>
              </a:rPr>
              <a:t>(cette partie n'est pas à intégrer dans le système), </a:t>
            </a:r>
            <a:r>
              <a:rPr lang="fr-FR" dirty="0" smtClean="0">
                <a:solidFill>
                  <a:srgbClr val="1B587C">
                    <a:lumMod val="75000"/>
                  </a:srgbClr>
                </a:solidFill>
                <a:latin typeface="Georgia"/>
              </a:rPr>
              <a:t>puis de les publier. Si d'aventure plusieurs auteurs tentaient de publier le même jour, un mécanisme de gestion des priorités devrait choisir l'élément à publier et mettre les autres en attente d'une date de publication ultérieure</a:t>
            </a:r>
          </a:p>
          <a:p>
            <a:pPr marL="342900" lvl="0" indent="-342900" algn="just" fontAlgn="auto">
              <a:spcBef>
                <a:spcPct val="20000"/>
              </a:spcBef>
              <a:spcAft>
                <a:spcPts val="0"/>
              </a:spcAft>
              <a:buClr>
                <a:srgbClr val="F07F09"/>
              </a:buClr>
              <a:buSzPct val="85000"/>
              <a:buFont typeface="+mj-lt"/>
              <a:buAutoNum type="arabicPeriod"/>
              <a:defRPr/>
            </a:pPr>
            <a:endParaRPr lang="fr-FR" dirty="0" smtClean="0">
              <a:solidFill>
                <a:srgbClr val="1B587C">
                  <a:lumMod val="75000"/>
                </a:srgbClr>
              </a:solidFill>
              <a:latin typeface="Georgia"/>
            </a:endParaRPr>
          </a:p>
          <a:p>
            <a:pPr marL="342900" lvl="0" indent="-342900" algn="just" fontAlgn="auto">
              <a:spcBef>
                <a:spcPct val="20000"/>
              </a:spcBef>
              <a:spcAft>
                <a:spcPts val="0"/>
              </a:spcAft>
              <a:buClr>
                <a:srgbClr val="F07F09"/>
              </a:buClr>
              <a:buSzPct val="85000"/>
              <a:buFont typeface="+mj-lt"/>
              <a:buAutoNum type="arabicPeriod"/>
              <a:defRPr/>
            </a:pPr>
            <a:r>
              <a:rPr lang="fr-FR" dirty="0" smtClean="0">
                <a:solidFill>
                  <a:srgbClr val="1B587C">
                    <a:lumMod val="75000"/>
                  </a:srgbClr>
                </a:solidFill>
                <a:latin typeface="Georgia"/>
              </a:rPr>
              <a:t>tant pour les auteurs que pour leurs lecteurs, il doit être possible de faire des recherches simples parmi tous ces articles et de lire ceux qui les intéressent.</a:t>
            </a:r>
          </a:p>
          <a:p>
            <a:pPr marL="342900" lvl="0" indent="-342900" algn="just" fontAlgn="auto">
              <a:spcBef>
                <a:spcPct val="20000"/>
              </a:spcBef>
              <a:spcAft>
                <a:spcPts val="0"/>
              </a:spcAft>
              <a:buClr>
                <a:srgbClr val="F07F09"/>
              </a:buClr>
              <a:buSzPct val="85000"/>
              <a:buFont typeface="+mj-lt"/>
              <a:buAutoNum type="arabicPeriod"/>
              <a:defRPr/>
            </a:pPr>
            <a:endParaRPr lang="fr-FR" dirty="0" smtClean="0">
              <a:solidFill>
                <a:srgbClr val="1B587C">
                  <a:lumMod val="75000"/>
                </a:srgbClr>
              </a:solidFill>
              <a:latin typeface="Georgia"/>
            </a:endParaRPr>
          </a:p>
          <a:p>
            <a:pPr marL="342900" lvl="0" indent="-342900" algn="just" fontAlgn="auto">
              <a:spcBef>
                <a:spcPct val="20000"/>
              </a:spcBef>
              <a:spcAft>
                <a:spcPts val="0"/>
              </a:spcAft>
              <a:buClr>
                <a:srgbClr val="F07F09"/>
              </a:buClr>
              <a:buSzPct val="85000"/>
              <a:buFont typeface="+mj-lt"/>
              <a:buAutoNum type="arabicPeriod"/>
              <a:defRPr/>
            </a:pPr>
            <a:r>
              <a:rPr lang="fr-FR" dirty="0" smtClean="0">
                <a:solidFill>
                  <a:srgbClr val="1B587C">
                    <a:lumMod val="75000"/>
                  </a:srgbClr>
                </a:solidFill>
                <a:latin typeface="Georgia"/>
              </a:rPr>
              <a:t>Afin d'éviter les mauvaises surprises, un mécanisme de tolérance aux pannes devra être mis en </a:t>
            </a:r>
            <a:r>
              <a:rPr lang="fr-FR" dirty="0" err="1" smtClean="0">
                <a:solidFill>
                  <a:srgbClr val="1B587C">
                    <a:lumMod val="75000"/>
                  </a:srgbClr>
                </a:solidFill>
                <a:latin typeface="Georgia"/>
              </a:rPr>
              <a:t>oeuvre</a:t>
            </a:r>
            <a:r>
              <a:rPr lang="fr-FR" dirty="0" smtClean="0">
                <a:solidFill>
                  <a:srgbClr val="1B587C">
                    <a:lumMod val="75000"/>
                  </a:srgbClr>
                </a:solidFill>
                <a:latin typeface="Georgia"/>
              </a:rPr>
              <a:t>. Il peut s'agir d'une sauvegarde périodique, à condition que la déperdition de performances ne se fasse pas sentir lorsque cette sauvegarde s'exécute.</a:t>
            </a:r>
          </a:p>
          <a:p>
            <a:pPr marL="342900" lvl="0" indent="-342900" algn="just" fontAlgn="auto">
              <a:spcBef>
                <a:spcPct val="20000"/>
              </a:spcBef>
              <a:spcAft>
                <a:spcPts val="0"/>
              </a:spcAft>
              <a:buClr>
                <a:srgbClr val="F07F09"/>
              </a:buClr>
              <a:buSzPct val="85000"/>
              <a:buFont typeface="+mj-lt"/>
              <a:buAutoNum type="arabicPeriod"/>
              <a:defRPr/>
            </a:pPr>
            <a:endParaRPr lang="fr-FR" dirty="0" smtClean="0">
              <a:solidFill>
                <a:srgbClr val="1B587C">
                  <a:lumMod val="75000"/>
                </a:srgbClr>
              </a:solidFill>
              <a:latin typeface="Georgia"/>
            </a:endParaRPr>
          </a:p>
          <a:p>
            <a:pPr marL="342900" lvl="0" indent="-342900" algn="just" fontAlgn="auto">
              <a:spcBef>
                <a:spcPct val="20000"/>
              </a:spcBef>
              <a:spcAft>
                <a:spcPts val="0"/>
              </a:spcAft>
              <a:buClr>
                <a:srgbClr val="F07F09"/>
              </a:buClr>
              <a:buSzPct val="85000"/>
              <a:buFont typeface="+mj-lt"/>
              <a:buAutoNum type="arabicPeriod"/>
              <a:defRPr/>
            </a:pPr>
            <a:r>
              <a:rPr lang="fr-FR" dirty="0" smtClean="0">
                <a:solidFill>
                  <a:srgbClr val="1B587C">
                    <a:lumMod val="75000"/>
                  </a:srgbClr>
                </a:solidFill>
                <a:latin typeface="Georgia"/>
              </a:rPr>
              <a:t>Enfin, au cas où d'autres outils seraient utilisés à l'avenir pour gérer les articles et news, le système doit disposer d'un mécanisme d'export dans un format neutre (un document XML semble tout indiqué).</a:t>
            </a:r>
          </a:p>
        </p:txBody>
      </p:sp>
      <p:sp>
        <p:nvSpPr>
          <p:cNvPr id="4" name="Rectangle 3"/>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4413772"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EXEMPLE ILLUSTRATIF</a:t>
            </a:r>
          </a:p>
        </p:txBody>
      </p:sp>
      <p:sp>
        <p:nvSpPr>
          <p:cNvPr id="3" name="Rectangle 2"/>
          <p:cNvSpPr/>
          <p:nvPr/>
        </p:nvSpPr>
        <p:spPr>
          <a:xfrm>
            <a:off x="285720" y="1357298"/>
            <a:ext cx="2446504" cy="369332"/>
          </a:xfrm>
          <a:prstGeom prst="rect">
            <a:avLst/>
          </a:prstGeom>
        </p:spPr>
        <p:txBody>
          <a:bodyPr wrap="none">
            <a:spAutoFit/>
          </a:bodyPr>
          <a:lstStyle/>
          <a:p>
            <a:r>
              <a:rPr lang="fr-FR" b="1" dirty="0" smtClean="0">
                <a:solidFill>
                  <a:srgbClr val="00B050"/>
                </a:solidFill>
                <a:latin typeface="Georgia" pitchFamily="18" charset="0"/>
              </a:rPr>
              <a:t>Conception</a:t>
            </a:r>
            <a:r>
              <a:rPr lang="fr-FR" b="1" dirty="0" smtClean="0">
                <a:latin typeface="Georgia" pitchFamily="18" charset="0"/>
              </a:rPr>
              <a:t> </a:t>
            </a:r>
            <a:r>
              <a:rPr lang="fr-FR" b="1" dirty="0" smtClean="0">
                <a:solidFill>
                  <a:srgbClr val="00B050"/>
                </a:solidFill>
                <a:latin typeface="Georgia" pitchFamily="18" charset="0"/>
              </a:rPr>
              <a:t>initiale</a:t>
            </a:r>
            <a:endParaRPr lang="fr-FR" b="1" dirty="0">
              <a:solidFill>
                <a:srgbClr val="00B050"/>
              </a:solidFill>
              <a:latin typeface="Georgia" pitchFamily="18" charset="0"/>
            </a:endParaRPr>
          </a:p>
        </p:txBody>
      </p:sp>
      <p:pic>
        <p:nvPicPr>
          <p:cNvPr id="3074" name="Picture 2"/>
          <p:cNvPicPr>
            <a:picLocks noChangeAspect="1" noChangeArrowheads="1"/>
          </p:cNvPicPr>
          <p:nvPr/>
        </p:nvPicPr>
        <p:blipFill>
          <a:blip r:embed="rId2"/>
          <a:srcRect/>
          <a:stretch>
            <a:fillRect/>
          </a:stretch>
        </p:blipFill>
        <p:spPr bwMode="auto">
          <a:xfrm>
            <a:off x="3857620" y="1857364"/>
            <a:ext cx="4995111" cy="4214842"/>
          </a:xfrm>
          <a:prstGeom prst="rect">
            <a:avLst/>
          </a:prstGeom>
          <a:noFill/>
          <a:ln w="9525">
            <a:noFill/>
            <a:miter lim="800000"/>
            <a:headEnd/>
            <a:tailEnd/>
          </a:ln>
          <a:effectLst/>
        </p:spPr>
      </p:pic>
      <p:sp>
        <p:nvSpPr>
          <p:cNvPr id="5" name="Rectangle 4"/>
          <p:cNvSpPr/>
          <p:nvPr/>
        </p:nvSpPr>
        <p:spPr>
          <a:xfrm>
            <a:off x="0" y="3000372"/>
            <a:ext cx="3786182" cy="646331"/>
          </a:xfrm>
          <a:prstGeom prst="rect">
            <a:avLst/>
          </a:prstGeom>
        </p:spPr>
        <p:txBody>
          <a:bodyPr wrap="square">
            <a:spAutoFit/>
          </a:bodyPr>
          <a:lstStyle/>
          <a:p>
            <a:pPr algn="just"/>
            <a:r>
              <a:rPr lang="fr-FR" b="1" dirty="0" smtClean="0">
                <a:solidFill>
                  <a:srgbClr val="00B050"/>
                </a:solidFill>
                <a:latin typeface="Georgia" pitchFamily="18" charset="0"/>
              </a:rPr>
              <a:t>Q</a:t>
            </a:r>
            <a:r>
              <a:rPr lang="fr-FR" b="1" dirty="0" smtClean="0">
                <a:latin typeface="Georgia" pitchFamily="18" charset="0"/>
              </a:rPr>
              <a:t>: Que pensez vous de cette conception? </a:t>
            </a:r>
            <a:endParaRPr lang="fr-FR" b="1"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071546"/>
            <a:ext cx="8929718" cy="1742015"/>
          </a:xfrm>
          <a:prstGeom prst="rect">
            <a:avLst/>
          </a:prstGeom>
        </p:spPr>
        <p:txBody>
          <a:bodyPr wrap="square">
            <a:spAutoFit/>
          </a:bodyPr>
          <a:lstStyle/>
          <a:p>
            <a:pPr marL="342900" lvl="0" indent="-342900" algn="just" fontAlgn="auto">
              <a:spcBef>
                <a:spcPct val="20000"/>
              </a:spcBef>
              <a:spcAft>
                <a:spcPts val="0"/>
              </a:spcAft>
              <a:buClr>
                <a:srgbClr val="F07F09"/>
              </a:buClr>
              <a:buSzPct val="85000"/>
              <a:defRPr/>
            </a:pPr>
            <a:r>
              <a:rPr lang="fr-FR" sz="2800" b="1" dirty="0" smtClean="0">
                <a:solidFill>
                  <a:srgbClr val="1B587C">
                    <a:lumMod val="75000"/>
                  </a:srgbClr>
                </a:solidFill>
                <a:latin typeface="Georgia"/>
              </a:rPr>
              <a:t>Critiques</a:t>
            </a:r>
            <a:endParaRPr lang="fr-FR" b="1" dirty="0" smtClean="0">
              <a:solidFill>
                <a:srgbClr val="1B587C">
                  <a:lumMod val="75000"/>
                </a:srgbClr>
              </a:solidFill>
              <a:latin typeface="Georgia"/>
            </a:endParaRPr>
          </a:p>
          <a:p>
            <a:pPr marL="342900" lvl="0" indent="-342900" algn="just" fontAlgn="auto">
              <a:spcBef>
                <a:spcPct val="20000"/>
              </a:spcBef>
              <a:spcAft>
                <a:spcPts val="0"/>
              </a:spcAft>
              <a:buClr>
                <a:srgbClr val="F07F09"/>
              </a:buClr>
              <a:buSzPct val="85000"/>
              <a:defRPr/>
            </a:pPr>
            <a:r>
              <a:rPr lang="fr-FR" dirty="0" smtClean="0">
                <a:solidFill>
                  <a:srgbClr val="1B587C">
                    <a:lumMod val="75000"/>
                  </a:srgbClr>
                </a:solidFill>
                <a:latin typeface="Georgia"/>
              </a:rPr>
              <a:t>      Les objets métier portent des responsabilités techniques. Par exemple, le Livrable implémente les services Afficher(), Imprimer(), Sauvegarder(), </a:t>
            </a:r>
            <a:r>
              <a:rPr lang="fr-FR" dirty="0" err="1" smtClean="0">
                <a:solidFill>
                  <a:srgbClr val="1B587C">
                    <a:lumMod val="75000"/>
                  </a:srgbClr>
                </a:solidFill>
                <a:latin typeface="Georgia"/>
              </a:rPr>
              <a:t>ExporterEnXML</a:t>
            </a:r>
            <a:r>
              <a:rPr lang="fr-FR" dirty="0" smtClean="0">
                <a:solidFill>
                  <a:srgbClr val="1B587C">
                    <a:lumMod val="75000"/>
                  </a:srgbClr>
                </a:solidFill>
                <a:latin typeface="Georgia"/>
              </a:rPr>
              <a:t>(), ce qui ne répond pas au critère de </a:t>
            </a:r>
            <a:r>
              <a:rPr lang="fr-FR" b="1" dirty="0" smtClean="0">
                <a:solidFill>
                  <a:srgbClr val="1B587C">
                    <a:lumMod val="75000"/>
                  </a:srgbClr>
                </a:solidFill>
                <a:latin typeface="Georgia"/>
              </a:rPr>
              <a:t>l'Inversion des Dépendances</a:t>
            </a:r>
            <a:r>
              <a:rPr lang="fr-FR" dirty="0" smtClean="0">
                <a:solidFill>
                  <a:srgbClr val="1B587C">
                    <a:lumMod val="75000"/>
                  </a:srgbClr>
                </a:solidFill>
                <a:latin typeface="Georgia"/>
              </a:rPr>
              <a:t>.</a:t>
            </a:r>
          </a:p>
          <a:p>
            <a:pPr marL="342900" lvl="0" indent="-342900" algn="just" fontAlgn="auto">
              <a:spcBef>
                <a:spcPct val="20000"/>
              </a:spcBef>
              <a:spcAft>
                <a:spcPts val="0"/>
              </a:spcAft>
              <a:buClr>
                <a:srgbClr val="F07F09"/>
              </a:buClr>
              <a:buSzPct val="85000"/>
              <a:buFont typeface="+mj-lt"/>
              <a:buAutoNum type="arabicPeriod"/>
              <a:defRPr/>
            </a:pPr>
            <a:endParaRPr lang="fr-FR" dirty="0" smtClean="0">
              <a:solidFill>
                <a:srgbClr val="1B587C">
                  <a:lumMod val="75000"/>
                </a:srgbClr>
              </a:solidFill>
              <a:latin typeface="Georgia"/>
            </a:endParaRPr>
          </a:p>
        </p:txBody>
      </p:sp>
      <p:sp>
        <p:nvSpPr>
          <p:cNvPr id="4" name="Rectangle 3"/>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pic>
        <p:nvPicPr>
          <p:cNvPr id="5" name="Picture 2"/>
          <p:cNvPicPr>
            <a:picLocks noChangeAspect="1" noChangeArrowheads="1"/>
          </p:cNvPicPr>
          <p:nvPr/>
        </p:nvPicPr>
        <p:blipFill>
          <a:blip r:embed="rId2"/>
          <a:srcRect/>
          <a:stretch>
            <a:fillRect/>
          </a:stretch>
        </p:blipFill>
        <p:spPr bwMode="auto">
          <a:xfrm>
            <a:off x="2857488" y="2500306"/>
            <a:ext cx="4995111"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142984"/>
            <a:ext cx="8929718" cy="2019014"/>
          </a:xfrm>
          <a:prstGeom prst="rect">
            <a:avLst/>
          </a:prstGeom>
        </p:spPr>
        <p:txBody>
          <a:bodyPr wrap="square">
            <a:spAutoFit/>
          </a:bodyPr>
          <a:lstStyle/>
          <a:p>
            <a:pPr marL="342900" lvl="0" indent="-342900" algn="just" fontAlgn="auto">
              <a:spcBef>
                <a:spcPct val="20000"/>
              </a:spcBef>
              <a:spcAft>
                <a:spcPts val="0"/>
              </a:spcAft>
              <a:buClr>
                <a:srgbClr val="F07F09"/>
              </a:buClr>
              <a:buSzPct val="85000"/>
              <a:defRPr/>
            </a:pPr>
            <a:r>
              <a:rPr lang="fr-FR" sz="2800" b="1" dirty="0" smtClean="0">
                <a:solidFill>
                  <a:srgbClr val="1B587C">
                    <a:lumMod val="75000"/>
                  </a:srgbClr>
                </a:solidFill>
                <a:latin typeface="Georgia"/>
              </a:rPr>
              <a:t>Critiques</a:t>
            </a:r>
            <a:endParaRPr lang="fr-FR" dirty="0" smtClean="0">
              <a:solidFill>
                <a:srgbClr val="1B587C">
                  <a:lumMod val="75000"/>
                </a:srgbClr>
              </a:solidFill>
              <a:latin typeface="Georgia"/>
            </a:endParaRPr>
          </a:p>
          <a:p>
            <a:pPr marL="342900" lvl="0" indent="-342900" algn="just" fontAlgn="auto">
              <a:spcBef>
                <a:spcPct val="20000"/>
              </a:spcBef>
              <a:spcAft>
                <a:spcPts val="0"/>
              </a:spcAft>
              <a:buClr>
                <a:srgbClr val="F07F09"/>
              </a:buClr>
              <a:buSzPct val="85000"/>
              <a:defRPr/>
            </a:pPr>
            <a:r>
              <a:rPr lang="fr-FR" dirty="0" smtClean="0">
                <a:solidFill>
                  <a:srgbClr val="1B587C">
                    <a:lumMod val="75000"/>
                  </a:srgbClr>
                </a:solidFill>
                <a:latin typeface="Georgia"/>
              </a:rPr>
              <a:t>      Un corollaire du point précédent est que toutes les méthodes de la classe Livrable (il en va de même pour les autres classes, en réalité) ne visent pas le même objectif. Certaines sont là pour répondre à des besoins de sauvegarde, d'autres aux besoins fonctionnels de l'application... On sent entre elles une </a:t>
            </a:r>
            <a:r>
              <a:rPr lang="fr-FR" b="1" dirty="0" smtClean="0">
                <a:solidFill>
                  <a:srgbClr val="1B587C">
                    <a:lumMod val="75000"/>
                  </a:srgbClr>
                </a:solidFill>
                <a:latin typeface="Georgia"/>
              </a:rPr>
              <a:t>faible cohésion</a:t>
            </a:r>
            <a:r>
              <a:rPr lang="fr-FR" dirty="0" smtClean="0">
                <a:solidFill>
                  <a:srgbClr val="1B587C">
                    <a:lumMod val="75000"/>
                  </a:srgbClr>
                </a:solidFill>
                <a:latin typeface="Georgia"/>
              </a:rPr>
              <a:t>.</a:t>
            </a:r>
          </a:p>
          <a:p>
            <a:pPr marL="342900" lvl="0" indent="-342900" algn="just" fontAlgn="auto">
              <a:spcBef>
                <a:spcPct val="20000"/>
              </a:spcBef>
              <a:spcAft>
                <a:spcPts val="0"/>
              </a:spcAft>
              <a:buClr>
                <a:srgbClr val="F07F09"/>
              </a:buClr>
              <a:buSzPct val="85000"/>
              <a:buFont typeface="+mj-lt"/>
              <a:buAutoNum type="arabicPeriod"/>
              <a:defRPr/>
            </a:pPr>
            <a:endParaRPr lang="fr-FR" dirty="0" smtClean="0">
              <a:solidFill>
                <a:srgbClr val="1B587C">
                  <a:lumMod val="75000"/>
                </a:srgbClr>
              </a:solidFill>
              <a:latin typeface="Georgia"/>
            </a:endParaRPr>
          </a:p>
        </p:txBody>
      </p:sp>
      <p:sp>
        <p:nvSpPr>
          <p:cNvPr id="4" name="Rectangle 3"/>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pic>
        <p:nvPicPr>
          <p:cNvPr id="5" name="Picture 2"/>
          <p:cNvPicPr>
            <a:picLocks noChangeAspect="1" noChangeArrowheads="1"/>
          </p:cNvPicPr>
          <p:nvPr/>
        </p:nvPicPr>
        <p:blipFill>
          <a:blip r:embed="rId2"/>
          <a:srcRect/>
          <a:stretch>
            <a:fillRect/>
          </a:stretch>
        </p:blipFill>
        <p:spPr bwMode="auto">
          <a:xfrm>
            <a:off x="2571736" y="2857496"/>
            <a:ext cx="4643470" cy="39181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142984"/>
            <a:ext cx="8929718" cy="2240613"/>
          </a:xfrm>
          <a:prstGeom prst="rect">
            <a:avLst/>
          </a:prstGeom>
        </p:spPr>
        <p:txBody>
          <a:bodyPr wrap="square">
            <a:spAutoFit/>
          </a:bodyPr>
          <a:lstStyle/>
          <a:p>
            <a:pPr marL="342900" lvl="0" indent="-342900" algn="just" fontAlgn="auto">
              <a:spcBef>
                <a:spcPct val="20000"/>
              </a:spcBef>
              <a:spcAft>
                <a:spcPts val="0"/>
              </a:spcAft>
              <a:buClr>
                <a:srgbClr val="F07F09"/>
              </a:buClr>
              <a:buSzPct val="85000"/>
              <a:defRPr/>
            </a:pPr>
            <a:r>
              <a:rPr lang="fr-FR" sz="2800" b="1" dirty="0" smtClean="0">
                <a:solidFill>
                  <a:srgbClr val="1B587C">
                    <a:lumMod val="75000"/>
                  </a:srgbClr>
                </a:solidFill>
                <a:latin typeface="Georgia"/>
              </a:rPr>
              <a:t>Critiques</a:t>
            </a:r>
            <a:endParaRPr lang="fr-FR" b="1" dirty="0" smtClean="0">
              <a:solidFill>
                <a:srgbClr val="1B587C">
                  <a:lumMod val="75000"/>
                </a:srgbClr>
              </a:solidFill>
              <a:latin typeface="Georgia"/>
            </a:endParaRPr>
          </a:p>
          <a:p>
            <a:pPr marL="342900" lvl="0" indent="-342900" algn="just" fontAlgn="auto">
              <a:spcBef>
                <a:spcPct val="20000"/>
              </a:spcBef>
              <a:spcAft>
                <a:spcPts val="0"/>
              </a:spcAft>
              <a:buClr>
                <a:srgbClr val="F07F09"/>
              </a:buClr>
              <a:buSzPct val="85000"/>
              <a:defRPr/>
            </a:pPr>
            <a:r>
              <a:rPr lang="fr-FR" dirty="0" smtClean="0">
                <a:solidFill>
                  <a:srgbClr val="1B587C">
                    <a:lumMod val="75000"/>
                  </a:srgbClr>
                </a:solidFill>
                <a:latin typeface="Georgia"/>
              </a:rPr>
              <a:t>      Ces  mêmes  services  techniques  peuvent  être  amenés  à  évoluer.  Le  format  d'export  XML  en particulier  est  susceptible  de  changer  avec  le  temps  et  avec  les  besoins  d'intégration  aux applications connexes. Or si l'implémentation de ce service est du ressort du Livrable, nous ne pourrons pas faire évoluer le format XML sans toucher au code de cette classe. En conséquence, le critère de </a:t>
            </a:r>
            <a:r>
              <a:rPr lang="fr-FR" b="1" dirty="0" smtClean="0">
                <a:solidFill>
                  <a:srgbClr val="1B587C">
                    <a:lumMod val="75000"/>
                  </a:srgbClr>
                </a:solidFill>
                <a:latin typeface="Georgia"/>
              </a:rPr>
              <a:t>l'Ouvert-Fermé </a:t>
            </a:r>
            <a:r>
              <a:rPr lang="fr-FR" dirty="0" smtClean="0">
                <a:solidFill>
                  <a:srgbClr val="1B587C">
                    <a:lumMod val="75000"/>
                  </a:srgbClr>
                </a:solidFill>
                <a:latin typeface="Georgia"/>
              </a:rPr>
              <a:t>n'est pas respecté non plus.</a:t>
            </a:r>
          </a:p>
        </p:txBody>
      </p:sp>
      <p:sp>
        <p:nvSpPr>
          <p:cNvPr id="4" name="Rectangle 3"/>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pic>
        <p:nvPicPr>
          <p:cNvPr id="5" name="Picture 2"/>
          <p:cNvPicPr>
            <a:picLocks noChangeAspect="1" noChangeArrowheads="1"/>
          </p:cNvPicPr>
          <p:nvPr/>
        </p:nvPicPr>
        <p:blipFill>
          <a:blip r:embed="rId2"/>
          <a:srcRect/>
          <a:stretch>
            <a:fillRect/>
          </a:stretch>
        </p:blipFill>
        <p:spPr bwMode="auto">
          <a:xfrm>
            <a:off x="4287966" y="3071810"/>
            <a:ext cx="4356000" cy="36755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1071546"/>
            <a:ext cx="8072494" cy="2142125"/>
          </a:xfrm>
          <a:prstGeom prst="rect">
            <a:avLst/>
          </a:prstGeom>
        </p:spPr>
        <p:txBody>
          <a:bodyPr wrap="square">
            <a:spAutoFit/>
          </a:bodyPr>
          <a:lstStyle/>
          <a:p>
            <a:pPr marL="342900" lvl="0" indent="-342900" algn="just" fontAlgn="auto">
              <a:spcBef>
                <a:spcPct val="20000"/>
              </a:spcBef>
              <a:spcAft>
                <a:spcPts val="0"/>
              </a:spcAft>
              <a:buClr>
                <a:srgbClr val="F07F09"/>
              </a:buClr>
              <a:buSzPct val="85000"/>
              <a:defRPr/>
            </a:pPr>
            <a:r>
              <a:rPr lang="fr-FR" dirty="0" smtClean="0">
                <a:solidFill>
                  <a:srgbClr val="1B587C">
                    <a:lumMod val="75000"/>
                  </a:srgbClr>
                </a:solidFill>
                <a:latin typeface="Georgia"/>
              </a:rPr>
              <a:t>      Pour reformuler le point précédent, il existe un  </a:t>
            </a:r>
            <a:r>
              <a:rPr lang="fr-FR" b="1" dirty="0" smtClean="0">
                <a:solidFill>
                  <a:srgbClr val="1B587C">
                    <a:lumMod val="75000"/>
                  </a:srgbClr>
                </a:solidFill>
                <a:latin typeface="Georgia"/>
              </a:rPr>
              <a:t>couplage fort </a:t>
            </a:r>
            <a:r>
              <a:rPr lang="fr-FR" dirty="0" smtClean="0">
                <a:solidFill>
                  <a:srgbClr val="1B587C">
                    <a:lumMod val="75000"/>
                  </a:srgbClr>
                </a:solidFill>
                <a:latin typeface="Georgia"/>
              </a:rPr>
              <a:t>entre le format d'export XML et les classes Livrable, Article et News.</a:t>
            </a:r>
          </a:p>
          <a:p>
            <a:pPr marL="342900" lvl="0" indent="-342900" algn="just" fontAlgn="auto">
              <a:spcBef>
                <a:spcPct val="20000"/>
              </a:spcBef>
              <a:spcAft>
                <a:spcPts val="0"/>
              </a:spcAft>
              <a:buClr>
                <a:srgbClr val="F07F09"/>
              </a:buClr>
              <a:buSzPct val="85000"/>
              <a:buFont typeface="+mj-lt"/>
              <a:buAutoNum type="arabicPeriod" startAt="4"/>
              <a:defRPr/>
            </a:pPr>
            <a:endParaRPr lang="fr-FR" dirty="0" smtClean="0">
              <a:solidFill>
                <a:srgbClr val="1B587C">
                  <a:lumMod val="75000"/>
                </a:srgbClr>
              </a:solidFill>
              <a:latin typeface="Georgia"/>
            </a:endParaRPr>
          </a:p>
          <a:p>
            <a:pPr marL="342900" lvl="0" indent="-342900" algn="just" fontAlgn="auto">
              <a:spcBef>
                <a:spcPct val="20000"/>
              </a:spcBef>
              <a:spcAft>
                <a:spcPts val="0"/>
              </a:spcAft>
              <a:buClr>
                <a:srgbClr val="F07F09"/>
              </a:buClr>
              <a:buSzPct val="85000"/>
              <a:defRPr/>
            </a:pPr>
            <a:r>
              <a:rPr lang="fr-FR" dirty="0" smtClean="0">
                <a:solidFill>
                  <a:srgbClr val="1B587C">
                    <a:lumMod val="75000"/>
                  </a:srgbClr>
                </a:solidFill>
                <a:latin typeface="Georgia"/>
              </a:rPr>
              <a:t>      Le seul principe qui soit satisfait dans notre conception est celui de la  </a:t>
            </a:r>
            <a:r>
              <a:rPr lang="fr-FR" b="1" dirty="0" smtClean="0">
                <a:solidFill>
                  <a:srgbClr val="1B587C">
                    <a:lumMod val="75000"/>
                  </a:srgbClr>
                </a:solidFill>
                <a:latin typeface="Georgia"/>
              </a:rPr>
              <a:t>substitution de </a:t>
            </a:r>
            <a:r>
              <a:rPr lang="fr-FR" b="1" dirty="0" err="1" smtClean="0">
                <a:solidFill>
                  <a:srgbClr val="1B587C">
                    <a:lumMod val="75000"/>
                  </a:srgbClr>
                </a:solidFill>
                <a:latin typeface="Georgia"/>
              </a:rPr>
              <a:t>Liskov</a:t>
            </a:r>
            <a:r>
              <a:rPr lang="fr-FR" dirty="0" smtClean="0">
                <a:solidFill>
                  <a:srgbClr val="1B587C">
                    <a:lumMod val="75000"/>
                  </a:srgbClr>
                </a:solidFill>
                <a:latin typeface="Georgia"/>
              </a:rPr>
              <a:t>, car les Articles et les News sont bien des livrables dans le domaine modélisé, et chaque cas d'utilisation d'un Livrable garde tout son sens si on l'applique à un Article ou à une News.</a:t>
            </a:r>
          </a:p>
        </p:txBody>
      </p:sp>
      <p:sp>
        <p:nvSpPr>
          <p:cNvPr id="4" name="Rectangle 3"/>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pic>
        <p:nvPicPr>
          <p:cNvPr id="5" name="Picture 2"/>
          <p:cNvPicPr>
            <a:picLocks noChangeAspect="1" noChangeArrowheads="1"/>
          </p:cNvPicPr>
          <p:nvPr/>
        </p:nvPicPr>
        <p:blipFill>
          <a:blip r:embed="rId2"/>
          <a:srcRect/>
          <a:stretch>
            <a:fillRect/>
          </a:stretch>
        </p:blipFill>
        <p:spPr bwMode="auto">
          <a:xfrm>
            <a:off x="3000364" y="3214686"/>
            <a:ext cx="4070248" cy="343444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428737"/>
            <a:ext cx="3429024" cy="867930"/>
          </a:xfrm>
          <a:prstGeom prst="rect">
            <a:avLst/>
          </a:prstGeom>
        </p:spPr>
        <p:txBody>
          <a:bodyPr wrap="square">
            <a:spAutoFit/>
          </a:bodyPr>
          <a:lstStyle/>
          <a:p>
            <a:pPr marL="342900" indent="-342900" algn="just" fontAlgn="auto">
              <a:spcBef>
                <a:spcPct val="20000"/>
              </a:spcBef>
              <a:spcAft>
                <a:spcPts val="0"/>
              </a:spcAft>
              <a:buClr>
                <a:srgbClr val="F07F09"/>
              </a:buClr>
              <a:buSzPct val="85000"/>
              <a:defRPr/>
            </a:pPr>
            <a:r>
              <a:rPr lang="fr-FR" sz="1200" b="1" dirty="0" smtClean="0">
                <a:solidFill>
                  <a:schemeClr val="accent6">
                    <a:lumMod val="75000"/>
                  </a:schemeClr>
                </a:solidFill>
                <a:latin typeface="Georgia"/>
              </a:rPr>
              <a:t>Problème</a:t>
            </a:r>
            <a:r>
              <a:rPr lang="fr-FR" sz="1200" b="1" dirty="0" smtClean="0">
                <a:solidFill>
                  <a:srgbClr val="1B587C">
                    <a:lumMod val="75000"/>
                  </a:srgbClr>
                </a:solidFill>
                <a:latin typeface="Georgia"/>
              </a:rPr>
              <a:t> :La gestion de l'état du Livrable n'est pas claire au niveau de la conception!! </a:t>
            </a:r>
          </a:p>
          <a:p>
            <a:pPr marL="342900" lvl="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p:txBody>
      </p:sp>
      <p:pic>
        <p:nvPicPr>
          <p:cNvPr id="4" name="Picture 2"/>
          <p:cNvPicPr>
            <a:picLocks noChangeAspect="1" noChangeArrowheads="1"/>
          </p:cNvPicPr>
          <p:nvPr/>
        </p:nvPicPr>
        <p:blipFill>
          <a:blip r:embed="rId2"/>
          <a:srcRect/>
          <a:stretch>
            <a:fillRect/>
          </a:stretch>
        </p:blipFill>
        <p:spPr bwMode="auto">
          <a:xfrm>
            <a:off x="4643438" y="1142985"/>
            <a:ext cx="3620997" cy="3055374"/>
          </a:xfrm>
          <a:prstGeom prst="rect">
            <a:avLst/>
          </a:prstGeom>
          <a:noFill/>
          <a:ln w="9525">
            <a:noFill/>
            <a:miter lim="800000"/>
            <a:headEnd/>
            <a:tailEnd/>
          </a:ln>
          <a:effectLst/>
        </p:spPr>
      </p:pic>
      <p:sp>
        <p:nvSpPr>
          <p:cNvPr id="8" name="Rectangle 7"/>
          <p:cNvSpPr/>
          <p:nvPr/>
        </p:nvSpPr>
        <p:spPr>
          <a:xfrm>
            <a:off x="357158" y="2357430"/>
            <a:ext cx="4071966" cy="3010055"/>
          </a:xfrm>
          <a:prstGeom prst="rect">
            <a:avLst/>
          </a:prstGeom>
        </p:spPr>
        <p:txBody>
          <a:bodyPr wrap="square">
            <a:spAutoFit/>
          </a:bodyPr>
          <a:lstStyle/>
          <a:p>
            <a:pPr marL="342900" indent="-342900" algn="just" fontAlgn="auto">
              <a:spcBef>
                <a:spcPct val="20000"/>
              </a:spcBef>
              <a:spcAft>
                <a:spcPts val="0"/>
              </a:spcAft>
              <a:buClr>
                <a:srgbClr val="F07F09"/>
              </a:buClr>
              <a:buSzPct val="85000"/>
              <a:defRPr/>
            </a:pPr>
            <a:r>
              <a:rPr lang="fr-FR" sz="1200" b="1" dirty="0" smtClean="0">
                <a:solidFill>
                  <a:srgbClr val="00B050"/>
                </a:solidFill>
                <a:latin typeface="Georgia"/>
              </a:rPr>
              <a:t>Solution </a:t>
            </a:r>
            <a:r>
              <a:rPr lang="fr-FR" sz="1200" b="1" dirty="0" smtClean="0">
                <a:solidFill>
                  <a:srgbClr val="1B587C">
                    <a:lumMod val="75000"/>
                  </a:srgbClr>
                </a:solidFill>
                <a:latin typeface="Georgia"/>
              </a:rPr>
              <a:t> : on délègue à la nouvelle classe </a:t>
            </a:r>
            <a:r>
              <a:rPr lang="fr-FR" sz="1200" b="1" dirty="0" err="1" smtClean="0">
                <a:solidFill>
                  <a:schemeClr val="accent6">
                    <a:lumMod val="75000"/>
                  </a:schemeClr>
                </a:solidFill>
                <a:latin typeface="Georgia"/>
              </a:rPr>
              <a:t>EtatCatalogue</a:t>
            </a:r>
            <a:r>
              <a:rPr lang="fr-FR" sz="1200" b="1" dirty="0" smtClean="0">
                <a:solidFill>
                  <a:srgbClr val="1B587C">
                    <a:lumMod val="75000"/>
                  </a:srgbClr>
                </a:solidFill>
                <a:latin typeface="Georgia"/>
              </a:rPr>
              <a:t> la responsabilité de gérer le comportement du Catalogue dans un état donné. Chaque état spécifique est en réalité géré par une classe fille d'</a:t>
            </a:r>
            <a:r>
              <a:rPr lang="fr-FR" sz="1200" b="1" dirty="0" err="1" smtClean="0">
                <a:solidFill>
                  <a:srgbClr val="1B587C">
                    <a:lumMod val="75000"/>
                  </a:srgbClr>
                </a:solidFill>
                <a:latin typeface="Georgia"/>
              </a:rPr>
              <a:t>EtatCatalogue</a:t>
            </a:r>
            <a:r>
              <a:rPr lang="fr-FR" sz="1200" b="1" dirty="0" smtClean="0">
                <a:solidFill>
                  <a:srgbClr val="1B587C">
                    <a:lumMod val="75000"/>
                  </a:srgbClr>
                </a:solidFill>
                <a:latin typeface="Georgia"/>
              </a:rPr>
              <a:t> (nous n'avons ici que deux états différents: </a:t>
            </a:r>
            <a:r>
              <a:rPr lang="fr-FR" sz="1200" b="1" dirty="0" err="1" smtClean="0">
                <a:solidFill>
                  <a:schemeClr val="accent6">
                    <a:lumMod val="75000"/>
                  </a:schemeClr>
                </a:solidFill>
                <a:latin typeface="Georgia"/>
              </a:rPr>
              <a:t>RienAPublier</a:t>
            </a:r>
            <a:r>
              <a:rPr lang="fr-FR" sz="1200" b="1" dirty="0" smtClean="0">
                <a:solidFill>
                  <a:srgbClr val="1B587C">
                    <a:lumMod val="75000"/>
                  </a:srgbClr>
                </a:solidFill>
                <a:latin typeface="Georgia"/>
              </a:rPr>
              <a:t> et </a:t>
            </a:r>
            <a:r>
              <a:rPr lang="fr-FR" sz="1200" b="1" dirty="0" err="1" smtClean="0">
                <a:solidFill>
                  <a:schemeClr val="accent6">
                    <a:lumMod val="75000"/>
                  </a:schemeClr>
                </a:solidFill>
                <a:latin typeface="Georgia"/>
              </a:rPr>
              <a:t>PublicationPlanifieee</a:t>
            </a:r>
            <a:r>
              <a:rPr lang="fr-FR" sz="1200" b="1" dirty="0" smtClean="0">
                <a:solidFill>
                  <a:srgbClr val="1B587C">
                    <a:lumMod val="75000"/>
                  </a:srgbClr>
                </a:solidFill>
                <a:latin typeface="Georgia"/>
              </a:rPr>
              <a:t>),</a:t>
            </a:r>
          </a:p>
          <a:p>
            <a:pPr marL="342900" indent="-342900" algn="just" fontAlgn="auto">
              <a:spcBef>
                <a:spcPct val="20000"/>
              </a:spcBef>
              <a:spcAft>
                <a:spcPts val="0"/>
              </a:spcAft>
              <a:buClr>
                <a:srgbClr val="F07F09"/>
              </a:buClr>
              <a:buSzPct val="85000"/>
              <a:defRPr/>
            </a:pPr>
            <a:r>
              <a:rPr lang="fr-FR" sz="1200" b="1" dirty="0" smtClean="0">
                <a:solidFill>
                  <a:srgbClr val="1B587C">
                    <a:lumMod val="75000"/>
                  </a:srgbClr>
                </a:solidFill>
                <a:latin typeface="Georgia"/>
              </a:rPr>
              <a:t> </a:t>
            </a:r>
          </a:p>
          <a:p>
            <a:pPr marL="342900" indent="-342900" algn="just" fontAlgn="auto">
              <a:spcBef>
                <a:spcPct val="20000"/>
              </a:spcBef>
              <a:spcAft>
                <a:spcPts val="0"/>
              </a:spcAft>
              <a:buClr>
                <a:srgbClr val="F07F09"/>
              </a:buClr>
              <a:buSzPct val="85000"/>
              <a:defRPr/>
            </a:pPr>
            <a:r>
              <a:rPr lang="fr-FR" sz="1200" b="1" dirty="0" smtClean="0">
                <a:solidFill>
                  <a:srgbClr val="1B587C">
                    <a:lumMod val="75000"/>
                  </a:srgbClr>
                </a:solidFill>
                <a:latin typeface="Georgia"/>
              </a:rPr>
              <a:t>ce qui fait que chaque classe n'a qu'un objectif, et qu'un changement fonctionnel tel que l'ajout de nouveaux cas particuliers pourra se faire en ajoutant de nouvelles classes filles d'</a:t>
            </a:r>
            <a:r>
              <a:rPr lang="fr-FR" sz="1200" b="1" dirty="0" err="1" smtClean="0">
                <a:solidFill>
                  <a:srgbClr val="1B587C">
                    <a:lumMod val="75000"/>
                  </a:srgbClr>
                </a:solidFill>
                <a:latin typeface="Georgia"/>
              </a:rPr>
              <a:t>EtatCatalogue</a:t>
            </a:r>
            <a:r>
              <a:rPr lang="fr-FR" sz="1200" b="1" dirty="0" smtClean="0">
                <a:solidFill>
                  <a:srgbClr val="1B587C">
                    <a:lumMod val="75000"/>
                  </a:srgbClr>
                </a:solidFill>
                <a:latin typeface="Georgia"/>
              </a:rPr>
              <a:t>.</a:t>
            </a:r>
          </a:p>
          <a:p>
            <a:pPr marL="34290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a:p>
            <a:pPr marL="342900" lvl="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p:txBody>
      </p:sp>
      <p:pic>
        <p:nvPicPr>
          <p:cNvPr id="1026" name="Picture 2"/>
          <p:cNvPicPr>
            <a:picLocks noChangeAspect="1" noChangeArrowheads="1"/>
          </p:cNvPicPr>
          <p:nvPr/>
        </p:nvPicPr>
        <p:blipFill>
          <a:blip r:embed="rId3"/>
          <a:srcRect/>
          <a:stretch>
            <a:fillRect/>
          </a:stretch>
        </p:blipFill>
        <p:spPr bwMode="auto">
          <a:xfrm>
            <a:off x="6215074" y="4286256"/>
            <a:ext cx="2428892" cy="2247568"/>
          </a:xfrm>
          <a:prstGeom prst="rect">
            <a:avLst/>
          </a:prstGeom>
          <a:noFill/>
          <a:ln w="9525">
            <a:solidFill>
              <a:srgbClr val="FF0000"/>
            </a:solidFill>
            <a:prstDash val="dash"/>
            <a:miter lim="800000"/>
            <a:headEnd/>
            <a:tailEnd/>
          </a:ln>
          <a:effectLst/>
        </p:spPr>
      </p:pic>
      <p:cxnSp>
        <p:nvCxnSpPr>
          <p:cNvPr id="9" name="Connecteur droit avec flèche 8"/>
          <p:cNvCxnSpPr>
            <a:stCxn id="1026" idx="0"/>
          </p:cNvCxnSpPr>
          <p:nvPr/>
        </p:nvCxnSpPr>
        <p:spPr>
          <a:xfrm rot="5400000" flipH="1" flipV="1">
            <a:off x="6572264" y="3286124"/>
            <a:ext cx="1857388" cy="142876"/>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5286412" cy="584775"/>
          </a:xfrm>
          <a:prstGeom prst="rect">
            <a:avLst/>
          </a:prstGeom>
        </p:spPr>
        <p:txBody>
          <a:bodyPr wrap="square">
            <a:spAutoFit/>
          </a:bodyPr>
          <a:lstStyle/>
          <a:p>
            <a:pPr marL="457200" indent="-457200">
              <a:buFont typeface="+mj-lt"/>
              <a:buAutoNum type="arabicPeriod"/>
            </a:pPr>
            <a:r>
              <a:rPr lang="fr-FR" sz="3200" b="1" dirty="0" smtClean="0">
                <a:solidFill>
                  <a:schemeClr val="bg1"/>
                </a:solidFill>
                <a:effectLst>
                  <a:outerShdw blurRad="38100" dist="38100" dir="2700000" algn="tl">
                    <a:srgbClr val="000000">
                      <a:alpha val="43137"/>
                    </a:srgbClr>
                  </a:outerShdw>
                </a:effectLst>
              </a:rPr>
              <a:t>PRINCIPES ET ORIGINE</a:t>
            </a:r>
          </a:p>
        </p:txBody>
      </p:sp>
      <p:sp>
        <p:nvSpPr>
          <p:cNvPr id="4" name="Espace réservé du contenu 2"/>
          <p:cNvSpPr txBox="1">
            <a:spLocks/>
          </p:cNvSpPr>
          <p:nvPr/>
        </p:nvSpPr>
        <p:spPr>
          <a:xfrm>
            <a:off x="301752" y="1527048"/>
            <a:ext cx="8503920" cy="4572000"/>
          </a:xfrm>
          <a:prstGeom prst="rect">
            <a:avLst/>
          </a:prstGeom>
        </p:spPr>
        <p:txBody>
          <a:bodyPr vert="horz">
            <a:normAutofit fontScale="92500"/>
          </a:bodyPr>
          <a:lstStyle/>
          <a:p>
            <a:pPr marL="274320" marR="0" lvl="0" indent="-274320" algn="just" defTabSz="914400" rtl="0" eaLnBrk="1" fontAlgn="auto" latinLnBrk="0" hangingPunct="1">
              <a:lnSpc>
                <a:spcPct val="150000"/>
              </a:lnSpc>
              <a:spcBef>
                <a:spcPct val="20000"/>
              </a:spcBef>
              <a:spcAft>
                <a:spcPts val="0"/>
              </a:spcAft>
              <a:buClr>
                <a:srgbClr val="F07F09"/>
              </a:buClr>
              <a:buSzPct val="85000"/>
              <a:buFont typeface="Wingdings 2"/>
              <a:buNone/>
              <a:tabLst/>
              <a:defRPr/>
            </a:pPr>
            <a:endParaRPr kumimoji="0" lang="fr-FR" sz="2400" b="0" i="0" u="none" strike="noStrike" kern="1200" cap="none" spc="0" normalizeH="0" baseline="0" noProof="0" smtClean="0">
              <a:ln>
                <a:noFill/>
              </a:ln>
              <a:solidFill>
                <a:srgbClr val="1B587C">
                  <a:lumMod val="75000"/>
                </a:srgbClr>
              </a:solidFill>
              <a:effectLst/>
              <a:uLnTx/>
              <a:uFillTx/>
              <a:latin typeface="Georgia"/>
              <a:ea typeface="+mn-ea"/>
              <a:cs typeface="+mn-cs"/>
            </a:endParaRPr>
          </a:p>
          <a:p>
            <a:pPr marL="274320" marR="0" lvl="0" indent="-274320" algn="just" defTabSz="914400" rtl="0" eaLnBrk="1" fontAlgn="auto" latinLnBrk="0" hangingPunct="1">
              <a:lnSpc>
                <a:spcPct val="150000"/>
              </a:lnSpc>
              <a:spcBef>
                <a:spcPct val="20000"/>
              </a:spcBef>
              <a:spcAft>
                <a:spcPts val="0"/>
              </a:spcAft>
              <a:buClr>
                <a:srgbClr val="F07F09"/>
              </a:buClr>
              <a:buSzPct val="85000"/>
              <a:buFont typeface="Wingdings 2"/>
              <a:buNone/>
              <a:tabLst/>
              <a:defRPr/>
            </a:pPr>
            <a:r>
              <a:rPr kumimoji="0" lang="fr-FR" sz="2400" b="0" i="0" u="none" strike="noStrike" kern="1200" cap="none" spc="0" normalizeH="0" baseline="0" noProof="0" smtClean="0">
                <a:ln>
                  <a:noFill/>
                </a:ln>
                <a:solidFill>
                  <a:srgbClr val="1B587C">
                    <a:lumMod val="75000"/>
                  </a:srgbClr>
                </a:solidFill>
                <a:effectLst/>
                <a:uLnTx/>
                <a:uFillTx/>
                <a:latin typeface="Georgia"/>
                <a:ea typeface="+mn-ea"/>
                <a:cs typeface="+mn-cs"/>
              </a:rPr>
              <a:t>L’idée d’appliquer ce concept dans le cadre de développement des applications à base d’objets, est proposée par K. Beck et W. Cunninghan lors de la conférence OOPSLA de 1987. Cette idée prend forme, un peu plus tard, lorsque K. Beck rencontre E. Gamma à ECOOP’90. Ce dernier avait remarqué l’existence de certaines structures récurrentes, lors du développement du cadre d’application durant son doctorat.</a:t>
            </a:r>
          </a:p>
          <a:p>
            <a:pPr marL="274320" marR="0" lvl="0" indent="-274320" algn="l" defTabSz="914400" rtl="0" eaLnBrk="1" fontAlgn="auto" latinLnBrk="0" hangingPunct="1">
              <a:lnSpc>
                <a:spcPct val="150000"/>
              </a:lnSpc>
              <a:spcBef>
                <a:spcPct val="20000"/>
              </a:spcBef>
              <a:spcAft>
                <a:spcPts val="0"/>
              </a:spcAft>
              <a:buClr>
                <a:srgbClr val="F07F09"/>
              </a:buClr>
              <a:buSzPct val="85000"/>
              <a:buFont typeface="Wingdings 2"/>
              <a:buNone/>
              <a:tabLst/>
              <a:defRPr/>
            </a:pPr>
            <a:endParaRPr kumimoji="0" lang="fr-FR" sz="2400" b="0" i="0" u="none" strike="noStrike" kern="1200" cap="none" spc="0" normalizeH="0" baseline="0" noProof="0" smtClean="0">
              <a:ln>
                <a:noFill/>
              </a:ln>
              <a:solidFill>
                <a:srgbClr val="1B587C">
                  <a:lumMod val="75000"/>
                </a:srgbClr>
              </a:solidFill>
              <a:effectLst/>
              <a:uLnTx/>
              <a:uFillTx/>
              <a:latin typeface="Georgia"/>
              <a:ea typeface="+mn-ea"/>
              <a:cs typeface="+mn-cs"/>
            </a:endParaRPr>
          </a:p>
          <a:p>
            <a:pPr marL="274320" marR="0" lvl="0" indent="-274320" algn="l" defTabSz="914400" rtl="0" eaLnBrk="1" fontAlgn="auto" latinLnBrk="0" hangingPunct="1">
              <a:lnSpc>
                <a:spcPct val="150000"/>
              </a:lnSpc>
              <a:spcBef>
                <a:spcPct val="20000"/>
              </a:spcBef>
              <a:spcAft>
                <a:spcPts val="0"/>
              </a:spcAft>
              <a:buClr>
                <a:srgbClr val="F07F09"/>
              </a:buClr>
              <a:buSzPct val="85000"/>
              <a:buFont typeface="Wingdings 2"/>
              <a:buNone/>
              <a:tabLst/>
              <a:defRPr/>
            </a:pPr>
            <a:endParaRPr kumimoji="0" lang="fr-FR" sz="2400" b="0" i="0" u="none" strike="noStrike" kern="1200" cap="none" spc="0" normalizeH="0" baseline="0" noProof="0" dirty="0">
              <a:ln>
                <a:noFill/>
              </a:ln>
              <a:solidFill>
                <a:srgbClr val="1B587C">
                  <a:lumMod val="75000"/>
                </a:srgbClr>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428737"/>
            <a:ext cx="3429024" cy="1421928"/>
          </a:xfrm>
          <a:prstGeom prst="rect">
            <a:avLst/>
          </a:prstGeom>
        </p:spPr>
        <p:txBody>
          <a:bodyPr wrap="square">
            <a:spAutoFit/>
          </a:bodyPr>
          <a:lstStyle/>
          <a:p>
            <a:pPr marL="342900" indent="-342900" algn="just" fontAlgn="auto">
              <a:spcBef>
                <a:spcPct val="20000"/>
              </a:spcBef>
              <a:spcAft>
                <a:spcPts val="0"/>
              </a:spcAft>
              <a:buClr>
                <a:srgbClr val="F07F09"/>
              </a:buClr>
              <a:buSzPct val="85000"/>
              <a:defRPr/>
            </a:pPr>
            <a:r>
              <a:rPr lang="fr-FR" sz="1200" b="1" dirty="0" smtClean="0">
                <a:solidFill>
                  <a:schemeClr val="accent6">
                    <a:lumMod val="75000"/>
                  </a:schemeClr>
                </a:solidFill>
                <a:latin typeface="Georgia"/>
              </a:rPr>
              <a:t>Problème</a:t>
            </a:r>
            <a:r>
              <a:rPr lang="fr-FR" sz="1200" b="1" dirty="0" smtClean="0">
                <a:solidFill>
                  <a:srgbClr val="1B587C">
                    <a:lumMod val="75000"/>
                  </a:srgbClr>
                </a:solidFill>
                <a:latin typeface="Georgia"/>
              </a:rPr>
              <a:t> : Comment choisir la prochaine publication? (la première soumise est la première publiée, ou les Articles avant les News, ou une alternance savante entre Articles et News.. ?????</a:t>
            </a:r>
          </a:p>
          <a:p>
            <a:pPr marL="342900" lvl="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p:txBody>
      </p:sp>
      <p:sp>
        <p:nvSpPr>
          <p:cNvPr id="8" name="Rectangle 7"/>
          <p:cNvSpPr/>
          <p:nvPr/>
        </p:nvSpPr>
        <p:spPr>
          <a:xfrm>
            <a:off x="285720" y="2778320"/>
            <a:ext cx="4071966" cy="1865126"/>
          </a:xfrm>
          <a:prstGeom prst="rect">
            <a:avLst/>
          </a:prstGeom>
        </p:spPr>
        <p:txBody>
          <a:bodyPr wrap="square">
            <a:spAutoFit/>
          </a:bodyPr>
          <a:lstStyle/>
          <a:p>
            <a:pPr marL="342900" indent="-342900" algn="just" fontAlgn="auto">
              <a:spcBef>
                <a:spcPct val="20000"/>
              </a:spcBef>
              <a:spcAft>
                <a:spcPts val="0"/>
              </a:spcAft>
              <a:buClr>
                <a:srgbClr val="F07F09"/>
              </a:buClr>
              <a:buSzPct val="85000"/>
              <a:defRPr/>
            </a:pPr>
            <a:r>
              <a:rPr lang="fr-FR" sz="1200" b="1" dirty="0" smtClean="0">
                <a:solidFill>
                  <a:srgbClr val="00B050"/>
                </a:solidFill>
                <a:latin typeface="Georgia"/>
              </a:rPr>
              <a:t>Solution </a:t>
            </a:r>
            <a:r>
              <a:rPr lang="fr-FR" sz="1200" b="1" dirty="0" smtClean="0">
                <a:solidFill>
                  <a:srgbClr val="1B587C">
                    <a:lumMod val="75000"/>
                  </a:srgbClr>
                </a:solidFill>
                <a:latin typeface="Georgia"/>
              </a:rPr>
              <a:t> : Il faut donc trouver une technique élégante pour fixer un choix aujourd'hui et être capable d'en changer demain sans qu'il n'y ait d'impact sur le reste de l'application. La solution ressemble au Pattern précédent et tire elle- aussi profit de la délégation</a:t>
            </a:r>
          </a:p>
          <a:p>
            <a:pPr marL="342900" indent="-342900" algn="just" fontAlgn="auto">
              <a:spcBef>
                <a:spcPct val="20000"/>
              </a:spcBef>
              <a:spcAft>
                <a:spcPts val="0"/>
              </a:spcAft>
              <a:buClr>
                <a:srgbClr val="F07F09"/>
              </a:buClr>
              <a:buSzPct val="85000"/>
              <a:defRPr/>
            </a:pPr>
            <a:r>
              <a:rPr lang="fr-FR" sz="1200" b="1" dirty="0" smtClean="0">
                <a:solidFill>
                  <a:srgbClr val="1B587C">
                    <a:lumMod val="75000"/>
                  </a:srgbClr>
                </a:solidFill>
                <a:latin typeface="Georgia"/>
              </a:rPr>
              <a:t> </a:t>
            </a:r>
          </a:p>
          <a:p>
            <a:pPr marL="34290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a:p>
            <a:pPr marL="342900" lvl="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p:txBody>
      </p:sp>
      <p:sp>
        <p:nvSpPr>
          <p:cNvPr id="6" name="Organigramme : Alternative 5"/>
          <p:cNvSpPr/>
          <p:nvPr/>
        </p:nvSpPr>
        <p:spPr>
          <a:xfrm>
            <a:off x="285720" y="4572008"/>
            <a:ext cx="4071966" cy="1804749"/>
          </a:xfrm>
          <a:prstGeom prst="flowChartAlternateProcess">
            <a:avLst/>
          </a:prstGeom>
          <a:solidFill>
            <a:schemeClr val="accent3">
              <a:lumMod val="40000"/>
              <a:lumOff val="60000"/>
            </a:schemeClr>
          </a:solidFill>
        </p:spPr>
        <p:txBody>
          <a:bodyPr wrap="square">
            <a:spAutoFit/>
          </a:bodyPr>
          <a:lstStyle/>
          <a:p>
            <a:pPr marL="342900" indent="-342900" algn="just" fontAlgn="auto">
              <a:spcBef>
                <a:spcPct val="20000"/>
              </a:spcBef>
              <a:spcAft>
                <a:spcPts val="0"/>
              </a:spcAft>
              <a:buClr>
                <a:srgbClr val="F07F09"/>
              </a:buClr>
              <a:buSzPct val="85000"/>
              <a:defRPr/>
            </a:pPr>
            <a:r>
              <a:rPr lang="fr-FR" sz="1600" b="1" dirty="0" smtClean="0">
                <a:solidFill>
                  <a:schemeClr val="accent2">
                    <a:lumMod val="75000"/>
                  </a:schemeClr>
                </a:solidFill>
                <a:latin typeface="Georgia"/>
              </a:rPr>
              <a:t>Remarque</a:t>
            </a:r>
            <a:r>
              <a:rPr lang="fr-FR" sz="1600" b="1" dirty="0" smtClean="0">
                <a:solidFill>
                  <a:srgbClr val="00B050"/>
                </a:solidFill>
                <a:latin typeface="Georgia"/>
              </a:rPr>
              <a:t> </a:t>
            </a:r>
            <a:r>
              <a:rPr lang="fr-FR" sz="1600" b="1" dirty="0" smtClean="0">
                <a:solidFill>
                  <a:srgbClr val="1B587C">
                    <a:lumMod val="75000"/>
                  </a:srgbClr>
                </a:solidFill>
                <a:latin typeface="Georgia"/>
              </a:rPr>
              <a:t> </a:t>
            </a:r>
            <a:r>
              <a:rPr lang="fr-FR" sz="1200" b="1" dirty="0" smtClean="0">
                <a:solidFill>
                  <a:srgbClr val="1B587C">
                    <a:lumMod val="75000"/>
                  </a:srgbClr>
                </a:solidFill>
                <a:latin typeface="Georgia"/>
              </a:rPr>
              <a:t>: </a:t>
            </a:r>
            <a:r>
              <a:rPr lang="fr-FR" sz="1200" b="1" dirty="0" smtClean="0">
                <a:solidFill>
                  <a:schemeClr val="accent6">
                    <a:lumMod val="75000"/>
                  </a:schemeClr>
                </a:solidFill>
                <a:latin typeface="Georgia"/>
              </a:rPr>
              <a:t>Stratégie</a:t>
            </a:r>
            <a:r>
              <a:rPr lang="fr-FR" sz="1200" b="1" dirty="0" smtClean="0">
                <a:solidFill>
                  <a:srgbClr val="1B587C">
                    <a:lumMod val="75000"/>
                  </a:srgbClr>
                </a:solidFill>
                <a:latin typeface="Georgia"/>
              </a:rPr>
              <a:t> et </a:t>
            </a:r>
            <a:r>
              <a:rPr lang="fr-FR" sz="1200" b="1" dirty="0" smtClean="0">
                <a:solidFill>
                  <a:schemeClr val="accent6">
                    <a:lumMod val="75000"/>
                  </a:schemeClr>
                </a:solidFill>
                <a:latin typeface="Georgia"/>
              </a:rPr>
              <a:t>État</a:t>
            </a:r>
            <a:r>
              <a:rPr lang="fr-FR" sz="1200" b="1" dirty="0" smtClean="0">
                <a:solidFill>
                  <a:srgbClr val="1B587C">
                    <a:lumMod val="75000"/>
                  </a:srgbClr>
                </a:solidFill>
                <a:latin typeface="Georgia"/>
              </a:rPr>
              <a:t> se ressemblent donc énormément dans leur conception. La sémantique, elle, est bien différente car si la stratégie est choisie par paramétrage de l'application ou par le biais d'une interface utilisateur, les états quant à eux évoluent en autonomie au cours du fonctionnement de l'application.</a:t>
            </a:r>
          </a:p>
        </p:txBody>
      </p:sp>
      <p:pic>
        <p:nvPicPr>
          <p:cNvPr id="2050" name="Picture 2"/>
          <p:cNvPicPr>
            <a:picLocks noChangeAspect="1" noChangeArrowheads="1"/>
          </p:cNvPicPr>
          <p:nvPr/>
        </p:nvPicPr>
        <p:blipFill>
          <a:blip r:embed="rId2"/>
          <a:srcRect/>
          <a:stretch>
            <a:fillRect/>
          </a:stretch>
        </p:blipFill>
        <p:spPr bwMode="auto">
          <a:xfrm>
            <a:off x="5214942" y="4000504"/>
            <a:ext cx="3100226" cy="2143140"/>
          </a:xfrm>
          <a:prstGeom prst="rect">
            <a:avLst/>
          </a:prstGeom>
          <a:noFill/>
          <a:ln w="9525">
            <a:solidFill>
              <a:srgbClr val="FF0000"/>
            </a:solidFill>
            <a:prstDash val="dash"/>
            <a:miter lim="800000"/>
            <a:headEnd/>
            <a:tailEnd/>
          </a:ln>
          <a:effectLst/>
        </p:spPr>
      </p:pic>
      <p:pic>
        <p:nvPicPr>
          <p:cNvPr id="9" name="Picture 2"/>
          <p:cNvPicPr>
            <a:picLocks noChangeAspect="1" noChangeArrowheads="1"/>
          </p:cNvPicPr>
          <p:nvPr/>
        </p:nvPicPr>
        <p:blipFill>
          <a:blip r:embed="rId3"/>
          <a:srcRect/>
          <a:stretch>
            <a:fillRect/>
          </a:stretch>
        </p:blipFill>
        <p:spPr bwMode="auto">
          <a:xfrm>
            <a:off x="5357818" y="1214422"/>
            <a:ext cx="2428892" cy="2247568"/>
          </a:xfrm>
          <a:prstGeom prst="rect">
            <a:avLst/>
          </a:prstGeom>
          <a:noFill/>
          <a:ln w="9525">
            <a:noFill/>
            <a:prstDash val="dash"/>
            <a:miter lim="800000"/>
            <a:headEnd/>
            <a:tailEnd/>
          </a:ln>
          <a:effectLst/>
        </p:spPr>
      </p:pic>
      <p:cxnSp>
        <p:nvCxnSpPr>
          <p:cNvPr id="10" name="Connecteur droit avec flèche 9"/>
          <p:cNvCxnSpPr>
            <a:stCxn id="2050" idx="0"/>
          </p:cNvCxnSpPr>
          <p:nvPr/>
        </p:nvCxnSpPr>
        <p:spPr>
          <a:xfrm rot="5400000" flipH="1" flipV="1">
            <a:off x="6704379" y="3561114"/>
            <a:ext cx="500066" cy="378715"/>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428737"/>
            <a:ext cx="3929090" cy="1680460"/>
          </a:xfrm>
          <a:prstGeom prst="rect">
            <a:avLst/>
          </a:prstGeom>
        </p:spPr>
        <p:txBody>
          <a:bodyPr wrap="square">
            <a:spAutoFit/>
          </a:bodyPr>
          <a:lstStyle/>
          <a:p>
            <a:pPr marL="342900" indent="-342900" algn="just" fontAlgn="auto">
              <a:spcBef>
                <a:spcPct val="20000"/>
              </a:spcBef>
              <a:spcAft>
                <a:spcPts val="0"/>
              </a:spcAft>
              <a:buClr>
                <a:srgbClr val="F07F09"/>
              </a:buClr>
              <a:buSzPct val="85000"/>
              <a:defRPr/>
            </a:pPr>
            <a:r>
              <a:rPr lang="fr-FR" sz="1200" b="1" dirty="0" smtClean="0">
                <a:solidFill>
                  <a:schemeClr val="accent6">
                    <a:lumMod val="75000"/>
                  </a:schemeClr>
                </a:solidFill>
                <a:latin typeface="Georgia"/>
              </a:rPr>
              <a:t>Problème</a:t>
            </a:r>
            <a:r>
              <a:rPr lang="fr-FR" sz="1200" b="1" dirty="0" smtClean="0">
                <a:solidFill>
                  <a:srgbClr val="1B587C">
                    <a:lumMod val="75000"/>
                  </a:srgbClr>
                </a:solidFill>
                <a:latin typeface="Georgia"/>
              </a:rPr>
              <a:t> :Comment exporter les Livrables dans un format neutre?</a:t>
            </a:r>
          </a:p>
          <a:p>
            <a:pPr marL="342900" indent="-342900" algn="just" fontAlgn="auto">
              <a:spcBef>
                <a:spcPct val="20000"/>
              </a:spcBef>
              <a:spcAft>
                <a:spcPts val="0"/>
              </a:spcAft>
              <a:buClr>
                <a:srgbClr val="F07F09"/>
              </a:buClr>
              <a:buSzPct val="85000"/>
              <a:defRPr/>
            </a:pPr>
            <a:r>
              <a:rPr lang="fr-FR" sz="1200" b="1" dirty="0" smtClean="0">
                <a:solidFill>
                  <a:srgbClr val="1B587C">
                    <a:lumMod val="75000"/>
                  </a:srgbClr>
                </a:solidFill>
                <a:latin typeface="Georgia"/>
              </a:rPr>
              <a:t>nous avons choisi d'ajouter la méthode </a:t>
            </a:r>
            <a:r>
              <a:rPr lang="fr-FR" sz="1200" b="1" dirty="0" err="1" smtClean="0">
                <a:solidFill>
                  <a:srgbClr val="1B587C">
                    <a:lumMod val="75000"/>
                  </a:srgbClr>
                </a:solidFill>
                <a:latin typeface="Georgia"/>
              </a:rPr>
              <a:t>ExporterEnXML</a:t>
            </a:r>
            <a:r>
              <a:rPr lang="fr-FR" sz="1200" b="1" dirty="0" smtClean="0">
                <a:solidFill>
                  <a:srgbClr val="1B587C">
                    <a:lumMod val="75000"/>
                  </a:srgbClr>
                </a:solidFill>
                <a:latin typeface="Georgia"/>
              </a:rPr>
              <a:t>() à chaque objet métier, leur faisant ainsi porter la responsabilité de "s'exporter eux-mêmes" dans ce format.</a:t>
            </a:r>
          </a:p>
          <a:p>
            <a:pPr marL="34290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a:p>
            <a:pPr marL="342900" lvl="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p:txBody>
      </p:sp>
      <p:sp>
        <p:nvSpPr>
          <p:cNvPr id="8" name="Rectangle 7"/>
          <p:cNvSpPr/>
          <p:nvPr/>
        </p:nvSpPr>
        <p:spPr>
          <a:xfrm>
            <a:off x="285720" y="3000372"/>
            <a:ext cx="4071966" cy="3600986"/>
          </a:xfrm>
          <a:prstGeom prst="rect">
            <a:avLst/>
          </a:prstGeom>
        </p:spPr>
        <p:txBody>
          <a:bodyPr wrap="square">
            <a:spAutoFit/>
          </a:bodyPr>
          <a:lstStyle/>
          <a:p>
            <a:pPr marL="342900" indent="-342900" algn="just" fontAlgn="auto">
              <a:spcBef>
                <a:spcPct val="20000"/>
              </a:spcBef>
              <a:spcAft>
                <a:spcPts val="0"/>
              </a:spcAft>
              <a:buClr>
                <a:srgbClr val="F07F09"/>
              </a:buClr>
              <a:buSzPct val="85000"/>
              <a:defRPr/>
            </a:pPr>
            <a:r>
              <a:rPr lang="fr-FR" sz="1200" b="1" dirty="0" smtClean="0">
                <a:solidFill>
                  <a:srgbClr val="00B050"/>
                </a:solidFill>
                <a:latin typeface="Georgia"/>
              </a:rPr>
              <a:t>Solution </a:t>
            </a:r>
            <a:r>
              <a:rPr lang="fr-FR" sz="1200" b="1" dirty="0" smtClean="0">
                <a:solidFill>
                  <a:srgbClr val="1B587C">
                    <a:lumMod val="75000"/>
                  </a:srgbClr>
                </a:solidFill>
                <a:latin typeface="Georgia"/>
              </a:rPr>
              <a:t> : la seule chose que l'on demande aux objets métier est "d'accueillir" un </a:t>
            </a:r>
            <a:r>
              <a:rPr lang="fr-FR" sz="1200" b="1" dirty="0" smtClean="0">
                <a:solidFill>
                  <a:schemeClr val="accent6">
                    <a:lumMod val="75000"/>
                  </a:schemeClr>
                </a:solidFill>
                <a:latin typeface="Georgia"/>
              </a:rPr>
              <a:t>Visiteur</a:t>
            </a:r>
            <a:r>
              <a:rPr lang="fr-FR" sz="1200" b="1" dirty="0" smtClean="0">
                <a:solidFill>
                  <a:srgbClr val="1B587C">
                    <a:lumMod val="75000"/>
                  </a:srgbClr>
                </a:solidFill>
                <a:latin typeface="Georgia"/>
              </a:rPr>
              <a:t> et de le faire progresser sur l'ensemble des objets dépendants: par exemple, le Catalogue invoquera la méthode Visiter(</a:t>
            </a:r>
            <a:r>
              <a:rPr lang="fr-FR" sz="1200" b="1" dirty="0" err="1" smtClean="0">
                <a:solidFill>
                  <a:srgbClr val="1B587C">
                    <a:lumMod val="75000"/>
                  </a:srgbClr>
                </a:solidFill>
                <a:latin typeface="Georgia"/>
              </a:rPr>
              <a:t>this</a:t>
            </a:r>
            <a:r>
              <a:rPr lang="fr-FR" sz="1200" b="1" dirty="0" smtClean="0">
                <a:solidFill>
                  <a:srgbClr val="1B587C">
                    <a:lumMod val="75000"/>
                  </a:srgbClr>
                </a:solidFill>
                <a:latin typeface="Georgia"/>
              </a:rPr>
              <a:t>) sur le Visiteur, puis bouclera sur les livrables dont il a la charge pour que le Visiteur ait l'occasion de tous les parcourir.</a:t>
            </a:r>
          </a:p>
          <a:p>
            <a:pPr marL="34290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a:p>
            <a:pPr marL="342900" indent="-342900" algn="just" fontAlgn="auto">
              <a:spcBef>
                <a:spcPct val="20000"/>
              </a:spcBef>
              <a:spcAft>
                <a:spcPts val="0"/>
              </a:spcAft>
              <a:buClr>
                <a:srgbClr val="F07F09"/>
              </a:buClr>
              <a:buSzPct val="85000"/>
              <a:defRPr/>
            </a:pPr>
            <a:r>
              <a:rPr lang="fr-FR" sz="1200" b="1" dirty="0" smtClean="0">
                <a:solidFill>
                  <a:srgbClr val="1B587C">
                    <a:lumMod val="75000"/>
                  </a:srgbClr>
                </a:solidFill>
                <a:latin typeface="Georgia"/>
              </a:rPr>
              <a:t>Nous avons ainsi découplé les objets métier de la technique d'export, ce qui nous permet d'imaginer autant de formats différents que cela est nécessaire. Chaque format donnera lieu à une nouvelle implémentation du </a:t>
            </a:r>
            <a:r>
              <a:rPr lang="fr-FR" sz="1200" b="1" dirty="0" err="1" smtClean="0">
                <a:solidFill>
                  <a:srgbClr val="1B587C">
                    <a:lumMod val="75000"/>
                  </a:srgbClr>
                </a:solidFill>
                <a:latin typeface="Georgia"/>
              </a:rPr>
              <a:t>IVisiteur</a:t>
            </a:r>
            <a:r>
              <a:rPr lang="fr-FR" sz="1200" b="1" dirty="0" smtClean="0">
                <a:solidFill>
                  <a:srgbClr val="1B587C">
                    <a:lumMod val="75000"/>
                  </a:srgbClr>
                </a:solidFill>
                <a:latin typeface="Georgia"/>
              </a:rPr>
              <a:t>.</a:t>
            </a:r>
          </a:p>
          <a:p>
            <a:pPr marL="342900" indent="-342900" algn="just" fontAlgn="auto">
              <a:spcBef>
                <a:spcPct val="20000"/>
              </a:spcBef>
              <a:spcAft>
                <a:spcPts val="0"/>
              </a:spcAft>
              <a:buClr>
                <a:srgbClr val="F07F09"/>
              </a:buClr>
              <a:buSzPct val="85000"/>
              <a:defRPr/>
            </a:pPr>
            <a:r>
              <a:rPr lang="fr-FR" sz="1200" b="1" dirty="0" smtClean="0">
                <a:solidFill>
                  <a:srgbClr val="1B587C">
                    <a:lumMod val="75000"/>
                  </a:srgbClr>
                </a:solidFill>
                <a:latin typeface="Georgia"/>
              </a:rPr>
              <a:t>.</a:t>
            </a:r>
          </a:p>
          <a:p>
            <a:pPr marL="34290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a:p>
            <a:pPr marL="342900" lvl="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p:txBody>
      </p:sp>
      <p:pic>
        <p:nvPicPr>
          <p:cNvPr id="3074" name="Picture 2"/>
          <p:cNvPicPr>
            <a:picLocks noChangeAspect="1" noChangeArrowheads="1"/>
          </p:cNvPicPr>
          <p:nvPr/>
        </p:nvPicPr>
        <p:blipFill>
          <a:blip r:embed="rId2"/>
          <a:srcRect/>
          <a:stretch>
            <a:fillRect/>
          </a:stretch>
        </p:blipFill>
        <p:spPr bwMode="auto">
          <a:xfrm>
            <a:off x="4572000" y="1571612"/>
            <a:ext cx="4071966" cy="3576303"/>
          </a:xfrm>
          <a:prstGeom prst="rect">
            <a:avLst/>
          </a:prstGeom>
          <a:noFill/>
          <a:ln w="9525">
            <a:noFill/>
            <a:miter lim="800000"/>
            <a:headEnd/>
            <a:tailEnd/>
          </a:ln>
          <a:effectLst/>
        </p:spPr>
      </p:pic>
      <p:sp>
        <p:nvSpPr>
          <p:cNvPr id="7" name="Rectangle 6"/>
          <p:cNvSpPr/>
          <p:nvPr/>
        </p:nvSpPr>
        <p:spPr>
          <a:xfrm>
            <a:off x="4572000" y="3929066"/>
            <a:ext cx="4071966" cy="142876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500562" y="3857628"/>
            <a:ext cx="4286280" cy="1857388"/>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428737"/>
            <a:ext cx="3429024" cy="2456057"/>
          </a:xfrm>
          <a:prstGeom prst="rect">
            <a:avLst/>
          </a:prstGeom>
        </p:spPr>
        <p:txBody>
          <a:bodyPr wrap="square">
            <a:spAutoFit/>
          </a:bodyPr>
          <a:lstStyle/>
          <a:p>
            <a:pPr marL="342900" indent="-342900" algn="just" fontAlgn="auto">
              <a:spcBef>
                <a:spcPct val="20000"/>
              </a:spcBef>
              <a:spcAft>
                <a:spcPts val="0"/>
              </a:spcAft>
              <a:buClr>
                <a:srgbClr val="F07F09"/>
              </a:buClr>
              <a:buSzPct val="85000"/>
              <a:defRPr/>
            </a:pPr>
            <a:r>
              <a:rPr lang="fr-FR" sz="1200" b="1" dirty="0" smtClean="0">
                <a:solidFill>
                  <a:schemeClr val="accent6">
                    <a:lumMod val="75000"/>
                  </a:schemeClr>
                </a:solidFill>
                <a:latin typeface="Georgia"/>
              </a:rPr>
              <a:t>Problème</a:t>
            </a:r>
            <a:r>
              <a:rPr lang="fr-FR" sz="1200" b="1" dirty="0" smtClean="0">
                <a:solidFill>
                  <a:srgbClr val="1B587C">
                    <a:lumMod val="75000"/>
                  </a:srgbClr>
                </a:solidFill>
                <a:latin typeface="Georgia"/>
              </a:rPr>
              <a:t> :Gérer les événements applicatifs</a:t>
            </a:r>
          </a:p>
          <a:p>
            <a:pPr marL="342900" indent="-342900" algn="just" fontAlgn="auto">
              <a:spcBef>
                <a:spcPct val="20000"/>
              </a:spcBef>
              <a:spcAft>
                <a:spcPts val="0"/>
              </a:spcAft>
              <a:buClr>
                <a:srgbClr val="F07F09"/>
              </a:buClr>
              <a:buSzPct val="85000"/>
              <a:defRPr/>
            </a:pPr>
            <a:r>
              <a:rPr lang="fr-FR" sz="1200" b="1" dirty="0" smtClean="0">
                <a:solidFill>
                  <a:srgbClr val="1B587C">
                    <a:lumMod val="75000"/>
                  </a:srgbClr>
                </a:solidFill>
                <a:latin typeface="Georgia"/>
              </a:rPr>
              <a:t>Imaginons que les administrateurs du système de publication souhaitent avoir sous les yeux un tableau de bord graphique qui leur permette de prendre connaissance en temps réel de l'état des demandes de publications de nouveaux Articles.</a:t>
            </a:r>
          </a:p>
          <a:p>
            <a:pPr marL="34290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a:p>
            <a:pPr marL="34290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a:p>
            <a:pPr marL="342900" lvl="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p:txBody>
      </p:sp>
      <p:sp>
        <p:nvSpPr>
          <p:cNvPr id="8" name="Rectangle 7"/>
          <p:cNvSpPr/>
          <p:nvPr/>
        </p:nvSpPr>
        <p:spPr>
          <a:xfrm>
            <a:off x="285720" y="4214818"/>
            <a:ext cx="4071966" cy="1643527"/>
          </a:xfrm>
          <a:prstGeom prst="rect">
            <a:avLst/>
          </a:prstGeom>
        </p:spPr>
        <p:txBody>
          <a:bodyPr wrap="square">
            <a:spAutoFit/>
          </a:bodyPr>
          <a:lstStyle/>
          <a:p>
            <a:pPr marL="342900" indent="-342900" algn="just" fontAlgn="auto">
              <a:spcBef>
                <a:spcPct val="20000"/>
              </a:spcBef>
              <a:spcAft>
                <a:spcPts val="0"/>
              </a:spcAft>
              <a:buClr>
                <a:srgbClr val="F07F09"/>
              </a:buClr>
              <a:buSzPct val="85000"/>
              <a:defRPr/>
            </a:pPr>
            <a:r>
              <a:rPr lang="fr-FR" sz="1200" b="1" dirty="0" smtClean="0">
                <a:solidFill>
                  <a:srgbClr val="00B050"/>
                </a:solidFill>
                <a:latin typeface="Georgia"/>
              </a:rPr>
              <a:t>Solution </a:t>
            </a:r>
            <a:r>
              <a:rPr lang="fr-FR" sz="1200" b="1" dirty="0" smtClean="0">
                <a:solidFill>
                  <a:srgbClr val="1B587C">
                    <a:lumMod val="75000"/>
                  </a:srgbClr>
                </a:solidFill>
                <a:latin typeface="Georgia"/>
              </a:rPr>
              <a:t> : Il suffit de faire en sorte que </a:t>
            </a:r>
            <a:r>
              <a:rPr lang="fr-FR" sz="1200" b="1" dirty="0" smtClean="0">
                <a:solidFill>
                  <a:schemeClr val="accent6">
                    <a:lumMod val="75000"/>
                  </a:schemeClr>
                </a:solidFill>
                <a:latin typeface="Georgia"/>
              </a:rPr>
              <a:t>Livrable</a:t>
            </a:r>
            <a:r>
              <a:rPr lang="fr-FR" sz="1200" b="1" dirty="0" smtClean="0">
                <a:solidFill>
                  <a:srgbClr val="1B587C">
                    <a:lumMod val="75000"/>
                  </a:srgbClr>
                </a:solidFill>
                <a:latin typeface="Georgia"/>
              </a:rPr>
              <a:t> lui-même puisse informer, notifier les objets intéressés qu'il est en train de changer d'état. Pour cela, le </a:t>
            </a:r>
            <a:r>
              <a:rPr lang="fr-FR" sz="1200" b="1" dirty="0" smtClean="0">
                <a:solidFill>
                  <a:schemeClr val="accent6">
                    <a:lumMod val="75000"/>
                  </a:schemeClr>
                </a:solidFill>
                <a:latin typeface="Georgia"/>
              </a:rPr>
              <a:t>Livrable</a:t>
            </a:r>
            <a:r>
              <a:rPr lang="fr-FR" sz="1200" b="1" dirty="0" smtClean="0">
                <a:solidFill>
                  <a:srgbClr val="1B587C">
                    <a:lumMod val="75000"/>
                  </a:srgbClr>
                </a:solidFill>
                <a:latin typeface="Georgia"/>
              </a:rPr>
              <a:t> doit offrir aux objets extérieurs un moyen de s'abonner auprès de lui et de se désabonner ultérieurement.</a:t>
            </a:r>
          </a:p>
          <a:p>
            <a:pPr marL="34290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a:p>
            <a:pPr marL="342900" lvl="0" indent="-342900" algn="just" fontAlgn="auto">
              <a:spcBef>
                <a:spcPct val="20000"/>
              </a:spcBef>
              <a:spcAft>
                <a:spcPts val="0"/>
              </a:spcAft>
              <a:buClr>
                <a:srgbClr val="F07F09"/>
              </a:buClr>
              <a:buSzPct val="85000"/>
              <a:defRPr/>
            </a:pPr>
            <a:endParaRPr lang="fr-FR" sz="1200" b="1" dirty="0" smtClean="0">
              <a:solidFill>
                <a:srgbClr val="1B587C">
                  <a:lumMod val="75000"/>
                </a:srgbClr>
              </a:solidFill>
              <a:latin typeface="Georgia"/>
            </a:endParaRPr>
          </a:p>
        </p:txBody>
      </p:sp>
      <p:pic>
        <p:nvPicPr>
          <p:cNvPr id="4098" name="Picture 2"/>
          <p:cNvPicPr>
            <a:picLocks noChangeAspect="1" noChangeArrowheads="1"/>
          </p:cNvPicPr>
          <p:nvPr/>
        </p:nvPicPr>
        <p:blipFill>
          <a:blip r:embed="rId2"/>
          <a:srcRect/>
          <a:stretch>
            <a:fillRect/>
          </a:stretch>
        </p:blipFill>
        <p:spPr bwMode="auto">
          <a:xfrm>
            <a:off x="3786182" y="1643050"/>
            <a:ext cx="5210187" cy="2123206"/>
          </a:xfrm>
          <a:prstGeom prst="rect">
            <a:avLst/>
          </a:prstGeom>
          <a:noFill/>
          <a:ln w="9525">
            <a:solidFill>
              <a:srgbClr val="FF0000"/>
            </a:solidFill>
            <a:prstDash val="dash"/>
            <a:miter lim="800000"/>
            <a:headEnd/>
            <a:tailEnd/>
          </a:ln>
          <a:effectLst/>
        </p:spPr>
      </p:pic>
      <p:sp>
        <p:nvSpPr>
          <p:cNvPr id="7" name="Rectangle 6"/>
          <p:cNvSpPr/>
          <p:nvPr/>
        </p:nvSpPr>
        <p:spPr>
          <a:xfrm>
            <a:off x="0" y="201019"/>
            <a:ext cx="4622163"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3.2  EXEMPLE ILLUSTRATIF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612" y="3068421"/>
            <a:ext cx="3126818" cy="646331"/>
          </a:xfrm>
          <a:prstGeom prst="rect">
            <a:avLst/>
          </a:prstGeom>
        </p:spPr>
        <p:txBody>
          <a:bodyPr wrap="none">
            <a:spAutoFit/>
          </a:bodyPr>
          <a:lstStyle/>
          <a:p>
            <a:pPr marL="457200" indent="-457200"/>
            <a:r>
              <a:rPr lang="fr-FR" sz="3600" b="1" dirty="0" smtClean="0">
                <a:effectLst>
                  <a:outerShdw blurRad="38100" dist="38100" dir="2700000" algn="tl">
                    <a:srgbClr val="000000">
                      <a:alpha val="43137"/>
                    </a:srgbClr>
                  </a:outerShdw>
                </a:effectLst>
              </a:rPr>
              <a:t>4. REMARQUES</a:t>
            </a:r>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2893677"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4.  REMARQUES</a:t>
            </a:r>
          </a:p>
        </p:txBody>
      </p:sp>
      <p:sp>
        <p:nvSpPr>
          <p:cNvPr id="3" name="Rectangle 2"/>
          <p:cNvSpPr/>
          <p:nvPr/>
        </p:nvSpPr>
        <p:spPr>
          <a:xfrm>
            <a:off x="357158" y="1857364"/>
            <a:ext cx="8143932" cy="2834622"/>
          </a:xfrm>
          <a:prstGeom prst="rect">
            <a:avLst/>
          </a:prstGeom>
        </p:spPr>
        <p:txBody>
          <a:bodyPr wrap="square">
            <a:spAutoFit/>
          </a:bodyPr>
          <a:lstStyle/>
          <a:p>
            <a:pPr marL="274320" lvl="0" indent="-274320" algn="just" fontAlgn="auto">
              <a:spcBef>
                <a:spcPct val="20000"/>
              </a:spcBef>
              <a:spcAft>
                <a:spcPts val="0"/>
              </a:spcAft>
              <a:buClr>
                <a:srgbClr val="F07F09"/>
              </a:buClr>
              <a:buSzPct val="85000"/>
            </a:pPr>
            <a:r>
              <a:rPr lang="fr-FR" sz="2700" b="1" dirty="0" smtClean="0">
                <a:solidFill>
                  <a:srgbClr val="7030A0"/>
                </a:solidFill>
                <a:latin typeface="Georgia"/>
                <a:ea typeface="+mn-ea"/>
              </a:rPr>
              <a:t>Choix d’un patron de conception</a:t>
            </a:r>
          </a:p>
          <a:p>
            <a:pPr marL="274320" lvl="0" indent="-274320" algn="just" fontAlgn="auto">
              <a:spcBef>
                <a:spcPct val="20000"/>
              </a:spcBef>
              <a:spcAft>
                <a:spcPts val="0"/>
              </a:spcAft>
              <a:buClr>
                <a:srgbClr val="F07F09"/>
              </a:buClr>
              <a:buSzPct val="85000"/>
            </a:pPr>
            <a:r>
              <a:rPr lang="fr-FR" sz="2700" b="1" dirty="0" smtClean="0">
                <a:solidFill>
                  <a:schemeClr val="accent1">
                    <a:lumMod val="75000"/>
                  </a:schemeClr>
                </a:solidFill>
                <a:latin typeface="Georgia"/>
                <a:ea typeface="+mn-ea"/>
              </a:rPr>
              <a:t> </a:t>
            </a:r>
          </a:p>
          <a:p>
            <a:pPr marL="274320" lvl="0" indent="-274320" algn="just" fontAlgn="auto">
              <a:spcBef>
                <a:spcPct val="20000"/>
              </a:spcBef>
              <a:spcAft>
                <a:spcPts val="0"/>
              </a:spcAft>
              <a:buClr>
                <a:srgbClr val="F07F09"/>
              </a:buClr>
              <a:buSzPct val="85000"/>
              <a:buFont typeface="Arial" pitchFamily="34" charset="0"/>
              <a:buChar char="•"/>
            </a:pPr>
            <a:r>
              <a:rPr lang="fr-FR" sz="2400" b="1" dirty="0" smtClean="0">
                <a:solidFill>
                  <a:schemeClr val="accent1">
                    <a:lumMod val="75000"/>
                  </a:schemeClr>
                </a:solidFill>
                <a:latin typeface="Georgia"/>
                <a:ea typeface="+mn-ea"/>
              </a:rPr>
              <a:t>Est-il une solution au problème ?</a:t>
            </a:r>
          </a:p>
          <a:p>
            <a:pPr marL="274320" lvl="0" indent="-274320" algn="just" fontAlgn="auto">
              <a:spcBef>
                <a:spcPct val="20000"/>
              </a:spcBef>
              <a:spcAft>
                <a:spcPts val="0"/>
              </a:spcAft>
              <a:buClr>
                <a:srgbClr val="F07F09"/>
              </a:buClr>
              <a:buSzPct val="85000"/>
              <a:buFont typeface="Arial" pitchFamily="34" charset="0"/>
              <a:buChar char="•"/>
            </a:pPr>
            <a:r>
              <a:rPr lang="fr-FR" sz="2400" b="1" dirty="0" smtClean="0">
                <a:solidFill>
                  <a:schemeClr val="accent1">
                    <a:lumMod val="75000"/>
                  </a:schemeClr>
                </a:solidFill>
                <a:latin typeface="Georgia"/>
                <a:ea typeface="+mn-ea"/>
              </a:rPr>
              <a:t>Quels sont ses buts ?</a:t>
            </a:r>
          </a:p>
          <a:p>
            <a:pPr marL="274320" lvl="0" indent="-274320" algn="just" fontAlgn="auto">
              <a:spcBef>
                <a:spcPct val="20000"/>
              </a:spcBef>
              <a:spcAft>
                <a:spcPts val="0"/>
              </a:spcAft>
              <a:buClr>
                <a:srgbClr val="F07F09"/>
              </a:buClr>
              <a:buSzPct val="85000"/>
              <a:buFont typeface="Arial" pitchFamily="34" charset="0"/>
              <a:buChar char="•"/>
            </a:pPr>
            <a:r>
              <a:rPr lang="fr-FR" sz="2400" b="1" dirty="0" err="1" smtClean="0">
                <a:solidFill>
                  <a:schemeClr val="accent1">
                    <a:lumMod val="75000"/>
                  </a:schemeClr>
                </a:solidFill>
                <a:latin typeface="Georgia"/>
                <a:ea typeface="+mn-ea"/>
              </a:rPr>
              <a:t>Existe-t’il</a:t>
            </a:r>
            <a:r>
              <a:rPr lang="fr-FR" sz="2400" b="1" dirty="0" smtClean="0">
                <a:solidFill>
                  <a:schemeClr val="accent1">
                    <a:lumMod val="75000"/>
                  </a:schemeClr>
                </a:solidFill>
                <a:latin typeface="Georgia"/>
                <a:ea typeface="+mn-ea"/>
              </a:rPr>
              <a:t> des relations avec d’autres modèles ?</a:t>
            </a:r>
          </a:p>
          <a:p>
            <a:pPr marL="274320" lvl="0" indent="-274320" algn="just" fontAlgn="auto">
              <a:spcBef>
                <a:spcPct val="20000"/>
              </a:spcBef>
              <a:spcAft>
                <a:spcPts val="0"/>
              </a:spcAft>
              <a:buClr>
                <a:srgbClr val="F07F09"/>
              </a:buClr>
              <a:buSzPct val="85000"/>
              <a:buFont typeface="Arial" pitchFamily="34" charset="0"/>
              <a:buChar char="•"/>
            </a:pPr>
            <a:r>
              <a:rPr lang="fr-FR" sz="2400" b="1" dirty="0" err="1" smtClean="0">
                <a:solidFill>
                  <a:schemeClr val="accent1">
                    <a:lumMod val="75000"/>
                  </a:schemeClr>
                </a:solidFill>
                <a:latin typeface="Georgia"/>
                <a:ea typeface="+mn-ea"/>
              </a:rPr>
              <a:t>Existe-t’il</a:t>
            </a:r>
            <a:r>
              <a:rPr lang="fr-FR" sz="2400" b="1" dirty="0" smtClean="0">
                <a:solidFill>
                  <a:schemeClr val="accent1">
                    <a:lumMod val="75000"/>
                  </a:schemeClr>
                </a:solidFill>
                <a:latin typeface="Georgia"/>
                <a:ea typeface="+mn-ea"/>
              </a:rPr>
              <a:t> des modèles qui ont le même rôle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1857364"/>
            <a:ext cx="8143932" cy="4216539"/>
          </a:xfrm>
          <a:prstGeom prst="rect">
            <a:avLst/>
          </a:prstGeom>
        </p:spPr>
        <p:txBody>
          <a:bodyPr wrap="square">
            <a:spAutoFit/>
          </a:bodyPr>
          <a:lstStyle/>
          <a:p>
            <a:pPr marL="274320" lvl="0" indent="-274320" algn="just" fontAlgn="auto">
              <a:spcBef>
                <a:spcPct val="20000"/>
              </a:spcBef>
              <a:spcAft>
                <a:spcPts val="0"/>
              </a:spcAft>
              <a:buClr>
                <a:srgbClr val="F07F09"/>
              </a:buClr>
              <a:buSzPct val="85000"/>
            </a:pPr>
            <a:r>
              <a:rPr lang="fr-FR" sz="2000" b="1" dirty="0" smtClean="0">
                <a:solidFill>
                  <a:srgbClr val="7030A0"/>
                </a:solidFill>
                <a:latin typeface="Georgia"/>
                <a:ea typeface="+mn-ea"/>
              </a:rPr>
              <a:t>Mise en œuvre d’un patron de conception</a:t>
            </a:r>
          </a:p>
          <a:p>
            <a:pPr marL="274320" lvl="0" indent="-274320" algn="just" fontAlgn="auto">
              <a:spcBef>
                <a:spcPct val="20000"/>
              </a:spcBef>
              <a:spcAft>
                <a:spcPts val="0"/>
              </a:spcAft>
              <a:buClr>
                <a:srgbClr val="F07F09"/>
              </a:buClr>
              <a:buSzPct val="85000"/>
            </a:pPr>
            <a:r>
              <a:rPr lang="fr-FR" sz="2000" b="1" dirty="0" smtClean="0">
                <a:solidFill>
                  <a:schemeClr val="accent1">
                    <a:lumMod val="75000"/>
                  </a:schemeClr>
                </a:solidFill>
                <a:latin typeface="Georgia"/>
                <a:ea typeface="+mn-ea"/>
              </a:rPr>
              <a:t> </a:t>
            </a:r>
          </a:p>
          <a:p>
            <a:pPr marL="274320" lvl="0" indent="-274320" algn="just" fontAlgn="auto">
              <a:spcBef>
                <a:spcPct val="20000"/>
              </a:spcBef>
              <a:spcAft>
                <a:spcPts val="0"/>
              </a:spcAft>
              <a:buClr>
                <a:srgbClr val="F07F09"/>
              </a:buClr>
              <a:buSzPct val="85000"/>
              <a:buFont typeface="Arial" pitchFamily="34" charset="0"/>
              <a:buChar char="•"/>
            </a:pPr>
            <a:r>
              <a:rPr lang="fr-FR" sz="2000" b="1" dirty="0" smtClean="0">
                <a:solidFill>
                  <a:schemeClr val="accent1">
                    <a:lumMod val="75000"/>
                  </a:schemeClr>
                </a:solidFill>
                <a:latin typeface="Georgia"/>
                <a:ea typeface="+mn-ea"/>
              </a:rPr>
              <a:t>Lire complètement la description attention aux sections Indications d’utilisation et conséquences</a:t>
            </a:r>
          </a:p>
          <a:p>
            <a:pPr marL="274320" lvl="0" indent="-274320" algn="just" fontAlgn="auto">
              <a:spcBef>
                <a:spcPct val="20000"/>
              </a:spcBef>
              <a:spcAft>
                <a:spcPts val="0"/>
              </a:spcAft>
              <a:buClr>
                <a:srgbClr val="F07F09"/>
              </a:buClr>
              <a:buSzPct val="85000"/>
              <a:buFont typeface="Arial" pitchFamily="34" charset="0"/>
              <a:buChar char="•"/>
            </a:pPr>
            <a:r>
              <a:rPr lang="fr-FR" sz="2000" b="1" dirty="0" smtClean="0">
                <a:solidFill>
                  <a:schemeClr val="accent1">
                    <a:lumMod val="75000"/>
                  </a:schemeClr>
                </a:solidFill>
                <a:latin typeface="Georgia"/>
                <a:ea typeface="+mn-ea"/>
              </a:rPr>
              <a:t>Etudier en détail les sections Structure, Constituants et Collaborations</a:t>
            </a:r>
          </a:p>
          <a:p>
            <a:pPr marL="274320" lvl="0" indent="-274320" algn="just" fontAlgn="auto">
              <a:spcBef>
                <a:spcPct val="20000"/>
              </a:spcBef>
              <a:spcAft>
                <a:spcPts val="0"/>
              </a:spcAft>
              <a:buClr>
                <a:srgbClr val="F07F09"/>
              </a:buClr>
              <a:buSzPct val="85000"/>
              <a:buFont typeface="Arial" pitchFamily="34" charset="0"/>
              <a:buChar char="•"/>
            </a:pPr>
            <a:r>
              <a:rPr lang="fr-FR" sz="2000" b="1" dirty="0" smtClean="0">
                <a:solidFill>
                  <a:schemeClr val="accent1">
                    <a:lumMod val="75000"/>
                  </a:schemeClr>
                </a:solidFill>
                <a:latin typeface="Georgia"/>
                <a:ea typeface="+mn-ea"/>
              </a:rPr>
              <a:t>Examiner la section Exemple de code</a:t>
            </a:r>
          </a:p>
          <a:p>
            <a:pPr marL="274320" lvl="0" indent="-274320" algn="just" fontAlgn="auto">
              <a:spcBef>
                <a:spcPct val="20000"/>
              </a:spcBef>
              <a:spcAft>
                <a:spcPts val="0"/>
              </a:spcAft>
              <a:buClr>
                <a:srgbClr val="F07F09"/>
              </a:buClr>
              <a:buSzPct val="85000"/>
              <a:buFont typeface="Arial" pitchFamily="34" charset="0"/>
              <a:buChar char="•"/>
            </a:pPr>
            <a:r>
              <a:rPr lang="fr-FR" sz="2000" b="1" dirty="0" smtClean="0">
                <a:solidFill>
                  <a:schemeClr val="accent1">
                    <a:lumMod val="75000"/>
                  </a:schemeClr>
                </a:solidFill>
                <a:latin typeface="Georgia"/>
                <a:ea typeface="+mn-ea"/>
              </a:rPr>
              <a:t>Choisir des noms de constituant ayant un sens dans le contexte d’utilisation</a:t>
            </a:r>
          </a:p>
          <a:p>
            <a:pPr marL="274320" lvl="0" indent="-274320" algn="just" fontAlgn="auto">
              <a:spcBef>
                <a:spcPct val="20000"/>
              </a:spcBef>
              <a:spcAft>
                <a:spcPts val="0"/>
              </a:spcAft>
              <a:buClr>
                <a:srgbClr val="F07F09"/>
              </a:buClr>
              <a:buSzPct val="85000"/>
              <a:buFont typeface="Arial" pitchFamily="34" charset="0"/>
              <a:buChar char="•"/>
            </a:pPr>
            <a:r>
              <a:rPr lang="fr-FR" sz="2000" b="1" dirty="0" smtClean="0">
                <a:solidFill>
                  <a:schemeClr val="accent1">
                    <a:lumMod val="75000"/>
                  </a:schemeClr>
                </a:solidFill>
                <a:latin typeface="Georgia"/>
                <a:ea typeface="+mn-ea"/>
              </a:rPr>
              <a:t>Définir les classes et leurs opérations</a:t>
            </a:r>
          </a:p>
          <a:p>
            <a:pPr marL="274320" lvl="0" indent="-274320" algn="just" fontAlgn="auto">
              <a:spcBef>
                <a:spcPct val="20000"/>
              </a:spcBef>
              <a:spcAft>
                <a:spcPts val="0"/>
              </a:spcAft>
              <a:buClr>
                <a:srgbClr val="F07F09"/>
              </a:buClr>
              <a:buSzPct val="85000"/>
              <a:buFont typeface="Arial" pitchFamily="34" charset="0"/>
              <a:buChar char="•"/>
            </a:pPr>
            <a:r>
              <a:rPr lang="fr-FR" sz="2000" b="1" dirty="0" smtClean="0">
                <a:solidFill>
                  <a:schemeClr val="accent1">
                    <a:lumMod val="75000"/>
                  </a:schemeClr>
                </a:solidFill>
                <a:latin typeface="Georgia"/>
                <a:ea typeface="+mn-ea"/>
              </a:rPr>
              <a:t>Implémenter les opérations qui supportent les responsabilités et les collaborations</a:t>
            </a:r>
          </a:p>
        </p:txBody>
      </p:sp>
      <p:sp>
        <p:nvSpPr>
          <p:cNvPr id="5" name="Rectangle 4"/>
          <p:cNvSpPr/>
          <p:nvPr/>
        </p:nvSpPr>
        <p:spPr>
          <a:xfrm>
            <a:off x="0" y="142852"/>
            <a:ext cx="2893677"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4.  REMARQUES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1857364"/>
            <a:ext cx="8143932" cy="3564053"/>
          </a:xfrm>
          <a:prstGeom prst="rect">
            <a:avLst/>
          </a:prstGeom>
        </p:spPr>
        <p:txBody>
          <a:bodyPr wrap="square">
            <a:spAutoFit/>
          </a:bodyPr>
          <a:lstStyle/>
          <a:p>
            <a:pPr marL="274320" lvl="0" indent="-274320" algn="just" fontAlgn="auto">
              <a:spcBef>
                <a:spcPct val="20000"/>
              </a:spcBef>
              <a:spcAft>
                <a:spcPts val="0"/>
              </a:spcAft>
              <a:buClr>
                <a:srgbClr val="F07F09"/>
              </a:buClr>
              <a:buSzPct val="85000"/>
            </a:pPr>
            <a:r>
              <a:rPr lang="fr-FR" sz="2700" b="1" dirty="0" smtClean="0">
                <a:solidFill>
                  <a:srgbClr val="7030A0"/>
                </a:solidFill>
                <a:latin typeface="Georgia"/>
                <a:ea typeface="+mn-ea"/>
              </a:rPr>
              <a:t>Ce qu’il ne faut pas attendre des patrons de conception</a:t>
            </a:r>
          </a:p>
          <a:p>
            <a:pPr marL="274320" lvl="0" indent="-274320" algn="just" fontAlgn="auto">
              <a:spcBef>
                <a:spcPct val="20000"/>
              </a:spcBef>
              <a:spcAft>
                <a:spcPts val="0"/>
              </a:spcAft>
              <a:buClr>
                <a:srgbClr val="F07F09"/>
              </a:buClr>
              <a:buSzPct val="85000"/>
            </a:pPr>
            <a:endParaRPr lang="fr-FR" sz="2700" b="1" dirty="0" smtClean="0">
              <a:solidFill>
                <a:srgbClr val="7030A0"/>
              </a:solidFill>
              <a:latin typeface="Georgia"/>
              <a:ea typeface="+mn-ea"/>
            </a:endParaRPr>
          </a:p>
          <a:p>
            <a:pPr marL="274320" lvl="0" indent="-274320" algn="just" fontAlgn="auto">
              <a:spcBef>
                <a:spcPct val="20000"/>
              </a:spcBef>
              <a:spcAft>
                <a:spcPts val="0"/>
              </a:spcAft>
              <a:buClr>
                <a:srgbClr val="F07F09"/>
              </a:buClr>
              <a:buSzPct val="85000"/>
              <a:buFont typeface="Arial" pitchFamily="34" charset="0"/>
              <a:buChar char="•"/>
            </a:pPr>
            <a:r>
              <a:rPr lang="fr-FR" sz="2400" b="1" dirty="0" smtClean="0">
                <a:solidFill>
                  <a:schemeClr val="accent1">
                    <a:lumMod val="75000"/>
                  </a:schemeClr>
                </a:solidFill>
                <a:latin typeface="Georgia"/>
                <a:ea typeface="+mn-ea"/>
              </a:rPr>
              <a:t>Une solution universelle « prête à l’emploi »</a:t>
            </a:r>
          </a:p>
          <a:p>
            <a:pPr marL="274320" lvl="0" indent="-274320" algn="just" fontAlgn="auto">
              <a:spcBef>
                <a:spcPct val="20000"/>
              </a:spcBef>
              <a:spcAft>
                <a:spcPts val="0"/>
              </a:spcAft>
              <a:buClr>
                <a:srgbClr val="F07F09"/>
              </a:buClr>
              <a:buSzPct val="85000"/>
              <a:buFont typeface="Arial" pitchFamily="34" charset="0"/>
              <a:buChar char="•"/>
            </a:pPr>
            <a:r>
              <a:rPr lang="fr-FR" sz="2400" b="1" dirty="0" smtClean="0">
                <a:solidFill>
                  <a:schemeClr val="accent1">
                    <a:lumMod val="75000"/>
                  </a:schemeClr>
                </a:solidFill>
                <a:latin typeface="Georgia"/>
                <a:ea typeface="+mn-ea"/>
              </a:rPr>
              <a:t>Une bibliothèque de classes réutilisables</a:t>
            </a:r>
          </a:p>
          <a:p>
            <a:pPr marL="274320" lvl="0" indent="-274320" algn="just" fontAlgn="auto">
              <a:spcBef>
                <a:spcPct val="20000"/>
              </a:spcBef>
              <a:spcAft>
                <a:spcPts val="0"/>
              </a:spcAft>
              <a:buClr>
                <a:srgbClr val="F07F09"/>
              </a:buClr>
              <a:buSzPct val="85000"/>
              <a:buFont typeface="Arial" pitchFamily="34" charset="0"/>
              <a:buChar char="•"/>
            </a:pPr>
            <a:r>
              <a:rPr lang="fr-FR" sz="2400" b="1" dirty="0" smtClean="0">
                <a:solidFill>
                  <a:schemeClr val="accent1">
                    <a:lumMod val="75000"/>
                  </a:schemeClr>
                </a:solidFill>
                <a:latin typeface="Georgia"/>
                <a:ea typeface="+mn-ea"/>
              </a:rPr>
              <a:t>L’automatisation totale de la production du modèle de conception</a:t>
            </a:r>
          </a:p>
          <a:p>
            <a:pPr marL="274320" lvl="0" indent="-274320" algn="just" fontAlgn="auto">
              <a:spcBef>
                <a:spcPct val="20000"/>
              </a:spcBef>
              <a:spcAft>
                <a:spcPts val="0"/>
              </a:spcAft>
              <a:buClr>
                <a:srgbClr val="F07F09"/>
              </a:buClr>
              <a:buSzPct val="85000"/>
              <a:buFont typeface="Arial" pitchFamily="34" charset="0"/>
              <a:buChar char="•"/>
            </a:pPr>
            <a:r>
              <a:rPr lang="fr-FR" sz="2400" b="1" dirty="0" smtClean="0">
                <a:solidFill>
                  <a:schemeClr val="accent1">
                    <a:lumMod val="75000"/>
                  </a:schemeClr>
                </a:solidFill>
                <a:latin typeface="Georgia"/>
                <a:ea typeface="+mn-ea"/>
              </a:rPr>
              <a:t>La disparition totale du facteur humain</a:t>
            </a:r>
          </a:p>
        </p:txBody>
      </p:sp>
      <p:sp>
        <p:nvSpPr>
          <p:cNvPr id="4" name="Rectangle 3"/>
          <p:cNvSpPr/>
          <p:nvPr/>
        </p:nvSpPr>
        <p:spPr>
          <a:xfrm>
            <a:off x="0" y="142852"/>
            <a:ext cx="2893677"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4.  REMARQUES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5286412" cy="584775"/>
          </a:xfrm>
          <a:prstGeom prst="rect">
            <a:avLst/>
          </a:prstGeom>
        </p:spPr>
        <p:txBody>
          <a:bodyPr wrap="square">
            <a:spAutoFit/>
          </a:bodyPr>
          <a:lstStyle/>
          <a:p>
            <a:pPr marL="457200" indent="-457200">
              <a:buFont typeface="+mj-lt"/>
              <a:buAutoNum type="arabicPeriod"/>
            </a:pPr>
            <a:r>
              <a:rPr lang="fr-FR" sz="3200" b="1" dirty="0" smtClean="0">
                <a:solidFill>
                  <a:schemeClr val="bg1"/>
                </a:solidFill>
                <a:effectLst>
                  <a:outerShdw blurRad="38100" dist="38100" dir="2700000" algn="tl">
                    <a:srgbClr val="000000">
                      <a:alpha val="43137"/>
                    </a:srgbClr>
                  </a:outerShdw>
                </a:effectLst>
              </a:rPr>
              <a:t>PRINCIPES ET ORIGINE</a:t>
            </a:r>
          </a:p>
        </p:txBody>
      </p:sp>
      <p:sp>
        <p:nvSpPr>
          <p:cNvPr id="4" name="Espace réservé du contenu 2"/>
          <p:cNvSpPr txBox="1">
            <a:spLocks/>
          </p:cNvSpPr>
          <p:nvPr/>
        </p:nvSpPr>
        <p:spPr>
          <a:xfrm>
            <a:off x="301752" y="1527048"/>
            <a:ext cx="8503920" cy="4572000"/>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Char char=""/>
              <a:tabLst/>
              <a:defRPr/>
            </a:pPr>
            <a:r>
              <a:rPr kumimoji="0" lang="fr-FR" sz="2700" b="0" i="0" u="none" strike="noStrike" kern="1200" cap="none" spc="0" normalizeH="0" baseline="0" noProof="0" smtClean="0">
                <a:ln>
                  <a:noFill/>
                </a:ln>
                <a:solidFill>
                  <a:srgbClr val="1B587C">
                    <a:lumMod val="75000"/>
                  </a:srgbClr>
                </a:solidFill>
                <a:effectLst/>
                <a:uLnTx/>
                <a:uFillTx/>
                <a:latin typeface="Georgia"/>
                <a:ea typeface="+mn-ea"/>
                <a:cs typeface="+mn-cs"/>
              </a:rPr>
              <a:t>Deux ans après, E.Gamma, R. Helm, R. Johnson et J. Vlissides présentaient la première catalogue de patrons de conception par objets dans ECOOP’93 (Allemagne),</a:t>
            </a: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Char char=""/>
              <a:tabLst/>
              <a:defRPr/>
            </a:pPr>
            <a:endParaRPr kumimoji="0" lang="fr-FR" sz="2700" b="0" i="0" u="none" strike="noStrike" kern="1200" cap="none" spc="0" normalizeH="0" baseline="0" noProof="0" smtClean="0">
              <a:ln>
                <a:noFill/>
              </a:ln>
              <a:solidFill>
                <a:srgbClr val="1B587C">
                  <a:lumMod val="75000"/>
                </a:srgbClr>
              </a:solidFill>
              <a:effectLst/>
              <a:uLnTx/>
              <a:uFillTx/>
              <a:latin typeface="Georgia"/>
              <a:ea typeface="+mn-ea"/>
              <a:cs typeface="+mn-cs"/>
            </a:endParaRPr>
          </a:p>
          <a:p>
            <a:pPr marL="274320" marR="0" lvl="0" indent="-274320" algn="just" defTabSz="914400" rtl="0" eaLnBrk="1" fontAlgn="auto" latinLnBrk="0" hangingPunct="1">
              <a:lnSpc>
                <a:spcPct val="100000"/>
              </a:lnSpc>
              <a:spcBef>
                <a:spcPct val="20000"/>
              </a:spcBef>
              <a:spcAft>
                <a:spcPts val="0"/>
              </a:spcAft>
              <a:buClr>
                <a:srgbClr val="F07F09"/>
              </a:buClr>
              <a:buSzPct val="85000"/>
              <a:buFont typeface="Wingdings 2"/>
              <a:buNone/>
              <a:tabLst/>
              <a:defRPr/>
            </a:pPr>
            <a:endParaRPr kumimoji="0" lang="fr-FR" sz="2700" b="0" i="0" u="none" strike="noStrike" kern="1200" cap="none" spc="0" normalizeH="0" baseline="0" noProof="0" dirty="0">
              <a:ln>
                <a:noFill/>
              </a:ln>
              <a:solidFill>
                <a:srgbClr val="1B587C">
                  <a:lumMod val="75000"/>
                </a:srgbClr>
              </a:solidFill>
              <a:effectLst/>
              <a:uLnTx/>
              <a:uFillTx/>
              <a:latin typeface="Georgia"/>
              <a:ea typeface="+mn-ea"/>
              <a:cs typeface="+mn-cs"/>
            </a:endParaRPr>
          </a:p>
        </p:txBody>
      </p:sp>
      <p:pic>
        <p:nvPicPr>
          <p:cNvPr id="5" name="Picture 38" descr="GOF-OOPLSA-94-Color-75"/>
          <p:cNvPicPr>
            <a:picLocks noChangeAspect="1" noChangeArrowheads="1"/>
          </p:cNvPicPr>
          <p:nvPr/>
        </p:nvPicPr>
        <p:blipFill>
          <a:blip r:embed="rId2" cstate="print"/>
          <a:srcRect/>
          <a:stretch>
            <a:fillRect/>
          </a:stretch>
        </p:blipFill>
        <p:spPr bwMode="auto">
          <a:xfrm>
            <a:off x="2643175" y="3500439"/>
            <a:ext cx="3857652" cy="257285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019"/>
            <a:ext cx="5286412" cy="584775"/>
          </a:xfrm>
          <a:prstGeom prst="rect">
            <a:avLst/>
          </a:prstGeom>
        </p:spPr>
        <p:txBody>
          <a:bodyPr wrap="square">
            <a:spAutoFit/>
          </a:bodyPr>
          <a:lstStyle/>
          <a:p>
            <a:pPr marL="457200" indent="-457200">
              <a:buFont typeface="+mj-lt"/>
              <a:buAutoNum type="arabicPeriod"/>
            </a:pPr>
            <a:r>
              <a:rPr lang="fr-FR" sz="3200" b="1" dirty="0" smtClean="0">
                <a:solidFill>
                  <a:schemeClr val="bg1"/>
                </a:solidFill>
                <a:effectLst>
                  <a:outerShdw blurRad="38100" dist="38100" dir="2700000" algn="tl">
                    <a:srgbClr val="000000">
                      <a:alpha val="43137"/>
                    </a:srgbClr>
                  </a:outerShdw>
                </a:effectLst>
              </a:rPr>
              <a:t>PRINCIPES ET ORIGINE</a:t>
            </a:r>
          </a:p>
        </p:txBody>
      </p:sp>
      <p:sp>
        <p:nvSpPr>
          <p:cNvPr id="3" name="Rectangle 2"/>
          <p:cNvSpPr/>
          <p:nvPr/>
        </p:nvSpPr>
        <p:spPr>
          <a:xfrm>
            <a:off x="285720" y="1571612"/>
            <a:ext cx="8429684" cy="5078313"/>
          </a:xfrm>
          <a:prstGeom prst="rect">
            <a:avLst/>
          </a:prstGeom>
        </p:spPr>
        <p:txBody>
          <a:bodyPr wrap="square">
            <a:spAutoFit/>
          </a:bodyPr>
          <a:lstStyle/>
          <a:p>
            <a:pPr marL="274320" lvl="0" indent="-274320" algn="just"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Le catalogue complet a été publié deux ans plus tard. Il comporte 23 patrons de conception, extraits de plusieurs cadres d’applications,</a:t>
            </a:r>
          </a:p>
          <a:p>
            <a:pPr marL="274320" lvl="0" indent="-274320" algn="just" fontAlgn="auto">
              <a:spcBef>
                <a:spcPct val="20000"/>
              </a:spcBef>
              <a:spcAft>
                <a:spcPts val="0"/>
              </a:spcAft>
              <a:buClr>
                <a:srgbClr val="F07F09"/>
              </a:buClr>
              <a:buSzPct val="85000"/>
              <a:buFont typeface="Wingdings 2"/>
              <a:buChar char=""/>
            </a:pPr>
            <a:endParaRPr lang="fr-FR" sz="27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pPr>
            <a:endParaRPr lang="fr-FR" sz="27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endParaRPr lang="fr-FR" sz="2700" dirty="0" smtClean="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endParaRPr lang="fr-FR" sz="2700" dirty="0">
              <a:solidFill>
                <a:srgbClr val="1B587C">
                  <a:lumMod val="75000"/>
                </a:srgbClr>
              </a:solidFill>
              <a:latin typeface="Georgia"/>
              <a:ea typeface="+mn-ea"/>
            </a:endParaRPr>
          </a:p>
          <a:p>
            <a:pPr marL="274320" lvl="0" indent="-274320" algn="just" fontAlgn="auto">
              <a:spcBef>
                <a:spcPct val="20000"/>
              </a:spcBef>
              <a:spcAft>
                <a:spcPts val="0"/>
              </a:spcAft>
              <a:buClr>
                <a:srgbClr val="F07F09"/>
              </a:buClr>
              <a:buSzPct val="85000"/>
              <a:buFont typeface="Wingdings 2"/>
              <a:buChar char=""/>
            </a:pPr>
            <a:r>
              <a:rPr lang="fr-FR" sz="2700" dirty="0">
                <a:solidFill>
                  <a:srgbClr val="1B587C">
                    <a:lumMod val="75000"/>
                  </a:srgbClr>
                </a:solidFill>
                <a:latin typeface="Georgia"/>
                <a:ea typeface="+mn-ea"/>
              </a:rPr>
              <a:t>Ce catalogue est désormais convaincant ; la communauté de recherche en génie logiciel a très bien accepté l’ensemble des 23 patrons ainsi proposés. </a:t>
            </a:r>
          </a:p>
        </p:txBody>
      </p:sp>
      <p:pic>
        <p:nvPicPr>
          <p:cNvPr id="4" name="Picture 28" descr="9780201633610"/>
          <p:cNvPicPr>
            <a:picLocks noChangeAspect="1" noChangeArrowheads="1"/>
          </p:cNvPicPr>
          <p:nvPr/>
        </p:nvPicPr>
        <p:blipFill>
          <a:blip r:embed="rId2" cstate="print"/>
          <a:srcRect/>
          <a:stretch>
            <a:fillRect/>
          </a:stretch>
        </p:blipFill>
        <p:spPr bwMode="auto">
          <a:xfrm>
            <a:off x="6286512" y="2643182"/>
            <a:ext cx="1500199" cy="2025054"/>
          </a:xfrm>
          <a:prstGeom prst="rect">
            <a:avLst/>
          </a:prstGeom>
          <a:noFill/>
          <a:ln w="9525">
            <a:solidFill>
              <a:sysClr val="windowText" lastClr="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0DEF2172D68E46A826A34C8F2CBFDC" ma:contentTypeVersion="1" ma:contentTypeDescription="Crée un document." ma:contentTypeScope="" ma:versionID="1641acce89962ac85a8f743908f42ec7">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BE2480A-B39A-4B94-834A-DC9ACDF03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24D577-A4F9-4BEF-A246-0C9FA2268612}">
  <ds:schemaRefs>
    <ds:schemaRef ds:uri="http://schemas.microsoft.com/sharepoint/v3/contenttype/forms"/>
  </ds:schemaRefs>
</ds:datastoreItem>
</file>

<file path=customXml/itemProps3.xml><?xml version="1.0" encoding="utf-8"?>
<ds:datastoreItem xmlns:ds="http://schemas.openxmlformats.org/officeDocument/2006/customXml" ds:itemID="{1AA5B1D2-2705-4C36-8307-3102E67358EE}">
  <ds:schemaRefs>
    <ds:schemaRef ds:uri="http://schemas.microsoft.com/office/2006/metadata/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2313</TotalTime>
  <Words>5239</Words>
  <Application>Microsoft Office PowerPoint</Application>
  <PresentationFormat>Affichage à l'écran (4:3)</PresentationFormat>
  <Paragraphs>722</Paragraphs>
  <Slides>76</Slides>
  <Notes>0</Notes>
  <HiddenSlides>0</HiddenSlides>
  <MMClips>0</MMClips>
  <ScaleCrop>false</ScaleCrop>
  <HeadingPairs>
    <vt:vector size="4" baseType="variant">
      <vt:variant>
        <vt:lpstr>Thème</vt:lpstr>
      </vt:variant>
      <vt:variant>
        <vt:i4>1</vt:i4>
      </vt:variant>
      <vt:variant>
        <vt:lpstr>Titres des diapositives</vt:lpstr>
      </vt:variant>
      <vt:variant>
        <vt:i4>76</vt:i4>
      </vt:variant>
    </vt:vector>
  </HeadingPairs>
  <TitlesOfParts>
    <vt:vector size="7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vector>
  </TitlesOfParts>
  <Company>Grenoble Ecole de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LINHARDT Julia</dc:creator>
  <cp:lastModifiedBy>pix info</cp:lastModifiedBy>
  <cp:revision>299</cp:revision>
  <cp:lastPrinted>2014-04-03T14:28:01Z</cp:lastPrinted>
  <dcterms:created xsi:type="dcterms:W3CDTF">2011-09-28T08:15:00Z</dcterms:created>
  <dcterms:modified xsi:type="dcterms:W3CDTF">2021-12-30T18:10:45Z</dcterms:modified>
</cp:coreProperties>
</file>