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7" r:id="rId21"/>
    <p:sldId id="278" r:id="rId22"/>
    <p:sldId id="274" r:id="rId23"/>
    <p:sldId id="279" r:id="rId24"/>
    <p:sldId id="280" r:id="rId25"/>
    <p:sldId id="281" r:id="rId26"/>
    <p:sldId id="275" r:id="rId27"/>
    <p:sldId id="282" r:id="rId28"/>
    <p:sldId id="283" r:id="rId29"/>
    <p:sldId id="284" r:id="rId30"/>
    <p:sldId id="285" r:id="rId31"/>
    <p:sldId id="286"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42" d="100"/>
          <a:sy n="42" d="100"/>
        </p:scale>
        <p:origin x="-1507" y="-25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495DB9-32F0-408C-9525-6916D7FEEDED}" type="datetimeFigureOut">
              <a:rPr lang="fr-FR" smtClean="0"/>
              <a:pPr/>
              <a:t>12/03/2016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EE264C-C6B6-4F13-8BC4-B542DDCE047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5EE264C-C6B6-4F13-8BC4-B542DDCE0478}" type="slidenum">
              <a:rPr lang="fr-FR" smtClean="0"/>
              <a:pPr/>
              <a:t>16</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29B2CB1-933E-4FA1-B18C-E81328083EF4}" type="datetimeFigureOut">
              <a:rPr lang="fr-FR" smtClean="0"/>
              <a:pPr/>
              <a:t>12/03/2016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736B815-0E99-4B82-A3EE-41DF4E7A9E9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29B2CB1-933E-4FA1-B18C-E81328083EF4}" type="datetimeFigureOut">
              <a:rPr lang="fr-FR" smtClean="0"/>
              <a:pPr/>
              <a:t>12/03/2016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736B815-0E99-4B82-A3EE-41DF4E7A9E9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29B2CB1-933E-4FA1-B18C-E81328083EF4}" type="datetimeFigureOut">
              <a:rPr lang="fr-FR" smtClean="0"/>
              <a:pPr/>
              <a:t>12/03/2016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736B815-0E99-4B82-A3EE-41DF4E7A9E9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29B2CB1-933E-4FA1-B18C-E81328083EF4}" type="datetimeFigureOut">
              <a:rPr lang="fr-FR" smtClean="0"/>
              <a:pPr/>
              <a:t>12/03/2016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736B815-0E99-4B82-A3EE-41DF4E7A9E9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29B2CB1-933E-4FA1-B18C-E81328083EF4}" type="datetimeFigureOut">
              <a:rPr lang="fr-FR" smtClean="0"/>
              <a:pPr/>
              <a:t>12/03/2016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736B815-0E99-4B82-A3EE-41DF4E7A9E9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29B2CB1-933E-4FA1-B18C-E81328083EF4}" type="datetimeFigureOut">
              <a:rPr lang="fr-FR" smtClean="0"/>
              <a:pPr/>
              <a:t>12/03/2016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736B815-0E99-4B82-A3EE-41DF4E7A9E9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29B2CB1-933E-4FA1-B18C-E81328083EF4}" type="datetimeFigureOut">
              <a:rPr lang="fr-FR" smtClean="0"/>
              <a:pPr/>
              <a:t>12/03/2016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736B815-0E99-4B82-A3EE-41DF4E7A9E9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29B2CB1-933E-4FA1-B18C-E81328083EF4}" type="datetimeFigureOut">
              <a:rPr lang="fr-FR" smtClean="0"/>
              <a:pPr/>
              <a:t>12/03/2016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736B815-0E99-4B82-A3EE-41DF4E7A9E9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29B2CB1-933E-4FA1-B18C-E81328083EF4}" type="datetimeFigureOut">
              <a:rPr lang="fr-FR" smtClean="0"/>
              <a:pPr/>
              <a:t>12/03/2016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736B815-0E99-4B82-A3EE-41DF4E7A9E9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29B2CB1-933E-4FA1-B18C-E81328083EF4}" type="datetimeFigureOut">
              <a:rPr lang="fr-FR" smtClean="0"/>
              <a:pPr/>
              <a:t>12/03/2016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736B815-0E99-4B82-A3EE-41DF4E7A9E9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29B2CB1-933E-4FA1-B18C-E81328083EF4}" type="datetimeFigureOut">
              <a:rPr lang="fr-FR" smtClean="0"/>
              <a:pPr/>
              <a:t>12/03/2016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736B815-0E99-4B82-A3EE-41DF4E7A9E9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9B2CB1-933E-4FA1-B18C-E81328083EF4}" type="datetimeFigureOut">
              <a:rPr lang="fr-FR" smtClean="0"/>
              <a:pPr/>
              <a:t>12/03/2016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36B815-0E99-4B82-A3EE-41DF4E7A9E9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solidFill>
                  <a:srgbClr val="C00000"/>
                </a:solidFill>
                <a:latin typeface="Comic Sans MS" pitchFamily="66" charset="0"/>
                <a:ea typeface="Calibri" pitchFamily="34" charset="0"/>
                <a:cs typeface="Cambria,Bold"/>
              </a:rPr>
              <a:t>Chapitre 1 : Introduction</a:t>
            </a:r>
            <a:endParaRPr lang="fr-FR" dirty="0"/>
          </a:p>
        </p:txBody>
      </p:sp>
      <p:sp>
        <p:nvSpPr>
          <p:cNvPr id="3" name="Sous-titre 2"/>
          <p:cNvSpPr>
            <a:spLocks noGrp="1"/>
          </p:cNvSpPr>
          <p:nvPr>
            <p:ph type="subTitle" idx="1"/>
          </p:nvPr>
        </p:nvSpPr>
        <p:spPr>
          <a:xfrm>
            <a:off x="928662" y="3886200"/>
            <a:ext cx="7929618" cy="1752600"/>
          </a:xfrm>
        </p:spPr>
        <p:txBody>
          <a:bodyPr>
            <a:normAutofit fontScale="92500"/>
          </a:bodyPr>
          <a:lstStyle/>
          <a:p>
            <a:pPr fontAlgn="auto">
              <a:spcAft>
                <a:spcPts val="0"/>
              </a:spcAft>
              <a:defRPr/>
            </a:pPr>
            <a:r>
              <a:rPr lang="fr-FR" dirty="0">
                <a:solidFill>
                  <a:schemeClr val="accent1">
                    <a:lumMod val="75000"/>
                  </a:schemeClr>
                </a:solidFill>
                <a:latin typeface="Comic Sans MS" pitchFamily="66" charset="0"/>
                <a:ea typeface="Calibri" pitchFamily="34" charset="0"/>
                <a:cs typeface="Cambria" pitchFamily="18" charset="0"/>
              </a:rPr>
              <a:t>Evolution des technologies de l’information </a:t>
            </a:r>
          </a:p>
          <a:p>
            <a:pPr fontAlgn="auto">
              <a:spcAft>
                <a:spcPts val="0"/>
              </a:spcAft>
              <a:defRPr/>
            </a:pPr>
            <a:r>
              <a:rPr lang="fr-FR" dirty="0">
                <a:solidFill>
                  <a:schemeClr val="accent1">
                    <a:lumMod val="75000"/>
                  </a:schemeClr>
                </a:solidFill>
                <a:latin typeface="Comic Sans MS" pitchFamily="66" charset="0"/>
                <a:ea typeface="Calibri" pitchFamily="34" charset="0"/>
                <a:cs typeface="Cambria" pitchFamily="18" charset="0"/>
              </a:rPr>
              <a:t>et de la communication et le droit y afférent</a:t>
            </a:r>
            <a:endParaRPr lang="fr-FR" dirty="0">
              <a:solidFill>
                <a:schemeClr val="accent1">
                  <a:lumMod val="75000"/>
                </a:schemeClr>
              </a:solidFill>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394692"/>
            <a:ext cx="7929618" cy="6463308"/>
          </a:xfrm>
          <a:prstGeom prst="rect">
            <a:avLst/>
          </a:prstGeom>
        </p:spPr>
        <p:txBody>
          <a:bodyPr wrap="square">
            <a:spAutoFit/>
          </a:bodyPr>
          <a:lstStyle/>
          <a:p>
            <a:r>
              <a:rPr lang="fr-FR" b="1" dirty="0">
                <a:solidFill>
                  <a:srgbClr val="FF0000"/>
                </a:solidFill>
              </a:rPr>
              <a:t>1900</a:t>
            </a:r>
            <a:r>
              <a:rPr lang="fr-FR" dirty="0"/>
              <a:t> </a:t>
            </a:r>
            <a:r>
              <a:rPr lang="fr-FR" i="1" dirty="0"/>
              <a:t>Michael I. Pupin, professeur de physique à l'Université de Columbia, invente et met au point </a:t>
            </a:r>
            <a:r>
              <a:rPr lang="fr-FR" i="1" dirty="0" smtClean="0"/>
              <a:t>les bobines </a:t>
            </a:r>
            <a:r>
              <a:rPr lang="fr-FR" i="1" dirty="0"/>
              <a:t>de charge. Ces « bobines </a:t>
            </a:r>
            <a:r>
              <a:rPr lang="fr-FR" i="1" dirty="0" err="1"/>
              <a:t>pupin</a:t>
            </a:r>
            <a:r>
              <a:rPr lang="fr-FR" i="1" dirty="0"/>
              <a:t> » permettront de réduire l’affaiblissement des </a:t>
            </a:r>
            <a:r>
              <a:rPr lang="fr-FR" i="1" dirty="0" smtClean="0"/>
              <a:t>câbles souterrains </a:t>
            </a:r>
            <a:r>
              <a:rPr lang="fr-FR" i="1" dirty="0"/>
              <a:t>aux fréquences vocales. Les «Câbles </a:t>
            </a:r>
            <a:r>
              <a:rPr lang="fr-FR" i="1" dirty="0" err="1"/>
              <a:t>pupinisés</a:t>
            </a:r>
            <a:r>
              <a:rPr lang="fr-FR" i="1" dirty="0"/>
              <a:t>» seront utilisés pendant un tiers de siècle.</a:t>
            </a:r>
          </a:p>
          <a:p>
            <a:r>
              <a:rPr lang="fr-FR" b="1" i="1" dirty="0">
                <a:solidFill>
                  <a:srgbClr val="FF0000"/>
                </a:solidFill>
              </a:rPr>
              <a:t>1902</a:t>
            </a:r>
            <a:r>
              <a:rPr lang="fr-FR" i="1" dirty="0"/>
              <a:t> Oliver Heaviside, en Angleterre, et </a:t>
            </a:r>
            <a:r>
              <a:rPr lang="fr-FR" i="1" dirty="0" err="1"/>
              <a:t>Kennelly</a:t>
            </a:r>
            <a:r>
              <a:rPr lang="fr-FR" i="1" dirty="0"/>
              <a:t>, aux États-Unis, prévoient que les «ondes courtes</a:t>
            </a:r>
            <a:r>
              <a:rPr lang="fr-FR" i="1" dirty="0" smtClean="0"/>
              <a:t>» </a:t>
            </a:r>
            <a:r>
              <a:rPr lang="fr-FR" dirty="0" smtClean="0"/>
              <a:t>pourront </a:t>
            </a:r>
            <a:r>
              <a:rPr lang="fr-FR" dirty="0"/>
              <a:t>contourner la terre par réflexion sur l'ionosphère. Pendent un demi-siècle, les ondes </a:t>
            </a:r>
            <a:r>
              <a:rPr lang="fr-FR" dirty="0" smtClean="0"/>
              <a:t>courtes seront </a:t>
            </a:r>
            <a:r>
              <a:rPr lang="fr-FR" dirty="0"/>
              <a:t>le seul moyen de communication intercontinentale en téléphonie.</a:t>
            </a:r>
          </a:p>
          <a:p>
            <a:r>
              <a:rPr lang="fr-FR" b="1" dirty="0">
                <a:solidFill>
                  <a:srgbClr val="FF0000"/>
                </a:solidFill>
              </a:rPr>
              <a:t>1906</a:t>
            </a:r>
            <a:r>
              <a:rPr lang="fr-FR" dirty="0"/>
              <a:t> Le 25 octobre de cette année, un ingénieur américain, Lee de Forest, dépose le brevet de la </a:t>
            </a:r>
            <a:r>
              <a:rPr lang="fr-FR" dirty="0" smtClean="0"/>
              <a:t>« lampe </a:t>
            </a:r>
            <a:r>
              <a:rPr lang="fr-FR" dirty="0"/>
              <a:t>à trois électrodes », la triode. L'amplification des signaux télégraphiques et téléphoniques </a:t>
            </a:r>
            <a:r>
              <a:rPr lang="fr-FR" dirty="0" smtClean="0"/>
              <a:t>va devenir </a:t>
            </a:r>
            <a:r>
              <a:rPr lang="fr-FR" dirty="0"/>
              <a:t>possible. </a:t>
            </a:r>
            <a:r>
              <a:rPr lang="fr-FR" i="1" dirty="0"/>
              <a:t>L’ère de l'électronique commence.</a:t>
            </a:r>
          </a:p>
          <a:p>
            <a:r>
              <a:rPr lang="fr-FR" b="1" i="1" dirty="0">
                <a:solidFill>
                  <a:srgbClr val="FF0000"/>
                </a:solidFill>
              </a:rPr>
              <a:t>1920</a:t>
            </a:r>
            <a:r>
              <a:rPr lang="fr-FR" i="1" dirty="0"/>
              <a:t> Au lendemain de la Première Guerre mondiale, la radiodiffusion sonore fait son apparition </a:t>
            </a:r>
            <a:r>
              <a:rPr lang="fr-FR" i="1" dirty="0" smtClean="0"/>
              <a:t>en </a:t>
            </a:r>
            <a:r>
              <a:rPr lang="fr-FR" dirty="0" smtClean="0"/>
              <a:t>France </a:t>
            </a:r>
            <a:r>
              <a:rPr lang="fr-FR" dirty="0"/>
              <a:t>et en Grande-Bretagne. C'est également à cette époque que le premier « </a:t>
            </a:r>
            <a:r>
              <a:rPr lang="fr-FR" dirty="0" smtClean="0"/>
              <a:t>téléimprimeur » </a:t>
            </a:r>
            <a:r>
              <a:rPr lang="fr-FR" i="1" dirty="0"/>
              <a:t>(</a:t>
            </a:r>
            <a:r>
              <a:rPr lang="fr-FR" i="1" dirty="0" err="1"/>
              <a:t>Teletype</a:t>
            </a:r>
            <a:r>
              <a:rPr lang="fr-FR" i="1" dirty="0"/>
              <a:t>-</a:t>
            </a:r>
            <a:r>
              <a:rPr lang="fr-FR" i="1" dirty="0" err="1"/>
              <a:t>Creed</a:t>
            </a:r>
            <a:r>
              <a:rPr lang="fr-FR" i="1" dirty="0"/>
              <a:t>) est mis au point (Angleterre) et que les premiers « systèmes à courants porteurs </a:t>
            </a:r>
            <a:r>
              <a:rPr lang="fr-FR" i="1" dirty="0" smtClean="0"/>
              <a:t>» </a:t>
            </a:r>
            <a:r>
              <a:rPr lang="fr-FR" dirty="0" smtClean="0"/>
              <a:t>font </a:t>
            </a:r>
            <a:r>
              <a:rPr lang="fr-FR" dirty="0"/>
              <a:t>leur apparition (Western Electric - USA).</a:t>
            </a:r>
          </a:p>
          <a:p>
            <a:r>
              <a:rPr lang="fr-FR" b="1" i="1" dirty="0">
                <a:solidFill>
                  <a:srgbClr val="FF0000"/>
                </a:solidFill>
              </a:rPr>
              <a:t>1927</a:t>
            </a:r>
            <a:r>
              <a:rPr lang="fr-FR" i="1" dirty="0"/>
              <a:t> Invention des « répéteurs à contre réaction » (H.S. Black - Bell </a:t>
            </a:r>
            <a:r>
              <a:rPr lang="fr-FR" i="1" dirty="0" err="1"/>
              <a:t>Telephone</a:t>
            </a:r>
            <a:r>
              <a:rPr lang="fr-FR" i="1" dirty="0"/>
              <a:t> </a:t>
            </a:r>
            <a:r>
              <a:rPr lang="fr-FR" i="1" dirty="0" err="1"/>
              <a:t>Laboratories</a:t>
            </a:r>
            <a:r>
              <a:rPr lang="fr-FR" i="1" dirty="0"/>
              <a:t> - USA).</a:t>
            </a:r>
          </a:p>
          <a:p>
            <a:r>
              <a:rPr lang="fr-FR" b="1" i="1" dirty="0">
                <a:solidFill>
                  <a:srgbClr val="FF0000"/>
                </a:solidFill>
              </a:rPr>
              <a:t>1929</a:t>
            </a:r>
            <a:r>
              <a:rPr lang="fr-FR" i="1" dirty="0"/>
              <a:t> Premières émissions de télévision en Grande-Bretagne (Système Baird à analyse </a:t>
            </a:r>
            <a:r>
              <a:rPr lang="fr-FR" i="1" dirty="0" smtClean="0"/>
              <a:t>mécanique </a:t>
            </a:r>
            <a:r>
              <a:rPr lang="fr-FR" dirty="0" smtClean="0"/>
              <a:t>par </a:t>
            </a:r>
            <a:r>
              <a:rPr lang="fr-FR" dirty="0"/>
              <a:t>disque de </a:t>
            </a:r>
            <a:r>
              <a:rPr lang="fr-FR" dirty="0" err="1"/>
              <a:t>Nipkov</a:t>
            </a:r>
            <a:r>
              <a:rPr lang="fr-FR" dirty="0"/>
              <a:t>). Réalisation d'une première caméra à 30 lignes en France (Barthelemy</a:t>
            </a:r>
            <a:r>
              <a:rPr lang="fr-FR" dirty="0" smtClean="0"/>
              <a:t>). Première </a:t>
            </a:r>
            <a:r>
              <a:rPr lang="fr-FR" dirty="0"/>
              <a:t>démonstration du principe de « l'iconoscope », par Zworykin aux États-Unis.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500042"/>
            <a:ext cx="8001056" cy="5632311"/>
          </a:xfrm>
          <a:prstGeom prst="rect">
            <a:avLst/>
          </a:prstGeom>
        </p:spPr>
        <p:txBody>
          <a:bodyPr wrap="square">
            <a:spAutoFit/>
          </a:bodyPr>
          <a:lstStyle/>
          <a:p>
            <a:r>
              <a:rPr lang="fr-FR" b="1" i="1" dirty="0">
                <a:solidFill>
                  <a:srgbClr val="FF0000"/>
                </a:solidFill>
              </a:rPr>
              <a:t>1936</a:t>
            </a:r>
            <a:r>
              <a:rPr lang="fr-FR" i="1" dirty="0"/>
              <a:t> Pose des premiers câbles coaxiaux à grande distance aux États-Unis (New York </a:t>
            </a:r>
            <a:r>
              <a:rPr lang="fr-FR" i="1" dirty="0" smtClean="0"/>
              <a:t>-</a:t>
            </a:r>
            <a:r>
              <a:rPr lang="fr-FR" dirty="0" smtClean="0"/>
              <a:t>Philadelphie</a:t>
            </a:r>
            <a:r>
              <a:rPr lang="fr-FR" dirty="0"/>
              <a:t>) et en Grande-Bretagne (Londres - Birmingham). Les câbles coaxiaux seront (avec </a:t>
            </a:r>
            <a:r>
              <a:rPr lang="fr-FR" dirty="0" smtClean="0"/>
              <a:t>les faisceaux </a:t>
            </a:r>
            <a:r>
              <a:rPr lang="fr-FR" dirty="0"/>
              <a:t>hertziens après la Seconde Guerre mondiale) le support essentiel des liaisons à </a:t>
            </a:r>
            <a:r>
              <a:rPr lang="fr-FR" dirty="0" smtClean="0"/>
              <a:t>grande distance</a:t>
            </a:r>
            <a:r>
              <a:rPr lang="fr-FR" dirty="0"/>
              <a:t>, pendant un demi-siècle.</a:t>
            </a:r>
          </a:p>
          <a:p>
            <a:r>
              <a:rPr lang="fr-FR" b="1" i="1" dirty="0">
                <a:solidFill>
                  <a:srgbClr val="FF0000"/>
                </a:solidFill>
              </a:rPr>
              <a:t>1938</a:t>
            </a:r>
            <a:r>
              <a:rPr lang="fr-FR" i="1" dirty="0"/>
              <a:t> Alec Reeves (Laboratoire Central de Télécommunications - France) dépose le 3 octobre </a:t>
            </a:r>
            <a:r>
              <a:rPr lang="fr-FR" i="1" dirty="0" smtClean="0"/>
              <a:t>de </a:t>
            </a:r>
            <a:r>
              <a:rPr lang="fr-FR" dirty="0" smtClean="0"/>
              <a:t>cette </a:t>
            </a:r>
            <a:r>
              <a:rPr lang="fr-FR" dirty="0"/>
              <a:t>année le brevet de base des futurs systèmes à modulation par impulsions et codage (MIC) </a:t>
            </a:r>
            <a:r>
              <a:rPr lang="fr-FR" dirty="0" smtClean="0"/>
              <a:t>: quantification </a:t>
            </a:r>
            <a:r>
              <a:rPr lang="fr-FR" dirty="0"/>
              <a:t>et échantillonnage du signal à intervalles réguliers, puis codage sous forme binaire.</a:t>
            </a:r>
          </a:p>
          <a:p>
            <a:r>
              <a:rPr lang="fr-FR" b="1" i="1" dirty="0">
                <a:solidFill>
                  <a:srgbClr val="FF0000"/>
                </a:solidFill>
              </a:rPr>
              <a:t>1945</a:t>
            </a:r>
            <a:r>
              <a:rPr lang="fr-FR" i="1" dirty="0"/>
              <a:t> Installation et expérimentation d'une première liaison à grande distance par faisceaux </a:t>
            </a:r>
            <a:r>
              <a:rPr lang="fr-FR" i="1" dirty="0" smtClean="0"/>
              <a:t>hertziens </a:t>
            </a:r>
            <a:r>
              <a:rPr lang="fr-FR" dirty="0" smtClean="0"/>
              <a:t>en </a:t>
            </a:r>
            <a:r>
              <a:rPr lang="fr-FR" dirty="0"/>
              <a:t>hyperfréquences (bande des 4 GHz) sur le trajet </a:t>
            </a:r>
            <a:r>
              <a:rPr lang="fr-FR" dirty="0" err="1"/>
              <a:t>NewYork</a:t>
            </a:r>
            <a:r>
              <a:rPr lang="fr-FR" dirty="0"/>
              <a:t> - Philadelphie (Bell </a:t>
            </a:r>
            <a:r>
              <a:rPr lang="fr-FR" dirty="0" err="1" smtClean="0"/>
              <a:t>Telephone</a:t>
            </a:r>
            <a:r>
              <a:rPr lang="fr-FR" dirty="0" smtClean="0"/>
              <a:t> </a:t>
            </a:r>
            <a:r>
              <a:rPr lang="fr-FR" dirty="0" err="1" smtClean="0"/>
              <a:t>Laboratories</a:t>
            </a:r>
            <a:r>
              <a:rPr lang="fr-FR" dirty="0" smtClean="0"/>
              <a:t>-Western </a:t>
            </a:r>
            <a:r>
              <a:rPr lang="fr-FR" dirty="0"/>
              <a:t>Electric - USA).</a:t>
            </a:r>
          </a:p>
          <a:p>
            <a:r>
              <a:rPr lang="fr-FR" b="1" i="1" dirty="0">
                <a:solidFill>
                  <a:srgbClr val="FF0000"/>
                </a:solidFill>
              </a:rPr>
              <a:t>1948</a:t>
            </a:r>
            <a:r>
              <a:rPr lang="fr-FR" i="1" dirty="0"/>
              <a:t> Une équipe des Bell </a:t>
            </a:r>
            <a:r>
              <a:rPr lang="fr-FR" i="1" dirty="0" err="1"/>
              <a:t>Telephone</a:t>
            </a:r>
            <a:r>
              <a:rPr lang="fr-FR" i="1" dirty="0"/>
              <a:t> </a:t>
            </a:r>
            <a:r>
              <a:rPr lang="fr-FR" i="1" dirty="0" err="1"/>
              <a:t>Laboratories</a:t>
            </a:r>
            <a:r>
              <a:rPr lang="fr-FR" i="1" dirty="0"/>
              <a:t>, sous la direction (le William </a:t>
            </a:r>
            <a:r>
              <a:rPr lang="fr-FR" i="1" dirty="0" err="1"/>
              <a:t>Shockley</a:t>
            </a:r>
            <a:r>
              <a:rPr lang="fr-FR" i="1" dirty="0"/>
              <a:t>, invente </a:t>
            </a:r>
            <a:r>
              <a:rPr lang="fr-FR" i="1" dirty="0" smtClean="0"/>
              <a:t>le </a:t>
            </a:r>
            <a:r>
              <a:rPr lang="fr-FR" dirty="0" smtClean="0"/>
              <a:t>transistor</a:t>
            </a:r>
            <a:r>
              <a:rPr lang="fr-FR" dirty="0"/>
              <a:t>. Une première présentation a lieu le </a:t>
            </a:r>
            <a:r>
              <a:rPr lang="fr-FR" i="1" dirty="0"/>
              <a:t>30 Juin 1948, mais il ne s'agit encore à cette date </a:t>
            </a:r>
            <a:r>
              <a:rPr lang="fr-FR" i="1" dirty="0" smtClean="0"/>
              <a:t>que  </a:t>
            </a:r>
            <a:r>
              <a:rPr lang="fr-FR" dirty="0" smtClean="0"/>
              <a:t>d'un transistor « à pointes », Le transistor à jonction à base diffusée ne fera son apparition) qu’en 1955</a:t>
            </a:r>
            <a:r>
              <a:rPr lang="fr-FR" dirty="0"/>
              <a:t>. On peut dire cependant qu’en 1948 s'ouvre une nouvelle ère technologique : celle </a:t>
            </a:r>
            <a:r>
              <a:rPr lang="fr-FR" dirty="0" smtClean="0"/>
              <a:t>des </a:t>
            </a:r>
            <a:r>
              <a:rPr lang="fr-FR" dirty="0" err="1" smtClean="0"/>
              <a:t>semiconducteurs</a:t>
            </a:r>
            <a:r>
              <a:rPr lang="fr-FR" dirty="0"/>
              <a:t>.</a:t>
            </a:r>
          </a:p>
          <a:p>
            <a:r>
              <a:rPr lang="fr-FR" b="1" i="1" dirty="0">
                <a:solidFill>
                  <a:srgbClr val="FF0000"/>
                </a:solidFill>
              </a:rPr>
              <a:t>1956</a:t>
            </a:r>
            <a:r>
              <a:rPr lang="fr-FR" i="1" dirty="0"/>
              <a:t> Un premier câble sous marin transatlantique, à amplificateurs immergés est posé </a:t>
            </a:r>
            <a:r>
              <a:rPr lang="fr-FR" i="1" dirty="0" smtClean="0"/>
              <a:t>par </a:t>
            </a:r>
            <a:r>
              <a:rPr lang="fr-FR" dirty="0" smtClean="0"/>
              <a:t>l'American </a:t>
            </a:r>
            <a:r>
              <a:rPr lang="fr-FR" dirty="0" err="1"/>
              <a:t>Telephone</a:t>
            </a:r>
            <a:r>
              <a:rPr lang="fr-FR" dirty="0"/>
              <a:t> and Telegraph </a:t>
            </a:r>
            <a:r>
              <a:rPr lang="fr-FR" dirty="0" err="1"/>
              <a:t>company</a:t>
            </a:r>
            <a:r>
              <a:rPr lang="fr-FR" dirty="0"/>
              <a:t> (AT&amp;T) entre l'Écosse et Terre-Neuve (TAT1). </a:t>
            </a:r>
            <a:r>
              <a:rPr lang="fr-FR" dirty="0" smtClean="0"/>
              <a:t>Cette première </a:t>
            </a:r>
            <a:r>
              <a:rPr lang="fr-FR" dirty="0"/>
              <a:t>réalisation marque le début d'une véritable explosion du trafic téléphonique intercontinental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642918"/>
            <a:ext cx="7858180" cy="4247317"/>
          </a:xfrm>
          <a:prstGeom prst="rect">
            <a:avLst/>
          </a:prstGeom>
        </p:spPr>
        <p:txBody>
          <a:bodyPr wrap="square">
            <a:spAutoFit/>
          </a:bodyPr>
          <a:lstStyle/>
          <a:p>
            <a:r>
              <a:rPr lang="fr-FR" b="1" i="1" dirty="0">
                <a:solidFill>
                  <a:srgbClr val="FF0000"/>
                </a:solidFill>
              </a:rPr>
              <a:t>1960</a:t>
            </a:r>
            <a:r>
              <a:rPr lang="fr-FR" i="1" dirty="0"/>
              <a:t> T.H. </a:t>
            </a:r>
            <a:r>
              <a:rPr lang="fr-FR" i="1" dirty="0" err="1"/>
              <a:t>Maiman</a:t>
            </a:r>
            <a:r>
              <a:rPr lang="fr-FR" i="1" dirty="0"/>
              <a:t> (Hughes </a:t>
            </a:r>
            <a:r>
              <a:rPr lang="fr-FR" i="1" dirty="0" err="1"/>
              <a:t>Research</a:t>
            </a:r>
            <a:r>
              <a:rPr lang="fr-FR" i="1" dirty="0"/>
              <a:t> </a:t>
            </a:r>
            <a:r>
              <a:rPr lang="fr-FR" i="1" dirty="0" err="1"/>
              <a:t>Laboratories</a:t>
            </a:r>
            <a:r>
              <a:rPr lang="fr-FR" i="1" dirty="0"/>
              <a:t>) réalise le premier laser effectivement </a:t>
            </a:r>
            <a:r>
              <a:rPr lang="fr-FR" i="1" dirty="0" smtClean="0"/>
              <a:t>utilisable </a:t>
            </a:r>
            <a:r>
              <a:rPr lang="fr-FR" dirty="0" smtClean="0"/>
              <a:t>(</a:t>
            </a:r>
            <a:r>
              <a:rPr lang="fr-FR" dirty="0"/>
              <a:t>laser au rubis dopé chrome fonctionnant dans le rouge </a:t>
            </a:r>
            <a:r>
              <a:rPr lang="fr-FR" b="1" dirty="0"/>
              <a:t>: </a:t>
            </a:r>
            <a:r>
              <a:rPr lang="fr-FR" dirty="0"/>
              <a:t>0,69 mm). Une nouvelle technologie </a:t>
            </a:r>
            <a:r>
              <a:rPr lang="fr-FR" dirty="0" smtClean="0"/>
              <a:t>se dessine</a:t>
            </a:r>
            <a:r>
              <a:rPr lang="fr-FR" dirty="0"/>
              <a:t>. Mais il faudra, attendre l'apparition des fibres optiques, une quinzaine d'années plus tard,</a:t>
            </a:r>
          </a:p>
          <a:p>
            <a:r>
              <a:rPr lang="fr-FR" dirty="0"/>
              <a:t>pour que les applications aux télécommunications puissent se développer.</a:t>
            </a:r>
          </a:p>
          <a:p>
            <a:r>
              <a:rPr lang="fr-FR" b="1" i="1" dirty="0">
                <a:solidFill>
                  <a:srgbClr val="FF0000"/>
                </a:solidFill>
              </a:rPr>
              <a:t>1962</a:t>
            </a:r>
            <a:r>
              <a:rPr lang="fr-FR" i="1" dirty="0"/>
              <a:t> Les premiers systèmes de transmission multiplex de type MIC apparaissent aux </a:t>
            </a:r>
            <a:r>
              <a:rPr lang="fr-FR" i="1" dirty="0" smtClean="0"/>
              <a:t>Etats-Unis </a:t>
            </a:r>
            <a:r>
              <a:rPr lang="fr-FR" dirty="0" smtClean="0"/>
              <a:t>(</a:t>
            </a:r>
            <a:r>
              <a:rPr lang="fr-FR" dirty="0"/>
              <a:t>Système T1 à 24 voies téléphoniques pour liaisons entre centraux téléphoniques). Une </a:t>
            </a:r>
            <a:r>
              <a:rPr lang="fr-FR" dirty="0" smtClean="0"/>
              <a:t>liaison transatlantique </a:t>
            </a:r>
            <a:r>
              <a:rPr lang="fr-FR" dirty="0"/>
              <a:t>utilisant un satellite artificiel (</a:t>
            </a:r>
            <a:r>
              <a:rPr lang="fr-FR" dirty="0" err="1"/>
              <a:t>Telstar</a:t>
            </a:r>
            <a:r>
              <a:rPr lang="fr-FR" dirty="0"/>
              <a:t>) est établie dans la nuit du 10 au 11 juillet 1962</a:t>
            </a:r>
            <a:r>
              <a:rPr lang="fr-FR" dirty="0" smtClean="0"/>
              <a:t>, entre </a:t>
            </a:r>
            <a:r>
              <a:rPr lang="fr-FR" dirty="0"/>
              <a:t>la station américaine d'</a:t>
            </a:r>
            <a:r>
              <a:rPr lang="fr-FR" dirty="0" err="1"/>
              <a:t>Andover</a:t>
            </a:r>
            <a:r>
              <a:rPr lang="fr-FR" dirty="0"/>
              <a:t> (Maine - USA) et la station française de Pleumeur-Bodou</a:t>
            </a:r>
          </a:p>
          <a:p>
            <a:r>
              <a:rPr lang="fr-FR" dirty="0"/>
              <a:t>(Bretagne - France). C'est la première fois que des images de télévision sont retransmises entre </a:t>
            </a:r>
            <a:r>
              <a:rPr lang="fr-FR" dirty="0" smtClean="0"/>
              <a:t>deux continents</a:t>
            </a:r>
            <a:r>
              <a:rPr lang="fr-FR" dirty="0"/>
              <a:t>. L'ère des télécommunications par satellite commence. La consécration de cet </a:t>
            </a:r>
            <a:r>
              <a:rPr lang="fr-FR" dirty="0" smtClean="0"/>
              <a:t>événement  aura </a:t>
            </a:r>
            <a:r>
              <a:rPr lang="fr-FR" dirty="0"/>
              <a:t>lieu en 1964, lorsque 14 pays « fondateurs » se réuniront pour créer le Consortium pour </a:t>
            </a:r>
            <a:r>
              <a:rPr lang="fr-FR" dirty="0" smtClean="0"/>
              <a:t>les télécommunications </a:t>
            </a:r>
            <a:r>
              <a:rPr lang="fr-FR" dirty="0"/>
              <a:t>internationales par satellites, plus connu sous le nom d'Intelsat</a:t>
            </a:r>
            <a:r>
              <a:rPr lang="fr-FR" dirty="0" smtClean="0"/>
              <a:t>.</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357166"/>
            <a:ext cx="8286808" cy="5909310"/>
          </a:xfrm>
          <a:prstGeom prst="rect">
            <a:avLst/>
          </a:prstGeom>
        </p:spPr>
        <p:txBody>
          <a:bodyPr wrap="square">
            <a:spAutoFit/>
          </a:bodyPr>
          <a:lstStyle/>
          <a:p>
            <a:r>
              <a:rPr lang="fr-FR" b="1" i="1" dirty="0">
                <a:solidFill>
                  <a:srgbClr val="FF0000"/>
                </a:solidFill>
              </a:rPr>
              <a:t>1965</a:t>
            </a:r>
            <a:r>
              <a:rPr lang="fr-FR" i="1" dirty="0"/>
              <a:t> Les recherches sur la commutation électronique ont commencé au cours des années 50 </a:t>
            </a:r>
            <a:r>
              <a:rPr lang="fr-FR" i="1" dirty="0" smtClean="0"/>
              <a:t>dans </a:t>
            </a:r>
            <a:r>
              <a:rPr lang="fr-FR" dirty="0" smtClean="0"/>
              <a:t>différents </a:t>
            </a:r>
            <a:r>
              <a:rPr lang="fr-FR" dirty="0"/>
              <a:t>pays (États-Unis - Grande-Bretagne, France, notamment). Toutefois on peut retenir la </a:t>
            </a:r>
            <a:r>
              <a:rPr lang="fr-FR" dirty="0" smtClean="0"/>
              <a:t>date de </a:t>
            </a:r>
            <a:r>
              <a:rPr lang="fr-FR" dirty="0"/>
              <a:t>1965 comme celle marquant l'entrée de la commutation électronique dans les réseaux </a:t>
            </a:r>
            <a:r>
              <a:rPr lang="fr-FR" dirty="0" smtClean="0"/>
              <a:t>de télécommunications</a:t>
            </a:r>
            <a:r>
              <a:rPr lang="fr-FR" dirty="0"/>
              <a:t>. C'est, en effet, en 1965 qu'a été mis en exploitation réelle le premier </a:t>
            </a:r>
            <a:r>
              <a:rPr lang="fr-FR" dirty="0" smtClean="0"/>
              <a:t>central téléphonique </a:t>
            </a:r>
            <a:r>
              <a:rPr lang="fr-FR" dirty="0"/>
              <a:t>électronique à </a:t>
            </a:r>
            <a:r>
              <a:rPr lang="fr-FR" dirty="0" err="1"/>
              <a:t>Succassuna</a:t>
            </a:r>
            <a:r>
              <a:rPr lang="fr-FR" dirty="0"/>
              <a:t> (New Jersey, USA). Ce système utilisait la </a:t>
            </a:r>
            <a:r>
              <a:rPr lang="fr-FR" dirty="0" smtClean="0"/>
              <a:t>commutation électronique </a:t>
            </a:r>
            <a:r>
              <a:rPr lang="fr-FR" dirty="0"/>
              <a:t>de type « spatial ».</a:t>
            </a:r>
          </a:p>
          <a:p>
            <a:r>
              <a:rPr lang="fr-FR" b="1" i="1" dirty="0">
                <a:solidFill>
                  <a:srgbClr val="FF0000"/>
                </a:solidFill>
              </a:rPr>
              <a:t>1970</a:t>
            </a:r>
            <a:r>
              <a:rPr lang="fr-FR" i="1" dirty="0"/>
              <a:t> Un nouveau pas est franchi dans le domaine de la commutation électronique avec la mise </a:t>
            </a:r>
            <a:r>
              <a:rPr lang="fr-FR" i="1" dirty="0" smtClean="0"/>
              <a:t>en </a:t>
            </a:r>
            <a:r>
              <a:rPr lang="fr-FR" dirty="0" smtClean="0"/>
              <a:t>service </a:t>
            </a:r>
            <a:r>
              <a:rPr lang="fr-FR" dirty="0"/>
              <a:t>en France, par le CNET, des premiers centraux téléphoniques publics en </a:t>
            </a:r>
            <a:r>
              <a:rPr lang="fr-FR" dirty="0" smtClean="0"/>
              <a:t>commutation électronique </a:t>
            </a:r>
            <a:r>
              <a:rPr lang="fr-FR" dirty="0"/>
              <a:t>temporelle (Perros-Guirec, janvier 1970 - Lannion, juin 1970). L'avènement de </a:t>
            </a:r>
            <a:r>
              <a:rPr lang="fr-FR" dirty="0" smtClean="0"/>
              <a:t>la commutation </a:t>
            </a:r>
            <a:r>
              <a:rPr lang="fr-FR" dirty="0"/>
              <a:t>électronique temporelle, faisant suite au développement rapide des systèmes MIC </a:t>
            </a:r>
            <a:r>
              <a:rPr lang="fr-FR" dirty="0" smtClean="0"/>
              <a:t>en transmission</a:t>
            </a:r>
            <a:r>
              <a:rPr lang="fr-FR" dirty="0"/>
              <a:t>, marque réellement </a:t>
            </a:r>
            <a:r>
              <a:rPr lang="fr-FR" i="1" dirty="0"/>
              <a:t>le début de l’ère des télécommunications numériques et </a:t>
            </a:r>
            <a:r>
              <a:rPr lang="fr-FR" i="1" dirty="0" smtClean="0"/>
              <a:t>de l'informatisation </a:t>
            </a:r>
            <a:r>
              <a:rPr lang="fr-FR" i="1" dirty="0"/>
              <a:t>des réseaux de télécommunications. Deux autres événements déterminants pour</a:t>
            </a:r>
          </a:p>
          <a:p>
            <a:r>
              <a:rPr lang="fr-FR" dirty="0"/>
              <a:t>l'avenir des télécommunications optiques sont à mentionner :</a:t>
            </a:r>
          </a:p>
          <a:p>
            <a:r>
              <a:rPr lang="fr-FR" dirty="0"/>
              <a:t>- démonstration par les Bell </a:t>
            </a:r>
            <a:r>
              <a:rPr lang="fr-FR" dirty="0" err="1"/>
              <a:t>Telephone</a:t>
            </a:r>
            <a:r>
              <a:rPr lang="fr-FR" dirty="0"/>
              <a:t> </a:t>
            </a:r>
            <a:r>
              <a:rPr lang="fr-FR" dirty="0" err="1"/>
              <a:t>Laboratories</a:t>
            </a:r>
            <a:r>
              <a:rPr lang="fr-FR" dirty="0"/>
              <a:t> du premier laser à </a:t>
            </a:r>
            <a:r>
              <a:rPr lang="fr-FR" dirty="0" err="1"/>
              <a:t>semiconducteur</a:t>
            </a:r>
            <a:r>
              <a:rPr lang="fr-FR" dirty="0"/>
              <a:t> (</a:t>
            </a:r>
            <a:r>
              <a:rPr lang="fr-FR" dirty="0" err="1"/>
              <a:t>GaAs</a:t>
            </a:r>
            <a:r>
              <a:rPr lang="fr-FR" dirty="0" smtClean="0"/>
              <a:t>) fonctionnant </a:t>
            </a:r>
            <a:r>
              <a:rPr lang="fr-FR" dirty="0"/>
              <a:t>en continu à la température ambiante. La longueur- d'onde de fonctionnement est </a:t>
            </a:r>
            <a:r>
              <a:rPr lang="fr-FR" dirty="0" smtClean="0"/>
              <a:t>850 nm</a:t>
            </a:r>
            <a:r>
              <a:rPr lang="fr-FR" dirty="0"/>
              <a:t>,</a:t>
            </a:r>
          </a:p>
          <a:p>
            <a:r>
              <a:rPr lang="fr-FR" dirty="0"/>
              <a:t>- la firme Corning Glass démontre qu'il est possible de réaliser des fibres optiques à faible atténuation</a:t>
            </a:r>
            <a:r>
              <a:rPr lang="fr-FR" dirty="0" smtClean="0"/>
              <a:t>. Les </a:t>
            </a:r>
            <a:r>
              <a:rPr lang="fr-FR" dirty="0"/>
              <a:t>pertes sont de 20 dB/km à 850 nm, alors qu'elles étaient supérieures à 1000 dB/km dans l'état </a:t>
            </a:r>
            <a:r>
              <a:rPr lang="fr-FR" dirty="0" smtClean="0"/>
              <a:t>de l'art </a:t>
            </a:r>
            <a:r>
              <a:rPr lang="fr-FR" dirty="0"/>
              <a:t>antérieur.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428604"/>
            <a:ext cx="8072494" cy="4247317"/>
          </a:xfrm>
          <a:prstGeom prst="rect">
            <a:avLst/>
          </a:prstGeom>
        </p:spPr>
        <p:txBody>
          <a:bodyPr wrap="square">
            <a:spAutoFit/>
          </a:bodyPr>
          <a:lstStyle/>
          <a:p>
            <a:r>
              <a:rPr lang="fr-FR" b="1" dirty="0">
                <a:solidFill>
                  <a:srgbClr val="FF0000"/>
                </a:solidFill>
              </a:rPr>
              <a:t>1975</a:t>
            </a:r>
            <a:r>
              <a:rPr lang="fr-FR" dirty="0"/>
              <a:t> On petit considérer que c'est au cours de cette année qu'apparaissent les premières </a:t>
            </a:r>
            <a:r>
              <a:rPr lang="fr-FR" dirty="0" smtClean="0"/>
              <a:t>liaisons expérimentales </a:t>
            </a:r>
            <a:r>
              <a:rPr lang="fr-FR" dirty="0"/>
              <a:t>de télécommunications utilisant des fibres optiques. En particulier, à Atlanta (</a:t>
            </a:r>
            <a:r>
              <a:rPr lang="fr-FR" dirty="0" smtClean="0"/>
              <a:t>États-Unis</a:t>
            </a:r>
            <a:r>
              <a:rPr lang="fr-FR" dirty="0"/>
              <a:t>), une liaison expérimentale à 45 Mbits/s. est établie sur un trajet de 650 mètres de longueur </a:t>
            </a:r>
            <a:r>
              <a:rPr lang="fr-FR" dirty="0" smtClean="0"/>
              <a:t>par les </a:t>
            </a:r>
            <a:r>
              <a:rPr lang="fr-FR" dirty="0"/>
              <a:t>Bell </a:t>
            </a:r>
            <a:r>
              <a:rPr lang="fr-FR" dirty="0" err="1"/>
              <a:t>Telephone</a:t>
            </a:r>
            <a:r>
              <a:rPr lang="fr-FR" dirty="0"/>
              <a:t> </a:t>
            </a:r>
            <a:r>
              <a:rPr lang="fr-FR" dirty="0" err="1"/>
              <a:t>Laboratories</a:t>
            </a:r>
            <a:r>
              <a:rPr lang="fr-FR" dirty="0"/>
              <a:t> et la Western Electric. La perte en ligne est de l’ordre de 8 dB par</a:t>
            </a:r>
          </a:p>
          <a:p>
            <a:r>
              <a:rPr lang="fr-FR" dirty="0"/>
              <a:t>kilomètre</a:t>
            </a:r>
            <a:r>
              <a:rPr lang="fr-FR" b="1" dirty="0"/>
              <a:t>.</a:t>
            </a:r>
          </a:p>
          <a:p>
            <a:r>
              <a:rPr lang="fr-FR" b="1" dirty="0">
                <a:solidFill>
                  <a:srgbClr val="FF0000"/>
                </a:solidFill>
              </a:rPr>
              <a:t>1979</a:t>
            </a:r>
            <a:r>
              <a:rPr lang="fr-FR" dirty="0"/>
              <a:t> C’est au début de cette année qu’est lancé, en France, un grand programme de vidéotex, </a:t>
            </a:r>
            <a:r>
              <a:rPr lang="fr-FR" dirty="0" smtClean="0"/>
              <a:t>le programme </a:t>
            </a:r>
            <a:r>
              <a:rPr lang="fr-FR" dirty="0" err="1"/>
              <a:t>Teletel</a:t>
            </a:r>
            <a:r>
              <a:rPr lang="fr-FR" dirty="0"/>
              <a:t>. Les terminaux Minitel vont connaître, en France, un succès rapide. Douze </a:t>
            </a:r>
            <a:r>
              <a:rPr lang="fr-FR" dirty="0" smtClean="0"/>
              <a:t>ans après </a:t>
            </a:r>
            <a:r>
              <a:rPr lang="fr-FR" dirty="0"/>
              <a:t>le lancement de ce nouveau service, on compte déjà plus de 6 millions de terminaux, ce qui </a:t>
            </a:r>
            <a:r>
              <a:rPr lang="fr-FR" dirty="0" smtClean="0"/>
              <a:t>est considérable</a:t>
            </a:r>
            <a:r>
              <a:rPr lang="fr-FR" dirty="0"/>
              <a:t>. Dans les autres pays le développement de ce service est beaucoup moins rapide.</a:t>
            </a:r>
          </a:p>
          <a:p>
            <a:r>
              <a:rPr lang="fr-FR" b="1" i="1" dirty="0">
                <a:solidFill>
                  <a:srgbClr val="FF0000"/>
                </a:solidFill>
              </a:rPr>
              <a:t>1984 </a:t>
            </a:r>
            <a:r>
              <a:rPr lang="fr-FR" i="1" dirty="0"/>
              <a:t>C’est au cours de cette année qu'apparaissent, aux États-Unis, les premiers réseaux de </a:t>
            </a:r>
            <a:r>
              <a:rPr lang="fr-FR" i="1" dirty="0" smtClean="0"/>
              <a:t>«</a:t>
            </a:r>
            <a:r>
              <a:rPr lang="fr-FR" dirty="0" smtClean="0"/>
              <a:t>radiocommunications </a:t>
            </a:r>
            <a:r>
              <a:rPr lang="fr-FR" dirty="0"/>
              <a:t>cellulaires ». Le développement de cette nouvelle technique va </a:t>
            </a:r>
            <a:r>
              <a:rPr lang="fr-FR" dirty="0" smtClean="0"/>
              <a:t>être impressionnant</a:t>
            </a:r>
            <a:r>
              <a:rPr lang="fr-FR" dirty="0"/>
              <a:t>, notamment aux États-Unis et dans les pays scandinaves (</a:t>
            </a:r>
            <a:r>
              <a:rPr lang="fr-FR" dirty="0" smtClean="0"/>
              <a:t>10  </a:t>
            </a:r>
            <a:r>
              <a:rPr lang="fr-FR" dirty="0"/>
              <a:t>000 </a:t>
            </a:r>
            <a:r>
              <a:rPr lang="fr-FR" dirty="0" smtClean="0"/>
              <a:t> </a:t>
            </a:r>
            <a:r>
              <a:rPr lang="fr-FR" dirty="0" err="1" smtClean="0"/>
              <a:t>000</a:t>
            </a:r>
            <a:r>
              <a:rPr lang="fr-FR" dirty="0" smtClean="0"/>
              <a:t> </a:t>
            </a:r>
            <a:r>
              <a:rPr lang="fr-FR" dirty="0"/>
              <a:t>postes </a:t>
            </a:r>
            <a:r>
              <a:rPr lang="fr-FR" dirty="0" smtClean="0"/>
              <a:t>aux États-Unis </a:t>
            </a:r>
            <a:r>
              <a:rPr lang="fr-FR" dirty="0"/>
              <a:t>en 1993).</a:t>
            </a:r>
          </a:p>
        </p:txBody>
      </p:sp>
      <p:sp>
        <p:nvSpPr>
          <p:cNvPr id="3" name="Rectangle 2"/>
          <p:cNvSpPr/>
          <p:nvPr/>
        </p:nvSpPr>
        <p:spPr>
          <a:xfrm>
            <a:off x="571472" y="4572008"/>
            <a:ext cx="8286808" cy="923330"/>
          </a:xfrm>
          <a:prstGeom prst="rect">
            <a:avLst/>
          </a:prstGeom>
        </p:spPr>
        <p:txBody>
          <a:bodyPr wrap="square">
            <a:spAutoFit/>
          </a:bodyPr>
          <a:lstStyle/>
          <a:p>
            <a:r>
              <a:rPr lang="fr-FR" b="1" dirty="0">
                <a:solidFill>
                  <a:srgbClr val="FF0000"/>
                </a:solidFill>
              </a:rPr>
              <a:t>1987 </a:t>
            </a:r>
            <a:r>
              <a:rPr lang="fr-FR" dirty="0"/>
              <a:t>Mise en service du premier Réseau numérique à intégration de services (RNIS). C'est en </a:t>
            </a:r>
            <a:r>
              <a:rPr lang="fr-FR" dirty="0" smtClean="0"/>
              <a:t>effet  à </a:t>
            </a:r>
            <a:r>
              <a:rPr lang="fr-FR" dirty="0"/>
              <a:t>cette date, en France, qu'un tel réseau est effectivement ouvert, pour la première fois, au </a:t>
            </a:r>
            <a:r>
              <a:rPr lang="fr-FR" dirty="0" smtClean="0"/>
              <a:t>public (</a:t>
            </a:r>
            <a:r>
              <a:rPr lang="fr-FR" dirty="0"/>
              <a:t>Saint-Brieuc - Décembre 1987).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357166"/>
            <a:ext cx="8143932" cy="4247317"/>
          </a:xfrm>
          <a:prstGeom prst="rect">
            <a:avLst/>
          </a:prstGeom>
        </p:spPr>
        <p:txBody>
          <a:bodyPr wrap="square">
            <a:spAutoFit/>
          </a:bodyPr>
          <a:lstStyle/>
          <a:p>
            <a:r>
              <a:rPr lang="fr-FR" b="1" i="1" dirty="0">
                <a:solidFill>
                  <a:srgbClr val="FF0000"/>
                </a:solidFill>
              </a:rPr>
              <a:t>1988 </a:t>
            </a:r>
            <a:r>
              <a:rPr lang="fr-FR" i="1" dirty="0"/>
              <a:t>Le premier câble téléphonique transatlantique utilisant des fibres optiques est mis en </a:t>
            </a:r>
            <a:r>
              <a:rPr lang="fr-FR" i="1" dirty="0" smtClean="0"/>
              <a:t>service </a:t>
            </a:r>
            <a:r>
              <a:rPr lang="fr-FR" dirty="0" smtClean="0"/>
              <a:t>en </a:t>
            </a:r>
            <a:r>
              <a:rPr lang="fr-FR" dirty="0"/>
              <a:t>décembre 1988 entre </a:t>
            </a:r>
            <a:r>
              <a:rPr lang="fr-FR" dirty="0" err="1"/>
              <a:t>Tukerton</a:t>
            </a:r>
            <a:r>
              <a:rPr lang="fr-FR" dirty="0"/>
              <a:t> (États-Unis), </a:t>
            </a:r>
            <a:r>
              <a:rPr lang="fr-FR" dirty="0" err="1"/>
              <a:t>Widemouth</a:t>
            </a:r>
            <a:r>
              <a:rPr lang="fr-FR" dirty="0"/>
              <a:t> (Grande-Bretagne) et Penmarch (France</a:t>
            </a:r>
            <a:r>
              <a:rPr lang="fr-FR" dirty="0" smtClean="0"/>
              <a:t>). Ce </a:t>
            </a:r>
            <a:r>
              <a:rPr lang="fr-FR" dirty="0"/>
              <a:t>câble dénommé TAT8, comprend deux paires de fibres optiques pouvant transmettre des </a:t>
            </a:r>
            <a:r>
              <a:rPr lang="fr-FR" dirty="0" smtClean="0"/>
              <a:t>signaux à </a:t>
            </a:r>
            <a:r>
              <a:rPr lang="fr-FR" dirty="0"/>
              <a:t>280 Mbits/s par paire. La prédominance des liaisons par fibres optiques s'affirme, aussi bien dans </a:t>
            </a:r>
            <a:r>
              <a:rPr lang="fr-FR" dirty="0" smtClean="0"/>
              <a:t>le domaine </a:t>
            </a:r>
            <a:r>
              <a:rPr lang="fr-FR" dirty="0"/>
              <a:t>des liaisons sous-marines que dans celui des liaisons terrestres.</a:t>
            </a:r>
          </a:p>
          <a:p>
            <a:r>
              <a:rPr lang="fr-FR" b="1" dirty="0">
                <a:solidFill>
                  <a:srgbClr val="FF0000"/>
                </a:solidFill>
              </a:rPr>
              <a:t>1989</a:t>
            </a:r>
            <a:r>
              <a:rPr lang="fr-FR" dirty="0"/>
              <a:t> Un nouveau concept commence à s'imposer en télécommunications : celui de </a:t>
            </a:r>
            <a:r>
              <a:rPr lang="fr-FR" i="1" dirty="0" smtClean="0"/>
              <a:t>réseau intelligent </a:t>
            </a:r>
            <a:r>
              <a:rPr lang="fr-FR" i="1" dirty="0"/>
              <a:t>(cf. notamment : &lt; Conférence internationale sur les réseaux intelligents &gt;, - Bordeaux, </a:t>
            </a:r>
            <a:r>
              <a:rPr lang="fr-FR" i="1" dirty="0" smtClean="0"/>
              <a:t>mars </a:t>
            </a:r>
            <a:r>
              <a:rPr lang="fr-FR" dirty="0" smtClean="0"/>
              <a:t>1989</a:t>
            </a:r>
            <a:r>
              <a:rPr lang="fr-FR" dirty="0"/>
              <a:t>). Un réseau intelligent est un réseau dans lequel l'intelligence des nouveaux services offerts </a:t>
            </a:r>
            <a:r>
              <a:rPr lang="fr-FR" dirty="0" smtClean="0"/>
              <a:t>par le </a:t>
            </a:r>
            <a:r>
              <a:rPr lang="fr-FR" dirty="0"/>
              <a:t>réseau est concentrée dans des équipements spécialisés hors des commutateurs proprement dits. </a:t>
            </a:r>
            <a:r>
              <a:rPr lang="fr-FR" dirty="0" smtClean="0"/>
              <a:t>Il y </a:t>
            </a:r>
            <a:r>
              <a:rPr lang="fr-FR" dirty="0"/>
              <a:t>a en quelque sorte une symbiose de plus en plus profonde entre télécommunications et informatique</a:t>
            </a:r>
            <a:r>
              <a:rPr lang="fr-FR" dirty="0" smtClean="0"/>
              <a:t>. La </a:t>
            </a:r>
            <a:r>
              <a:rPr lang="fr-FR" dirty="0"/>
              <a:t>commutation électronique avait constitué une première étape dans ce sens. Le réseau intelligent </a:t>
            </a:r>
            <a:r>
              <a:rPr lang="fr-FR" dirty="0" smtClean="0"/>
              <a:t>va plus </a:t>
            </a:r>
            <a:r>
              <a:rPr lang="fr-FR" dirty="0"/>
              <a:t>loin, car il intègre l'informatique non seulement aux commutateurs mais à l'ensemble même </a:t>
            </a:r>
            <a:r>
              <a:rPr lang="fr-FR" dirty="0" smtClean="0"/>
              <a:t>du réseau</a:t>
            </a:r>
            <a:r>
              <a:rPr lang="fr-FR" dirty="0"/>
              <a:t>.</a:t>
            </a:r>
          </a:p>
        </p:txBody>
      </p:sp>
      <p:sp>
        <p:nvSpPr>
          <p:cNvPr id="3" name="Rectangle 2"/>
          <p:cNvSpPr/>
          <p:nvPr/>
        </p:nvSpPr>
        <p:spPr>
          <a:xfrm>
            <a:off x="571472" y="4572008"/>
            <a:ext cx="8072494" cy="1754326"/>
          </a:xfrm>
          <a:prstGeom prst="rect">
            <a:avLst/>
          </a:prstGeom>
        </p:spPr>
        <p:txBody>
          <a:bodyPr wrap="square">
            <a:spAutoFit/>
          </a:bodyPr>
          <a:lstStyle/>
          <a:p>
            <a:r>
              <a:rPr lang="fr-FR" b="1" i="1" dirty="0" smtClean="0">
                <a:solidFill>
                  <a:srgbClr val="FF0000"/>
                </a:solidFill>
              </a:rPr>
              <a:t>1990</a:t>
            </a:r>
            <a:r>
              <a:rPr lang="fr-FR" i="1" dirty="0" smtClean="0"/>
              <a:t> Les bases des futurs réseaux de télécommunications à large bande se précisent. Les </a:t>
            </a:r>
            <a:r>
              <a:rPr lang="fr-FR" dirty="0" smtClean="0"/>
              <a:t>développements correspondants s'appuient, d'une part, sur les remarquables performances des fibres optiques et, d'autre part, sur de nouveaux concepts et technologies tels que :</a:t>
            </a:r>
          </a:p>
          <a:p>
            <a:r>
              <a:rPr lang="fr-FR" dirty="0" smtClean="0"/>
              <a:t>- commutation temporelle asynchrone, ou ATM </a:t>
            </a:r>
            <a:r>
              <a:rPr lang="fr-FR" i="1" dirty="0" smtClean="0"/>
              <a:t>(</a:t>
            </a:r>
            <a:r>
              <a:rPr lang="fr-FR" i="1" dirty="0" err="1" smtClean="0"/>
              <a:t>Asynchronous</a:t>
            </a:r>
            <a:r>
              <a:rPr lang="fr-FR" i="1" dirty="0" smtClean="0"/>
              <a:t> Transfer Mode),</a:t>
            </a:r>
          </a:p>
          <a:p>
            <a:r>
              <a:rPr lang="fr-FR" dirty="0" smtClean="0"/>
              <a:t>- hiérarchie numérique synchrone, ou SDH </a:t>
            </a:r>
            <a:r>
              <a:rPr lang="fr-FR" i="1" dirty="0" smtClean="0"/>
              <a:t>(</a:t>
            </a:r>
            <a:r>
              <a:rPr lang="fr-FR" i="1" dirty="0" err="1" smtClean="0"/>
              <a:t>Synchronous</a:t>
            </a:r>
            <a:r>
              <a:rPr lang="fr-FR" i="1" dirty="0" smtClean="0"/>
              <a:t> Digital </a:t>
            </a:r>
            <a:r>
              <a:rPr lang="fr-FR" i="1" dirty="0" err="1" smtClean="0"/>
              <a:t>Hierarchy</a:t>
            </a:r>
            <a:r>
              <a:rPr lang="fr-FR" i="1" dirty="0" smtClean="0"/>
              <a:t>).</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428604"/>
            <a:ext cx="8286808" cy="1323439"/>
          </a:xfrm>
          <a:prstGeom prst="rect">
            <a:avLst/>
          </a:prstGeom>
        </p:spPr>
        <p:txBody>
          <a:bodyPr wrap="square">
            <a:spAutoFit/>
          </a:bodyPr>
          <a:lstStyle/>
          <a:p>
            <a:r>
              <a:rPr lang="fr-FR" sz="2000" dirty="0">
                <a:latin typeface="Comic Sans MS" pitchFamily="66" charset="0"/>
              </a:rPr>
              <a:t>Tels sont, depuis un siècle et demi, les principaux événements et les grandes </a:t>
            </a:r>
            <a:r>
              <a:rPr lang="fr-FR" sz="2000" dirty="0" smtClean="0">
                <a:latin typeface="Comic Sans MS" pitchFamily="66" charset="0"/>
              </a:rPr>
              <a:t>mutations technologiques </a:t>
            </a:r>
            <a:r>
              <a:rPr lang="fr-FR" sz="2000" dirty="0">
                <a:latin typeface="Comic Sans MS" pitchFamily="66" charset="0"/>
              </a:rPr>
              <a:t>qui ont le plus marqué l'histoire technique des télécommunications. En fait, </a:t>
            </a:r>
            <a:r>
              <a:rPr lang="fr-FR" sz="2000" dirty="0" smtClean="0">
                <a:latin typeface="Comic Sans MS" pitchFamily="66" charset="0"/>
              </a:rPr>
              <a:t>ces événements </a:t>
            </a:r>
            <a:r>
              <a:rPr lang="fr-FR" sz="2000" dirty="0">
                <a:latin typeface="Comic Sans MS" pitchFamily="66" charset="0"/>
              </a:rPr>
              <a:t>sont de trois ordres.</a:t>
            </a:r>
          </a:p>
        </p:txBody>
      </p:sp>
      <p:sp>
        <p:nvSpPr>
          <p:cNvPr id="4" name="Rectangle 3"/>
          <p:cNvSpPr/>
          <p:nvPr/>
        </p:nvSpPr>
        <p:spPr>
          <a:xfrm>
            <a:off x="357158" y="1643050"/>
            <a:ext cx="8786842" cy="5016758"/>
          </a:xfrm>
          <a:prstGeom prst="rect">
            <a:avLst/>
          </a:prstGeom>
        </p:spPr>
        <p:txBody>
          <a:bodyPr wrap="square">
            <a:spAutoFit/>
          </a:bodyPr>
          <a:lstStyle/>
          <a:p>
            <a:r>
              <a:rPr lang="fr-FR" sz="2000" dirty="0">
                <a:latin typeface="Comic Sans MS" pitchFamily="66" charset="0"/>
              </a:rPr>
              <a:t>Ce sont d'abord les grandes inventions directement liées aux télécommunications : invention </a:t>
            </a:r>
            <a:r>
              <a:rPr lang="fr-FR" sz="2000" dirty="0" smtClean="0">
                <a:latin typeface="Comic Sans MS" pitchFamily="66" charset="0"/>
              </a:rPr>
              <a:t>du télégraphe </a:t>
            </a:r>
            <a:r>
              <a:rPr lang="fr-FR" sz="2000" dirty="0">
                <a:latin typeface="Comic Sans MS" pitchFamily="66" charset="0"/>
              </a:rPr>
              <a:t>électrique, du téléphone, de la TSF, de la télévision, etc. Il s'agit réellement, dans ces cas</a:t>
            </a:r>
            <a:r>
              <a:rPr lang="fr-FR" sz="2000" dirty="0" smtClean="0">
                <a:latin typeface="Comic Sans MS" pitchFamily="66" charset="0"/>
              </a:rPr>
              <a:t>, de</a:t>
            </a:r>
          </a:p>
          <a:p>
            <a:r>
              <a:rPr lang="fr-FR" sz="2000" dirty="0" smtClean="0">
                <a:latin typeface="Comic Sans MS" pitchFamily="66" charset="0"/>
              </a:rPr>
              <a:t> </a:t>
            </a:r>
            <a:r>
              <a:rPr lang="fr-FR" sz="2000" dirty="0">
                <a:latin typeface="Comic Sans MS" pitchFamily="66" charset="0"/>
              </a:rPr>
              <a:t>l'apparition de nouveaux médias. Un autre groupe d'événements importants comprend toutes </a:t>
            </a:r>
            <a:r>
              <a:rPr lang="fr-FR" sz="2000" dirty="0" smtClean="0">
                <a:latin typeface="Comic Sans MS" pitchFamily="66" charset="0"/>
              </a:rPr>
              <a:t>les grandes </a:t>
            </a:r>
            <a:r>
              <a:rPr lang="fr-FR" sz="2000" dirty="0">
                <a:latin typeface="Comic Sans MS" pitchFamily="66" charset="0"/>
              </a:rPr>
              <a:t>innovations qui ont contribué au progrès technique des télécommunications : </a:t>
            </a:r>
            <a:r>
              <a:rPr lang="fr-FR" sz="2000" dirty="0" smtClean="0">
                <a:latin typeface="Comic Sans MS" pitchFamily="66" charset="0"/>
              </a:rPr>
              <a:t>commutation automatique</a:t>
            </a:r>
            <a:r>
              <a:rPr lang="fr-FR" sz="2000" dirty="0">
                <a:latin typeface="Comic Sans MS" pitchFamily="66" charset="0"/>
              </a:rPr>
              <a:t>, commutation électronique, câbles coaxiaux, faisceaux hertziens, satellites </a:t>
            </a:r>
            <a:r>
              <a:rPr lang="fr-FR" sz="2000" dirty="0" smtClean="0">
                <a:latin typeface="Comic Sans MS" pitchFamily="66" charset="0"/>
              </a:rPr>
              <a:t>de télécommunications</a:t>
            </a:r>
            <a:r>
              <a:rPr lang="fr-FR" sz="2000" dirty="0">
                <a:latin typeface="Comic Sans MS" pitchFamily="66" charset="0"/>
              </a:rPr>
              <a:t>, fibres optiques, nouveaux systèmes de modulation et de codage, etc. Enfin, </a:t>
            </a:r>
            <a:r>
              <a:rPr lang="fr-FR" sz="2000" dirty="0" smtClean="0">
                <a:latin typeface="Comic Sans MS" pitchFamily="66" charset="0"/>
              </a:rPr>
              <a:t>on peut </a:t>
            </a:r>
            <a:r>
              <a:rPr lang="fr-FR" sz="2000" dirty="0">
                <a:latin typeface="Comic Sans MS" pitchFamily="66" charset="0"/>
              </a:rPr>
              <a:t>grouiller, dans une troisième rubrique, les grandes mutations technologiques qui </a:t>
            </a:r>
            <a:r>
              <a:rPr lang="fr-FR" sz="2000" dirty="0" smtClean="0">
                <a:latin typeface="Comic Sans MS" pitchFamily="66" charset="0"/>
              </a:rPr>
              <a:t>débordent largement </a:t>
            </a:r>
            <a:r>
              <a:rPr lang="fr-FR" sz="2000" dirty="0">
                <a:latin typeface="Comic Sans MS" pitchFamily="66" charset="0"/>
              </a:rPr>
              <a:t>le seul domaine des télécommunications, mais dont l'impact a été considérable sur </a:t>
            </a:r>
            <a:r>
              <a:rPr lang="fr-FR" sz="2000" dirty="0" smtClean="0">
                <a:latin typeface="Comic Sans MS" pitchFamily="66" charset="0"/>
              </a:rPr>
              <a:t>les  techniques </a:t>
            </a:r>
            <a:r>
              <a:rPr lang="fr-FR" sz="2000" dirty="0">
                <a:latin typeface="Comic Sans MS" pitchFamily="66" charset="0"/>
              </a:rPr>
              <a:t>de communication : l'invention de la triode et des tubes à vide, l'invention du transistor et </a:t>
            </a:r>
            <a:r>
              <a:rPr lang="fr-FR" sz="2000" dirty="0" smtClean="0">
                <a:latin typeface="Comic Sans MS" pitchFamily="66" charset="0"/>
              </a:rPr>
              <a:t>le développement </a:t>
            </a:r>
            <a:r>
              <a:rPr lang="fr-FR" sz="2000" dirty="0">
                <a:latin typeface="Comic Sans MS" pitchFamily="66" charset="0"/>
              </a:rPr>
              <a:t>impressionnant des circuits à </a:t>
            </a:r>
            <a:r>
              <a:rPr lang="fr-FR" sz="2000" dirty="0" err="1">
                <a:latin typeface="Comic Sans MS" pitchFamily="66" charset="0"/>
              </a:rPr>
              <a:t>semiconducteurs</a:t>
            </a:r>
            <a:r>
              <a:rPr lang="fr-FR" sz="2000" dirty="0">
                <a:latin typeface="Comic Sans MS" pitchFamily="66" charset="0"/>
              </a:rPr>
              <a:t> et de la microélectronique en général</a:t>
            </a:r>
            <a:r>
              <a:rPr lang="fr-FR" sz="2000" dirty="0" smtClean="0">
                <a:latin typeface="Comic Sans MS" pitchFamily="66" charset="0"/>
              </a:rPr>
              <a:t>, l'invention </a:t>
            </a:r>
            <a:r>
              <a:rPr lang="fr-FR" sz="2000" dirty="0">
                <a:latin typeface="Comic Sans MS" pitchFamily="66" charset="0"/>
              </a:rPr>
              <a:t>du laser et la technologie de la nouvelle optique.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40" y="500042"/>
            <a:ext cx="8572560" cy="5632311"/>
          </a:xfrm>
          <a:prstGeom prst="rect">
            <a:avLst/>
          </a:prstGeom>
        </p:spPr>
        <p:txBody>
          <a:bodyPr wrap="square">
            <a:spAutoFit/>
          </a:bodyPr>
          <a:lstStyle/>
          <a:p>
            <a:r>
              <a:rPr lang="fr-FR" sz="2000" dirty="0">
                <a:latin typeface="Comic Sans MS" pitchFamily="66" charset="0"/>
              </a:rPr>
              <a:t>Quant au développement des techniques numériques et de l'informatique en télécommunications, il </a:t>
            </a:r>
            <a:r>
              <a:rPr lang="fr-FR" sz="2000" dirty="0" smtClean="0">
                <a:latin typeface="Comic Sans MS" pitchFamily="66" charset="0"/>
              </a:rPr>
              <a:t>est à </a:t>
            </a:r>
            <a:r>
              <a:rPr lang="fr-FR" sz="2000" dirty="0">
                <a:latin typeface="Comic Sans MS" pitchFamily="66" charset="0"/>
              </a:rPr>
              <a:t>l'origine d'une profonde évolution de tout le secteur des télécommunications. On rappellera, à </a:t>
            </a:r>
            <a:r>
              <a:rPr lang="fr-FR" sz="2000" dirty="0" smtClean="0">
                <a:latin typeface="Comic Sans MS" pitchFamily="66" charset="0"/>
              </a:rPr>
              <a:t>ce propos</a:t>
            </a:r>
            <a:r>
              <a:rPr lang="fr-FR" sz="2000" dirty="0">
                <a:latin typeface="Comic Sans MS" pitchFamily="66" charset="0"/>
              </a:rPr>
              <a:t>, que le concept d'organe de commande à programme enregistré s'est introduit, pour </a:t>
            </a:r>
            <a:r>
              <a:rPr lang="fr-FR" sz="2000" dirty="0" smtClean="0">
                <a:latin typeface="Comic Sans MS" pitchFamily="66" charset="0"/>
              </a:rPr>
              <a:t>la première </a:t>
            </a:r>
            <a:r>
              <a:rPr lang="fr-FR" sz="2000" dirty="0">
                <a:latin typeface="Comic Sans MS" pitchFamily="66" charset="0"/>
              </a:rPr>
              <a:t>fois, en télécommunications, dans le domaine de la commutation électronique en </a:t>
            </a:r>
            <a:r>
              <a:rPr lang="fr-FR" sz="2000" dirty="0" smtClean="0">
                <a:latin typeface="Comic Sans MS" pitchFamily="66" charset="0"/>
              </a:rPr>
              <a:t>1960 (</a:t>
            </a:r>
            <a:r>
              <a:rPr lang="fr-FR" sz="2000" dirty="0">
                <a:latin typeface="Comic Sans MS" pitchFamily="66" charset="0"/>
              </a:rPr>
              <a:t>Central électronique prototype de Morris-Illinois - États-Unis). Ce concept de programme enregistré a</a:t>
            </a:r>
            <a:r>
              <a:rPr lang="fr-FR" sz="2000" dirty="0" smtClean="0">
                <a:latin typeface="Comic Sans MS" pitchFamily="66" charset="0"/>
              </a:rPr>
              <a:t>, progressivement</a:t>
            </a:r>
            <a:r>
              <a:rPr lang="fr-FR" sz="2000" dirty="0">
                <a:latin typeface="Comic Sans MS" pitchFamily="66" charset="0"/>
              </a:rPr>
              <a:t>, révolutionné non seulement les systèmes de commutation mais, par la suite, </a:t>
            </a:r>
            <a:r>
              <a:rPr lang="fr-FR" sz="2000" dirty="0" smtClean="0">
                <a:latin typeface="Comic Sans MS" pitchFamily="66" charset="0"/>
              </a:rPr>
              <a:t>les réseaux </a:t>
            </a:r>
            <a:r>
              <a:rPr lang="fr-FR" sz="2000" dirty="0">
                <a:latin typeface="Comic Sans MS" pitchFamily="66" charset="0"/>
              </a:rPr>
              <a:t>de télécommunication,, eux-mêmes, grâce aux remarquables développements du </a:t>
            </a:r>
            <a:r>
              <a:rPr lang="fr-FR" sz="2000" dirty="0" smtClean="0">
                <a:latin typeface="Comic Sans MS" pitchFamily="66" charset="0"/>
              </a:rPr>
              <a:t>génie logiciel</a:t>
            </a:r>
            <a:r>
              <a:rPr lang="fr-FR" sz="2000" dirty="0">
                <a:latin typeface="Comic Sans MS" pitchFamily="66" charset="0"/>
              </a:rPr>
              <a:t>. À ce titre, l'énoncé des principes de base des ordinateurs à programme enregistré par Von</a:t>
            </a:r>
          </a:p>
          <a:p>
            <a:r>
              <a:rPr lang="fr-FR" sz="2000" dirty="0">
                <a:latin typeface="Comic Sans MS" pitchFamily="66" charset="0"/>
              </a:rPr>
              <a:t>Neumann en 1947, ne le cède nullement, en importance, à l'invention du transistor par </a:t>
            </a:r>
            <a:r>
              <a:rPr lang="fr-FR" sz="2000" dirty="0" smtClean="0">
                <a:latin typeface="Comic Sans MS" pitchFamily="66" charset="0"/>
              </a:rPr>
              <a:t>William </a:t>
            </a:r>
            <a:r>
              <a:rPr lang="fr-FR" sz="2000" dirty="0" err="1" smtClean="0">
                <a:latin typeface="Comic Sans MS" pitchFamily="66" charset="0"/>
              </a:rPr>
              <a:t>Shockley</a:t>
            </a:r>
            <a:r>
              <a:rPr lang="fr-FR" sz="2000" dirty="0" smtClean="0">
                <a:latin typeface="Comic Sans MS" pitchFamily="66" charset="0"/>
              </a:rPr>
              <a:t> </a:t>
            </a:r>
            <a:r>
              <a:rPr lang="fr-FR" sz="2000" dirty="0">
                <a:latin typeface="Comic Sans MS" pitchFamily="66" charset="0"/>
              </a:rPr>
              <a:t>et son équipe en 1948. Tous les progrès des systèmes et des réseaux </a:t>
            </a:r>
            <a:r>
              <a:rPr lang="fr-FR" sz="2000" dirty="0" smtClean="0">
                <a:latin typeface="Comic Sans MS" pitchFamily="66" charset="0"/>
              </a:rPr>
              <a:t>de télécommunications</a:t>
            </a:r>
            <a:r>
              <a:rPr lang="fr-FR" sz="2000" b="1" dirty="0">
                <a:latin typeface="Comic Sans MS" pitchFamily="66" charset="0"/>
              </a:rPr>
              <a:t>, </a:t>
            </a:r>
            <a:r>
              <a:rPr lang="fr-FR" sz="2000" dirty="0">
                <a:latin typeface="Comic Sans MS" pitchFamily="66" charset="0"/>
              </a:rPr>
              <a:t>depuis un quart de siècle, procèdent, en effet, des développements prodigieux </a:t>
            </a:r>
            <a:r>
              <a:rPr lang="fr-FR" sz="2000" dirty="0" smtClean="0">
                <a:latin typeface="Comic Sans MS" pitchFamily="66" charset="0"/>
              </a:rPr>
              <a:t>de</a:t>
            </a:r>
            <a:r>
              <a:rPr lang="fr-FR" sz="2000" b="1" dirty="0" smtClean="0">
                <a:latin typeface="Comic Sans MS" pitchFamily="66" charset="0"/>
              </a:rPr>
              <a:t> </a:t>
            </a:r>
            <a:r>
              <a:rPr lang="fr-FR" sz="2000" dirty="0" smtClean="0">
                <a:latin typeface="Comic Sans MS" pitchFamily="66" charset="0"/>
              </a:rPr>
              <a:t>la </a:t>
            </a:r>
            <a:r>
              <a:rPr lang="fr-FR" sz="2000" dirty="0">
                <a:latin typeface="Comic Sans MS" pitchFamily="66" charset="0"/>
              </a:rPr>
              <a:t>physique du solide et des </a:t>
            </a:r>
            <a:r>
              <a:rPr lang="fr-FR" sz="2000" dirty="0" err="1">
                <a:latin typeface="Comic Sans MS" pitchFamily="66" charset="0"/>
              </a:rPr>
              <a:t>semiconducteurs</a:t>
            </a:r>
            <a:r>
              <a:rPr lang="fr-FR" sz="2000" dirty="0">
                <a:latin typeface="Comic Sans MS" pitchFamily="66" charset="0"/>
              </a:rPr>
              <a:t> d'une part et de l'informatique et des logiciels </a:t>
            </a:r>
            <a:r>
              <a:rPr lang="fr-FR" sz="2000" dirty="0" smtClean="0">
                <a:latin typeface="Comic Sans MS" pitchFamily="66" charset="0"/>
              </a:rPr>
              <a:t>d'autre part</a:t>
            </a:r>
            <a:r>
              <a:rPr lang="fr-FR" sz="2000" dirty="0">
                <a:latin typeface="Comic Sans MS" pitchFamily="66" charset="0"/>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57166"/>
            <a:ext cx="9144000" cy="830997"/>
          </a:xfrm>
          <a:prstGeom prst="rect">
            <a:avLst/>
          </a:prstGeom>
        </p:spPr>
        <p:txBody>
          <a:bodyPr wrap="square">
            <a:spAutoFit/>
          </a:bodyPr>
          <a:lstStyle/>
          <a:p>
            <a:r>
              <a:rPr lang="fr-FR" sz="2400" b="1" dirty="0">
                <a:solidFill>
                  <a:srgbClr val="FF0000"/>
                </a:solidFill>
              </a:rPr>
              <a:t>LA RÉVOLUTION DES CIRCUITS INTÉGRÉS: </a:t>
            </a:r>
            <a:endParaRPr lang="fr-FR" sz="2400" b="1" dirty="0" smtClean="0">
              <a:solidFill>
                <a:srgbClr val="FF0000"/>
              </a:solidFill>
            </a:endParaRPr>
          </a:p>
          <a:p>
            <a:r>
              <a:rPr lang="fr-FR" sz="2400" b="1" dirty="0" smtClean="0">
                <a:solidFill>
                  <a:srgbClr val="FF0000"/>
                </a:solidFill>
              </a:rPr>
              <a:t>UN </a:t>
            </a:r>
            <a:r>
              <a:rPr lang="fr-FR" sz="2400" b="1" dirty="0">
                <a:solidFill>
                  <a:srgbClr val="FF0000"/>
                </a:solidFill>
              </a:rPr>
              <a:t>ENJEU STRATÉGIQUE MAJEUR </a:t>
            </a:r>
            <a:r>
              <a:rPr lang="fr-FR" sz="2400" b="1" dirty="0" smtClean="0">
                <a:solidFill>
                  <a:srgbClr val="FF0000"/>
                </a:solidFill>
              </a:rPr>
              <a:t>POUR LES </a:t>
            </a:r>
            <a:r>
              <a:rPr lang="fr-FR" sz="2400" b="1" dirty="0">
                <a:solidFill>
                  <a:srgbClr val="FF0000"/>
                </a:solidFill>
              </a:rPr>
              <a:t>TÉLÉCOMMUNICATIONS</a:t>
            </a:r>
            <a:endParaRPr lang="fr-FR" sz="2400" dirty="0">
              <a:solidFill>
                <a:srgbClr val="FF0000"/>
              </a:solidFill>
            </a:endParaRPr>
          </a:p>
        </p:txBody>
      </p:sp>
      <p:sp>
        <p:nvSpPr>
          <p:cNvPr id="3" name="Rectangle 2"/>
          <p:cNvSpPr/>
          <p:nvPr/>
        </p:nvSpPr>
        <p:spPr>
          <a:xfrm>
            <a:off x="500034" y="1428736"/>
            <a:ext cx="8215370" cy="5170646"/>
          </a:xfrm>
          <a:prstGeom prst="rect">
            <a:avLst/>
          </a:prstGeom>
        </p:spPr>
        <p:txBody>
          <a:bodyPr wrap="square">
            <a:spAutoFit/>
          </a:bodyPr>
          <a:lstStyle/>
          <a:p>
            <a:r>
              <a:rPr lang="fr-FR" sz="2200" dirty="0">
                <a:latin typeface="Comic Sans MS" pitchFamily="66" charset="0"/>
              </a:rPr>
              <a:t>Nous venons de rappeler quelques dates qui ont marqué de grandes mutations dans la technique </a:t>
            </a:r>
            <a:r>
              <a:rPr lang="fr-FR" sz="2200" dirty="0" smtClean="0">
                <a:latin typeface="Comic Sans MS" pitchFamily="66" charset="0"/>
              </a:rPr>
              <a:t>des télécommunications</a:t>
            </a:r>
            <a:r>
              <a:rPr lang="fr-FR" sz="2200" dirty="0">
                <a:latin typeface="Comic Sans MS" pitchFamily="66" charset="0"/>
              </a:rPr>
              <a:t>. Nous avons cité, en particulier, l'invention du transistor qui a ouvert une </a:t>
            </a:r>
            <a:r>
              <a:rPr lang="fr-FR" sz="2200" dirty="0" smtClean="0">
                <a:latin typeface="Comic Sans MS" pitchFamily="66" charset="0"/>
              </a:rPr>
              <a:t>nouvelle ère </a:t>
            </a:r>
            <a:r>
              <a:rPr lang="fr-FR" sz="2200" dirty="0">
                <a:latin typeface="Comic Sans MS" pitchFamily="66" charset="0"/>
              </a:rPr>
              <a:t>technologique pour les télécommunications, l'informatique, l'automatique et bien d'autres secteurs.</a:t>
            </a:r>
          </a:p>
          <a:p>
            <a:r>
              <a:rPr lang="fr-FR" sz="2200" dirty="0">
                <a:latin typeface="Comic Sans MS" pitchFamily="66" charset="0"/>
              </a:rPr>
              <a:t>Cependant, la véritable révolution technologique a été celle des circuits intégrés à large </a:t>
            </a:r>
            <a:r>
              <a:rPr lang="fr-FR" sz="2200" dirty="0" smtClean="0">
                <a:latin typeface="Comic Sans MS" pitchFamily="66" charset="0"/>
              </a:rPr>
              <a:t>intégration (</a:t>
            </a:r>
            <a:r>
              <a:rPr lang="fr-FR" sz="2200" dirty="0">
                <a:latin typeface="Comic Sans MS" pitchFamily="66" charset="0"/>
              </a:rPr>
              <a:t>LSI), puis à très large intégration (VLSI). Ces technologies avancées de </a:t>
            </a:r>
            <a:r>
              <a:rPr lang="fr-FR" sz="2200" dirty="0" err="1">
                <a:latin typeface="Comic Sans MS" pitchFamily="66" charset="0"/>
              </a:rPr>
              <a:t>semiconducteurs</a:t>
            </a:r>
            <a:r>
              <a:rPr lang="fr-FR" sz="2200" dirty="0">
                <a:latin typeface="Comic Sans MS" pitchFamily="66" charset="0"/>
              </a:rPr>
              <a:t> </a:t>
            </a:r>
            <a:r>
              <a:rPr lang="fr-FR" sz="2200" dirty="0" smtClean="0">
                <a:latin typeface="Comic Sans MS" pitchFamily="66" charset="0"/>
              </a:rPr>
              <a:t>sont devenues </a:t>
            </a:r>
            <a:r>
              <a:rPr lang="fr-FR" sz="2200" dirty="0">
                <a:latin typeface="Comic Sans MS" pitchFamily="66" charset="0"/>
              </a:rPr>
              <a:t>un enjeu stratégique dans bien des domaines et, notamment, dans celui des systèmes </a:t>
            </a:r>
            <a:r>
              <a:rPr lang="fr-FR" sz="2200" dirty="0" smtClean="0">
                <a:latin typeface="Comic Sans MS" pitchFamily="66" charset="0"/>
              </a:rPr>
              <a:t>et des </a:t>
            </a:r>
            <a:r>
              <a:rPr lang="fr-FR" sz="2200" dirty="0">
                <a:latin typeface="Comic Sans MS" pitchFamily="66" charset="0"/>
              </a:rPr>
              <a:t>réseaux de télécommunications. Aussi nous a-t-il paru souhaitable de rappeler succinctement</a:t>
            </a:r>
            <a:r>
              <a:rPr lang="fr-FR" sz="2200" dirty="0" smtClean="0">
                <a:latin typeface="Comic Sans MS" pitchFamily="66" charset="0"/>
              </a:rPr>
              <a:t>, dans </a:t>
            </a:r>
            <a:r>
              <a:rPr lang="fr-FR" sz="2200" dirty="0">
                <a:latin typeface="Comic Sans MS" pitchFamily="66" charset="0"/>
              </a:rPr>
              <a:t>une courte note, les données essentielles de cette mutation technologique fondamentale.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428604"/>
            <a:ext cx="5327099" cy="461665"/>
          </a:xfrm>
          <a:prstGeom prst="rect">
            <a:avLst/>
          </a:prstGeom>
        </p:spPr>
        <p:txBody>
          <a:bodyPr wrap="none">
            <a:spAutoFit/>
          </a:bodyPr>
          <a:lstStyle/>
          <a:p>
            <a:r>
              <a:rPr lang="fr-FR" sz="2400" b="1" dirty="0">
                <a:solidFill>
                  <a:srgbClr val="FF0000"/>
                </a:solidFill>
                <a:latin typeface="Comic Sans MS" pitchFamily="66" charset="0"/>
              </a:rPr>
              <a:t>Du « composant » au « système »</a:t>
            </a:r>
            <a:endParaRPr lang="fr-FR" sz="2400" dirty="0">
              <a:solidFill>
                <a:srgbClr val="FF0000"/>
              </a:solidFill>
              <a:latin typeface="Comic Sans MS" pitchFamily="66" charset="0"/>
            </a:endParaRPr>
          </a:p>
        </p:txBody>
      </p:sp>
      <p:sp>
        <p:nvSpPr>
          <p:cNvPr id="3" name="Rectangle 2"/>
          <p:cNvSpPr/>
          <p:nvPr/>
        </p:nvSpPr>
        <p:spPr>
          <a:xfrm>
            <a:off x="428596" y="1071546"/>
            <a:ext cx="8715404" cy="2123658"/>
          </a:xfrm>
          <a:prstGeom prst="rect">
            <a:avLst/>
          </a:prstGeom>
        </p:spPr>
        <p:txBody>
          <a:bodyPr wrap="square">
            <a:spAutoFit/>
          </a:bodyPr>
          <a:lstStyle/>
          <a:p>
            <a:r>
              <a:rPr lang="fr-FR" sz="2200" dirty="0">
                <a:latin typeface="Comic Sans MS" pitchFamily="66" charset="0"/>
              </a:rPr>
              <a:t>La mise en mémoire, le traitement et la transmission à courte ou longue distance, sous </a:t>
            </a:r>
            <a:r>
              <a:rPr lang="fr-FR" sz="2200" dirty="0" smtClean="0">
                <a:latin typeface="Comic Sans MS" pitchFamily="66" charset="0"/>
              </a:rPr>
              <a:t>forme électronique</a:t>
            </a:r>
            <a:r>
              <a:rPr lang="fr-FR" sz="2200" dirty="0">
                <a:latin typeface="Comic Sans MS" pitchFamily="66" charset="0"/>
              </a:rPr>
              <a:t>, des informations de toute nature (voix, écrits, signaux, données, images fixes </a:t>
            </a:r>
            <a:r>
              <a:rPr lang="fr-FR" sz="2200" dirty="0" smtClean="0">
                <a:latin typeface="Comic Sans MS" pitchFamily="66" charset="0"/>
              </a:rPr>
              <a:t>et animées</a:t>
            </a:r>
            <a:r>
              <a:rPr lang="fr-FR" sz="2200" dirty="0">
                <a:latin typeface="Comic Sans MS" pitchFamily="66" charset="0"/>
              </a:rPr>
              <a:t>) reposent sur l'existence de composants électroniques actifs qui permettent la réalisation </a:t>
            </a:r>
            <a:r>
              <a:rPr lang="fr-FR" sz="2200" dirty="0" smtClean="0">
                <a:latin typeface="Comic Sans MS" pitchFamily="66" charset="0"/>
              </a:rPr>
              <a:t>des fonctions </a:t>
            </a:r>
            <a:r>
              <a:rPr lang="fr-FR" sz="2200" dirty="0">
                <a:latin typeface="Comic Sans MS" pitchFamily="66" charset="0"/>
              </a:rPr>
              <a:t>élémentaires nécessaires (mémorisation, amplification, échantillonnage...</a:t>
            </a:r>
          </a:p>
        </p:txBody>
      </p:sp>
      <p:sp>
        <p:nvSpPr>
          <p:cNvPr id="4" name="Rectangle 3"/>
          <p:cNvSpPr/>
          <p:nvPr/>
        </p:nvSpPr>
        <p:spPr>
          <a:xfrm>
            <a:off x="500034" y="3214686"/>
            <a:ext cx="8429684" cy="3139321"/>
          </a:xfrm>
          <a:prstGeom prst="rect">
            <a:avLst/>
          </a:prstGeom>
        </p:spPr>
        <p:txBody>
          <a:bodyPr wrap="square">
            <a:spAutoFit/>
          </a:bodyPr>
          <a:lstStyle/>
          <a:p>
            <a:r>
              <a:rPr lang="fr-FR" sz="2200" dirty="0">
                <a:latin typeface="Comic Sans MS" pitchFamily="66" charset="0"/>
              </a:rPr>
              <a:t>L'invention du transistor en 1948, par William </a:t>
            </a:r>
            <a:r>
              <a:rPr lang="fr-FR" sz="2200" dirty="0" err="1">
                <a:latin typeface="Comic Sans MS" pitchFamily="66" charset="0"/>
              </a:rPr>
              <a:t>Schockley</a:t>
            </a:r>
            <a:r>
              <a:rPr lang="fr-FR" sz="2200" dirty="0">
                <a:latin typeface="Comic Sans MS" pitchFamily="66" charset="0"/>
              </a:rPr>
              <a:t> et son équipe des Bell </a:t>
            </a:r>
            <a:r>
              <a:rPr lang="fr-FR" sz="2200" dirty="0" err="1" smtClean="0">
                <a:latin typeface="Comic Sans MS" pitchFamily="66" charset="0"/>
              </a:rPr>
              <a:t>Telephone</a:t>
            </a:r>
            <a:r>
              <a:rPr lang="fr-FR" sz="2200" dirty="0" smtClean="0">
                <a:latin typeface="Comic Sans MS" pitchFamily="66" charset="0"/>
              </a:rPr>
              <a:t> </a:t>
            </a:r>
            <a:r>
              <a:rPr lang="fr-FR" sz="2200" dirty="0" err="1" smtClean="0">
                <a:latin typeface="Comic Sans MS" pitchFamily="66" charset="0"/>
              </a:rPr>
              <a:t>Laboratories</a:t>
            </a:r>
            <a:r>
              <a:rPr lang="fr-FR" sz="2200" dirty="0" smtClean="0">
                <a:latin typeface="Comic Sans MS" pitchFamily="66" charset="0"/>
              </a:rPr>
              <a:t> </a:t>
            </a:r>
            <a:r>
              <a:rPr lang="fr-FR" sz="2200" dirty="0">
                <a:latin typeface="Comic Sans MS" pitchFamily="66" charset="0"/>
              </a:rPr>
              <a:t>ouvrait une </a:t>
            </a:r>
            <a:r>
              <a:rPr lang="fr-FR" sz="2200" dirty="0" smtClean="0">
                <a:latin typeface="Comic Sans MS" pitchFamily="66" charset="0"/>
              </a:rPr>
              <a:t>ère technologique </a:t>
            </a:r>
            <a:r>
              <a:rPr lang="fr-FR" sz="2200" dirty="0">
                <a:latin typeface="Comic Sans MS" pitchFamily="66" charset="0"/>
              </a:rPr>
              <a:t>nouvelle qui préludait au développement prodigieux </a:t>
            </a:r>
            <a:r>
              <a:rPr lang="fr-FR" sz="2200" dirty="0" smtClean="0">
                <a:latin typeface="Comic Sans MS" pitchFamily="66" charset="0"/>
              </a:rPr>
              <a:t>des télécommunications </a:t>
            </a:r>
            <a:r>
              <a:rPr lang="fr-FR" sz="2200" dirty="0">
                <a:latin typeface="Comic Sans MS" pitchFamily="66" charset="0"/>
              </a:rPr>
              <a:t>et de l'informatique. En fait, la grande mutation technique ne </a:t>
            </a:r>
            <a:r>
              <a:rPr lang="fr-FR" sz="2200" dirty="0" smtClean="0">
                <a:latin typeface="Comic Sans MS" pitchFamily="66" charset="0"/>
              </a:rPr>
              <a:t>commencera véritablement </a:t>
            </a:r>
            <a:r>
              <a:rPr lang="fr-FR" sz="2200" dirty="0">
                <a:latin typeface="Comic Sans MS" pitchFamily="66" charset="0"/>
              </a:rPr>
              <a:t>qu'au début des années 1960 avec l'apparition des « circuits intégrés », puis, un </a:t>
            </a:r>
            <a:r>
              <a:rPr lang="fr-FR" sz="2200" dirty="0" smtClean="0">
                <a:latin typeface="Comic Sans MS" pitchFamily="66" charset="0"/>
              </a:rPr>
              <a:t>peu plus </a:t>
            </a:r>
            <a:r>
              <a:rPr lang="fr-FR" sz="2200" dirty="0">
                <a:latin typeface="Comic Sans MS" pitchFamily="66" charset="0"/>
              </a:rPr>
              <a:t>tard, avec le développement des circuits intégrés à grande échelle (LSI) et à très grande </a:t>
            </a:r>
            <a:r>
              <a:rPr lang="fr-FR" sz="2200" dirty="0" smtClean="0">
                <a:latin typeface="Comic Sans MS" pitchFamily="66" charset="0"/>
              </a:rPr>
              <a:t>échelle (</a:t>
            </a:r>
            <a:r>
              <a:rPr lang="fr-FR" sz="2200" dirty="0">
                <a:latin typeface="Comic Sans MS" pitchFamily="66" charset="0"/>
              </a:rPr>
              <a:t>VLSI).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1214422"/>
            <a:ext cx="8143932" cy="3139321"/>
          </a:xfrm>
          <a:prstGeom prst="rect">
            <a:avLst/>
          </a:prstGeom>
          <a:noFill/>
        </p:spPr>
        <p:txBody>
          <a:bodyPr wrap="square" rtlCol="0">
            <a:spAutoFit/>
          </a:bodyPr>
          <a:lstStyle/>
          <a:p>
            <a:r>
              <a:rPr lang="fr-FR" sz="2200" dirty="0" smtClean="0">
                <a:latin typeface="Comic Sans MS" pitchFamily="66" charset="0"/>
              </a:rPr>
              <a:t>On remarque que les télécommunications et l’électronique sont étroitement liés, donc l’essor  des télécoms est en réalité du à l’évolution de l’électronique. </a:t>
            </a:r>
          </a:p>
          <a:p>
            <a:r>
              <a:rPr lang="fr-FR" sz="2200" dirty="0" smtClean="0">
                <a:latin typeface="Comic Sans MS" pitchFamily="66" charset="0"/>
              </a:rPr>
              <a:t>Certes on a donné quelques dates de l’histoire des télécoms mais on va essayer dans ce cours de développer la relation entre les inventions en électronique et ses effets sur la modernisation des techniques de télécom.</a:t>
            </a:r>
          </a:p>
          <a:p>
            <a:r>
              <a:rPr lang="fr-FR" sz="2200" dirty="0" smtClean="0">
                <a:latin typeface="Comic Sans MS" pitchFamily="66" charset="0"/>
              </a:rPr>
              <a:t>Avant cela on va quand même présenter, le télégraphe optique de Chappe et le télégraphe électrique de Morse.</a:t>
            </a:r>
            <a:endParaRPr lang="fr-FR" sz="2200" dirty="0">
              <a:latin typeface="Comic Sans MS" pitchFamily="66"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285728"/>
            <a:ext cx="8358246" cy="6232475"/>
          </a:xfrm>
          <a:prstGeom prst="rect">
            <a:avLst/>
          </a:prstGeom>
        </p:spPr>
        <p:txBody>
          <a:bodyPr wrap="square">
            <a:spAutoFit/>
          </a:bodyPr>
          <a:lstStyle/>
          <a:p>
            <a:r>
              <a:rPr lang="fr-FR" sz="1900" dirty="0">
                <a:latin typeface="Comic Sans MS" pitchFamily="66" charset="0"/>
              </a:rPr>
              <a:t>Au début de l'électronique, ces composants actifs étaient essentiellement constitués de tubes à vide</a:t>
            </a:r>
            <a:r>
              <a:rPr lang="fr-FR" sz="1900" dirty="0" smtClean="0">
                <a:latin typeface="Comic Sans MS" pitchFamily="66" charset="0"/>
              </a:rPr>
              <a:t>. Depuis </a:t>
            </a:r>
            <a:r>
              <a:rPr lang="fr-FR" sz="1900" dirty="0">
                <a:latin typeface="Comic Sans MS" pitchFamily="66" charset="0"/>
              </a:rPr>
              <a:t>l'invention du transistor, en 1948, puis l'apparition des circuits intégrés au début des </a:t>
            </a:r>
            <a:r>
              <a:rPr lang="fr-FR" sz="1900" dirty="0" smtClean="0">
                <a:latin typeface="Comic Sans MS" pitchFamily="66" charset="0"/>
              </a:rPr>
              <a:t>années 1960</a:t>
            </a:r>
            <a:r>
              <a:rPr lang="fr-FR" sz="1900" dirty="0">
                <a:latin typeface="Comic Sans MS" pitchFamily="66" charset="0"/>
              </a:rPr>
              <a:t>, les composants </a:t>
            </a:r>
            <a:r>
              <a:rPr lang="fr-FR" sz="1900" dirty="0" err="1">
                <a:latin typeface="Comic Sans MS" pitchFamily="66" charset="0"/>
              </a:rPr>
              <a:t>semiconducteurs</a:t>
            </a:r>
            <a:r>
              <a:rPr lang="fr-FR" sz="1900" dirty="0">
                <a:latin typeface="Comic Sans MS" pitchFamily="66" charset="0"/>
              </a:rPr>
              <a:t> ont pris la place des tubes à vide, en raison notamment de </a:t>
            </a:r>
            <a:r>
              <a:rPr lang="fr-FR" sz="1900" dirty="0" smtClean="0">
                <a:latin typeface="Comic Sans MS" pitchFamily="66" charset="0"/>
              </a:rPr>
              <a:t>la miniaturisation </a:t>
            </a:r>
            <a:r>
              <a:rPr lang="fr-FR" sz="1900" dirty="0">
                <a:latin typeface="Comic Sans MS" pitchFamily="66" charset="0"/>
              </a:rPr>
              <a:t>de plus en plus poussée de ces composants. Cette miniaturisation ininterrompue a, </a:t>
            </a:r>
            <a:r>
              <a:rPr lang="fr-FR" sz="1900" dirty="0" smtClean="0">
                <a:latin typeface="Comic Sans MS" pitchFamily="66" charset="0"/>
              </a:rPr>
              <a:t>en effet</a:t>
            </a:r>
            <a:r>
              <a:rPr lang="fr-FR" sz="1900" dirty="0">
                <a:latin typeface="Comic Sans MS" pitchFamily="66" charset="0"/>
              </a:rPr>
              <a:t>, entraîné à la fois une réduction continue du coût </a:t>
            </a:r>
            <a:r>
              <a:rPr lang="fr-FR" sz="1900" dirty="0" smtClean="0">
                <a:latin typeface="Comic Sans MS" pitchFamily="66" charset="0"/>
              </a:rPr>
              <a:t>, </a:t>
            </a:r>
            <a:r>
              <a:rPr lang="fr-FR" sz="1900" dirty="0">
                <a:latin typeface="Comic Sans MS" pitchFamily="66" charset="0"/>
              </a:rPr>
              <a:t>une baisse de plus en plus grande </a:t>
            </a:r>
            <a:r>
              <a:rPr lang="fr-FR" sz="1900" dirty="0" smtClean="0">
                <a:latin typeface="Comic Sans MS" pitchFamily="66" charset="0"/>
              </a:rPr>
              <a:t>de la </a:t>
            </a:r>
            <a:r>
              <a:rPr lang="fr-FR" sz="1900" dirty="0">
                <a:latin typeface="Comic Sans MS" pitchFamily="66" charset="0"/>
              </a:rPr>
              <a:t>consommation en énergie, une augmentation </a:t>
            </a:r>
            <a:r>
              <a:rPr lang="fr-FR" sz="1900" dirty="0" smtClean="0">
                <a:latin typeface="Comic Sans MS" pitchFamily="66" charset="0"/>
              </a:rPr>
              <a:t>croissante </a:t>
            </a:r>
            <a:r>
              <a:rPr lang="fr-FR" sz="1900" dirty="0">
                <a:latin typeface="Comic Sans MS" pitchFamily="66" charset="0"/>
              </a:rPr>
              <a:t>des performances et de la fiabilité. Elle </a:t>
            </a:r>
            <a:r>
              <a:rPr lang="fr-FR" sz="1900" dirty="0" smtClean="0">
                <a:latin typeface="Comic Sans MS" pitchFamily="66" charset="0"/>
              </a:rPr>
              <a:t>a entraîné</a:t>
            </a:r>
            <a:r>
              <a:rPr lang="fr-FR" sz="1900" dirty="0">
                <a:latin typeface="Comic Sans MS" pitchFamily="66" charset="0"/>
              </a:rPr>
              <a:t>, en sens inverse, une « intégration » de plus en plus poussée de ces composants, </a:t>
            </a:r>
            <a:r>
              <a:rPr lang="fr-FR" sz="1900" dirty="0" smtClean="0">
                <a:latin typeface="Comic Sans MS" pitchFamily="66" charset="0"/>
              </a:rPr>
              <a:t>en permettant </a:t>
            </a:r>
            <a:r>
              <a:rPr lang="fr-FR" sz="1900" dirty="0">
                <a:latin typeface="Comic Sans MS" pitchFamily="66" charset="0"/>
              </a:rPr>
              <a:t>de rassembler sur une même petite surface de </a:t>
            </a:r>
            <a:r>
              <a:rPr lang="fr-FR" sz="1900" dirty="0" err="1">
                <a:latin typeface="Comic Sans MS" pitchFamily="66" charset="0"/>
              </a:rPr>
              <a:t>semiconducteur</a:t>
            </a:r>
            <a:r>
              <a:rPr lang="fr-FR" sz="1900" dirty="0">
                <a:latin typeface="Comic Sans MS" pitchFamily="66" charset="0"/>
              </a:rPr>
              <a:t> de quelques </a:t>
            </a:r>
            <a:r>
              <a:rPr lang="fr-FR" sz="1900" dirty="0" smtClean="0">
                <a:latin typeface="Comic Sans MS" pitchFamily="66" charset="0"/>
              </a:rPr>
              <a:t>millimètres carrés</a:t>
            </a:r>
            <a:r>
              <a:rPr lang="fr-FR" sz="1900" dirty="0">
                <a:latin typeface="Comic Sans MS" pitchFamily="66" charset="0"/>
              </a:rPr>
              <a:t>, des nombres de plus en plus grands de composants élémentaires. Les progrès accomplis </a:t>
            </a:r>
            <a:r>
              <a:rPr lang="fr-FR" sz="1900" dirty="0" smtClean="0">
                <a:latin typeface="Comic Sans MS" pitchFamily="66" charset="0"/>
              </a:rPr>
              <a:t>ont été </a:t>
            </a:r>
            <a:r>
              <a:rPr lang="fr-FR" sz="1900" dirty="0">
                <a:latin typeface="Comic Sans MS" pitchFamily="66" charset="0"/>
              </a:rPr>
              <a:t>vertigineux, avec une loi quasi inéluctable de division par deux des dimensions élémentaires (</a:t>
            </a:r>
            <a:r>
              <a:rPr lang="fr-FR" sz="1900" dirty="0" smtClean="0">
                <a:latin typeface="Comic Sans MS" pitchFamily="66" charset="0"/>
              </a:rPr>
              <a:t>et donc </a:t>
            </a:r>
            <a:r>
              <a:rPr lang="fr-FR" sz="1900" dirty="0">
                <a:latin typeface="Comic Sans MS" pitchFamily="66" charset="0"/>
              </a:rPr>
              <a:t>une multiplication par quatre du nombre de composants par unité de surface) tous les quatre ans</a:t>
            </a:r>
            <a:r>
              <a:rPr lang="fr-FR" sz="1900" dirty="0" smtClean="0">
                <a:latin typeface="Comic Sans MS" pitchFamily="66" charset="0"/>
              </a:rPr>
              <a:t>. C'est </a:t>
            </a:r>
            <a:r>
              <a:rPr lang="fr-FR" sz="1900" dirty="0">
                <a:latin typeface="Comic Sans MS" pitchFamily="66" charset="0"/>
              </a:rPr>
              <a:t>ainsi qu'en une quarantaine d'années on a divisé par 1000 les dimensions élémentaires, </a:t>
            </a:r>
            <a:r>
              <a:rPr lang="fr-FR" sz="1900" dirty="0" smtClean="0">
                <a:latin typeface="Comic Sans MS" pitchFamily="66" charset="0"/>
              </a:rPr>
              <a:t>en passant </a:t>
            </a:r>
            <a:r>
              <a:rPr lang="fr-FR" sz="1900" dirty="0">
                <a:latin typeface="Comic Sans MS" pitchFamily="66" charset="0"/>
              </a:rPr>
              <a:t>du millimètre au micron, et multiplié par 1 000 </a:t>
            </a:r>
            <a:r>
              <a:rPr lang="fr-FR" sz="1900" dirty="0" err="1">
                <a:latin typeface="Comic Sans MS" pitchFamily="66" charset="0"/>
              </a:rPr>
              <a:t>000</a:t>
            </a:r>
            <a:r>
              <a:rPr lang="fr-FR" sz="1900" dirty="0">
                <a:latin typeface="Comic Sans MS" pitchFamily="66" charset="0"/>
              </a:rPr>
              <a:t> la densité des composants, </a:t>
            </a:r>
            <a:r>
              <a:rPr lang="fr-FR" sz="1900" dirty="0" smtClean="0">
                <a:latin typeface="Comic Sans MS" pitchFamily="66" charset="0"/>
              </a:rPr>
              <a:t>avec aujourd'hui </a:t>
            </a:r>
            <a:r>
              <a:rPr lang="fr-FR" sz="1900" dirty="0">
                <a:latin typeface="Comic Sans MS" pitchFamily="66" charset="0"/>
              </a:rPr>
              <a:t>un million de transistors sur une surface équivalente à celle d'un confetti, </a:t>
            </a:r>
            <a:r>
              <a:rPr lang="fr-FR" sz="1900" dirty="0" smtClean="0">
                <a:latin typeface="Comic Sans MS" pitchFamily="66" charset="0"/>
              </a:rPr>
              <a:t>surface nécessaire </a:t>
            </a:r>
            <a:r>
              <a:rPr lang="fr-FR" sz="1900" dirty="0">
                <a:latin typeface="Comic Sans MS" pitchFamily="66" charset="0"/>
              </a:rPr>
              <a:t>à l'origine pour réaliser un seul d'entre eux.</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2976" y="500042"/>
            <a:ext cx="5860900" cy="461665"/>
          </a:xfrm>
          <a:prstGeom prst="rect">
            <a:avLst/>
          </a:prstGeom>
        </p:spPr>
        <p:txBody>
          <a:bodyPr wrap="none">
            <a:spAutoFit/>
          </a:bodyPr>
          <a:lstStyle/>
          <a:p>
            <a:r>
              <a:rPr lang="fr-FR" sz="2400" b="1" dirty="0">
                <a:solidFill>
                  <a:srgbClr val="FF0000"/>
                </a:solidFill>
                <a:latin typeface="Comic Sans MS" pitchFamily="66" charset="0"/>
              </a:rPr>
              <a:t>Marché mondial des semi-conducteurs</a:t>
            </a:r>
            <a:endParaRPr lang="fr-FR" sz="2400" dirty="0">
              <a:solidFill>
                <a:srgbClr val="FF0000"/>
              </a:solidFill>
              <a:latin typeface="Comic Sans MS" pitchFamily="66" charset="0"/>
            </a:endParaRPr>
          </a:p>
        </p:txBody>
      </p:sp>
      <p:sp>
        <p:nvSpPr>
          <p:cNvPr id="3" name="Rectangle 2"/>
          <p:cNvSpPr/>
          <p:nvPr/>
        </p:nvSpPr>
        <p:spPr>
          <a:xfrm>
            <a:off x="642878" y="928670"/>
            <a:ext cx="8501122" cy="5632311"/>
          </a:xfrm>
          <a:prstGeom prst="rect">
            <a:avLst/>
          </a:prstGeom>
        </p:spPr>
        <p:txBody>
          <a:bodyPr wrap="square">
            <a:spAutoFit/>
          </a:bodyPr>
          <a:lstStyle/>
          <a:p>
            <a:r>
              <a:rPr lang="fr-FR" sz="2000" dirty="0">
                <a:latin typeface="Comic Sans MS" pitchFamily="66" charset="0"/>
              </a:rPr>
              <a:t>Le marché des composants électroniques, dans son ensemble, est un marché considérable. </a:t>
            </a:r>
            <a:r>
              <a:rPr lang="fr-FR" sz="2000" dirty="0" smtClean="0">
                <a:latin typeface="Comic Sans MS" pitchFamily="66" charset="0"/>
              </a:rPr>
              <a:t>On l'évaluait</a:t>
            </a:r>
            <a:r>
              <a:rPr lang="fr-FR" sz="2000" dirty="0">
                <a:latin typeface="Comic Sans MS" pitchFamily="66" charset="0"/>
              </a:rPr>
              <a:t>, en 1992, à 130 milliards de dollars, soit une fois et demie le marché mondial </a:t>
            </a:r>
            <a:r>
              <a:rPr lang="fr-FR" sz="2000" dirty="0" smtClean="0">
                <a:latin typeface="Comic Sans MS" pitchFamily="66" charset="0"/>
              </a:rPr>
              <a:t>des équipements </a:t>
            </a:r>
            <a:r>
              <a:rPr lang="fr-FR" sz="2000" dirty="0">
                <a:latin typeface="Comic Sans MS" pitchFamily="66" charset="0"/>
              </a:rPr>
              <a:t>de télécommunications.</a:t>
            </a:r>
          </a:p>
          <a:p>
            <a:r>
              <a:rPr lang="fr-FR" sz="2000" dirty="0">
                <a:latin typeface="Comic Sans MS" pitchFamily="66" charset="0"/>
              </a:rPr>
              <a:t>À l'intérieur de ce vaste marché des composants électroniques, le marché proprement dit des </a:t>
            </a:r>
            <a:r>
              <a:rPr lang="fr-FR" sz="2000" dirty="0" err="1" smtClean="0">
                <a:latin typeface="Comic Sans MS" pitchFamily="66" charset="0"/>
              </a:rPr>
              <a:t>semiconducteurs</a:t>
            </a:r>
            <a:r>
              <a:rPr lang="fr-FR" sz="2000" dirty="0" smtClean="0">
                <a:latin typeface="Comic Sans MS" pitchFamily="66" charset="0"/>
              </a:rPr>
              <a:t> était </a:t>
            </a:r>
            <a:r>
              <a:rPr lang="fr-FR" sz="2000" dirty="0">
                <a:latin typeface="Comic Sans MS" pitchFamily="66" charset="0"/>
              </a:rPr>
              <a:t>évalué, à la même époque, à 60 milliards de dollars environ. Quant au taux </a:t>
            </a:r>
            <a:r>
              <a:rPr lang="fr-FR" sz="2000" dirty="0" smtClean="0">
                <a:latin typeface="Comic Sans MS" pitchFamily="66" charset="0"/>
              </a:rPr>
              <a:t>de croissance </a:t>
            </a:r>
            <a:r>
              <a:rPr lang="fr-FR" sz="2000" dirty="0">
                <a:latin typeface="Comic Sans MS" pitchFamily="66" charset="0"/>
              </a:rPr>
              <a:t>de ce marché des semi-conducteurs, il se maintenait à un niveau élevé (plus de 10 % </a:t>
            </a:r>
            <a:r>
              <a:rPr lang="fr-FR" sz="2000" dirty="0" smtClean="0">
                <a:latin typeface="Comic Sans MS" pitchFamily="66" charset="0"/>
              </a:rPr>
              <a:t>par an</a:t>
            </a:r>
            <a:r>
              <a:rPr lang="fr-FR" sz="2000" dirty="0">
                <a:latin typeface="Comic Sans MS" pitchFamily="66" charset="0"/>
              </a:rPr>
              <a:t>). Mais le secteur le plus intéressant de ce marché est celui des circuits intégrés qui, à lui seul</a:t>
            </a:r>
            <a:r>
              <a:rPr lang="fr-FR" sz="2000" dirty="0" smtClean="0">
                <a:latin typeface="Comic Sans MS" pitchFamily="66" charset="0"/>
              </a:rPr>
              <a:t>, représentait</a:t>
            </a:r>
            <a:r>
              <a:rPr lang="fr-FR" sz="2000" dirty="0">
                <a:latin typeface="Comic Sans MS" pitchFamily="66" charset="0"/>
              </a:rPr>
              <a:t>, en 1992, 83 % du marché des semi-conducteurs et dont la croissance moyenne </a:t>
            </a:r>
            <a:r>
              <a:rPr lang="fr-FR" sz="2000" dirty="0" smtClean="0">
                <a:latin typeface="Comic Sans MS" pitchFamily="66" charset="0"/>
              </a:rPr>
              <a:t>depuis 1987 </a:t>
            </a:r>
            <a:r>
              <a:rPr lang="fr-FR" sz="2000" dirty="0">
                <a:latin typeface="Comic Sans MS" pitchFamily="66" charset="0"/>
              </a:rPr>
              <a:t>était de plus de 12 % par an. Cependant on remarquera que ce taux de croissance </a:t>
            </a:r>
            <a:r>
              <a:rPr lang="fr-FR" sz="2000" dirty="0" smtClean="0">
                <a:latin typeface="Comic Sans MS" pitchFamily="66" charset="0"/>
              </a:rPr>
              <a:t>moyen recouvre </a:t>
            </a:r>
            <a:r>
              <a:rPr lang="fr-FR" sz="2000" dirty="0">
                <a:latin typeface="Comic Sans MS" pitchFamily="66" charset="0"/>
              </a:rPr>
              <a:t>des situations très différentes selon les types de circuits : croissance de l'ordre de 20 % </a:t>
            </a:r>
            <a:r>
              <a:rPr lang="fr-FR" sz="2000" dirty="0" smtClean="0">
                <a:latin typeface="Comic Sans MS" pitchFamily="66" charset="0"/>
              </a:rPr>
              <a:t>par an </a:t>
            </a:r>
            <a:r>
              <a:rPr lang="fr-FR" sz="2000" dirty="0">
                <a:latin typeface="Comic Sans MS" pitchFamily="66" charset="0"/>
              </a:rPr>
              <a:t>pour les mémoires et les microprocesseurs, qui représentent, à eux seuls, près de 60 % du </a:t>
            </a:r>
            <a:r>
              <a:rPr lang="fr-FR" sz="2000" dirty="0" smtClean="0">
                <a:latin typeface="Comic Sans MS" pitchFamily="66" charset="0"/>
              </a:rPr>
              <a:t>marché des </a:t>
            </a:r>
            <a:r>
              <a:rPr lang="fr-FR" sz="2000" dirty="0">
                <a:latin typeface="Comic Sans MS" pitchFamily="66" charset="0"/>
              </a:rPr>
              <a:t>circuits intégrés, mais, a contrario, régression de l'ordre de 8 % par an des circuits bipolaires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285728"/>
            <a:ext cx="8143932" cy="6232475"/>
          </a:xfrm>
          <a:prstGeom prst="rect">
            <a:avLst/>
          </a:prstGeom>
        </p:spPr>
        <p:txBody>
          <a:bodyPr wrap="square">
            <a:spAutoFit/>
          </a:bodyPr>
          <a:lstStyle/>
          <a:p>
            <a:r>
              <a:rPr lang="fr-FR" sz="1900" dirty="0">
                <a:latin typeface="Comic Sans MS" pitchFamily="66" charset="0"/>
              </a:rPr>
              <a:t>Jusqu'en 1990, le marché des semi-conducteurs était dominé de façon écrasante par les </a:t>
            </a:r>
            <a:r>
              <a:rPr lang="fr-FR" sz="1900" dirty="0" smtClean="0">
                <a:latin typeface="Comic Sans MS" pitchFamily="66" charset="0"/>
              </a:rPr>
              <a:t>producteurs japonais </a:t>
            </a:r>
            <a:r>
              <a:rPr lang="fr-FR" sz="1900" dirty="0">
                <a:latin typeface="Comic Sans MS" pitchFamily="66" charset="0"/>
              </a:rPr>
              <a:t>(NEC, Toshiba, Hitachi, Fujitsu ... ). Depuis 1991, l'industrie américaine a fait un </a:t>
            </a:r>
            <a:r>
              <a:rPr lang="fr-FR" sz="1900" dirty="0" smtClean="0">
                <a:latin typeface="Comic Sans MS" pitchFamily="66" charset="0"/>
              </a:rPr>
              <a:t>retour spectaculaire </a:t>
            </a:r>
            <a:r>
              <a:rPr lang="fr-FR" sz="1900" dirty="0">
                <a:latin typeface="Comic Sans MS" pitchFamily="66" charset="0"/>
              </a:rPr>
              <a:t>: Intel est devenu le premier producteur mondial, avec un chiffre d'affaires de plus de </a:t>
            </a:r>
            <a:r>
              <a:rPr lang="fr-FR" sz="1900" dirty="0" smtClean="0">
                <a:latin typeface="Comic Sans MS" pitchFamily="66" charset="0"/>
              </a:rPr>
              <a:t>5 milliards </a:t>
            </a:r>
            <a:r>
              <a:rPr lang="fr-FR" sz="1900" dirty="0">
                <a:latin typeface="Comic Sans MS" pitchFamily="66" charset="0"/>
              </a:rPr>
              <a:t>de dollars en 1992 et Motorola devance Hitachi. Quant au constructeur franco-italien </a:t>
            </a:r>
            <a:r>
              <a:rPr lang="fr-FR" sz="1900" dirty="0" err="1" smtClean="0">
                <a:latin typeface="Comic Sans MS" pitchFamily="66" charset="0"/>
              </a:rPr>
              <a:t>SGSThomson</a:t>
            </a:r>
            <a:r>
              <a:rPr lang="fr-FR" sz="1900" dirty="0" smtClean="0">
                <a:latin typeface="Comic Sans MS" pitchFamily="66" charset="0"/>
              </a:rPr>
              <a:t> il </a:t>
            </a:r>
            <a:r>
              <a:rPr lang="fr-FR" sz="1900" dirty="0">
                <a:latin typeface="Comic Sans MS" pitchFamily="66" charset="0"/>
              </a:rPr>
              <a:t>se situe au 13ème rang mondial avec un chiffre d'affaires de l'ordre de 1,5 milliard </a:t>
            </a:r>
            <a:r>
              <a:rPr lang="fr-FR" sz="1900" dirty="0" smtClean="0">
                <a:latin typeface="Comic Sans MS" pitchFamily="66" charset="0"/>
              </a:rPr>
              <a:t>de dollars</a:t>
            </a:r>
            <a:r>
              <a:rPr lang="fr-FR" sz="1900" dirty="0">
                <a:latin typeface="Comic Sans MS" pitchFamily="66" charset="0"/>
              </a:rPr>
              <a:t>, derrière Philips (2 milliards de dollars) mais devant Siemens (1,2 milliard de dollars). Philips</a:t>
            </a:r>
            <a:r>
              <a:rPr lang="fr-FR" sz="1900" dirty="0" smtClean="0">
                <a:latin typeface="Comic Sans MS" pitchFamily="66" charset="0"/>
              </a:rPr>
              <a:t>, SGS-Thomson </a:t>
            </a:r>
            <a:r>
              <a:rPr lang="fr-FR" sz="1900" dirty="0">
                <a:latin typeface="Comic Sans MS" pitchFamily="66" charset="0"/>
              </a:rPr>
              <a:t>et Siemens sont d'ailleurs les seuls constructeurs européens figurant dans cette </a:t>
            </a:r>
            <a:r>
              <a:rPr lang="fr-FR" sz="1900" dirty="0" smtClean="0">
                <a:latin typeface="Comic Sans MS" pitchFamily="66" charset="0"/>
              </a:rPr>
              <a:t>liste des </a:t>
            </a:r>
            <a:r>
              <a:rPr lang="fr-FR" sz="1900" dirty="0">
                <a:latin typeface="Comic Sans MS" pitchFamily="66" charset="0"/>
              </a:rPr>
              <a:t>20 premiers producteurs mondiaux de semi-conducteurs</a:t>
            </a:r>
            <a:r>
              <a:rPr lang="fr-FR" sz="1900" dirty="0" smtClean="0">
                <a:latin typeface="Comic Sans MS" pitchFamily="66" charset="0"/>
              </a:rPr>
              <a:t>.  Les </a:t>
            </a:r>
            <a:r>
              <a:rPr lang="fr-FR" sz="1900" dirty="0">
                <a:latin typeface="Comic Sans MS" pitchFamily="66" charset="0"/>
              </a:rPr>
              <a:t>évolutions considérables observées dans le domaine des circuits intégrés ont de fortes </a:t>
            </a:r>
            <a:r>
              <a:rPr lang="fr-FR" sz="1900" dirty="0" smtClean="0">
                <a:latin typeface="Comic Sans MS" pitchFamily="66" charset="0"/>
              </a:rPr>
              <a:t>chances  de </a:t>
            </a:r>
            <a:r>
              <a:rPr lang="fr-FR" sz="1900" dirty="0">
                <a:latin typeface="Comic Sans MS" pitchFamily="66" charset="0"/>
              </a:rPr>
              <a:t>se poursuivre. Au plan technique, il est évident qu'on finira par se heurter à des barrières </a:t>
            </a:r>
            <a:r>
              <a:rPr lang="fr-FR" sz="1900" dirty="0" smtClean="0">
                <a:latin typeface="Comic Sans MS" pitchFamily="66" charset="0"/>
              </a:rPr>
              <a:t>physiques (</a:t>
            </a:r>
            <a:r>
              <a:rPr lang="fr-FR" sz="1900" dirty="0">
                <a:latin typeface="Comic Sans MS" pitchFamily="66" charset="0"/>
              </a:rPr>
              <a:t>la nature granulaire de l'électricité et de la matière, en limites ultimes ... ). Mais on ne voit </a:t>
            </a:r>
            <a:r>
              <a:rPr lang="fr-FR" sz="1900" dirty="0" smtClean="0">
                <a:latin typeface="Comic Sans MS" pitchFamily="66" charset="0"/>
              </a:rPr>
              <a:t>pas aujourd'hui </a:t>
            </a:r>
            <a:r>
              <a:rPr lang="fr-FR" sz="1900" dirty="0">
                <a:latin typeface="Comic Sans MS" pitchFamily="66" charset="0"/>
              </a:rPr>
              <a:t>de raison majeure pour que la plongée vers des miniaturisations de plus en plus </a:t>
            </a:r>
            <a:r>
              <a:rPr lang="fr-FR" sz="1900" dirty="0" smtClean="0">
                <a:latin typeface="Comic Sans MS" pitchFamily="66" charset="0"/>
              </a:rPr>
              <a:t>poussées (</a:t>
            </a:r>
            <a:r>
              <a:rPr lang="fr-FR" sz="1900" dirty="0">
                <a:latin typeface="Comic Sans MS" pitchFamily="66" charset="0"/>
              </a:rPr>
              <a:t>et donc, à l'inverse, des intégrations de plus en plus élevées) ne se poursuive pas au même </a:t>
            </a:r>
            <a:r>
              <a:rPr lang="fr-FR" sz="1900" dirty="0" smtClean="0">
                <a:latin typeface="Comic Sans MS" pitchFamily="66" charset="0"/>
              </a:rPr>
              <a:t>rythme jusqu'alors </a:t>
            </a:r>
            <a:r>
              <a:rPr lang="fr-FR" sz="1900" dirty="0">
                <a:latin typeface="Comic Sans MS" pitchFamily="66" charset="0"/>
              </a:rPr>
              <a:t>observé, au moins pour les dix ans à venir. La figure 1.2. montre l'évolution </a:t>
            </a:r>
            <a:r>
              <a:rPr lang="fr-FR" sz="1900" dirty="0" smtClean="0">
                <a:latin typeface="Comic Sans MS" pitchFamily="66" charset="0"/>
              </a:rPr>
              <a:t>extraordinaire du </a:t>
            </a:r>
            <a:r>
              <a:rPr lang="fr-FR" sz="1900" dirty="0">
                <a:latin typeface="Comic Sans MS" pitchFamily="66" charset="0"/>
              </a:rPr>
              <a:t>nombre de transistors par puce depuis le début des années 1970.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1443841"/>
            <a:ext cx="8501090" cy="2800767"/>
          </a:xfrm>
          <a:prstGeom prst="rect">
            <a:avLst/>
          </a:prstGeom>
        </p:spPr>
        <p:txBody>
          <a:bodyPr wrap="square">
            <a:spAutoFit/>
          </a:bodyPr>
          <a:lstStyle/>
          <a:p>
            <a:r>
              <a:rPr lang="fr-FR" sz="2200" dirty="0">
                <a:latin typeface="Comic Sans MS" pitchFamily="66" charset="0"/>
              </a:rPr>
              <a:t>Il semble bien que l'on s'achemine vers des densités de l'ordre de 100 millions de transistors par puce.</a:t>
            </a:r>
          </a:p>
          <a:p>
            <a:r>
              <a:rPr lang="fr-FR" sz="2200" dirty="0">
                <a:latin typeface="Comic Sans MS" pitchFamily="66" charset="0"/>
              </a:rPr>
              <a:t>À ce niveau d'intégration, la puissance élémentaire de ces composants est telle qu'ils deviennent </a:t>
            </a:r>
            <a:r>
              <a:rPr lang="fr-FR" sz="2200" dirty="0" smtClean="0">
                <a:latin typeface="Comic Sans MS" pitchFamily="66" charset="0"/>
              </a:rPr>
              <a:t>des éléments </a:t>
            </a:r>
            <a:r>
              <a:rPr lang="fr-FR" sz="2200" dirty="0">
                <a:latin typeface="Comic Sans MS" pitchFamily="66" charset="0"/>
              </a:rPr>
              <a:t>stratégiques pour les futurs systèmes. Il n'est pas exagéré de dire que la maîtrise de </a:t>
            </a:r>
            <a:r>
              <a:rPr lang="fr-FR" sz="2200" dirty="0" smtClean="0">
                <a:latin typeface="Comic Sans MS" pitchFamily="66" charset="0"/>
              </a:rPr>
              <a:t>tels composants </a:t>
            </a:r>
            <a:r>
              <a:rPr lang="fr-FR" sz="2200" dirty="0">
                <a:latin typeface="Comic Sans MS" pitchFamily="66" charset="0"/>
              </a:rPr>
              <a:t>peut conduire à l'hégémonie mondiale non seulement dans le domaine des </a:t>
            </a:r>
            <a:r>
              <a:rPr lang="fr-FR" sz="2200" dirty="0" smtClean="0">
                <a:latin typeface="Comic Sans MS" pitchFamily="66" charset="0"/>
              </a:rPr>
              <a:t>composants eux-mêmes </a:t>
            </a:r>
            <a:r>
              <a:rPr lang="fr-FR" sz="2200" dirty="0">
                <a:latin typeface="Comic Sans MS" pitchFamily="66" charset="0"/>
              </a:rPr>
              <a:t>mais aussi dans celui des systèmes.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428604"/>
            <a:ext cx="8329524" cy="523220"/>
          </a:xfrm>
          <a:prstGeom prst="rect">
            <a:avLst/>
          </a:prstGeom>
        </p:spPr>
        <p:txBody>
          <a:bodyPr wrap="none">
            <a:spAutoFit/>
          </a:bodyPr>
          <a:lstStyle/>
          <a:p>
            <a:r>
              <a:rPr lang="fr-FR" sz="2800" b="1" dirty="0">
                <a:solidFill>
                  <a:srgbClr val="FF0000"/>
                </a:solidFill>
                <a:latin typeface="Comic Sans MS" pitchFamily="66" charset="0"/>
              </a:rPr>
              <a:t>Les circuits intégrés et les télécommunications</a:t>
            </a:r>
            <a:endParaRPr lang="fr-FR" sz="2800" dirty="0">
              <a:solidFill>
                <a:srgbClr val="FF0000"/>
              </a:solidFill>
              <a:latin typeface="Comic Sans MS" pitchFamily="66" charset="0"/>
            </a:endParaRPr>
          </a:p>
        </p:txBody>
      </p:sp>
      <p:sp>
        <p:nvSpPr>
          <p:cNvPr id="3" name="Rectangle 2"/>
          <p:cNvSpPr/>
          <p:nvPr/>
        </p:nvSpPr>
        <p:spPr>
          <a:xfrm>
            <a:off x="857224" y="1000108"/>
            <a:ext cx="8286776" cy="3477875"/>
          </a:xfrm>
          <a:prstGeom prst="rect">
            <a:avLst/>
          </a:prstGeom>
        </p:spPr>
        <p:txBody>
          <a:bodyPr wrap="square">
            <a:spAutoFit/>
          </a:bodyPr>
          <a:lstStyle/>
          <a:p>
            <a:r>
              <a:rPr lang="fr-FR" sz="2000" dirty="0">
                <a:latin typeface="Comic Sans MS" pitchFamily="66" charset="0"/>
              </a:rPr>
              <a:t>Le monde des télécommunications a lui aussi connu l'intrusion puis l'envahissement des </a:t>
            </a:r>
            <a:r>
              <a:rPr lang="fr-FR" sz="2000" dirty="0" smtClean="0">
                <a:latin typeface="Comic Sans MS" pitchFamily="66" charset="0"/>
              </a:rPr>
              <a:t>puces électroniques</a:t>
            </a:r>
            <a:r>
              <a:rPr lang="fr-FR" sz="2000" dirty="0">
                <a:latin typeface="Comic Sans MS" pitchFamily="66" charset="0"/>
              </a:rPr>
              <a:t>, à la fois par substitution dans les domaines d'emploi traditionnels des </a:t>
            </a:r>
            <a:r>
              <a:rPr lang="fr-FR" sz="2000" dirty="0" smtClean="0">
                <a:latin typeface="Comic Sans MS" pitchFamily="66" charset="0"/>
              </a:rPr>
              <a:t>composants électroniques</a:t>
            </a:r>
            <a:r>
              <a:rPr lang="fr-FR" sz="2000" dirty="0">
                <a:latin typeface="Comic Sans MS" pitchFamily="66" charset="0"/>
              </a:rPr>
              <a:t>, comme dans les dispositifs de transmission, mais aussi par remplacement </a:t>
            </a:r>
            <a:r>
              <a:rPr lang="fr-FR" sz="2000" dirty="0" smtClean="0">
                <a:latin typeface="Comic Sans MS" pitchFamily="66" charset="0"/>
              </a:rPr>
              <a:t>de techniques </a:t>
            </a:r>
            <a:r>
              <a:rPr lang="fr-FR" sz="2000" dirty="0">
                <a:latin typeface="Comic Sans MS" pitchFamily="66" charset="0"/>
              </a:rPr>
              <a:t>non électroniques, dans les autres domaines. C'est ainsi que la commutation, à </a:t>
            </a:r>
            <a:r>
              <a:rPr lang="fr-FR" sz="2000" dirty="0" smtClean="0">
                <a:latin typeface="Comic Sans MS" pitchFamily="66" charset="0"/>
              </a:rPr>
              <a:t>l'origine électromécanique</a:t>
            </a:r>
            <a:r>
              <a:rPr lang="fr-FR" sz="2000" dirty="0">
                <a:latin typeface="Comic Sans MS" pitchFamily="66" charset="0"/>
              </a:rPr>
              <a:t>, a été entièrement bouleversée par les techniques de numérisation de la parole et</a:t>
            </a:r>
          </a:p>
          <a:p>
            <a:r>
              <a:rPr lang="fr-FR" sz="2000" dirty="0">
                <a:latin typeface="Comic Sans MS" pitchFamily="66" charset="0"/>
              </a:rPr>
              <a:t>de commutation temporelle, fondées sur des traitements électroniques de l'information et donc </a:t>
            </a:r>
            <a:r>
              <a:rPr lang="fr-FR" sz="2000" dirty="0" smtClean="0">
                <a:latin typeface="Comic Sans MS" pitchFamily="66" charset="0"/>
              </a:rPr>
              <a:t>sur l'emploi </a:t>
            </a:r>
            <a:r>
              <a:rPr lang="fr-FR" sz="2000" dirty="0">
                <a:latin typeface="Comic Sans MS" pitchFamily="66" charset="0"/>
              </a:rPr>
              <a:t>des circuits intégrés électroniques.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335846"/>
            <a:ext cx="7715304" cy="5170646"/>
          </a:xfrm>
          <a:prstGeom prst="rect">
            <a:avLst/>
          </a:prstGeom>
        </p:spPr>
        <p:txBody>
          <a:bodyPr wrap="square">
            <a:spAutoFit/>
          </a:bodyPr>
          <a:lstStyle/>
          <a:p>
            <a:r>
              <a:rPr lang="fr-FR" sz="2200" dirty="0">
                <a:latin typeface="Comic Sans MS" pitchFamily="66" charset="0"/>
              </a:rPr>
              <a:t>L'expansion considérable des télécommunications, tout comme celle de l'informatique, s'est </a:t>
            </a:r>
            <a:r>
              <a:rPr lang="fr-FR" sz="2200" dirty="0" smtClean="0">
                <a:latin typeface="Comic Sans MS" pitchFamily="66" charset="0"/>
              </a:rPr>
              <a:t>appuyée sur </a:t>
            </a:r>
            <a:r>
              <a:rPr lang="fr-FR" sz="2200" dirty="0">
                <a:latin typeface="Comic Sans MS" pitchFamily="66" charset="0"/>
              </a:rPr>
              <a:t>celle de la microélectronique, mais elle a aussi, réciproquement, nourri cette expansion. </a:t>
            </a:r>
            <a:r>
              <a:rPr lang="fr-FR" sz="2200" dirty="0" smtClean="0">
                <a:latin typeface="Comic Sans MS" pitchFamily="66" charset="0"/>
              </a:rPr>
              <a:t>Certains services </a:t>
            </a:r>
            <a:r>
              <a:rPr lang="fr-FR" sz="2200" dirty="0">
                <a:latin typeface="Comic Sans MS" pitchFamily="66" charset="0"/>
              </a:rPr>
              <a:t>de télécommunications n'auraient pu pratiquement se concevoir sans les </a:t>
            </a:r>
            <a:r>
              <a:rPr lang="fr-FR" sz="2200" dirty="0" smtClean="0">
                <a:latin typeface="Comic Sans MS" pitchFamily="66" charset="0"/>
              </a:rPr>
              <a:t>puces électroniques</a:t>
            </a:r>
            <a:r>
              <a:rPr lang="fr-FR" sz="2200" dirty="0">
                <a:latin typeface="Comic Sans MS" pitchFamily="66" charset="0"/>
              </a:rPr>
              <a:t>. C'est ainsi que le succès du vidéotex français a reposé sur le bas coût de son terminal</a:t>
            </a:r>
            <a:r>
              <a:rPr lang="fr-FR" sz="2200" dirty="0" smtClean="0">
                <a:latin typeface="Comic Sans MS" pitchFamily="66" charset="0"/>
              </a:rPr>
              <a:t>, le </a:t>
            </a:r>
            <a:r>
              <a:rPr lang="fr-FR" sz="2200" dirty="0">
                <a:latin typeface="Comic Sans MS" pitchFamily="66" charset="0"/>
              </a:rPr>
              <a:t>Minitel et que, sans ces composants, il aurait été impossible de concevoir un terminal vidéotex </a:t>
            </a:r>
            <a:r>
              <a:rPr lang="fr-FR" sz="2200" dirty="0" smtClean="0">
                <a:latin typeface="Comic Sans MS" pitchFamily="66" charset="0"/>
              </a:rPr>
              <a:t>à très bas prix et </a:t>
            </a:r>
            <a:r>
              <a:rPr lang="fr-FR" sz="2200" dirty="0">
                <a:latin typeface="Comic Sans MS" pitchFamily="66" charset="0"/>
              </a:rPr>
              <a:t>donc de franchir le « seuil d'amorçage » d'une diffusion grand public. Par </a:t>
            </a:r>
            <a:r>
              <a:rPr lang="fr-FR" sz="2200" dirty="0" smtClean="0">
                <a:latin typeface="Comic Sans MS" pitchFamily="66" charset="0"/>
              </a:rPr>
              <a:t>leur emploi </a:t>
            </a:r>
            <a:r>
              <a:rPr lang="fr-FR" sz="2200" dirty="0">
                <a:latin typeface="Comic Sans MS" pitchFamily="66" charset="0"/>
              </a:rPr>
              <a:t>généralisé de circuits intégrés, les télécommunications représentent ainsi quelque 20 % du </a:t>
            </a:r>
            <a:r>
              <a:rPr lang="fr-FR" sz="2200" dirty="0" smtClean="0">
                <a:latin typeface="Comic Sans MS" pitchFamily="66" charset="0"/>
              </a:rPr>
              <a:t>«marché </a:t>
            </a:r>
            <a:r>
              <a:rPr lang="fr-FR" sz="2200" dirty="0">
                <a:latin typeface="Comic Sans MS" pitchFamily="66" charset="0"/>
              </a:rPr>
              <a:t>mondial des </a:t>
            </a:r>
            <a:r>
              <a:rPr lang="fr-FR" sz="2200" dirty="0" err="1">
                <a:latin typeface="Comic Sans MS" pitchFamily="66" charset="0"/>
              </a:rPr>
              <a:t>semiconducteurs</a:t>
            </a:r>
            <a:r>
              <a:rPr lang="fr-FR" sz="2200" dirty="0">
                <a:latin typeface="Comic Sans MS" pitchFamily="66" charset="0"/>
              </a:rPr>
              <a:t> et jusqu'à près de 30 % pour le marché français.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500042"/>
            <a:ext cx="8643966" cy="5940088"/>
          </a:xfrm>
          <a:prstGeom prst="rect">
            <a:avLst/>
          </a:prstGeom>
        </p:spPr>
        <p:txBody>
          <a:bodyPr wrap="square">
            <a:spAutoFit/>
          </a:bodyPr>
          <a:lstStyle/>
          <a:p>
            <a:r>
              <a:rPr lang="fr-FR" sz="2000" dirty="0">
                <a:latin typeface="Comic Sans MS" pitchFamily="66" charset="0"/>
              </a:rPr>
              <a:t>En télécommunications, comme dans bien d'autres domaines, les circuits intégrés sont un </a:t>
            </a:r>
            <a:r>
              <a:rPr lang="fr-FR" sz="2000" dirty="0" smtClean="0">
                <a:latin typeface="Comic Sans MS" pitchFamily="66" charset="0"/>
              </a:rPr>
              <a:t>élément important </a:t>
            </a:r>
            <a:r>
              <a:rPr lang="fr-FR" sz="2000" dirty="0">
                <a:latin typeface="Comic Sans MS" pitchFamily="66" charset="0"/>
              </a:rPr>
              <a:t>dans la réalisation des systèmes, et donc d'un poids élevé dans le chiffre </a:t>
            </a:r>
            <a:r>
              <a:rPr lang="fr-FR" sz="2000" dirty="0" smtClean="0">
                <a:latin typeface="Comic Sans MS" pitchFamily="66" charset="0"/>
              </a:rPr>
              <a:t>d'affaires correspondant</a:t>
            </a:r>
            <a:r>
              <a:rPr lang="fr-FR" sz="2000" dirty="0">
                <a:latin typeface="Comic Sans MS" pitchFamily="66" charset="0"/>
              </a:rPr>
              <a:t>; mais ils sont aussi un facteur clef de l'innovation, puisque de la maîtrise de </a:t>
            </a:r>
            <a:r>
              <a:rPr lang="fr-FR" sz="2000" dirty="0" smtClean="0">
                <a:latin typeface="Comic Sans MS" pitchFamily="66" charset="0"/>
              </a:rPr>
              <a:t>leur évolution </a:t>
            </a:r>
            <a:r>
              <a:rPr lang="fr-FR" sz="2000" dirty="0">
                <a:latin typeface="Comic Sans MS" pitchFamily="66" charset="0"/>
              </a:rPr>
              <a:t>dépendent la conception et les performances des futurs systèmes et services </a:t>
            </a:r>
            <a:r>
              <a:rPr lang="fr-FR" sz="2000" dirty="0" smtClean="0">
                <a:latin typeface="Comic Sans MS" pitchFamily="66" charset="0"/>
              </a:rPr>
              <a:t>des télécommunications</a:t>
            </a:r>
            <a:r>
              <a:rPr lang="fr-FR" sz="2000" dirty="0">
                <a:latin typeface="Comic Sans MS" pitchFamily="66" charset="0"/>
              </a:rPr>
              <a:t>. Ce double aspect stratégique des circuits intégrés constitue un élément </a:t>
            </a:r>
            <a:r>
              <a:rPr lang="fr-FR" sz="2000" dirty="0" smtClean="0">
                <a:latin typeface="Comic Sans MS" pitchFamily="66" charset="0"/>
              </a:rPr>
              <a:t>essentiel de </a:t>
            </a:r>
            <a:r>
              <a:rPr lang="fr-FR" sz="2000" dirty="0">
                <a:latin typeface="Comic Sans MS" pitchFamily="66" charset="0"/>
              </a:rPr>
              <a:t>toute politique de recherche et de développement en matière de télécommunications.</a:t>
            </a:r>
          </a:p>
          <a:p>
            <a:r>
              <a:rPr lang="fr-FR" sz="2000" dirty="0">
                <a:latin typeface="Comic Sans MS" pitchFamily="66" charset="0"/>
              </a:rPr>
              <a:t>Concevoir les futurs systèmes et services de télécommunications nécessite en effet d'intégrer </a:t>
            </a:r>
            <a:r>
              <a:rPr lang="fr-FR" sz="2000" dirty="0" smtClean="0">
                <a:latin typeface="Comic Sans MS" pitchFamily="66" charset="0"/>
              </a:rPr>
              <a:t>les perspectives </a:t>
            </a:r>
            <a:r>
              <a:rPr lang="fr-FR" sz="2000" dirty="0">
                <a:latin typeface="Comic Sans MS" pitchFamily="66" charset="0"/>
              </a:rPr>
              <a:t>d'évolution de ces éléments devenus indispensables dans l'architecture et </a:t>
            </a:r>
            <a:r>
              <a:rPr lang="fr-FR" sz="2000" dirty="0" smtClean="0">
                <a:latin typeface="Comic Sans MS" pitchFamily="66" charset="0"/>
              </a:rPr>
              <a:t>les performances </a:t>
            </a:r>
            <a:r>
              <a:rPr lang="fr-FR" sz="2000" dirty="0">
                <a:latin typeface="Comic Sans MS" pitchFamily="66" charset="0"/>
              </a:rPr>
              <a:t>mêmes des futurs systèmes. Concevoir ces futurs systèmes et services nécessite </a:t>
            </a:r>
            <a:r>
              <a:rPr lang="fr-FR" sz="2000" dirty="0" smtClean="0">
                <a:latin typeface="Comic Sans MS" pitchFamily="66" charset="0"/>
              </a:rPr>
              <a:t>aussi la </a:t>
            </a:r>
            <a:r>
              <a:rPr lang="fr-FR" sz="2000" dirty="0">
                <a:latin typeface="Comic Sans MS" pitchFamily="66" charset="0"/>
              </a:rPr>
              <a:t>réalisation des maquettes de faisabilité dans des technologies de pointe, si on veut éviter que </a:t>
            </a:r>
            <a:r>
              <a:rPr lang="fr-FR" sz="2000" dirty="0" smtClean="0">
                <a:latin typeface="Comic Sans MS" pitchFamily="66" charset="0"/>
              </a:rPr>
              <a:t>ces conceptions </a:t>
            </a:r>
            <a:r>
              <a:rPr lang="fr-FR" sz="2000" dirty="0">
                <a:latin typeface="Comic Sans MS" pitchFamily="66" charset="0"/>
              </a:rPr>
              <a:t>et ces réalisations deviennent obsolètes au moment où l'on passera en production et </a:t>
            </a:r>
            <a:r>
              <a:rPr lang="fr-FR" sz="2000" dirty="0" smtClean="0">
                <a:latin typeface="Comic Sans MS" pitchFamily="66" charset="0"/>
              </a:rPr>
              <a:t>un exploitation</a:t>
            </a:r>
            <a:r>
              <a:rPr lang="fr-FR" sz="2000" dirty="0">
                <a:latin typeface="Comic Sans MS" pitchFamily="66" charset="0"/>
              </a:rPr>
              <a:t>. La maîtrise des technologies des composants stratégiques est pour </a:t>
            </a:r>
            <a:r>
              <a:rPr lang="fr-FR" sz="2000" dirty="0" smtClean="0">
                <a:latin typeface="Comic Sans MS" pitchFamily="66" charset="0"/>
              </a:rPr>
              <a:t>les télécommunications </a:t>
            </a:r>
            <a:r>
              <a:rPr lang="fr-FR" sz="2000" dirty="0">
                <a:latin typeface="Comic Sans MS" pitchFamily="66" charset="0"/>
              </a:rPr>
              <a:t>françaises un élément clef de leur compétitivité présente et future.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214290"/>
            <a:ext cx="7960834" cy="523220"/>
          </a:xfrm>
          <a:prstGeom prst="rect">
            <a:avLst/>
          </a:prstGeom>
        </p:spPr>
        <p:txBody>
          <a:bodyPr wrap="none">
            <a:spAutoFit/>
          </a:bodyPr>
          <a:lstStyle/>
          <a:p>
            <a:r>
              <a:rPr lang="fr-FR" sz="2800" b="1" dirty="0">
                <a:solidFill>
                  <a:srgbClr val="FF0000"/>
                </a:solidFill>
                <a:latin typeface="Comic Sans MS" pitchFamily="66" charset="0"/>
              </a:rPr>
              <a:t>LES COMPOSANTS OPTOÉLECTRONIQUES</a:t>
            </a:r>
            <a:endParaRPr lang="fr-FR" sz="2800" dirty="0">
              <a:solidFill>
                <a:srgbClr val="FF0000"/>
              </a:solidFill>
              <a:latin typeface="Comic Sans MS" pitchFamily="66" charset="0"/>
            </a:endParaRPr>
          </a:p>
        </p:txBody>
      </p:sp>
      <p:sp>
        <p:nvSpPr>
          <p:cNvPr id="3" name="Rectangle 2"/>
          <p:cNvSpPr/>
          <p:nvPr/>
        </p:nvSpPr>
        <p:spPr>
          <a:xfrm>
            <a:off x="785786" y="1571612"/>
            <a:ext cx="8358214" cy="3477875"/>
          </a:xfrm>
          <a:prstGeom prst="rect">
            <a:avLst/>
          </a:prstGeom>
        </p:spPr>
        <p:txBody>
          <a:bodyPr wrap="square">
            <a:spAutoFit/>
          </a:bodyPr>
          <a:lstStyle/>
          <a:p>
            <a:r>
              <a:rPr lang="fr-FR" sz="2200" dirty="0">
                <a:latin typeface="Comic Sans MS" pitchFamily="66" charset="0"/>
              </a:rPr>
              <a:t>Comme leur nom l'indique, les composants optoélectroniques permettent de transformer de </a:t>
            </a:r>
            <a:r>
              <a:rPr lang="fr-FR" sz="2200" dirty="0" smtClean="0">
                <a:latin typeface="Comic Sans MS" pitchFamily="66" charset="0"/>
              </a:rPr>
              <a:t>l'énergie électrique </a:t>
            </a:r>
            <a:r>
              <a:rPr lang="fr-FR" sz="2200" dirty="0">
                <a:latin typeface="Comic Sans MS" pitchFamily="66" charset="0"/>
              </a:rPr>
              <a:t>en énergie lumineuse et réciproquement. Ils apparaissent donc d'emblée </a:t>
            </a:r>
            <a:r>
              <a:rPr lang="fr-FR" sz="2200" dirty="0" smtClean="0">
                <a:latin typeface="Comic Sans MS" pitchFamily="66" charset="0"/>
              </a:rPr>
              <a:t>comme particulièrement </a:t>
            </a:r>
            <a:r>
              <a:rPr lang="fr-FR" sz="2200" dirty="0">
                <a:latin typeface="Comic Sans MS" pitchFamily="66" charset="0"/>
              </a:rPr>
              <a:t>importants dans un grand nombre d'applications qui vont du domaine grand public </a:t>
            </a:r>
            <a:r>
              <a:rPr lang="fr-FR" sz="2200" dirty="0" smtClean="0">
                <a:latin typeface="Comic Sans MS" pitchFamily="66" charset="0"/>
              </a:rPr>
              <a:t>à celui </a:t>
            </a:r>
            <a:r>
              <a:rPr lang="fr-FR" sz="2200" dirty="0">
                <a:latin typeface="Comic Sans MS" pitchFamily="66" charset="0"/>
              </a:rPr>
              <a:t>du professionnel hautement spécialisé : visualisation, affichage, lecteur de codes barres</a:t>
            </a:r>
            <a:r>
              <a:rPr lang="fr-FR" sz="2200" dirty="0" smtClean="0">
                <a:latin typeface="Comic Sans MS" pitchFamily="66" charset="0"/>
              </a:rPr>
              <a:t>, imprimante </a:t>
            </a:r>
            <a:r>
              <a:rPr lang="fr-FR" sz="2200" dirty="0">
                <a:latin typeface="Comic Sans MS" pitchFamily="66" charset="0"/>
              </a:rPr>
              <a:t>laser, lecteurs de disques compacts, caméscope, télécommunications, </a:t>
            </a:r>
            <a:r>
              <a:rPr lang="fr-FR" sz="2200" dirty="0" smtClean="0">
                <a:latin typeface="Comic Sans MS" pitchFamily="66" charset="0"/>
              </a:rPr>
              <a:t>optronique militaire</a:t>
            </a:r>
            <a:r>
              <a:rPr lang="fr-FR" sz="2200" dirty="0">
                <a:latin typeface="Comic Sans MS" pitchFamily="66" charset="0"/>
              </a:rPr>
              <a:t>.. Les composants optoélectroniques assurent, entre autres, deux fonctions principales </a:t>
            </a:r>
            <a:r>
              <a:rPr lang="fr-FR" sz="2200" dirty="0" smtClean="0">
                <a:latin typeface="Comic Sans MS" pitchFamily="66" charset="0"/>
              </a:rPr>
              <a:t>: l'émission </a:t>
            </a:r>
            <a:r>
              <a:rPr lang="fr-FR" sz="2200" dirty="0">
                <a:latin typeface="Comic Sans MS" pitchFamily="66" charset="0"/>
              </a:rPr>
              <a:t>et la réception</a:t>
            </a:r>
            <a:r>
              <a:rPr lang="fr-FR" sz="2200" dirty="0" smtClean="0">
                <a:latin typeface="Comic Sans MS" pitchFamily="66" charset="0"/>
              </a:rPr>
              <a:t>.</a:t>
            </a:r>
            <a:endParaRPr lang="fr-FR" sz="2200" dirty="0">
              <a:latin typeface="Comic Sans MS" pitchFamily="66"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214290"/>
            <a:ext cx="8429652" cy="6232475"/>
          </a:xfrm>
          <a:prstGeom prst="rect">
            <a:avLst/>
          </a:prstGeom>
        </p:spPr>
        <p:txBody>
          <a:bodyPr wrap="square">
            <a:spAutoFit/>
          </a:bodyPr>
          <a:lstStyle/>
          <a:p>
            <a:r>
              <a:rPr lang="fr-FR" sz="1900" dirty="0">
                <a:latin typeface="Comic Sans MS" pitchFamily="66" charset="0"/>
              </a:rPr>
              <a:t>L'émission correspond à la réalisation d'une source lumineuse. Cette source peut être </a:t>
            </a:r>
            <a:r>
              <a:rPr lang="fr-FR" sz="1900" dirty="0" smtClean="0">
                <a:latin typeface="Comic Sans MS" pitchFamily="66" charset="0"/>
              </a:rPr>
              <a:t>incohérente (</a:t>
            </a:r>
            <a:r>
              <a:rPr lang="fr-FR" sz="1900" dirty="0">
                <a:latin typeface="Comic Sans MS" pitchFamily="66" charset="0"/>
              </a:rPr>
              <a:t>émission simultanée de plusieurs longueurs d'onde sans relation entre elles, analogue à </a:t>
            </a:r>
            <a:r>
              <a:rPr lang="fr-FR" sz="1900" dirty="0" smtClean="0">
                <a:latin typeface="Comic Sans MS" pitchFamily="66" charset="0"/>
              </a:rPr>
              <a:t>l'émission d'une </a:t>
            </a:r>
            <a:r>
              <a:rPr lang="fr-FR" sz="1900" dirty="0">
                <a:latin typeface="Comic Sans MS" pitchFamily="66" charset="0"/>
              </a:rPr>
              <a:t>ampoule électrique classique). C'est la diode électroluminescente. Cette diode peut </a:t>
            </a:r>
            <a:r>
              <a:rPr lang="fr-FR" sz="1900" dirty="0" smtClean="0">
                <a:latin typeface="Comic Sans MS" pitchFamily="66" charset="0"/>
              </a:rPr>
              <a:t>émettre dans </a:t>
            </a:r>
            <a:r>
              <a:rPr lang="fr-FR" sz="1900" dirty="0">
                <a:latin typeface="Comic Sans MS" pitchFamily="66" charset="0"/>
              </a:rPr>
              <a:t>divers domaines du spectre : l'infrarouge, le rouge, le vert et plus récemment le bleu. Une </a:t>
            </a:r>
            <a:r>
              <a:rPr lang="fr-FR" sz="1900" dirty="0" smtClean="0">
                <a:latin typeface="Comic Sans MS" pitchFamily="66" charset="0"/>
              </a:rPr>
              <a:t>autre source</a:t>
            </a:r>
            <a:r>
              <a:rPr lang="fr-FR" sz="1900" dirty="0">
                <a:latin typeface="Comic Sans MS" pitchFamily="66" charset="0"/>
              </a:rPr>
              <a:t>, plus difficile à réaliser mais plus riche d'applications est la diode laser : son rayonnement </a:t>
            </a:r>
            <a:r>
              <a:rPr lang="fr-FR" sz="1900" dirty="0" smtClean="0">
                <a:latin typeface="Comic Sans MS" pitchFamily="66" charset="0"/>
              </a:rPr>
              <a:t>est monochromatique</a:t>
            </a:r>
            <a:r>
              <a:rPr lang="fr-FR" sz="1900" dirty="0">
                <a:latin typeface="Comic Sans MS" pitchFamily="66" charset="0"/>
              </a:rPr>
              <a:t>, avec des propriétés de cohérence de phase et de directivité spatiale.</a:t>
            </a:r>
          </a:p>
          <a:p>
            <a:r>
              <a:rPr lang="fr-FR" sz="1900" dirty="0">
                <a:latin typeface="Comic Sans MS" pitchFamily="66" charset="0"/>
              </a:rPr>
              <a:t>La réception est l'opération inverse, transformant un signal lumineux en un signal électrique </a:t>
            </a:r>
            <a:r>
              <a:rPr lang="fr-FR" sz="1900" dirty="0" smtClean="0">
                <a:latin typeface="Comic Sans MS" pitchFamily="66" charset="0"/>
              </a:rPr>
              <a:t>facilement délectable </a:t>
            </a:r>
            <a:r>
              <a:rPr lang="fr-FR" sz="1900" dirty="0">
                <a:latin typeface="Comic Sans MS" pitchFamily="66" charset="0"/>
              </a:rPr>
              <a:t>et traitable à l'aide des outils et techniques habituels. La forme la plus simple à base </a:t>
            </a:r>
            <a:r>
              <a:rPr lang="fr-FR" sz="1900" dirty="0" smtClean="0">
                <a:latin typeface="Comic Sans MS" pitchFamily="66" charset="0"/>
              </a:rPr>
              <a:t>de semi-conducteurs </a:t>
            </a:r>
            <a:r>
              <a:rPr lang="fr-FR" sz="1900" dirty="0">
                <a:latin typeface="Comic Sans MS" pitchFamily="66" charset="0"/>
              </a:rPr>
              <a:t>est la diode p-n (le plus souvent, c'est une structure un peu plus compliquée dite « </a:t>
            </a:r>
            <a:r>
              <a:rPr lang="fr-FR" sz="1900" dirty="0" smtClean="0">
                <a:latin typeface="Comic Sans MS" pitchFamily="66" charset="0"/>
              </a:rPr>
              <a:t>p-i-n </a:t>
            </a:r>
            <a:r>
              <a:rPr lang="fr-FR" sz="1900" dirty="0">
                <a:latin typeface="Comic Sans MS" pitchFamily="66" charset="0"/>
              </a:rPr>
              <a:t>» avec une zone intrinsèque en sandwich entre les zones p et n qui est utilisée) </a:t>
            </a:r>
            <a:r>
              <a:rPr lang="fr-FR" sz="1900" dirty="0" smtClean="0">
                <a:latin typeface="Comic Sans MS" pitchFamily="66" charset="0"/>
              </a:rPr>
              <a:t>complétée éventuellement </a:t>
            </a:r>
            <a:r>
              <a:rPr lang="fr-FR" sz="1900" dirty="0">
                <a:latin typeface="Comic Sans MS" pitchFamily="66" charset="0"/>
              </a:rPr>
              <a:t>par un élément préamplificateur tel que FET (transistor à effet de champ). </a:t>
            </a:r>
            <a:r>
              <a:rPr lang="fr-FR" sz="1900" dirty="0" smtClean="0">
                <a:latin typeface="Comic Sans MS" pitchFamily="66" charset="0"/>
              </a:rPr>
              <a:t>Des performances </a:t>
            </a:r>
            <a:r>
              <a:rPr lang="fr-FR" sz="1900" dirty="0">
                <a:latin typeface="Comic Sans MS" pitchFamily="66" charset="0"/>
              </a:rPr>
              <a:t>supérieures de détectivité (sensibilité ... ) peuvent être obtenues avec des diodes dites </a:t>
            </a:r>
            <a:r>
              <a:rPr lang="fr-FR" sz="1900" dirty="0" smtClean="0">
                <a:latin typeface="Comic Sans MS" pitchFamily="66" charset="0"/>
              </a:rPr>
              <a:t>à « </a:t>
            </a:r>
            <a:r>
              <a:rPr lang="fr-FR" sz="1900" dirty="0">
                <a:latin typeface="Comic Sans MS" pitchFamily="66" charset="0"/>
              </a:rPr>
              <a:t>avalanche » (abréviation usuelle APD pour avalanche photodiode) dans lesquelles une </a:t>
            </a:r>
            <a:r>
              <a:rPr lang="fr-FR" sz="1900" dirty="0" smtClean="0">
                <a:latin typeface="Comic Sans MS" pitchFamily="66" charset="0"/>
              </a:rPr>
              <a:t>multiplication de </a:t>
            </a:r>
            <a:r>
              <a:rPr lang="fr-FR" sz="1900" dirty="0">
                <a:latin typeface="Comic Sans MS" pitchFamily="66" charset="0"/>
              </a:rPr>
              <a:t>porteurs, analogue à ce qui se passe dans un tube photomultiplicateur classique, est réalisée </a:t>
            </a:r>
            <a:r>
              <a:rPr lang="fr-FR" sz="1900" dirty="0" smtClean="0">
                <a:latin typeface="Comic Sans MS" pitchFamily="66" charset="0"/>
              </a:rPr>
              <a:t>à l'intérieur </a:t>
            </a:r>
            <a:r>
              <a:rPr lang="fr-FR" sz="1900" dirty="0">
                <a:latin typeface="Comic Sans MS" pitchFamily="66" charset="0"/>
              </a:rPr>
              <a:t>même de la structure détectrice.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335846"/>
            <a:ext cx="8286776" cy="6232475"/>
          </a:xfrm>
          <a:prstGeom prst="rect">
            <a:avLst/>
          </a:prstGeom>
        </p:spPr>
        <p:txBody>
          <a:bodyPr wrap="square">
            <a:spAutoFit/>
          </a:bodyPr>
          <a:lstStyle/>
          <a:p>
            <a:r>
              <a:rPr lang="fr-FR" sz="1900" dirty="0">
                <a:latin typeface="Comic Sans MS" pitchFamily="66" charset="0"/>
              </a:rPr>
              <a:t>Dans les télécommunications, on recherche avec un très haut degré de priorité à utiliser </a:t>
            </a:r>
            <a:r>
              <a:rPr lang="fr-FR" sz="1900" dirty="0" smtClean="0">
                <a:latin typeface="Comic Sans MS" pitchFamily="66" charset="0"/>
              </a:rPr>
              <a:t>des composants </a:t>
            </a:r>
            <a:r>
              <a:rPr lang="fr-FR" sz="1900" dirty="0">
                <a:latin typeface="Comic Sans MS" pitchFamily="66" charset="0"/>
              </a:rPr>
              <a:t>optoélectroniques à base de semi-conducteurs. Ceux-ci possèdent en effet </a:t>
            </a:r>
            <a:r>
              <a:rPr lang="fr-FR" sz="1900" dirty="0" smtClean="0">
                <a:latin typeface="Comic Sans MS" pitchFamily="66" charset="0"/>
              </a:rPr>
              <a:t>de remarquables </a:t>
            </a:r>
            <a:r>
              <a:rPr lang="fr-FR" sz="1900" dirty="0">
                <a:latin typeface="Comic Sans MS" pitchFamily="66" charset="0"/>
              </a:rPr>
              <a:t>propriétés : compacité, haut rendement de conversion électrique-optique, faible </a:t>
            </a:r>
            <a:r>
              <a:rPr lang="fr-FR" sz="1900" dirty="0" smtClean="0">
                <a:latin typeface="Comic Sans MS" pitchFamily="66" charset="0"/>
              </a:rPr>
              <a:t>tension d'excitation </a:t>
            </a:r>
            <a:r>
              <a:rPr lang="fr-FR" sz="1900" dirty="0">
                <a:latin typeface="Comic Sans MS" pitchFamily="66" charset="0"/>
              </a:rPr>
              <a:t>facilitant ainsi grandement les conditions d'utilisation, fiabilité... Tout élément ou </a:t>
            </a:r>
            <a:r>
              <a:rPr lang="fr-FR" sz="1900" dirty="0" smtClean="0">
                <a:latin typeface="Comic Sans MS" pitchFamily="66" charset="0"/>
              </a:rPr>
              <a:t>composé semi-conducteur </a:t>
            </a:r>
            <a:r>
              <a:rPr lang="fr-FR" sz="1900" dirty="0">
                <a:latin typeface="Comic Sans MS" pitchFamily="66" charset="0"/>
              </a:rPr>
              <a:t>(Ge, Si, </a:t>
            </a:r>
            <a:r>
              <a:rPr lang="fr-FR" sz="1900" dirty="0" err="1">
                <a:latin typeface="Comic Sans MS" pitchFamily="66" charset="0"/>
              </a:rPr>
              <a:t>GaAs</a:t>
            </a:r>
            <a:r>
              <a:rPr lang="fr-FR" sz="1900" dirty="0">
                <a:latin typeface="Comic Sans MS" pitchFamily="66" charset="0"/>
              </a:rPr>
              <a:t>, </a:t>
            </a:r>
            <a:r>
              <a:rPr lang="fr-FR" sz="1900" dirty="0" err="1">
                <a:latin typeface="Comic Sans MS" pitchFamily="66" charset="0"/>
              </a:rPr>
              <a:t>InP</a:t>
            </a:r>
            <a:r>
              <a:rPr lang="fr-FR" sz="1900" dirty="0">
                <a:latin typeface="Comic Sans MS" pitchFamily="66" charset="0"/>
              </a:rPr>
              <a:t>, ... ) peut être utilisé comme récepteur basé sur les </a:t>
            </a:r>
            <a:r>
              <a:rPr lang="fr-FR" sz="1900" dirty="0" smtClean="0">
                <a:latin typeface="Comic Sans MS" pitchFamily="66" charset="0"/>
              </a:rPr>
              <a:t>transitions entre </a:t>
            </a:r>
            <a:r>
              <a:rPr lang="fr-FR" sz="1900" dirty="0">
                <a:latin typeface="Comic Sans MS" pitchFamily="66" charset="0"/>
              </a:rPr>
              <a:t>bande de valence et bande de conduction. Il n'en est pas de même pour l'émission laser </a:t>
            </a:r>
            <a:r>
              <a:rPr lang="fr-FR" sz="1900" dirty="0" smtClean="0">
                <a:latin typeface="Comic Sans MS" pitchFamily="66" charset="0"/>
              </a:rPr>
              <a:t>qui requiert </a:t>
            </a:r>
            <a:r>
              <a:rPr lang="fr-FR" sz="1900" dirty="0">
                <a:latin typeface="Comic Sans MS" pitchFamily="66" charset="0"/>
              </a:rPr>
              <a:t>une bande interdite directe et exclut donc le germanium et le silicium au profit des </a:t>
            </a:r>
            <a:r>
              <a:rPr lang="fr-FR" sz="1900" dirty="0" err="1" smtClean="0">
                <a:latin typeface="Comic Sans MS" pitchFamily="66" charset="0"/>
              </a:rPr>
              <a:t>semiconducteurs</a:t>
            </a:r>
            <a:r>
              <a:rPr lang="fr-FR" sz="1900" dirty="0" smtClean="0">
                <a:latin typeface="Comic Sans MS" pitchFamily="66" charset="0"/>
              </a:rPr>
              <a:t> composés </a:t>
            </a:r>
            <a:r>
              <a:rPr lang="fr-FR" sz="1900" dirty="0">
                <a:latin typeface="Comic Sans MS" pitchFamily="66" charset="0"/>
              </a:rPr>
              <a:t>parmi lesquels l'arséniure de gallium (</a:t>
            </a:r>
            <a:r>
              <a:rPr lang="fr-FR" sz="1900" dirty="0" err="1">
                <a:latin typeface="Comic Sans MS" pitchFamily="66" charset="0"/>
              </a:rPr>
              <a:t>GaAs</a:t>
            </a:r>
            <a:r>
              <a:rPr lang="fr-FR" sz="1900" dirty="0">
                <a:latin typeface="Comic Sans MS" pitchFamily="66" charset="0"/>
              </a:rPr>
              <a:t>) et le phosphure d'indium (</a:t>
            </a:r>
            <a:r>
              <a:rPr lang="fr-FR" sz="1900" dirty="0" err="1">
                <a:latin typeface="Comic Sans MS" pitchFamily="66" charset="0"/>
              </a:rPr>
              <a:t>InP</a:t>
            </a:r>
            <a:r>
              <a:rPr lang="fr-FR" sz="1900" dirty="0" smtClean="0">
                <a:latin typeface="Comic Sans MS" pitchFamily="66" charset="0"/>
              </a:rPr>
              <a:t>) </a:t>
            </a:r>
            <a:r>
              <a:rPr lang="fr-FR" sz="1900" dirty="0">
                <a:latin typeface="Comic Sans MS" pitchFamily="66" charset="0"/>
              </a:rPr>
              <a:t>sont les plus utilisés, ce dernier l'emportant largement. Les systèmes de </a:t>
            </a:r>
            <a:r>
              <a:rPr lang="fr-FR" sz="1900" dirty="0" smtClean="0">
                <a:latin typeface="Comic Sans MS" pitchFamily="66" charset="0"/>
              </a:rPr>
              <a:t>télécommunications requièrent</a:t>
            </a:r>
            <a:r>
              <a:rPr lang="fr-FR" sz="1900" dirty="0">
                <a:latin typeface="Comic Sans MS" pitchFamily="66" charset="0"/>
              </a:rPr>
              <a:t>, pour être opérationnels, de mettre en </a:t>
            </a:r>
            <a:r>
              <a:rPr lang="fr-FR" sz="1900" dirty="0" err="1">
                <a:latin typeface="Comic Sans MS" pitchFamily="66" charset="0"/>
              </a:rPr>
              <a:t>oeuvre</a:t>
            </a:r>
            <a:r>
              <a:rPr lang="fr-FR" sz="1900" dirty="0">
                <a:latin typeface="Comic Sans MS" pitchFamily="66" charset="0"/>
              </a:rPr>
              <a:t> comme émetteurs des lasers à </a:t>
            </a:r>
            <a:r>
              <a:rPr lang="fr-FR" sz="1900" dirty="0" err="1" smtClean="0">
                <a:latin typeface="Comic Sans MS" pitchFamily="66" charset="0"/>
              </a:rPr>
              <a:t>semiconducteurs</a:t>
            </a:r>
            <a:r>
              <a:rPr lang="fr-FR" sz="1900" dirty="0" smtClean="0">
                <a:latin typeface="Comic Sans MS" pitchFamily="66" charset="0"/>
              </a:rPr>
              <a:t> fonctionnant </a:t>
            </a:r>
            <a:r>
              <a:rPr lang="fr-FR" sz="1900" dirty="0">
                <a:latin typeface="Comic Sans MS" pitchFamily="66" charset="0"/>
              </a:rPr>
              <a:t>en continu à température ambiante avec possibilité de modulation directe </a:t>
            </a:r>
            <a:r>
              <a:rPr lang="fr-FR" sz="1900" dirty="0" smtClean="0">
                <a:latin typeface="Comic Sans MS" pitchFamily="66" charset="0"/>
              </a:rPr>
              <a:t>par variation </a:t>
            </a:r>
            <a:r>
              <a:rPr lang="fr-FR" sz="1900" dirty="0">
                <a:latin typeface="Comic Sans MS" pitchFamily="66" charset="0"/>
              </a:rPr>
              <a:t>du courant d'excitation. Cela est simple à dire, mais plus difficile à réaliser! Il a fallu près </a:t>
            </a:r>
            <a:r>
              <a:rPr lang="fr-FR" sz="1900" dirty="0" smtClean="0">
                <a:latin typeface="Comic Sans MS" pitchFamily="66" charset="0"/>
              </a:rPr>
              <a:t>de dix </a:t>
            </a:r>
            <a:r>
              <a:rPr lang="fr-FR" sz="1900" dirty="0">
                <a:latin typeface="Comic Sans MS" pitchFamily="66" charset="0"/>
              </a:rPr>
              <a:t>ans entre la première démonstration de l'effet laser dans un semi-conducteur (1962 pour </a:t>
            </a:r>
            <a:r>
              <a:rPr lang="fr-FR" sz="1900" dirty="0" smtClean="0">
                <a:latin typeface="Comic Sans MS" pitchFamily="66" charset="0"/>
              </a:rPr>
              <a:t>un fonctionnement </a:t>
            </a:r>
            <a:r>
              <a:rPr lang="fr-FR" sz="1900" dirty="0">
                <a:latin typeface="Comic Sans MS" pitchFamily="66" charset="0"/>
              </a:rPr>
              <a:t>en impulsions à 4°K dans </a:t>
            </a:r>
            <a:r>
              <a:rPr lang="fr-FR" sz="1900" dirty="0" err="1">
                <a:latin typeface="Comic Sans MS" pitchFamily="66" charset="0"/>
              </a:rPr>
              <a:t>GaAs</a:t>
            </a:r>
            <a:r>
              <a:rPr lang="fr-FR" sz="1900" dirty="0">
                <a:latin typeface="Comic Sans MS" pitchFamily="66" charset="0"/>
              </a:rPr>
              <a:t>) et le premier fonctionnement en continu à </a:t>
            </a:r>
            <a:r>
              <a:rPr lang="fr-FR" sz="1900" dirty="0" smtClean="0">
                <a:latin typeface="Comic Sans MS" pitchFamily="66" charset="0"/>
              </a:rPr>
              <a:t>la température </a:t>
            </a:r>
            <a:r>
              <a:rPr lang="fr-FR" sz="1900" dirty="0">
                <a:latin typeface="Comic Sans MS" pitchFamily="66" charset="0"/>
              </a:rPr>
              <a:t>ambiante (1970, avec une durée de vie très réduite!).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285728"/>
            <a:ext cx="8072494" cy="523220"/>
          </a:xfrm>
          <a:prstGeom prst="rect">
            <a:avLst/>
          </a:prstGeom>
        </p:spPr>
        <p:txBody>
          <a:bodyPr wrap="square">
            <a:spAutoFit/>
          </a:bodyPr>
          <a:lstStyle/>
          <a:p>
            <a:r>
              <a:rPr lang="fr-FR" sz="2800" dirty="0" smtClean="0">
                <a:solidFill>
                  <a:srgbClr val="FF0000"/>
                </a:solidFill>
                <a:latin typeface="Comic Sans MS" pitchFamily="66" charset="0"/>
              </a:rPr>
              <a:t>le télégraphe optique de Chappe </a:t>
            </a:r>
            <a:endParaRPr lang="fr-FR" sz="2800" dirty="0">
              <a:solidFill>
                <a:srgbClr val="FF0000"/>
              </a:solidFill>
              <a:latin typeface="Comic Sans MS" pitchFamily="66" charset="0"/>
            </a:endParaRPr>
          </a:p>
        </p:txBody>
      </p:sp>
      <p:sp>
        <p:nvSpPr>
          <p:cNvPr id="3" name="ZoneTexte 2"/>
          <p:cNvSpPr txBox="1"/>
          <p:nvPr/>
        </p:nvSpPr>
        <p:spPr>
          <a:xfrm>
            <a:off x="571472" y="857232"/>
            <a:ext cx="7929618" cy="5847755"/>
          </a:xfrm>
          <a:prstGeom prst="rect">
            <a:avLst/>
          </a:prstGeom>
          <a:noFill/>
        </p:spPr>
        <p:txBody>
          <a:bodyPr wrap="square" rtlCol="0">
            <a:spAutoFit/>
          </a:bodyPr>
          <a:lstStyle/>
          <a:p>
            <a:r>
              <a:rPr lang="fr-FR" sz="2200" dirty="0">
                <a:latin typeface="Comic Sans MS" pitchFamily="66" charset="0"/>
              </a:rPr>
              <a:t>L’ère des télécommunications telles qu’on les connaît aujourd’hui débute avec l’ancêtre de nos </a:t>
            </a:r>
            <a:r>
              <a:rPr lang="fr-FR" sz="2200" dirty="0" smtClean="0">
                <a:latin typeface="Comic Sans MS" pitchFamily="66" charset="0"/>
              </a:rPr>
              <a:t>appareils modernes </a:t>
            </a:r>
            <a:r>
              <a:rPr lang="fr-FR" sz="2200" dirty="0">
                <a:latin typeface="Comic Sans MS" pitchFamily="66" charset="0"/>
              </a:rPr>
              <a:t>: le télégraphe. Le télégraphe optique d’abord, a été conçu par l’ingénieur </a:t>
            </a:r>
            <a:r>
              <a:rPr lang="fr-FR" sz="2200" dirty="0" smtClean="0">
                <a:latin typeface="Comic Sans MS" pitchFamily="66" charset="0"/>
              </a:rPr>
              <a:t>français Claude </a:t>
            </a:r>
            <a:r>
              <a:rPr lang="fr-FR" sz="2200" dirty="0">
                <a:latin typeface="Comic Sans MS" pitchFamily="66" charset="0"/>
              </a:rPr>
              <a:t>Chappe et ses quatre frères en 1794, peu après la Révolution française. Il s’agissait d’une </a:t>
            </a:r>
            <a:r>
              <a:rPr lang="fr-FR" sz="2200" dirty="0" smtClean="0">
                <a:latin typeface="Comic Sans MS" pitchFamily="66" charset="0"/>
              </a:rPr>
              <a:t>tour au </a:t>
            </a:r>
            <a:r>
              <a:rPr lang="fr-FR" sz="2200" dirty="0">
                <a:latin typeface="Comic Sans MS" pitchFamily="66" charset="0"/>
              </a:rPr>
              <a:t>sommet de laquelle un mât désarticulé émettait des signaux que le gouvernement utilisait </a:t>
            </a:r>
            <a:r>
              <a:rPr lang="fr-FR" sz="2200" dirty="0" smtClean="0">
                <a:latin typeface="Comic Sans MS" pitchFamily="66" charset="0"/>
              </a:rPr>
              <a:t>pour communiquer </a:t>
            </a:r>
            <a:r>
              <a:rPr lang="fr-FR" sz="2200" dirty="0">
                <a:latin typeface="Comic Sans MS" pitchFamily="66" charset="0"/>
              </a:rPr>
              <a:t>des ordres à distance. Un réseau national a été créé en France, de sorte qu’il était </a:t>
            </a:r>
            <a:r>
              <a:rPr lang="fr-FR" sz="2200" dirty="0" smtClean="0">
                <a:latin typeface="Comic Sans MS" pitchFamily="66" charset="0"/>
              </a:rPr>
              <a:t>possible de </a:t>
            </a:r>
            <a:r>
              <a:rPr lang="fr-FR" sz="2200" dirty="0">
                <a:latin typeface="Comic Sans MS" pitchFamily="66" charset="0"/>
              </a:rPr>
              <a:t>transmettre une information de Paris à Marseille en quelques heures. Malgré l’avantage de </a:t>
            </a:r>
            <a:r>
              <a:rPr lang="fr-FR" sz="2200" dirty="0" smtClean="0">
                <a:latin typeface="Comic Sans MS" pitchFamily="66" charset="0"/>
              </a:rPr>
              <a:t>la confidentialité </a:t>
            </a:r>
            <a:r>
              <a:rPr lang="fr-FR" sz="2200" dirty="0">
                <a:latin typeface="Comic Sans MS" pitchFamily="66" charset="0"/>
              </a:rPr>
              <a:t>des messages diffusés - puisque seuls les interlocuteurs connaissaient les signaux </a:t>
            </a:r>
            <a:r>
              <a:rPr lang="fr-FR" sz="2200" dirty="0" smtClean="0">
                <a:latin typeface="Comic Sans MS" pitchFamily="66" charset="0"/>
              </a:rPr>
              <a:t>– la complexité </a:t>
            </a:r>
            <a:r>
              <a:rPr lang="fr-FR" sz="2200" dirty="0">
                <a:latin typeface="Comic Sans MS" pitchFamily="66" charset="0"/>
              </a:rPr>
              <a:t>du réseau est vite devenue un obstacle majeur. En effet, il fallait pas moins d’un </a:t>
            </a:r>
            <a:r>
              <a:rPr lang="fr-FR" sz="2200" dirty="0" smtClean="0">
                <a:latin typeface="Comic Sans MS" pitchFamily="66" charset="0"/>
              </a:rPr>
              <a:t>relais tous </a:t>
            </a:r>
            <a:r>
              <a:rPr lang="fr-FR" sz="2200" dirty="0">
                <a:latin typeface="Comic Sans MS" pitchFamily="66" charset="0"/>
              </a:rPr>
              <a:t>les 15 kilomètres. Enfin, le système ne pouvait par définition pas fonctionner de nuit ou </a:t>
            </a:r>
            <a:r>
              <a:rPr lang="fr-FR" sz="2200" dirty="0" smtClean="0">
                <a:latin typeface="Comic Sans MS" pitchFamily="66" charset="0"/>
              </a:rPr>
              <a:t>par mauvaise </a:t>
            </a:r>
            <a:r>
              <a:rPr lang="fr-FR" sz="2200" dirty="0">
                <a:latin typeface="Comic Sans MS" pitchFamily="66" charset="0"/>
              </a:rPr>
              <a:t>visibilité.</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428604"/>
            <a:ext cx="8143900" cy="6232475"/>
          </a:xfrm>
          <a:prstGeom prst="rect">
            <a:avLst/>
          </a:prstGeom>
        </p:spPr>
        <p:txBody>
          <a:bodyPr wrap="square">
            <a:spAutoFit/>
          </a:bodyPr>
          <a:lstStyle/>
          <a:p>
            <a:r>
              <a:rPr lang="fr-FR" sz="1900" dirty="0">
                <a:latin typeface="Comic Sans MS" pitchFamily="66" charset="0"/>
              </a:rPr>
              <a:t>Comme cela a été signalé, la réalisation des premiers systèmes de télécommunications par </a:t>
            </a:r>
            <a:r>
              <a:rPr lang="fr-FR" sz="1900" dirty="0" smtClean="0">
                <a:latin typeface="Comic Sans MS" pitchFamily="66" charset="0"/>
              </a:rPr>
              <a:t>fibres optiques </a:t>
            </a:r>
            <a:r>
              <a:rPr lang="fr-FR" sz="1900" dirty="0">
                <a:latin typeface="Comic Sans MS" pitchFamily="66" charset="0"/>
              </a:rPr>
              <a:t>a bénéficié du « miracle » de la conjonction de la « première fenêtre » de transmission </a:t>
            </a:r>
            <a:r>
              <a:rPr lang="fr-FR" sz="1900" dirty="0" smtClean="0">
                <a:latin typeface="Comic Sans MS" pitchFamily="66" charset="0"/>
              </a:rPr>
              <a:t>des fibres </a:t>
            </a:r>
            <a:r>
              <a:rPr lang="fr-FR" sz="1900" dirty="0">
                <a:latin typeface="Comic Sans MS" pitchFamily="66" charset="0"/>
              </a:rPr>
              <a:t>à base de silice (3dB/km) avec le domaine d'émission de l'arséniure de gallium (0,85 mm</a:t>
            </a:r>
            <a:r>
              <a:rPr lang="fr-FR" sz="1900" dirty="0" smtClean="0">
                <a:latin typeface="Comic Sans MS" pitchFamily="66" charset="0"/>
              </a:rPr>
              <a:t>). Les </a:t>
            </a:r>
            <a:r>
              <a:rPr lang="fr-FR" sz="1900" dirty="0">
                <a:latin typeface="Comic Sans MS" pitchFamily="66" charset="0"/>
              </a:rPr>
              <a:t>améliorations de la fabrication des fibres ont permis de profiter de la deuxième (1,3 mm </a:t>
            </a:r>
            <a:r>
              <a:rPr lang="fr-FR" sz="1900" dirty="0" smtClean="0">
                <a:latin typeface="Comic Sans MS" pitchFamily="66" charset="0"/>
              </a:rPr>
              <a:t>0,4 dB/km</a:t>
            </a:r>
            <a:r>
              <a:rPr lang="fr-FR" sz="1900" dirty="0">
                <a:latin typeface="Comic Sans MS" pitchFamily="66" charset="0"/>
              </a:rPr>
              <a:t>) puis de la troisième (1,55 mm 0,2 dB/km) fenêtre. Ce sont les composés à base de </a:t>
            </a:r>
            <a:r>
              <a:rPr lang="fr-FR" sz="1900" dirty="0" smtClean="0">
                <a:latin typeface="Comic Sans MS" pitchFamily="66" charset="0"/>
              </a:rPr>
              <a:t>phosphure d'indium </a:t>
            </a:r>
            <a:r>
              <a:rPr lang="fr-FR" sz="1900" dirty="0">
                <a:latin typeface="Comic Sans MS" pitchFamily="66" charset="0"/>
              </a:rPr>
              <a:t>qui sont adaptés à ces longueurs d'onde. Les composés quaternaires (In, Ga, As, P) </a:t>
            </a:r>
            <a:r>
              <a:rPr lang="fr-FR" sz="1900" dirty="0" smtClean="0">
                <a:latin typeface="Comic Sans MS" pitchFamily="66" charset="0"/>
              </a:rPr>
              <a:t>et ternaires </a:t>
            </a:r>
            <a:r>
              <a:rPr lang="fr-FR" sz="1900" dirty="0">
                <a:latin typeface="Comic Sans MS" pitchFamily="66" charset="0"/>
              </a:rPr>
              <a:t>(In, Ga, A) ont fait l'objet d'études intensives depuis une vingtaine d'années pour aboutir </a:t>
            </a:r>
            <a:r>
              <a:rPr lang="fr-FR" sz="1900" dirty="0" smtClean="0">
                <a:latin typeface="Comic Sans MS" pitchFamily="66" charset="0"/>
              </a:rPr>
              <a:t>aux composants </a:t>
            </a:r>
            <a:r>
              <a:rPr lang="fr-FR" sz="1900" dirty="0">
                <a:latin typeface="Comic Sans MS" pitchFamily="66" charset="0"/>
              </a:rPr>
              <a:t>aux propriétés remarquables actuellement utilisés et qui sont en cours </a:t>
            </a:r>
            <a:r>
              <a:rPr lang="fr-FR" sz="1900" dirty="0" smtClean="0">
                <a:latin typeface="Comic Sans MS" pitchFamily="66" charset="0"/>
              </a:rPr>
              <a:t>d'amélioration continue</a:t>
            </a:r>
            <a:r>
              <a:rPr lang="fr-FR" sz="1900" dirty="0">
                <a:latin typeface="Comic Sans MS" pitchFamily="66" charset="0"/>
              </a:rPr>
              <a:t>. Ces propriétés et performances résultent de progrès dans la définition des structures (</a:t>
            </a:r>
            <a:r>
              <a:rPr lang="fr-FR" sz="1900" dirty="0" smtClean="0">
                <a:latin typeface="Comic Sans MS" pitchFamily="66" charset="0"/>
              </a:rPr>
              <a:t>des matériaux </a:t>
            </a:r>
            <a:r>
              <a:rPr lang="fr-FR" sz="1900" dirty="0">
                <a:latin typeface="Comic Sans MS" pitchFamily="66" charset="0"/>
              </a:rPr>
              <a:t>massifs aux structures à puits quantiques) ainsi que, et sans doute surtout, dans la mise </a:t>
            </a:r>
            <a:r>
              <a:rPr lang="fr-FR" sz="1900" dirty="0" smtClean="0">
                <a:latin typeface="Comic Sans MS" pitchFamily="66" charset="0"/>
              </a:rPr>
              <a:t>au point </a:t>
            </a:r>
            <a:r>
              <a:rPr lang="fr-FR" sz="1900" dirty="0">
                <a:latin typeface="Comic Sans MS" pitchFamily="66" charset="0"/>
              </a:rPr>
              <a:t>de nouvelles technologies d'élaboration (épitaxie par jets moléculaires, épitaxie en phase </a:t>
            </a:r>
            <a:r>
              <a:rPr lang="fr-FR" sz="1900" dirty="0" smtClean="0">
                <a:latin typeface="Comic Sans MS" pitchFamily="66" charset="0"/>
              </a:rPr>
              <a:t>vapeur par </a:t>
            </a:r>
            <a:r>
              <a:rPr lang="fr-FR" sz="1900" dirty="0">
                <a:latin typeface="Comic Sans MS" pitchFamily="66" charset="0"/>
              </a:rPr>
              <a:t>décomposition de composés organométalliques). Ces technologies, qui supplantent l'épitaxie </a:t>
            </a:r>
            <a:r>
              <a:rPr lang="fr-FR" sz="1900" dirty="0" smtClean="0">
                <a:latin typeface="Comic Sans MS" pitchFamily="66" charset="0"/>
              </a:rPr>
              <a:t>en phase </a:t>
            </a:r>
            <a:r>
              <a:rPr lang="fr-FR" sz="1900" dirty="0">
                <a:latin typeface="Comic Sans MS" pitchFamily="66" charset="0"/>
              </a:rPr>
              <a:t>liquide, permettent une précision ultime (la couche atomique) dans l'épaisseur des dépôts, </a:t>
            </a:r>
            <a:r>
              <a:rPr lang="fr-FR" sz="1900" dirty="0" smtClean="0">
                <a:latin typeface="Comic Sans MS" pitchFamily="66" charset="0"/>
              </a:rPr>
              <a:t>leur composition</a:t>
            </a:r>
            <a:r>
              <a:rPr lang="fr-FR" sz="1900" dirty="0">
                <a:latin typeface="Comic Sans MS" pitchFamily="66" charset="0"/>
              </a:rPr>
              <a:t>, leur homogénéité sur de grandes surfaces, points essentiels pour atteindre </a:t>
            </a:r>
            <a:r>
              <a:rPr lang="fr-FR" sz="1900" dirty="0" smtClean="0">
                <a:latin typeface="Comic Sans MS" pitchFamily="66" charset="0"/>
              </a:rPr>
              <a:t>les performances </a:t>
            </a:r>
            <a:r>
              <a:rPr lang="fr-FR" sz="1900" dirty="0">
                <a:latin typeface="Comic Sans MS" pitchFamily="66" charset="0"/>
              </a:rPr>
              <a:t>et la fiabilité requises.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285728"/>
            <a:ext cx="8358246" cy="830997"/>
          </a:xfrm>
          <a:prstGeom prst="rect">
            <a:avLst/>
          </a:prstGeom>
        </p:spPr>
        <p:txBody>
          <a:bodyPr wrap="square">
            <a:spAutoFit/>
          </a:bodyPr>
          <a:lstStyle/>
          <a:p>
            <a:r>
              <a:rPr lang="fr-FR" sz="2400" b="1" dirty="0">
                <a:solidFill>
                  <a:srgbClr val="FF0000"/>
                </a:solidFill>
                <a:latin typeface="Comic Sans MS" pitchFamily="66" charset="0"/>
              </a:rPr>
              <a:t>TÉLÉCOMMUNICATIONS ET INFORMATIQUE IMPORTANCE DU GÉNIE LOGICIEL</a:t>
            </a:r>
            <a:endParaRPr lang="fr-FR" sz="2400" dirty="0">
              <a:solidFill>
                <a:srgbClr val="FF0000"/>
              </a:solidFill>
              <a:latin typeface="Comic Sans MS" pitchFamily="66" charset="0"/>
            </a:endParaRPr>
          </a:p>
        </p:txBody>
      </p:sp>
      <p:sp>
        <p:nvSpPr>
          <p:cNvPr id="3" name="Rectangle 2"/>
          <p:cNvSpPr/>
          <p:nvPr/>
        </p:nvSpPr>
        <p:spPr>
          <a:xfrm>
            <a:off x="1357290" y="1142984"/>
            <a:ext cx="7786710" cy="5632311"/>
          </a:xfrm>
          <a:prstGeom prst="rect">
            <a:avLst/>
          </a:prstGeom>
        </p:spPr>
        <p:txBody>
          <a:bodyPr wrap="square">
            <a:spAutoFit/>
          </a:bodyPr>
          <a:lstStyle/>
          <a:p>
            <a:r>
              <a:rPr lang="fr-FR" sz="2000" dirty="0">
                <a:latin typeface="Comic Sans MS" pitchFamily="66" charset="0"/>
              </a:rPr>
              <a:t>Les systèmes de télécommunications et plus particulièrement les systèmes de commutation ont </a:t>
            </a:r>
            <a:r>
              <a:rPr lang="fr-FR" sz="2000" dirty="0" smtClean="0">
                <a:latin typeface="Comic Sans MS" pitchFamily="66" charset="0"/>
              </a:rPr>
              <a:t>utilisé les </a:t>
            </a:r>
            <a:r>
              <a:rPr lang="fr-FR" sz="2000" dirty="0">
                <a:latin typeface="Comic Sans MS" pitchFamily="66" charset="0"/>
              </a:rPr>
              <a:t>techniques de type informatique, tant matérielles que logicielles, dès le courant des années 60</a:t>
            </a:r>
            <a:r>
              <a:rPr lang="fr-FR" sz="2000" dirty="0" smtClean="0">
                <a:latin typeface="Comic Sans MS" pitchFamily="66" charset="0"/>
              </a:rPr>
              <a:t>. L'introduction </a:t>
            </a:r>
            <a:r>
              <a:rPr lang="fr-FR" sz="2000" dirty="0">
                <a:latin typeface="Comic Sans MS" pitchFamily="66" charset="0"/>
              </a:rPr>
              <a:t>de ces techniques a été engagée presque simultanément avec celle de l'électronique.</a:t>
            </a:r>
          </a:p>
          <a:p>
            <a:r>
              <a:rPr lang="fr-FR" sz="2000" dirty="0">
                <a:latin typeface="Comic Sans MS" pitchFamily="66" charset="0"/>
              </a:rPr>
              <a:t>L'utilisation de telles techniques se fait à différents niveaux :</a:t>
            </a:r>
          </a:p>
          <a:p>
            <a:r>
              <a:rPr lang="fr-FR" sz="2000" b="1" dirty="0">
                <a:solidFill>
                  <a:srgbClr val="FF0000"/>
                </a:solidFill>
                <a:latin typeface="Comic Sans MS" pitchFamily="66" charset="0"/>
              </a:rPr>
              <a:t>Ø</a:t>
            </a:r>
            <a:r>
              <a:rPr lang="fr-FR" sz="2000" dirty="0">
                <a:latin typeface="Comic Sans MS" pitchFamily="66" charset="0"/>
              </a:rPr>
              <a:t> au niveau des services, par l'introduction de la numérisation et de techniques de transport et </a:t>
            </a:r>
            <a:r>
              <a:rPr lang="fr-FR" sz="2000" dirty="0" smtClean="0">
                <a:latin typeface="Comic Sans MS" pitchFamily="66" charset="0"/>
              </a:rPr>
              <a:t>de traitement </a:t>
            </a:r>
            <a:r>
              <a:rPr lang="fr-FR" sz="2000" dirty="0">
                <a:latin typeface="Comic Sans MS" pitchFamily="66" charset="0"/>
              </a:rPr>
              <a:t>de données, aussi bien pour l'information fournie par les usagers que pour celle </a:t>
            </a:r>
            <a:r>
              <a:rPr lang="fr-FR" sz="2000" dirty="0" smtClean="0">
                <a:latin typeface="Comic Sans MS" pitchFamily="66" charset="0"/>
              </a:rPr>
              <a:t>nécessaire à </a:t>
            </a:r>
            <a:r>
              <a:rPr lang="fr-FR" sz="2000" dirty="0">
                <a:latin typeface="Comic Sans MS" pitchFamily="66" charset="0"/>
              </a:rPr>
              <a:t>la commande du réseau (signalisation);</a:t>
            </a:r>
          </a:p>
          <a:p>
            <a:r>
              <a:rPr lang="fr-FR" sz="2000" b="1" dirty="0">
                <a:solidFill>
                  <a:srgbClr val="FF0000"/>
                </a:solidFill>
                <a:latin typeface="Comic Sans MS" pitchFamily="66" charset="0"/>
              </a:rPr>
              <a:t>Ø</a:t>
            </a:r>
            <a:r>
              <a:rPr lang="fr-FR" sz="2000" dirty="0">
                <a:latin typeface="Comic Sans MS" pitchFamily="66" charset="0"/>
              </a:rPr>
              <a:t> au niveau des réseaux, par l'utilisation d'ordinateurs (ou calculateurs) programmés </a:t>
            </a:r>
            <a:r>
              <a:rPr lang="fr-FR" sz="2000" dirty="0" smtClean="0">
                <a:latin typeface="Comic Sans MS" pitchFamily="66" charset="0"/>
              </a:rPr>
              <a:t>pour commander </a:t>
            </a:r>
            <a:r>
              <a:rPr lang="fr-FR" sz="2000" dirty="0">
                <a:latin typeface="Comic Sans MS" pitchFamily="66" charset="0"/>
              </a:rPr>
              <a:t>les </a:t>
            </a:r>
            <a:r>
              <a:rPr lang="fr-FR" sz="2000" dirty="0" err="1">
                <a:latin typeface="Comic Sans MS" pitchFamily="66" charset="0"/>
              </a:rPr>
              <a:t>noeuds</a:t>
            </a:r>
            <a:r>
              <a:rPr lang="fr-FR" sz="2000" dirty="0">
                <a:latin typeface="Comic Sans MS" pitchFamily="66" charset="0"/>
              </a:rPr>
              <a:t> de ces réseaux. Cette utilisation met en lumière l'importance du logiciel, </a:t>
            </a:r>
            <a:r>
              <a:rPr lang="fr-FR" sz="2000" dirty="0" smtClean="0">
                <a:latin typeface="Comic Sans MS" pitchFamily="66" charset="0"/>
              </a:rPr>
              <a:t>lequel reflète </a:t>
            </a:r>
            <a:r>
              <a:rPr lang="fr-FR" sz="2000" dirty="0">
                <a:latin typeface="Comic Sans MS" pitchFamily="66" charset="0"/>
              </a:rPr>
              <a:t>l'« intelligence » du réseau et la qualité des services qu'il peut offrir,</a:t>
            </a:r>
          </a:p>
          <a:p>
            <a:r>
              <a:rPr lang="fr-FR" sz="2000" b="1" dirty="0">
                <a:solidFill>
                  <a:srgbClr val="FF0000"/>
                </a:solidFill>
                <a:latin typeface="Comic Sans MS" pitchFamily="66" charset="0"/>
              </a:rPr>
              <a:t>Ø</a:t>
            </a:r>
            <a:r>
              <a:rPr lang="fr-FR" sz="2000" dirty="0">
                <a:latin typeface="Comic Sans MS" pitchFamily="66" charset="0"/>
              </a:rPr>
              <a:t> au niveau des techniques de développement de ces systèmes programmés, l'informatique pouvant</a:t>
            </a:r>
            <a:r>
              <a:rPr lang="fr-FR" sz="2000" dirty="0" smtClean="0">
                <a:latin typeface="Comic Sans MS" pitchFamily="66" charset="0"/>
              </a:rPr>
              <a:t>, en </a:t>
            </a:r>
            <a:r>
              <a:rPr lang="fr-FR" sz="2000" dirty="0">
                <a:latin typeface="Comic Sans MS" pitchFamily="66" charset="0"/>
              </a:rPr>
              <a:t>effet, servir d'outil pour son propre développement.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6429388" y="1071546"/>
            <a:ext cx="2190750" cy="294322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857224" y="571480"/>
            <a:ext cx="4857784" cy="4643470"/>
          </a:xfrm>
          <a:prstGeom prst="rect">
            <a:avLst/>
          </a:prstGeom>
          <a:noFill/>
          <a:ln w="9525">
            <a:noFill/>
            <a:miter lim="800000"/>
            <a:headEnd/>
            <a:tailEnd/>
          </a:ln>
          <a:effectLst/>
        </p:spPr>
      </p:pic>
      <p:sp>
        <p:nvSpPr>
          <p:cNvPr id="4" name="Rectangle 3"/>
          <p:cNvSpPr/>
          <p:nvPr/>
        </p:nvSpPr>
        <p:spPr>
          <a:xfrm>
            <a:off x="5643570" y="4143380"/>
            <a:ext cx="3340210" cy="369332"/>
          </a:xfrm>
          <a:prstGeom prst="rect">
            <a:avLst/>
          </a:prstGeom>
        </p:spPr>
        <p:txBody>
          <a:bodyPr wrap="none">
            <a:spAutoFit/>
          </a:bodyPr>
          <a:lstStyle/>
          <a:p>
            <a:r>
              <a:rPr lang="fr-FR" b="1" dirty="0"/>
              <a:t>Le télégraphe optique de Chappe</a:t>
            </a:r>
            <a:endParaRPr lang="fr-FR" dirty="0"/>
          </a:p>
        </p:txBody>
      </p:sp>
      <p:sp>
        <p:nvSpPr>
          <p:cNvPr id="5" name="Rectangle 4"/>
          <p:cNvSpPr/>
          <p:nvPr/>
        </p:nvSpPr>
        <p:spPr>
          <a:xfrm>
            <a:off x="4857752" y="5286388"/>
            <a:ext cx="4572000" cy="276999"/>
          </a:xfrm>
          <a:prstGeom prst="rect">
            <a:avLst/>
          </a:prstGeom>
        </p:spPr>
        <p:txBody>
          <a:bodyPr>
            <a:spAutoFit/>
          </a:bodyPr>
          <a:lstStyle/>
          <a:p>
            <a:r>
              <a:rPr lang="fr-FR" sz="1200" dirty="0"/>
              <a:t>source : http://postagalene.free.fr/images/telegraphe_optique.jpg</a:t>
            </a:r>
          </a:p>
        </p:txBody>
      </p:sp>
      <p:sp>
        <p:nvSpPr>
          <p:cNvPr id="7" name="Flèche vers le haut 6"/>
          <p:cNvSpPr/>
          <p:nvPr/>
        </p:nvSpPr>
        <p:spPr>
          <a:xfrm>
            <a:off x="7143768" y="4500570"/>
            <a:ext cx="484632" cy="71438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0166" y="500042"/>
            <a:ext cx="4532010" cy="369332"/>
          </a:xfrm>
          <a:prstGeom prst="rect">
            <a:avLst/>
          </a:prstGeom>
        </p:spPr>
        <p:txBody>
          <a:bodyPr wrap="none">
            <a:spAutoFit/>
          </a:bodyPr>
          <a:lstStyle/>
          <a:p>
            <a:r>
              <a:rPr lang="fr-FR" dirty="0" smtClean="0">
                <a:solidFill>
                  <a:srgbClr val="FF0000"/>
                </a:solidFill>
                <a:latin typeface="Comic Sans MS" pitchFamily="66" charset="0"/>
              </a:rPr>
              <a:t>le télégraphe électrique : Le code Morse</a:t>
            </a:r>
            <a:endParaRPr lang="fr-FR" dirty="0">
              <a:solidFill>
                <a:srgbClr val="FF0000"/>
              </a:solidFill>
              <a:latin typeface="Comic Sans MS" pitchFamily="66" charset="0"/>
            </a:endParaRPr>
          </a:p>
        </p:txBody>
      </p:sp>
      <p:sp>
        <p:nvSpPr>
          <p:cNvPr id="3" name="Rectangle 2"/>
          <p:cNvSpPr/>
          <p:nvPr/>
        </p:nvSpPr>
        <p:spPr>
          <a:xfrm>
            <a:off x="357158" y="1000108"/>
            <a:ext cx="8643998" cy="5509200"/>
          </a:xfrm>
          <a:prstGeom prst="rect">
            <a:avLst/>
          </a:prstGeom>
        </p:spPr>
        <p:txBody>
          <a:bodyPr wrap="square">
            <a:spAutoFit/>
          </a:bodyPr>
          <a:lstStyle/>
          <a:p>
            <a:r>
              <a:rPr lang="fr-FR" sz="2200" dirty="0">
                <a:latin typeface="Comic Sans MS" pitchFamily="66" charset="0"/>
              </a:rPr>
              <a:t>Le réel précurseur de </a:t>
            </a:r>
            <a:r>
              <a:rPr lang="fr-FR" sz="2200" dirty="0" smtClean="0">
                <a:latin typeface="Comic Sans MS" pitchFamily="66" charset="0"/>
              </a:rPr>
              <a:t>nos appareils </a:t>
            </a:r>
            <a:r>
              <a:rPr lang="fr-FR" sz="2200" dirty="0">
                <a:latin typeface="Comic Sans MS" pitchFamily="66" charset="0"/>
              </a:rPr>
              <a:t>contemporains apparaît avec le développement de l’électricité. </a:t>
            </a:r>
            <a:r>
              <a:rPr lang="fr-FR" sz="2200" dirty="0" smtClean="0">
                <a:latin typeface="Comic Sans MS" pitchFamily="66" charset="0"/>
              </a:rPr>
              <a:t>En 1832</a:t>
            </a:r>
            <a:r>
              <a:rPr lang="fr-FR" sz="2200" dirty="0">
                <a:latin typeface="Comic Sans MS" pitchFamily="66" charset="0"/>
              </a:rPr>
              <a:t>, l’idée d’un télégraphe électrique vient de Samuel Morse, qui invente </a:t>
            </a:r>
            <a:r>
              <a:rPr lang="fr-FR" sz="2200" dirty="0" smtClean="0">
                <a:latin typeface="Comic Sans MS" pitchFamily="66" charset="0"/>
              </a:rPr>
              <a:t>en parallèle </a:t>
            </a:r>
            <a:r>
              <a:rPr lang="fr-FR" sz="2200" dirty="0">
                <a:latin typeface="Comic Sans MS" pitchFamily="66" charset="0"/>
              </a:rPr>
              <a:t>un alphabet propre à son utilisation : le fameux </a:t>
            </a:r>
            <a:r>
              <a:rPr lang="fr-FR" sz="2200" b="1" dirty="0">
                <a:latin typeface="Comic Sans MS" pitchFamily="66" charset="0"/>
              </a:rPr>
              <a:t>code Morse. </a:t>
            </a:r>
            <a:r>
              <a:rPr lang="fr-FR" sz="2200" b="1" dirty="0" smtClean="0">
                <a:latin typeface="Comic Sans MS" pitchFamily="66" charset="0"/>
              </a:rPr>
              <a:t>Testé </a:t>
            </a:r>
            <a:r>
              <a:rPr lang="fr-FR" sz="2200" dirty="0" smtClean="0">
                <a:latin typeface="Comic Sans MS" pitchFamily="66" charset="0"/>
              </a:rPr>
              <a:t>pour </a:t>
            </a:r>
            <a:r>
              <a:rPr lang="fr-FR" sz="2200" dirty="0">
                <a:latin typeface="Comic Sans MS" pitchFamily="66" charset="0"/>
              </a:rPr>
              <a:t>la première fois en 1837, le télégraphe diffuse son premier </a:t>
            </a:r>
            <a:r>
              <a:rPr lang="fr-FR" sz="2200" dirty="0" smtClean="0">
                <a:latin typeface="Comic Sans MS" pitchFamily="66" charset="0"/>
              </a:rPr>
              <a:t>télégramme public </a:t>
            </a:r>
            <a:r>
              <a:rPr lang="fr-FR" sz="2200" dirty="0">
                <a:latin typeface="Comic Sans MS" pitchFamily="66" charset="0"/>
              </a:rPr>
              <a:t>sur la ligne Washington - Baltimore en 1844. Et le premier </a:t>
            </a:r>
            <a:r>
              <a:rPr lang="fr-FR" sz="2200" dirty="0" smtClean="0">
                <a:latin typeface="Comic Sans MS" pitchFamily="66" charset="0"/>
              </a:rPr>
              <a:t>télégraphe transatlantique </a:t>
            </a:r>
            <a:r>
              <a:rPr lang="fr-FR" sz="2200" dirty="0">
                <a:latin typeface="Comic Sans MS" pitchFamily="66" charset="0"/>
              </a:rPr>
              <a:t>voit le jour en 1858, reliant Terre-Neuve à l’Irlande. Grâce </a:t>
            </a:r>
            <a:r>
              <a:rPr lang="fr-FR" sz="2200" dirty="0" smtClean="0">
                <a:latin typeface="Comic Sans MS" pitchFamily="66" charset="0"/>
              </a:rPr>
              <a:t>à une </a:t>
            </a:r>
            <a:r>
              <a:rPr lang="fr-FR" sz="2200" dirty="0">
                <a:latin typeface="Comic Sans MS" pitchFamily="66" charset="0"/>
              </a:rPr>
              <a:t>circulation rapide de l’information et son accès élargi au grand public, </a:t>
            </a:r>
            <a:r>
              <a:rPr lang="fr-FR" sz="2200" dirty="0" smtClean="0">
                <a:latin typeface="Comic Sans MS" pitchFamily="66" charset="0"/>
              </a:rPr>
              <a:t>le télégraphe électrique marque le début des télécommunications à l’échelle planétaire.</a:t>
            </a:r>
          </a:p>
          <a:p>
            <a:r>
              <a:rPr lang="fr-FR" sz="2200" dirty="0" smtClean="0">
                <a:latin typeface="Comic Sans MS" pitchFamily="66" charset="0"/>
              </a:rPr>
              <a:t>Cette </a:t>
            </a:r>
            <a:r>
              <a:rPr lang="fr-FR" sz="2200" dirty="0">
                <a:latin typeface="Comic Sans MS" pitchFamily="66" charset="0"/>
              </a:rPr>
              <a:t>extension ne va pas sans poser des problèmes de coordination et </a:t>
            </a:r>
            <a:r>
              <a:rPr lang="fr-FR" sz="2200" dirty="0" smtClean="0">
                <a:latin typeface="Comic Sans MS" pitchFamily="66" charset="0"/>
              </a:rPr>
              <a:t>la nécessité </a:t>
            </a:r>
            <a:r>
              <a:rPr lang="fr-FR" sz="2200" dirty="0">
                <a:latin typeface="Comic Sans MS" pitchFamily="66" charset="0"/>
              </a:rPr>
              <a:t>d’accords internationaux aboutit à la fondation, en 1865, de </a:t>
            </a:r>
            <a:r>
              <a:rPr lang="fr-FR" sz="2200" dirty="0" smtClean="0">
                <a:latin typeface="Comic Sans MS" pitchFamily="66" charset="0"/>
              </a:rPr>
              <a:t>l’Union Télégraphique </a:t>
            </a:r>
            <a:r>
              <a:rPr lang="fr-FR" sz="2200" dirty="0">
                <a:latin typeface="Comic Sans MS" pitchFamily="66" charset="0"/>
              </a:rPr>
              <a:t>Internationale, ancêtre de l’actuelle Union Internationale </a:t>
            </a:r>
            <a:r>
              <a:rPr lang="fr-FR" sz="2200" dirty="0" smtClean="0">
                <a:latin typeface="Comic Sans MS" pitchFamily="66" charset="0"/>
              </a:rPr>
              <a:t>des Télécommunications </a:t>
            </a:r>
            <a:r>
              <a:rPr lang="fr-FR" sz="2200" dirty="0">
                <a:latin typeface="Comic Sans MS" pitchFamily="66" charset="0"/>
              </a:rPr>
              <a:t>(UIT).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928670"/>
            <a:ext cx="4071966" cy="5509200"/>
          </a:xfrm>
          <a:prstGeom prst="rect">
            <a:avLst/>
          </a:prstGeom>
        </p:spPr>
        <p:txBody>
          <a:bodyPr wrap="square">
            <a:spAutoFit/>
          </a:bodyPr>
          <a:lstStyle/>
          <a:p>
            <a:r>
              <a:rPr lang="fr-FR" sz="2200" dirty="0">
                <a:latin typeface="Comic Sans MS" pitchFamily="66" charset="0"/>
              </a:rPr>
              <a:t>Le télégraphe électrique sera utilisé jusque dans les années 1930, non sans </a:t>
            </a:r>
            <a:r>
              <a:rPr lang="fr-FR" sz="2200" dirty="0" smtClean="0">
                <a:latin typeface="Comic Sans MS" pitchFamily="66" charset="0"/>
              </a:rPr>
              <a:t>subir plusieurs </a:t>
            </a:r>
            <a:r>
              <a:rPr lang="fr-FR" sz="2200" dirty="0">
                <a:latin typeface="Comic Sans MS" pitchFamily="66" charset="0"/>
              </a:rPr>
              <a:t>évolutions : le physicien Russe Alexandre </a:t>
            </a:r>
            <a:r>
              <a:rPr lang="fr-FR" sz="2200" dirty="0" err="1">
                <a:latin typeface="Comic Sans MS" pitchFamily="66" charset="0"/>
              </a:rPr>
              <a:t>Popoff</a:t>
            </a:r>
            <a:r>
              <a:rPr lang="fr-FR" sz="2200" dirty="0">
                <a:latin typeface="Comic Sans MS" pitchFamily="66" charset="0"/>
              </a:rPr>
              <a:t> pense ainsi à l’utilisation des ondes hertziennes </a:t>
            </a:r>
            <a:r>
              <a:rPr lang="fr-FR" sz="2200" dirty="0" smtClean="0">
                <a:latin typeface="Comic Sans MS" pitchFamily="66" charset="0"/>
              </a:rPr>
              <a:t>– découvertes quelques </a:t>
            </a:r>
            <a:r>
              <a:rPr lang="fr-FR" sz="2200" dirty="0">
                <a:latin typeface="Comic Sans MS" pitchFamily="66" charset="0"/>
              </a:rPr>
              <a:t>années auparavant par Heinrich Hertz - pour créer la télégraphie sans fil, en 1896. L'ère de la </a:t>
            </a:r>
            <a:r>
              <a:rPr lang="fr-FR" sz="2200" dirty="0" smtClean="0">
                <a:latin typeface="Comic Sans MS" pitchFamily="66" charset="0"/>
              </a:rPr>
              <a:t>radiocommunication est </a:t>
            </a:r>
            <a:r>
              <a:rPr lang="fr-FR" sz="2200" dirty="0">
                <a:latin typeface="Comic Sans MS" pitchFamily="66" charset="0"/>
              </a:rPr>
              <a:t>née, comme vont le prouver les travaux de l'ingénieur italien </a:t>
            </a:r>
            <a:r>
              <a:rPr lang="fr-FR" sz="2200" dirty="0" err="1">
                <a:latin typeface="Comic Sans MS" pitchFamily="66" charset="0"/>
              </a:rPr>
              <a:t>Guglielmo</a:t>
            </a:r>
            <a:r>
              <a:rPr lang="fr-FR" sz="2200" dirty="0">
                <a:latin typeface="Comic Sans MS" pitchFamily="66" charset="0"/>
              </a:rPr>
              <a:t> Marconi qui ont mené à l’invention de la radio.</a:t>
            </a:r>
          </a:p>
        </p:txBody>
      </p:sp>
      <p:pic>
        <p:nvPicPr>
          <p:cNvPr id="2050" name="Picture 2"/>
          <p:cNvPicPr>
            <a:picLocks noChangeAspect="1" noChangeArrowheads="1"/>
          </p:cNvPicPr>
          <p:nvPr/>
        </p:nvPicPr>
        <p:blipFill>
          <a:blip r:embed="rId2"/>
          <a:srcRect/>
          <a:stretch>
            <a:fillRect/>
          </a:stretch>
        </p:blipFill>
        <p:spPr bwMode="auto">
          <a:xfrm>
            <a:off x="4381500" y="1071546"/>
            <a:ext cx="4762500" cy="3162300"/>
          </a:xfrm>
          <a:prstGeom prst="rect">
            <a:avLst/>
          </a:prstGeom>
          <a:noFill/>
          <a:ln w="9525">
            <a:noFill/>
            <a:miter lim="800000"/>
            <a:headEnd/>
            <a:tailEnd/>
          </a:ln>
          <a:effectLst/>
        </p:spPr>
      </p:pic>
      <p:sp>
        <p:nvSpPr>
          <p:cNvPr id="4" name="Rectangle 3"/>
          <p:cNvSpPr/>
          <p:nvPr/>
        </p:nvSpPr>
        <p:spPr>
          <a:xfrm>
            <a:off x="4572000" y="4714884"/>
            <a:ext cx="4572000" cy="738664"/>
          </a:xfrm>
          <a:prstGeom prst="rect">
            <a:avLst/>
          </a:prstGeom>
        </p:spPr>
        <p:txBody>
          <a:bodyPr>
            <a:spAutoFit/>
          </a:bodyPr>
          <a:lstStyle/>
          <a:p>
            <a:r>
              <a:rPr lang="fr-FR" dirty="0" smtClean="0"/>
              <a:t>     </a:t>
            </a:r>
            <a:r>
              <a:rPr lang="fr-FR" b="1" dirty="0"/>
              <a:t>Le télégraphe électrique de Morse</a:t>
            </a:r>
          </a:p>
          <a:p>
            <a:r>
              <a:rPr lang="fr-FR" sz="1200" dirty="0"/>
              <a:t>source : http://</a:t>
            </a:r>
            <a:r>
              <a:rPr lang="fr-FR" sz="1200" dirty="0" smtClean="0"/>
              <a:t>fr.encarta.msn.com/media_461518096_761553206</a:t>
            </a:r>
            <a:r>
              <a:rPr lang="fr-FR" sz="1200" dirty="0"/>
              <a:t>_-</a:t>
            </a:r>
            <a:r>
              <a:rPr lang="fr-FR" sz="1200" dirty="0" smtClean="0"/>
              <a:t>1_1/t%C3%A9l%C3%A9graphe_de_morse.html</a:t>
            </a:r>
            <a:endParaRPr lang="fr-FR" sz="1200" dirty="0"/>
          </a:p>
        </p:txBody>
      </p:sp>
      <p:sp>
        <p:nvSpPr>
          <p:cNvPr id="5" name="Flèche vers le haut 4"/>
          <p:cNvSpPr/>
          <p:nvPr/>
        </p:nvSpPr>
        <p:spPr>
          <a:xfrm>
            <a:off x="6215074" y="4143380"/>
            <a:ext cx="484632" cy="57150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0"/>
            <a:ext cx="7929618" cy="6586418"/>
          </a:xfrm>
          <a:prstGeom prst="rect">
            <a:avLst/>
          </a:prstGeom>
        </p:spPr>
        <p:txBody>
          <a:bodyPr wrap="square">
            <a:spAutoFit/>
          </a:bodyPr>
          <a:lstStyle/>
          <a:p>
            <a:r>
              <a:rPr lang="fr-FR" sz="2400" b="1" dirty="0">
                <a:latin typeface="Comic Sans MS" pitchFamily="66" charset="0"/>
              </a:rPr>
              <a:t>Le code Morse</a:t>
            </a:r>
          </a:p>
          <a:p>
            <a:endParaRPr lang="fr-FR" dirty="0" smtClean="0">
              <a:latin typeface="Comic Sans MS" pitchFamily="66" charset="0"/>
            </a:endParaRPr>
          </a:p>
          <a:p>
            <a:r>
              <a:rPr lang="fr-FR" sz="2000" dirty="0" smtClean="0">
                <a:latin typeface="Comic Sans MS" pitchFamily="66" charset="0"/>
              </a:rPr>
              <a:t>Le code Morse, inventé en </a:t>
            </a:r>
            <a:r>
              <a:rPr lang="fr-FR" sz="2000" dirty="0">
                <a:latin typeface="Comic Sans MS" pitchFamily="66" charset="0"/>
              </a:rPr>
              <a:t>1835 par Samuel Morse pour la télégraphie, est </a:t>
            </a:r>
            <a:r>
              <a:rPr lang="fr-FR" sz="2000" dirty="0" smtClean="0">
                <a:latin typeface="Comic Sans MS" pitchFamily="66" charset="0"/>
              </a:rPr>
              <a:t>une combinaison </a:t>
            </a:r>
            <a:r>
              <a:rPr lang="fr-FR" sz="2000" dirty="0">
                <a:latin typeface="Comic Sans MS" pitchFamily="66" charset="0"/>
              </a:rPr>
              <a:t>de signaux longs et courts qui forment des mots, des </a:t>
            </a:r>
            <a:r>
              <a:rPr lang="fr-FR" sz="2000" dirty="0" smtClean="0">
                <a:latin typeface="Comic Sans MS" pitchFamily="66" charset="0"/>
              </a:rPr>
              <a:t>chiffres et </a:t>
            </a:r>
            <a:r>
              <a:rPr lang="fr-FR" sz="2000" dirty="0">
                <a:latin typeface="Comic Sans MS" pitchFamily="66" charset="0"/>
              </a:rPr>
              <a:t>des signes de ponctuation. Son intérêt est de pouvoir être utilisé </a:t>
            </a:r>
            <a:r>
              <a:rPr lang="fr-FR" sz="2000" dirty="0" smtClean="0">
                <a:latin typeface="Comic Sans MS" pitchFamily="66" charset="0"/>
              </a:rPr>
              <a:t>de différentes </a:t>
            </a:r>
            <a:r>
              <a:rPr lang="fr-FR" sz="2000" dirty="0">
                <a:latin typeface="Comic Sans MS" pitchFamily="66" charset="0"/>
              </a:rPr>
              <a:t>manières, via un signal radio permanent que l’on allume </a:t>
            </a:r>
            <a:r>
              <a:rPr lang="fr-FR" sz="2000" dirty="0" smtClean="0">
                <a:latin typeface="Comic Sans MS" pitchFamily="66" charset="0"/>
              </a:rPr>
              <a:t>et éteint</a:t>
            </a:r>
            <a:r>
              <a:rPr lang="fr-FR" sz="2000" dirty="0">
                <a:latin typeface="Comic Sans MS" pitchFamily="66" charset="0"/>
              </a:rPr>
              <a:t>, une impulsion électrique à travers un câble télégraphique, </a:t>
            </a:r>
            <a:r>
              <a:rPr lang="fr-FR" sz="2000" dirty="0" smtClean="0">
                <a:latin typeface="Comic Sans MS" pitchFamily="66" charset="0"/>
              </a:rPr>
              <a:t>un signal </a:t>
            </a:r>
            <a:r>
              <a:rPr lang="fr-FR" sz="2000" dirty="0">
                <a:latin typeface="Comic Sans MS" pitchFamily="66" charset="0"/>
              </a:rPr>
              <a:t>mécanique ou visuel (flash lumineux). Pour toutes ces raisons</a:t>
            </a:r>
            <a:r>
              <a:rPr lang="fr-FR" sz="2000" dirty="0" smtClean="0">
                <a:latin typeface="Comic Sans MS" pitchFamily="66" charset="0"/>
              </a:rPr>
              <a:t>, ce </a:t>
            </a:r>
            <a:r>
              <a:rPr lang="fr-FR" sz="2000" dirty="0">
                <a:latin typeface="Comic Sans MS" pitchFamily="66" charset="0"/>
              </a:rPr>
              <a:t>code est devenu le langage officiel de communication dans le </a:t>
            </a:r>
            <a:r>
              <a:rPr lang="fr-FR" sz="2000" dirty="0" smtClean="0">
                <a:latin typeface="Comic Sans MS" pitchFamily="66" charset="0"/>
              </a:rPr>
              <a:t>domaine maritime</a:t>
            </a:r>
            <a:r>
              <a:rPr lang="fr-FR" sz="2000" dirty="0">
                <a:latin typeface="Comic Sans MS" pitchFamily="66" charset="0"/>
              </a:rPr>
              <a:t>.</a:t>
            </a:r>
          </a:p>
          <a:p>
            <a:r>
              <a:rPr lang="fr-FR" sz="2000" dirty="0">
                <a:latin typeface="Comic Sans MS" pitchFamily="66" charset="0"/>
              </a:rPr>
              <a:t>Afin de rendre son emploi plus pratique, l’alphabet Morse assigne </a:t>
            </a:r>
            <a:r>
              <a:rPr lang="fr-FR" sz="2000" dirty="0" smtClean="0">
                <a:latin typeface="Comic Sans MS" pitchFamily="66" charset="0"/>
              </a:rPr>
              <a:t>des signaux </a:t>
            </a:r>
            <a:r>
              <a:rPr lang="fr-FR" sz="2000" dirty="0">
                <a:latin typeface="Comic Sans MS" pitchFamily="66" charset="0"/>
              </a:rPr>
              <a:t>plus courts parallèlement à la fréquence de chaque lettre en anglais</a:t>
            </a:r>
            <a:r>
              <a:rPr lang="fr-FR" sz="2000" dirty="0" smtClean="0">
                <a:latin typeface="Comic Sans MS" pitchFamily="66" charset="0"/>
              </a:rPr>
              <a:t>. Ainsi </a:t>
            </a:r>
            <a:r>
              <a:rPr lang="fr-FR" sz="2000" dirty="0">
                <a:latin typeface="Comic Sans MS" pitchFamily="66" charset="0"/>
              </a:rPr>
              <a:t>la lettre e, très fréquente, ne se traduit que d’un seul signal court </a:t>
            </a:r>
            <a:r>
              <a:rPr lang="fr-FR" sz="2000" dirty="0" smtClean="0">
                <a:latin typeface="Comic Sans MS" pitchFamily="66" charset="0"/>
              </a:rPr>
              <a:t>(/./). Parallèlement </a:t>
            </a:r>
            <a:r>
              <a:rPr lang="fr-FR" sz="2000" dirty="0">
                <a:latin typeface="Comic Sans MS" pitchFamily="66" charset="0"/>
              </a:rPr>
              <a:t>au code Morse, des codes commerciaux codant des phrases </a:t>
            </a:r>
            <a:r>
              <a:rPr lang="fr-FR" sz="2000" dirty="0" smtClean="0">
                <a:latin typeface="Comic Sans MS" pitchFamily="66" charset="0"/>
              </a:rPr>
              <a:t>entières en </a:t>
            </a:r>
            <a:r>
              <a:rPr lang="fr-FR" sz="2000" dirty="0">
                <a:latin typeface="Comic Sans MS" pitchFamily="66" charset="0"/>
              </a:rPr>
              <a:t>un seul mot ont été créés pour raccourcir les temps de conversations</a:t>
            </a:r>
            <a:r>
              <a:rPr lang="fr-FR" sz="2000" dirty="0" smtClean="0">
                <a:latin typeface="Comic Sans MS" pitchFamily="66" charset="0"/>
              </a:rPr>
              <a:t>. </a:t>
            </a:r>
            <a:endParaRPr lang="fr-FR" sz="2000" dirty="0">
              <a:latin typeface="Comic Sans MS" pitchFamily="66" charset="0"/>
            </a:endParaRPr>
          </a:p>
          <a:p>
            <a:r>
              <a:rPr lang="fr-FR" sz="2000" dirty="0">
                <a:latin typeface="Comic Sans MS" pitchFamily="66" charset="0"/>
              </a:rPr>
              <a:t>Le code Morse cesse officiellement de fonctionner le 1er février 1999, marquant </a:t>
            </a:r>
            <a:r>
              <a:rPr lang="fr-FR" sz="2000" dirty="0" smtClean="0">
                <a:latin typeface="Comic Sans MS" pitchFamily="66" charset="0"/>
              </a:rPr>
              <a:t>ainsi la </a:t>
            </a:r>
            <a:r>
              <a:rPr lang="fr-FR" sz="2000" dirty="0">
                <a:latin typeface="Comic Sans MS" pitchFamily="66" charset="0"/>
              </a:rPr>
              <a:t>fin de la télégraphie sans fil (TSF). Il est remplacé par le système satellitaire de </a:t>
            </a:r>
            <a:r>
              <a:rPr lang="fr-FR" sz="2000" dirty="0" smtClean="0">
                <a:latin typeface="Comic Sans MS" pitchFamily="66" charset="0"/>
              </a:rPr>
              <a:t>sauvetage </a:t>
            </a:r>
            <a:r>
              <a:rPr lang="en-US" sz="2000" dirty="0" smtClean="0">
                <a:latin typeface="Comic Sans MS" pitchFamily="66" charset="0"/>
              </a:rPr>
              <a:t>international</a:t>
            </a:r>
            <a:r>
              <a:rPr lang="en-US" sz="2000" dirty="0">
                <a:latin typeface="Comic Sans MS" pitchFamily="66" charset="0"/>
              </a:rPr>
              <a:t>, GMDSS (Global Maritime Distress and Safety System).</a:t>
            </a:r>
            <a:endParaRPr lang="fr-FR" sz="2000" dirty="0">
              <a:latin typeface="Comic Sans MS"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785926"/>
            <a:ext cx="8572560" cy="3477875"/>
          </a:xfrm>
          <a:prstGeom prst="rect">
            <a:avLst/>
          </a:prstGeom>
        </p:spPr>
        <p:txBody>
          <a:bodyPr wrap="square">
            <a:spAutoFit/>
          </a:bodyPr>
          <a:lstStyle/>
          <a:p>
            <a:r>
              <a:rPr lang="fr-FR" sz="2200" dirty="0" smtClean="0">
                <a:latin typeface="Comic Sans MS" pitchFamily="66" charset="0"/>
              </a:rPr>
              <a:t>Il </a:t>
            </a:r>
            <a:r>
              <a:rPr lang="fr-FR" sz="2200" dirty="0">
                <a:latin typeface="Comic Sans MS" pitchFamily="66" charset="0"/>
              </a:rPr>
              <a:t>est toujours difficile de sélectionner, dans l'histoire d'une technique, une série de dates et de </a:t>
            </a:r>
            <a:r>
              <a:rPr lang="fr-FR" sz="2200" dirty="0" smtClean="0">
                <a:latin typeface="Comic Sans MS" pitchFamily="66" charset="0"/>
              </a:rPr>
              <a:t>faits particulièrement </a:t>
            </a:r>
            <a:r>
              <a:rPr lang="fr-FR" sz="2200" dirty="0">
                <a:latin typeface="Comic Sans MS" pitchFamily="66" charset="0"/>
              </a:rPr>
              <a:t>significatifs. Nous pensons, cependant, que l'on peut retenir, depuis l'invention </a:t>
            </a:r>
            <a:r>
              <a:rPr lang="fr-FR" sz="2200" dirty="0" smtClean="0">
                <a:latin typeface="Comic Sans MS" pitchFamily="66" charset="0"/>
              </a:rPr>
              <a:t>du télégraphe </a:t>
            </a:r>
            <a:r>
              <a:rPr lang="fr-FR" sz="2200" dirty="0">
                <a:latin typeface="Comic Sans MS" pitchFamily="66" charset="0"/>
              </a:rPr>
              <a:t>électrique par Samuel Morse, une liste d'une trentaine de dates et d'événements </a:t>
            </a:r>
            <a:r>
              <a:rPr lang="fr-FR" sz="2200" dirty="0" smtClean="0">
                <a:latin typeface="Comic Sans MS" pitchFamily="66" charset="0"/>
              </a:rPr>
              <a:t>qui marquent </a:t>
            </a:r>
            <a:r>
              <a:rPr lang="fr-FR" sz="2200" dirty="0">
                <a:latin typeface="Comic Sans MS" pitchFamily="66" charset="0"/>
              </a:rPr>
              <a:t>l'histoire des télécommunications et qui sont à l'origine de profondes mutations techniques.</a:t>
            </a:r>
          </a:p>
          <a:p>
            <a:r>
              <a:rPr lang="fr-FR" sz="2200" dirty="0">
                <a:latin typeface="Comic Sans MS" pitchFamily="66" charset="0"/>
              </a:rPr>
              <a:t>On trouvera, dans le tableau </a:t>
            </a:r>
            <a:r>
              <a:rPr lang="fr-FR" sz="2200" dirty="0" smtClean="0">
                <a:latin typeface="Comic Sans MS" pitchFamily="66" charset="0"/>
              </a:rPr>
              <a:t>ci dessous, </a:t>
            </a:r>
            <a:r>
              <a:rPr lang="fr-FR" sz="2200" dirty="0">
                <a:latin typeface="Comic Sans MS" pitchFamily="66" charset="0"/>
              </a:rPr>
              <a:t>cette brève énumération, qui n'a d'autre prétention que de </a:t>
            </a:r>
            <a:r>
              <a:rPr lang="fr-FR" sz="2200" dirty="0" smtClean="0">
                <a:latin typeface="Comic Sans MS" pitchFamily="66" charset="0"/>
              </a:rPr>
              <a:t>préciser quelques </a:t>
            </a:r>
            <a:r>
              <a:rPr lang="fr-FR" sz="2200" dirty="0">
                <a:latin typeface="Comic Sans MS" pitchFamily="66" charset="0"/>
              </a:rPr>
              <a:t>repères historiques.</a:t>
            </a:r>
          </a:p>
        </p:txBody>
      </p:sp>
      <p:sp>
        <p:nvSpPr>
          <p:cNvPr id="3" name="Rectangle 2"/>
          <p:cNvSpPr/>
          <p:nvPr/>
        </p:nvSpPr>
        <p:spPr>
          <a:xfrm>
            <a:off x="285720" y="928670"/>
            <a:ext cx="8858280" cy="461665"/>
          </a:xfrm>
          <a:prstGeom prst="rect">
            <a:avLst/>
          </a:prstGeom>
        </p:spPr>
        <p:txBody>
          <a:bodyPr wrap="square">
            <a:spAutoFit/>
          </a:bodyPr>
          <a:lstStyle/>
          <a:p>
            <a:r>
              <a:rPr lang="fr-FR" sz="2400" b="1" dirty="0" smtClean="0">
                <a:solidFill>
                  <a:srgbClr val="FF0000"/>
                </a:solidFill>
                <a:latin typeface="Comic Sans MS" pitchFamily="66" charset="0"/>
              </a:rPr>
              <a:t>Les grandes mutations techniques des télécommunications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394692"/>
            <a:ext cx="8001056" cy="4801314"/>
          </a:xfrm>
          <a:prstGeom prst="rect">
            <a:avLst/>
          </a:prstGeom>
        </p:spPr>
        <p:txBody>
          <a:bodyPr wrap="square">
            <a:spAutoFit/>
          </a:bodyPr>
          <a:lstStyle/>
          <a:p>
            <a:r>
              <a:rPr lang="fr-FR" b="1" i="1" dirty="0">
                <a:solidFill>
                  <a:srgbClr val="FF0000"/>
                </a:solidFill>
              </a:rPr>
              <a:t>1837</a:t>
            </a:r>
            <a:r>
              <a:rPr lang="fr-FR" i="1" dirty="0"/>
              <a:t> Un artiste peintre, Samuel Morse invente le télégraphe électrique et le fameux code qui </a:t>
            </a:r>
            <a:r>
              <a:rPr lang="fr-FR" i="1" dirty="0" smtClean="0"/>
              <a:t>porte </a:t>
            </a:r>
            <a:r>
              <a:rPr lang="fr-FR" dirty="0" smtClean="0"/>
              <a:t>son </a:t>
            </a:r>
            <a:r>
              <a:rPr lang="fr-FR" dirty="0"/>
              <a:t>nom. </a:t>
            </a:r>
            <a:r>
              <a:rPr lang="fr-FR" i="1" dirty="0"/>
              <a:t>L’ère des télécommunications modernes commence.</a:t>
            </a:r>
          </a:p>
          <a:p>
            <a:r>
              <a:rPr lang="fr-FR" b="1" i="1" dirty="0">
                <a:solidFill>
                  <a:srgbClr val="FF0000"/>
                </a:solidFill>
              </a:rPr>
              <a:t>1866</a:t>
            </a:r>
            <a:r>
              <a:rPr lang="fr-FR" i="1" dirty="0"/>
              <a:t> Après de multiples péripéties et une véritable épopée qui dura près de dix ans, le premier </a:t>
            </a:r>
            <a:r>
              <a:rPr lang="fr-FR" i="1" dirty="0" smtClean="0"/>
              <a:t>câble </a:t>
            </a:r>
            <a:r>
              <a:rPr lang="fr-FR" dirty="0" smtClean="0"/>
              <a:t>télégraphique </a:t>
            </a:r>
            <a:r>
              <a:rPr lang="fr-FR" dirty="0"/>
              <a:t>transatlantique est mis en service entre Valentia (Irlande) et Trinity </a:t>
            </a:r>
            <a:r>
              <a:rPr lang="fr-FR" dirty="0" err="1"/>
              <a:t>Bay</a:t>
            </a:r>
            <a:r>
              <a:rPr lang="fr-FR" dirty="0"/>
              <a:t> (Terre-Neuve).</a:t>
            </a:r>
          </a:p>
          <a:p>
            <a:r>
              <a:rPr lang="fr-FR" b="1" i="1" dirty="0">
                <a:solidFill>
                  <a:srgbClr val="FF0000"/>
                </a:solidFill>
              </a:rPr>
              <a:t>1876</a:t>
            </a:r>
            <a:r>
              <a:rPr lang="fr-FR" i="1" dirty="0"/>
              <a:t> Un professeur d'acoustique, Alexander Graham Bell, devançant de peu son compatriote </a:t>
            </a:r>
            <a:r>
              <a:rPr lang="fr-FR" i="1" dirty="0" err="1" smtClean="0"/>
              <a:t>Elisha</a:t>
            </a:r>
            <a:r>
              <a:rPr lang="fr-FR" i="1" dirty="0" smtClean="0"/>
              <a:t> </a:t>
            </a:r>
            <a:r>
              <a:rPr lang="fr-FR" dirty="0" smtClean="0"/>
              <a:t>Gray</a:t>
            </a:r>
            <a:r>
              <a:rPr lang="fr-FR" dirty="0"/>
              <a:t>, dépose, le 14 février de cette année, son célèbre brevet sur le téléphone.</a:t>
            </a:r>
          </a:p>
          <a:p>
            <a:r>
              <a:rPr lang="fr-FR" b="1" i="1" dirty="0">
                <a:solidFill>
                  <a:srgbClr val="FF0000"/>
                </a:solidFill>
              </a:rPr>
              <a:t>1877</a:t>
            </a:r>
            <a:r>
              <a:rPr lang="fr-FR" i="1" dirty="0"/>
              <a:t> Un agent de l'Administration française des PTT, Émile Baudot, invente le </a:t>
            </a:r>
            <a:r>
              <a:rPr lang="fr-FR" i="1" dirty="0" smtClean="0"/>
              <a:t>système </a:t>
            </a:r>
            <a:r>
              <a:rPr lang="fr-FR" dirty="0" smtClean="0"/>
              <a:t>télégraphique </a:t>
            </a:r>
            <a:r>
              <a:rPr lang="fr-FR" dirty="0"/>
              <a:t>qui porte son nom. Ce système préfigure, près d'un siècle par avance, les </a:t>
            </a:r>
            <a:r>
              <a:rPr lang="fr-FR" dirty="0" smtClean="0"/>
              <a:t>futurs systèmes </a:t>
            </a:r>
            <a:r>
              <a:rPr lang="fr-FR" dirty="0"/>
              <a:t>à modulation par impulsions et codage (codage binaire et multiplexage dans le temps).</a:t>
            </a:r>
          </a:p>
          <a:p>
            <a:r>
              <a:rPr lang="fr-FR" b="1" i="1" dirty="0">
                <a:solidFill>
                  <a:srgbClr val="FF0000"/>
                </a:solidFill>
              </a:rPr>
              <a:t>1889</a:t>
            </a:r>
            <a:r>
              <a:rPr lang="fr-FR" i="1" dirty="0"/>
              <a:t> </a:t>
            </a:r>
            <a:r>
              <a:rPr lang="fr-FR" i="1" dirty="0" err="1"/>
              <a:t>Almon</a:t>
            </a:r>
            <a:r>
              <a:rPr lang="fr-FR" i="1" dirty="0"/>
              <a:t> B. </a:t>
            </a:r>
            <a:r>
              <a:rPr lang="fr-FR" i="1" dirty="0" err="1"/>
              <a:t>Strowger</a:t>
            </a:r>
            <a:r>
              <a:rPr lang="fr-FR" i="1" dirty="0"/>
              <a:t>, de son état entrepreneur de pompes funèbres à Kansas City, invente </a:t>
            </a:r>
            <a:r>
              <a:rPr lang="fr-FR" i="1" dirty="0" smtClean="0"/>
              <a:t>le </a:t>
            </a:r>
            <a:r>
              <a:rPr lang="fr-FR" dirty="0" smtClean="0"/>
              <a:t>premier </a:t>
            </a:r>
            <a:r>
              <a:rPr lang="fr-FR" dirty="0"/>
              <a:t>«sélecteur » automatique. La commutation téléphonique automatique est née.</a:t>
            </a:r>
          </a:p>
          <a:p>
            <a:r>
              <a:rPr lang="fr-FR" b="1" dirty="0">
                <a:solidFill>
                  <a:srgbClr val="FF0000"/>
                </a:solidFill>
              </a:rPr>
              <a:t>1896</a:t>
            </a:r>
            <a:r>
              <a:rPr lang="fr-FR" dirty="0"/>
              <a:t> Un jeune homme, chercheur et homme d'affaires entreprenant, </a:t>
            </a:r>
            <a:r>
              <a:rPr lang="fr-FR" dirty="0" err="1"/>
              <a:t>Gugliemo</a:t>
            </a:r>
            <a:r>
              <a:rPr lang="fr-FR" dirty="0"/>
              <a:t> Marconi, réalise </a:t>
            </a:r>
            <a:r>
              <a:rPr lang="fr-FR" dirty="0" smtClean="0"/>
              <a:t>la première </a:t>
            </a:r>
            <a:r>
              <a:rPr lang="fr-FR" dirty="0"/>
              <a:t>transmission radiotélégraphique.</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712</TotalTime>
  <Words>5351</Words>
  <Application>Microsoft Office PowerPoint</Application>
  <PresentationFormat>Affichage à l'écran (4:3)</PresentationFormat>
  <Paragraphs>98</Paragraphs>
  <Slides>31</Slides>
  <Notes>1</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Thème Office</vt:lpstr>
      <vt:lpstr>Chapitre 1 : Introduction</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vector>
  </TitlesOfParts>
  <Company>Sweet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1 : Introduction</dc:title>
  <dc:creator>Lina</dc:creator>
  <cp:lastModifiedBy>Lina</cp:lastModifiedBy>
  <cp:revision>25</cp:revision>
  <dcterms:created xsi:type="dcterms:W3CDTF">2016-02-27T20:33:29Z</dcterms:created>
  <dcterms:modified xsi:type="dcterms:W3CDTF">2016-03-12T20:24:18Z</dcterms:modified>
</cp:coreProperties>
</file>