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69" r:id="rId2"/>
    <p:sldId id="256" r:id="rId3"/>
    <p:sldId id="286" r:id="rId4"/>
    <p:sldId id="285" r:id="rId5"/>
    <p:sldId id="270" r:id="rId6"/>
    <p:sldId id="288" r:id="rId7"/>
    <p:sldId id="289" r:id="rId8"/>
    <p:sldId id="290" r:id="rId9"/>
    <p:sldId id="287" r:id="rId10"/>
    <p:sldId id="292" r:id="rId11"/>
    <p:sldId id="725" r:id="rId12"/>
    <p:sldId id="727" r:id="rId13"/>
    <p:sldId id="662" r:id="rId14"/>
    <p:sldId id="728" r:id="rId15"/>
    <p:sldId id="726" r:id="rId16"/>
    <p:sldId id="750" r:id="rId17"/>
    <p:sldId id="751" r:id="rId18"/>
    <p:sldId id="752" r:id="rId19"/>
    <p:sldId id="753" r:id="rId20"/>
    <p:sldId id="754" r:id="rId21"/>
    <p:sldId id="755" r:id="rId22"/>
    <p:sldId id="729" r:id="rId23"/>
    <p:sldId id="732" r:id="rId24"/>
    <p:sldId id="733" r:id="rId25"/>
    <p:sldId id="730" r:id="rId26"/>
    <p:sldId id="731" r:id="rId27"/>
    <p:sldId id="280" r:id="rId28"/>
    <p:sldId id="281" r:id="rId29"/>
    <p:sldId id="282" r:id="rId30"/>
    <p:sldId id="766" r:id="rId31"/>
    <p:sldId id="767" r:id="rId32"/>
    <p:sldId id="768" r:id="rId33"/>
    <p:sldId id="734" r:id="rId34"/>
    <p:sldId id="772" r:id="rId35"/>
    <p:sldId id="735" r:id="rId36"/>
    <p:sldId id="736" r:id="rId37"/>
    <p:sldId id="737" r:id="rId38"/>
    <p:sldId id="738" r:id="rId39"/>
    <p:sldId id="739" r:id="rId40"/>
    <p:sldId id="740" r:id="rId41"/>
    <p:sldId id="741" r:id="rId42"/>
    <p:sldId id="742" r:id="rId43"/>
    <p:sldId id="743" r:id="rId44"/>
    <p:sldId id="744" r:id="rId45"/>
    <p:sldId id="745" r:id="rId46"/>
    <p:sldId id="746" r:id="rId47"/>
    <p:sldId id="747" r:id="rId48"/>
    <p:sldId id="748" r:id="rId49"/>
    <p:sldId id="749" r:id="rId50"/>
    <p:sldId id="761" r:id="rId51"/>
    <p:sldId id="762" r:id="rId52"/>
    <p:sldId id="763" r:id="rId53"/>
    <p:sldId id="764" r:id="rId54"/>
    <p:sldId id="765" r:id="rId55"/>
    <p:sldId id="756" r:id="rId56"/>
    <p:sldId id="757" r:id="rId57"/>
    <p:sldId id="758" r:id="rId58"/>
    <p:sldId id="759" r:id="rId59"/>
    <p:sldId id="760" r:id="rId60"/>
    <p:sldId id="769" r:id="rId61"/>
    <p:sldId id="770" r:id="rId62"/>
    <p:sldId id="771"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55" autoAdjust="0"/>
  </p:normalViewPr>
  <p:slideViewPr>
    <p:cSldViewPr>
      <p:cViewPr varScale="1">
        <p:scale>
          <a:sx n="62" d="100"/>
          <a:sy n="62" d="100"/>
        </p:scale>
        <p:origin x="6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8F3B8E8-0185-41DF-ADB8-466285D9D607}" type="datetimeFigureOut">
              <a:rPr lang="ar-DZ" smtClean="0"/>
              <a:t>07-07-1442</a:t>
            </a:fld>
            <a:endParaRPr lang="ar-DZ"/>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0820D924-E7E9-47F3-9D7E-034518E81B25}" type="slidenum">
              <a:rPr lang="ar-DZ" smtClean="0"/>
              <a:t>‹N°›</a:t>
            </a:fld>
            <a:endParaRPr lang="ar-DZ"/>
          </a:p>
        </p:txBody>
      </p:sp>
    </p:spTree>
    <p:extLst>
      <p:ext uri="{BB962C8B-B14F-4D97-AF65-F5344CB8AC3E}">
        <p14:creationId xmlns:p14="http://schemas.microsoft.com/office/powerpoint/2010/main" val="91647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ar-DZ" dirty="0"/>
          </a:p>
        </p:txBody>
      </p:sp>
      <p:sp>
        <p:nvSpPr>
          <p:cNvPr id="4" name="Espace réservé du numéro de diapositive 3"/>
          <p:cNvSpPr>
            <a:spLocks noGrp="1"/>
          </p:cNvSpPr>
          <p:nvPr>
            <p:ph type="sldNum" sz="quarter" idx="5"/>
          </p:nvPr>
        </p:nvSpPr>
        <p:spPr/>
        <p:txBody>
          <a:bodyPr/>
          <a:lstStyle/>
          <a:p>
            <a:fld id="{0820D924-E7E9-47F3-9D7E-034518E81B25}" type="slidenum">
              <a:rPr lang="ar-DZ" smtClean="0"/>
              <a:t>56</a:t>
            </a:fld>
            <a:endParaRPr lang="ar-DZ"/>
          </a:p>
        </p:txBody>
      </p:sp>
    </p:spTree>
    <p:extLst>
      <p:ext uri="{BB962C8B-B14F-4D97-AF65-F5344CB8AC3E}">
        <p14:creationId xmlns:p14="http://schemas.microsoft.com/office/powerpoint/2010/main" val="323138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20B180F1-C6CD-4D58-9AA0-FD5CF65C9E22}" type="datetimeFigureOut">
              <a:rPr lang="fr-FR" smtClean="0"/>
              <a:pPr/>
              <a:t>18/02/2021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B180F1-C6CD-4D58-9AA0-FD5CF65C9E22}" type="datetimeFigureOut">
              <a:rPr lang="fr-FR" smtClean="0"/>
              <a:pPr/>
              <a:t>18/02/2021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B180F1-C6CD-4D58-9AA0-FD5CF65C9E22}" type="datetimeFigureOut">
              <a:rPr lang="fr-FR" smtClean="0"/>
              <a:pPr/>
              <a:t>18/02/2021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B180F1-C6CD-4D58-9AA0-FD5CF65C9E22}" type="datetimeFigureOut">
              <a:rPr lang="fr-FR" smtClean="0"/>
              <a:pPr/>
              <a:t>18/02/2021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20B180F1-C6CD-4D58-9AA0-FD5CF65C9E22}" type="datetimeFigureOut">
              <a:rPr lang="fr-FR" smtClean="0"/>
              <a:pPr/>
              <a:t>18/02/2021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0B180F1-C6CD-4D58-9AA0-FD5CF65C9E22}" type="datetimeFigureOut">
              <a:rPr lang="fr-FR" smtClean="0"/>
              <a:pPr/>
              <a:t>18/02/2021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0B180F1-C6CD-4D58-9AA0-FD5CF65C9E22}" type="datetimeFigureOut">
              <a:rPr lang="fr-FR" smtClean="0"/>
              <a:pPr/>
              <a:t>18/02/2021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20B180F1-C6CD-4D58-9AA0-FD5CF65C9E22}" type="datetimeFigureOut">
              <a:rPr lang="fr-FR" smtClean="0"/>
              <a:pPr/>
              <a:t>18/02/2021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B180F1-C6CD-4D58-9AA0-FD5CF65C9E22}" type="datetimeFigureOut">
              <a:rPr lang="fr-FR" smtClean="0"/>
              <a:pPr/>
              <a:t>18/02/2021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0B180F1-C6CD-4D58-9AA0-FD5CF65C9E22}" type="datetimeFigureOut">
              <a:rPr lang="fr-FR" smtClean="0"/>
              <a:pPr/>
              <a:t>18/02/2021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0B180F1-C6CD-4D58-9AA0-FD5CF65C9E22}" type="datetimeFigureOut">
              <a:rPr lang="fr-FR" smtClean="0"/>
              <a:pPr/>
              <a:t>18/02/2021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180F1-C6CD-4D58-9AA0-FD5CF65C9E22}" type="datetimeFigureOut">
              <a:rPr lang="fr-FR" smtClean="0"/>
              <a:pPr/>
              <a:t>18/02/2021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DA536-8753-49EC-81F6-ED428BCF529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 Id="rId5" Type="http://schemas.openxmlformats.org/officeDocument/2006/relationships/image" Target="../media/image88.png"/><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49.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xml"/><Relationship Id="rId4" Type="http://schemas.openxmlformats.org/officeDocument/2006/relationships/image" Target="../media/image108.png"/></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xml"/><Relationship Id="rId5" Type="http://schemas.openxmlformats.org/officeDocument/2006/relationships/image" Target="../media/image112.png"/><Relationship Id="rId4" Type="http://schemas.openxmlformats.org/officeDocument/2006/relationships/image" Target="../media/image111.png"/></Relationships>
</file>

<file path=ppt/slides/_rels/slide5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xml"/><Relationship Id="rId4" Type="http://schemas.openxmlformats.org/officeDocument/2006/relationships/image" Target="../media/image115.png"/></Relationships>
</file>

<file path=ppt/slides/_rels/slide5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xml"/><Relationship Id="rId4" Type="http://schemas.openxmlformats.org/officeDocument/2006/relationships/image" Target="../media/image118.png"/></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xml"/><Relationship Id="rId5" Type="http://schemas.openxmlformats.org/officeDocument/2006/relationships/image" Target="../media/image122.png"/><Relationship Id="rId4" Type="http://schemas.openxmlformats.org/officeDocument/2006/relationships/image" Target="../media/image121.png"/></Relationships>
</file>

<file path=ppt/slides/_rels/slide5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5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3.png"/><Relationship Id="rId1" Type="http://schemas.openxmlformats.org/officeDocument/2006/relationships/slideLayout" Target="../slideLayouts/slideLayout1.xml"/><Relationship Id="rId4" Type="http://schemas.openxmlformats.org/officeDocument/2006/relationships/image" Target="../media/image126.png"/></Relationships>
</file>

<file path=ppt/slides/_rels/slide5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3.png"/><Relationship Id="rId1" Type="http://schemas.openxmlformats.org/officeDocument/2006/relationships/slideLayout" Target="../slideLayouts/slideLayout1.xml"/><Relationship Id="rId5" Type="http://schemas.openxmlformats.org/officeDocument/2006/relationships/image" Target="../media/image127.png"/><Relationship Id="rId4" Type="http://schemas.openxmlformats.org/officeDocument/2006/relationships/image" Target="../media/image126.png"/></Relationships>
</file>

<file path=ppt/slides/_rels/slide5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3.png"/><Relationship Id="rId1" Type="http://schemas.openxmlformats.org/officeDocument/2006/relationships/slideLayout" Target="../slideLayouts/slideLayout1.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33.png"/><Relationship Id="rId4" Type="http://schemas.openxmlformats.org/officeDocument/2006/relationships/image" Target="../media/image132.png"/></Relationships>
</file>

<file path=ppt/slides/_rels/slide61.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88164"/>
            <a:ext cx="9144000" cy="646331"/>
          </a:xfrm>
          <a:prstGeom prst="rect">
            <a:avLst/>
          </a:prstGeom>
          <a:noFill/>
        </p:spPr>
        <p:txBody>
          <a:bodyPr wrap="square" rtlCol="0">
            <a:spAutoFit/>
          </a:bodyPr>
          <a:lstStyle/>
          <a:p>
            <a:pPr algn="ctr"/>
            <a:r>
              <a:rPr lang="fr-FR" sz="3600" b="1" dirty="0">
                <a:solidFill>
                  <a:srgbClr val="FF0000"/>
                </a:solidFill>
              </a:rPr>
              <a:t>PROCESSUS STOCHASTIQUES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304B67C-8913-4E41-9BF1-65A8BB4F1A9B}"/>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EXEMPLES DE PROCESSUS STOCHASTIQUES</a:t>
            </a:r>
          </a:p>
        </p:txBody>
      </p:sp>
      <p:sp>
        <p:nvSpPr>
          <p:cNvPr id="7" name="ZoneTexte 6">
            <a:extLst>
              <a:ext uri="{FF2B5EF4-FFF2-40B4-BE49-F238E27FC236}">
                <a16:creationId xmlns:a16="http://schemas.microsoft.com/office/drawing/2014/main" id="{E9E1412E-0882-4B00-95B6-E0DD9DF39A3F}"/>
              </a:ext>
            </a:extLst>
          </p:cNvPr>
          <p:cNvSpPr txBox="1"/>
          <p:nvPr/>
        </p:nvSpPr>
        <p:spPr>
          <a:xfrm>
            <a:off x="0" y="692696"/>
            <a:ext cx="9144000" cy="707886"/>
          </a:xfrm>
          <a:prstGeom prst="rect">
            <a:avLst/>
          </a:prstGeom>
          <a:noFill/>
        </p:spPr>
        <p:txBody>
          <a:bodyPr wrap="square" rtlCol="0">
            <a:spAutoFit/>
          </a:bodyPr>
          <a:lstStyle/>
          <a:p>
            <a:r>
              <a:rPr lang="fr-FR" sz="2000" b="1" u="sng" dirty="0">
                <a:solidFill>
                  <a:schemeClr val="accent2">
                    <a:lumMod val="75000"/>
                  </a:schemeClr>
                </a:solidFill>
              </a:rPr>
              <a:t>Exemple 6 :  </a:t>
            </a:r>
            <a:r>
              <a:rPr lang="fr-FR" sz="2000" dirty="0">
                <a:solidFill>
                  <a:srgbClr val="0070C0"/>
                </a:solidFill>
              </a:rPr>
              <a:t>Sinusoïde avec amplitude aléatoire</a:t>
            </a:r>
          </a:p>
          <a:p>
            <a:endParaRPr lang="fr-FR" sz="2000" b="1" u="sng" dirty="0">
              <a:solidFill>
                <a:schemeClr val="accent2">
                  <a:lumMod val="75000"/>
                </a:schemeClr>
              </a:solidFill>
            </a:endParaRPr>
          </a:p>
        </p:txBody>
      </p:sp>
      <p:pic>
        <p:nvPicPr>
          <p:cNvPr id="8" name="Picture 3">
            <a:extLst>
              <a:ext uri="{FF2B5EF4-FFF2-40B4-BE49-F238E27FC236}">
                <a16:creationId xmlns:a16="http://schemas.microsoft.com/office/drawing/2014/main" id="{020D7AC1-F36D-48FA-BAA4-A532C9DCB072}"/>
              </a:ext>
            </a:extLst>
          </p:cNvPr>
          <p:cNvPicPr>
            <a:picLocks noChangeAspect="1" noChangeArrowheads="1"/>
          </p:cNvPicPr>
          <p:nvPr/>
        </p:nvPicPr>
        <p:blipFill>
          <a:blip r:embed="rId2"/>
          <a:srcRect/>
          <a:stretch>
            <a:fillRect/>
          </a:stretch>
        </p:blipFill>
        <p:spPr bwMode="auto">
          <a:xfrm>
            <a:off x="2752539" y="1607547"/>
            <a:ext cx="2990850" cy="495300"/>
          </a:xfrm>
          <a:prstGeom prst="rect">
            <a:avLst/>
          </a:prstGeom>
          <a:noFill/>
          <a:ln w="9525">
            <a:noFill/>
            <a:miter lim="800000"/>
            <a:headEnd/>
            <a:tailEnd/>
          </a:ln>
          <a:effectLst/>
        </p:spPr>
      </p:pic>
    </p:spTree>
    <p:extLst>
      <p:ext uri="{BB962C8B-B14F-4D97-AF65-F5344CB8AC3E}">
        <p14:creationId xmlns:p14="http://schemas.microsoft.com/office/powerpoint/2010/main" val="263872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2" name="ZoneTexte 1">
            <a:extLst>
              <a:ext uri="{FF2B5EF4-FFF2-40B4-BE49-F238E27FC236}">
                <a16:creationId xmlns:a16="http://schemas.microsoft.com/office/drawing/2014/main" id="{A5F05C1C-9782-4A24-8907-E3F833B46215}"/>
              </a:ext>
            </a:extLst>
          </p:cNvPr>
          <p:cNvSpPr txBox="1"/>
          <p:nvPr/>
        </p:nvSpPr>
        <p:spPr>
          <a:xfrm>
            <a:off x="0" y="688975"/>
            <a:ext cx="9136063" cy="2246769"/>
          </a:xfrm>
          <a:prstGeom prst="rect">
            <a:avLst/>
          </a:prstGeom>
          <a:noFill/>
        </p:spPr>
        <p:txBody>
          <a:bodyPr rtlCol="1">
            <a:spAutoFit/>
          </a:bodyPr>
          <a:lstStyle/>
          <a:p>
            <a:pPr algn="just">
              <a:defRPr/>
            </a:pPr>
            <a:r>
              <a:rPr lang="fr-FR" sz="2000" dirty="0">
                <a:solidFill>
                  <a:srgbClr val="002060"/>
                </a:solidFill>
              </a:rPr>
              <a:t>Pour analyser et étudier les signaux aléatoires (processus stochastiques) on utilise habituellement les mêmes statistiques que pour les variables aléatoires. </a:t>
            </a:r>
          </a:p>
          <a:p>
            <a:pPr algn="just">
              <a:defRPr/>
            </a:pPr>
            <a:endParaRPr lang="fr-FR" sz="2000" dirty="0">
              <a:solidFill>
                <a:srgbClr val="002060"/>
              </a:solidFill>
            </a:endParaRPr>
          </a:p>
          <a:p>
            <a:pPr algn="just">
              <a:defRPr/>
            </a:pPr>
            <a:r>
              <a:rPr lang="fr-FR" sz="2000" dirty="0">
                <a:solidFill>
                  <a:srgbClr val="7030A0"/>
                </a:solidFill>
              </a:rPr>
              <a:t>Seulement, toutes ces statistiques vont dépendre du temps. </a:t>
            </a:r>
          </a:p>
          <a:p>
            <a:pPr algn="just">
              <a:defRPr/>
            </a:pPr>
            <a:endParaRPr lang="fr-FR" sz="2000" dirty="0">
              <a:solidFill>
                <a:srgbClr val="002060"/>
              </a:solidFill>
            </a:endParaRPr>
          </a:p>
          <a:p>
            <a:pPr algn="just">
              <a:defRPr/>
            </a:pPr>
            <a:r>
              <a:rPr lang="fr-FR" sz="2000" dirty="0">
                <a:solidFill>
                  <a:srgbClr val="00B050"/>
                </a:solidFill>
              </a:rPr>
              <a:t>En effet, un signal aléatoire est une collection de variables aléatoires ou pour chaque instant nous avons une variable aléatoire</a:t>
            </a:r>
            <a:endParaRPr lang="ar-DZ" sz="2000" dirty="0">
              <a:solidFill>
                <a:srgbClr val="00B050"/>
              </a:solidFill>
            </a:endParaRPr>
          </a:p>
        </p:txBody>
      </p:sp>
      <p:pic>
        <p:nvPicPr>
          <p:cNvPr id="3" name="Image 2">
            <a:extLst>
              <a:ext uri="{FF2B5EF4-FFF2-40B4-BE49-F238E27FC236}">
                <a16:creationId xmlns:a16="http://schemas.microsoft.com/office/drawing/2014/main" id="{AB5673DD-A366-4E90-A6D9-AFEFB4F38DA3}"/>
              </a:ext>
            </a:extLst>
          </p:cNvPr>
          <p:cNvPicPr>
            <a:picLocks noChangeAspect="1"/>
          </p:cNvPicPr>
          <p:nvPr/>
        </p:nvPicPr>
        <p:blipFill>
          <a:blip r:embed="rId2"/>
          <a:stretch>
            <a:fillRect/>
          </a:stretch>
        </p:blipFill>
        <p:spPr>
          <a:xfrm>
            <a:off x="1619672" y="2873122"/>
            <a:ext cx="5760640" cy="3984878"/>
          </a:xfrm>
          <a:prstGeom prst="rect">
            <a:avLst/>
          </a:prstGeom>
        </p:spPr>
      </p:pic>
    </p:spTree>
    <p:extLst>
      <p:ext uri="{BB962C8B-B14F-4D97-AF65-F5344CB8AC3E}">
        <p14:creationId xmlns:p14="http://schemas.microsoft.com/office/powerpoint/2010/main" val="85578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2" name="ZoneTexte 1">
            <a:extLst>
              <a:ext uri="{FF2B5EF4-FFF2-40B4-BE49-F238E27FC236}">
                <a16:creationId xmlns:a16="http://schemas.microsoft.com/office/drawing/2014/main" id="{A5F05C1C-9782-4A24-8907-E3F833B46215}"/>
              </a:ext>
            </a:extLst>
          </p:cNvPr>
          <p:cNvSpPr txBox="1"/>
          <p:nvPr/>
        </p:nvSpPr>
        <p:spPr>
          <a:xfrm>
            <a:off x="0" y="688975"/>
            <a:ext cx="9136063" cy="5386090"/>
          </a:xfrm>
          <a:prstGeom prst="rect">
            <a:avLst/>
          </a:prstGeom>
          <a:noFill/>
        </p:spPr>
        <p:txBody>
          <a:bodyPr rtlCol="1">
            <a:spAutoFit/>
          </a:bodyPr>
          <a:lstStyle/>
          <a:p>
            <a:pPr algn="just">
              <a:defRPr/>
            </a:pPr>
            <a:r>
              <a:rPr lang="fr-FR" sz="2400" b="1" u="sng" dirty="0">
                <a:solidFill>
                  <a:srgbClr val="FF0000"/>
                </a:solidFill>
              </a:rPr>
              <a:t>MOYENNES STATISTIQUES OU MOMENTS CONJOINTS</a:t>
            </a:r>
          </a:p>
          <a:p>
            <a:pPr algn="just">
              <a:defRPr/>
            </a:pPr>
            <a:endParaRPr lang="fr-FR" sz="2000" dirty="0"/>
          </a:p>
          <a:p>
            <a:pPr algn="just">
              <a:defRPr/>
            </a:pPr>
            <a:r>
              <a:rPr lang="fr-FR" sz="2000" dirty="0">
                <a:solidFill>
                  <a:srgbClr val="7030A0"/>
                </a:solidFill>
              </a:rPr>
              <a:t>Considérons N variables aléatoires x (t</a:t>
            </a:r>
            <a:r>
              <a:rPr lang="fr-FR" sz="2000" baseline="-25000" dirty="0">
                <a:solidFill>
                  <a:srgbClr val="7030A0"/>
                </a:solidFill>
              </a:rPr>
              <a:t>1</a:t>
            </a:r>
            <a:r>
              <a:rPr lang="fr-FR" sz="2000" dirty="0">
                <a:solidFill>
                  <a:srgbClr val="7030A0"/>
                </a:solidFill>
              </a:rPr>
              <a:t>), x (t</a:t>
            </a:r>
            <a:r>
              <a:rPr lang="fr-FR" sz="2000" baseline="-25000" dirty="0">
                <a:solidFill>
                  <a:srgbClr val="7030A0"/>
                </a:solidFill>
              </a:rPr>
              <a:t>2</a:t>
            </a:r>
            <a:r>
              <a:rPr lang="fr-FR" sz="2000" dirty="0">
                <a:solidFill>
                  <a:srgbClr val="7030A0"/>
                </a:solidFill>
              </a:rPr>
              <a:t>), ... x (</a:t>
            </a:r>
            <a:r>
              <a:rPr lang="fr-FR" sz="2000" dirty="0" err="1">
                <a:solidFill>
                  <a:srgbClr val="7030A0"/>
                </a:solidFill>
              </a:rPr>
              <a:t>t</a:t>
            </a:r>
            <a:r>
              <a:rPr lang="fr-FR" sz="2000" baseline="-25000" dirty="0" err="1">
                <a:solidFill>
                  <a:srgbClr val="7030A0"/>
                </a:solidFill>
              </a:rPr>
              <a:t>N</a:t>
            </a:r>
            <a:r>
              <a:rPr lang="fr-FR" sz="2000" dirty="0">
                <a:solidFill>
                  <a:srgbClr val="7030A0"/>
                </a:solidFill>
              </a:rPr>
              <a:t>). </a:t>
            </a:r>
          </a:p>
          <a:p>
            <a:pPr algn="just">
              <a:defRPr/>
            </a:pPr>
            <a:endParaRPr lang="fr-FR" sz="2000" dirty="0"/>
          </a:p>
          <a:p>
            <a:pPr algn="just">
              <a:defRPr/>
            </a:pPr>
            <a:r>
              <a:rPr lang="fr-FR" sz="2000" dirty="0">
                <a:solidFill>
                  <a:srgbClr val="0070C0"/>
                </a:solidFill>
              </a:rPr>
              <a:t>Les moments conjoints de ces variables aléatoires sont </a:t>
            </a:r>
          </a:p>
          <a:p>
            <a:pPr algn="just">
              <a:defRPr/>
            </a:pPr>
            <a:endParaRPr lang="fr-FR" sz="2000" dirty="0">
              <a:solidFill>
                <a:srgbClr val="002060"/>
              </a:solidFill>
            </a:endParaRPr>
          </a:p>
          <a:p>
            <a:pPr algn="just">
              <a:defRPr/>
            </a:pPr>
            <a:endParaRPr lang="fr-FR" sz="2000" dirty="0">
              <a:solidFill>
                <a:srgbClr val="002060"/>
              </a:solidFill>
            </a:endParaRPr>
          </a:p>
          <a:p>
            <a:pPr algn="just">
              <a:defRPr/>
            </a:pPr>
            <a:endParaRPr lang="fr-FR" sz="2000" dirty="0">
              <a:solidFill>
                <a:srgbClr val="002060"/>
              </a:solidFill>
            </a:endParaRPr>
          </a:p>
          <a:p>
            <a:pPr algn="just">
              <a:defRPr/>
            </a:pPr>
            <a:endParaRPr lang="fr-FR" sz="2000" dirty="0">
              <a:solidFill>
                <a:schemeClr val="accent2">
                  <a:lumMod val="75000"/>
                </a:schemeClr>
              </a:solidFill>
            </a:endParaRPr>
          </a:p>
          <a:p>
            <a:pPr algn="just">
              <a:defRPr/>
            </a:pPr>
            <a:endParaRPr lang="en-US" sz="2000" dirty="0">
              <a:solidFill>
                <a:schemeClr val="accent5">
                  <a:lumMod val="50000"/>
                </a:schemeClr>
              </a:solidFill>
            </a:endParaRPr>
          </a:p>
          <a:p>
            <a:pPr algn="just">
              <a:defRPr/>
            </a:pPr>
            <a:endParaRPr lang="en-US" sz="2000" dirty="0">
              <a:solidFill>
                <a:schemeClr val="accent5">
                  <a:lumMod val="50000"/>
                </a:schemeClr>
              </a:solidFill>
            </a:endParaRPr>
          </a:p>
          <a:p>
            <a:pPr algn="just">
              <a:defRPr/>
            </a:pPr>
            <a:r>
              <a:rPr lang="en-US" sz="2000" dirty="0">
                <a:solidFill>
                  <a:schemeClr val="accent5">
                    <a:lumMod val="50000"/>
                  </a:schemeClr>
                </a:solidFill>
              </a:rPr>
              <a:t>for all integers kj≥1and N≥1.</a:t>
            </a:r>
            <a:endParaRPr lang="fr-FR" sz="2000" dirty="0">
              <a:solidFill>
                <a:schemeClr val="accent5">
                  <a:lumMod val="50000"/>
                </a:schemeClr>
              </a:solidFill>
            </a:endParaRPr>
          </a:p>
          <a:p>
            <a:pPr algn="just">
              <a:defRPr/>
            </a:pPr>
            <a:endParaRPr lang="fr-FR" sz="2000" dirty="0">
              <a:solidFill>
                <a:schemeClr val="accent2">
                  <a:lumMod val="75000"/>
                </a:schemeClr>
              </a:solidFill>
            </a:endParaRPr>
          </a:p>
          <a:p>
            <a:pPr algn="just">
              <a:defRPr/>
            </a:pPr>
            <a:r>
              <a:rPr lang="fr-FR" sz="2000" dirty="0">
                <a:solidFill>
                  <a:schemeClr val="accent2">
                    <a:lumMod val="75000"/>
                  </a:schemeClr>
                </a:solidFill>
              </a:rPr>
              <a:t>Ne considérons que les moments du premier et du second ordre, c'est-à-dire </a:t>
            </a:r>
            <a:r>
              <a:rPr lang="fr-FR" sz="2000" b="1" dirty="0">
                <a:solidFill>
                  <a:schemeClr val="accent2">
                    <a:lumMod val="75000"/>
                  </a:schemeClr>
                </a:solidFill>
              </a:rPr>
              <a:t>E{x(t)}, E{x</a:t>
            </a:r>
            <a:r>
              <a:rPr lang="fr-FR" sz="2000" b="1" baseline="30000" dirty="0">
                <a:solidFill>
                  <a:schemeClr val="accent2">
                    <a:lumMod val="75000"/>
                  </a:schemeClr>
                </a:solidFill>
              </a:rPr>
              <a:t>2</a:t>
            </a:r>
            <a:r>
              <a:rPr lang="fr-FR" sz="2000" b="1" dirty="0">
                <a:solidFill>
                  <a:schemeClr val="accent2">
                    <a:lumMod val="75000"/>
                  </a:schemeClr>
                </a:solidFill>
              </a:rPr>
              <a:t>(t)} et E{x(t</a:t>
            </a:r>
            <a:r>
              <a:rPr lang="fr-FR" sz="2000" b="1" baseline="-25000" dirty="0">
                <a:solidFill>
                  <a:schemeClr val="accent2">
                    <a:lumMod val="75000"/>
                  </a:schemeClr>
                </a:solidFill>
              </a:rPr>
              <a:t>1</a:t>
            </a:r>
            <a:r>
              <a:rPr lang="fr-FR" sz="2000" b="1" dirty="0">
                <a:solidFill>
                  <a:schemeClr val="accent2">
                    <a:lumMod val="75000"/>
                  </a:schemeClr>
                </a:solidFill>
              </a:rPr>
              <a:t>) x(t</a:t>
            </a:r>
            <a:r>
              <a:rPr lang="fr-FR" sz="2000" b="1" baseline="-25000" dirty="0">
                <a:solidFill>
                  <a:schemeClr val="accent2">
                    <a:lumMod val="75000"/>
                  </a:schemeClr>
                </a:solidFill>
              </a:rPr>
              <a:t>2</a:t>
            </a:r>
            <a:r>
              <a:rPr lang="fr-FR" sz="2000" b="1" dirty="0">
                <a:solidFill>
                  <a:schemeClr val="accent2">
                    <a:lumMod val="75000"/>
                  </a:schemeClr>
                </a:solidFill>
              </a:rPr>
              <a:t>)}. </a:t>
            </a:r>
          </a:p>
          <a:p>
            <a:pPr algn="just">
              <a:defRPr/>
            </a:pPr>
            <a:endParaRPr lang="fr-FR" sz="2000" dirty="0"/>
          </a:p>
          <a:p>
            <a:pPr algn="just">
              <a:defRPr/>
            </a:pPr>
            <a:r>
              <a:rPr lang="fr-FR" sz="2000" dirty="0">
                <a:solidFill>
                  <a:srgbClr val="00B050"/>
                </a:solidFill>
              </a:rPr>
              <a:t>Ce sont la valeur moyenne, la valeur moyenne au carré et la (auto) corrélation </a:t>
            </a:r>
          </a:p>
        </p:txBody>
      </p:sp>
      <p:pic>
        <p:nvPicPr>
          <p:cNvPr id="3" name="Image 2">
            <a:extLst>
              <a:ext uri="{FF2B5EF4-FFF2-40B4-BE49-F238E27FC236}">
                <a16:creationId xmlns:a16="http://schemas.microsoft.com/office/drawing/2014/main" id="{FB57FDBD-29DC-42BD-9959-A45B32343890}"/>
              </a:ext>
            </a:extLst>
          </p:cNvPr>
          <p:cNvPicPr>
            <a:picLocks noChangeAspect="1"/>
          </p:cNvPicPr>
          <p:nvPr/>
        </p:nvPicPr>
        <p:blipFill>
          <a:blip r:embed="rId2"/>
          <a:stretch>
            <a:fillRect/>
          </a:stretch>
        </p:blipFill>
        <p:spPr>
          <a:xfrm>
            <a:off x="651070" y="2429102"/>
            <a:ext cx="7017274" cy="1593712"/>
          </a:xfrm>
          <a:prstGeom prst="rect">
            <a:avLst/>
          </a:prstGeom>
        </p:spPr>
      </p:pic>
    </p:spTree>
    <p:extLst>
      <p:ext uri="{BB962C8B-B14F-4D97-AF65-F5344CB8AC3E}">
        <p14:creationId xmlns:p14="http://schemas.microsoft.com/office/powerpoint/2010/main" val="59682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ZoneTexte 6">
            <a:extLst>
              <a:ext uri="{FF2B5EF4-FFF2-40B4-BE49-F238E27FC236}">
                <a16:creationId xmlns:a16="http://schemas.microsoft.com/office/drawing/2014/main" id="{E50DB92E-D11E-4108-BE2B-F7435EBBA2A9}"/>
              </a:ext>
            </a:extLst>
          </p:cNvPr>
          <p:cNvSpPr txBox="1">
            <a:spLocks noChangeArrowheads="1"/>
          </p:cNvSpPr>
          <p:nvPr/>
        </p:nvSpPr>
        <p:spPr bwMode="auto">
          <a:xfrm>
            <a:off x="0" y="139065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fr-FR" altLang="ar-DZ" sz="2000" dirty="0">
                <a:solidFill>
                  <a:srgbClr val="7030A0"/>
                </a:solidFill>
                <a:latin typeface="Arial" panose="020B0604020202020204" pitchFamily="34" charset="0"/>
              </a:rPr>
              <a:t>L’espérance mathématique ou moment d’ordre 1 d’un processus aléatoire, notée E(X(t)) est la </a:t>
            </a:r>
            <a:r>
              <a:rPr lang="fr-FR" sz="2000" dirty="0"/>
              <a:t>valeur moyenne statistique du processus au temps t :</a:t>
            </a:r>
            <a:endParaRPr lang="fr-FR" altLang="ar-DZ" sz="2000" b="1" u="sng" dirty="0">
              <a:solidFill>
                <a:srgbClr val="7030A0"/>
              </a:solidFill>
              <a:latin typeface="Arial" panose="020B0604020202020204" pitchFamily="34" charset="0"/>
            </a:endParaRPr>
          </a:p>
          <a:p>
            <a:pPr algn="just">
              <a:spcBef>
                <a:spcPct val="0"/>
              </a:spcBef>
              <a:buFontTx/>
              <a:buNone/>
            </a:pPr>
            <a:endParaRPr lang="fr-FR" altLang="ar-DZ" sz="2000" b="1" u="sng" dirty="0">
              <a:solidFill>
                <a:srgbClr val="FF0000"/>
              </a:solidFill>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sz="2000" dirty="0"/>
          </a:p>
          <a:p>
            <a:pPr algn="just">
              <a:spcBef>
                <a:spcPct val="0"/>
              </a:spcBef>
              <a:buFontTx/>
              <a:buNone/>
            </a:pPr>
            <a:endParaRPr lang="fr-FR" sz="2000" dirty="0"/>
          </a:p>
          <a:p>
            <a:pPr algn="just">
              <a:spcBef>
                <a:spcPct val="0"/>
              </a:spcBef>
              <a:buFontTx/>
              <a:buNone/>
            </a:pPr>
            <a:r>
              <a:rPr lang="fr-FR" sz="2000" dirty="0">
                <a:solidFill>
                  <a:srgbClr val="00B050"/>
                </a:solidFill>
              </a:rPr>
              <a:t>La moyenne est à travers l'ensemble et si le </a:t>
            </a:r>
            <a:r>
              <a:rPr lang="fr-FR" sz="2000" dirty="0" err="1">
                <a:solidFill>
                  <a:srgbClr val="00B050"/>
                </a:solidFill>
              </a:rPr>
              <a:t>pdf</a:t>
            </a:r>
            <a:r>
              <a:rPr lang="fr-FR" sz="2000" dirty="0">
                <a:solidFill>
                  <a:srgbClr val="00B050"/>
                </a:solidFill>
              </a:rPr>
              <a:t> (densité de probabilité) varie avec le temps alors la valeur moyenne </a:t>
            </a:r>
            <a:r>
              <a:rPr lang="fr-FR" altLang="ar-DZ" sz="2000" dirty="0">
                <a:solidFill>
                  <a:srgbClr val="00B050"/>
                </a:solidFill>
                <a:latin typeface="Arial" panose="020B0604020202020204" pitchFamily="34" charset="0"/>
              </a:rPr>
              <a:t>E(X(t)) </a:t>
            </a:r>
            <a:r>
              <a:rPr lang="fr-FR" sz="2000" dirty="0">
                <a:solidFill>
                  <a:srgbClr val="00B050"/>
                </a:solidFill>
              </a:rPr>
              <a:t>est une fonction (déterministe) du temps. </a:t>
            </a:r>
          </a:p>
          <a:p>
            <a:pPr algn="just">
              <a:spcBef>
                <a:spcPct val="0"/>
              </a:spcBef>
              <a:buFontTx/>
              <a:buNone/>
            </a:pPr>
            <a:endParaRPr lang="fr-FR" sz="2000" dirty="0">
              <a:solidFill>
                <a:srgbClr val="00B050"/>
              </a:solidFill>
            </a:endParaRPr>
          </a:p>
          <a:p>
            <a:pPr algn="just">
              <a:spcBef>
                <a:spcPct val="0"/>
              </a:spcBef>
              <a:buFontTx/>
              <a:buNone/>
            </a:pPr>
            <a:endParaRPr lang="fr-FR" sz="2000" dirty="0">
              <a:solidFill>
                <a:srgbClr val="002060"/>
              </a:solidFill>
            </a:endParaRPr>
          </a:p>
          <a:p>
            <a:pPr algn="just">
              <a:spcBef>
                <a:spcPct val="0"/>
              </a:spcBef>
              <a:buFontTx/>
              <a:buNone/>
            </a:pPr>
            <a:r>
              <a:rPr lang="fr-FR" sz="2000" dirty="0">
                <a:solidFill>
                  <a:srgbClr val="002060"/>
                </a:solidFill>
              </a:rPr>
              <a:t>Si le processus est stationnaire, la moyenne est indépendante de la constante: </a:t>
            </a:r>
            <a:endParaRPr lang="fr-FR" altLang="ar-DZ" sz="2000" dirty="0">
              <a:solidFill>
                <a:srgbClr val="002060"/>
              </a:solidFill>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p:txBody>
      </p:sp>
      <p:sp>
        <p:nvSpPr>
          <p:cNvPr id="12292" name="ZoneTexte 7">
            <a:extLst>
              <a:ext uri="{FF2B5EF4-FFF2-40B4-BE49-F238E27FC236}">
                <a16:creationId xmlns:a16="http://schemas.microsoft.com/office/drawing/2014/main" id="{08A41A4B-B20D-4794-92FC-423B82D23CF1}"/>
              </a:ext>
            </a:extLst>
          </p:cNvPr>
          <p:cNvSpPr txBox="1">
            <a:spLocks noChangeArrowheads="1"/>
          </p:cNvSpPr>
          <p:nvPr/>
        </p:nvSpPr>
        <p:spPr bwMode="auto">
          <a:xfrm>
            <a:off x="0" y="571500"/>
            <a:ext cx="5035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a:solidFill>
                  <a:srgbClr val="FF0000"/>
                </a:solidFill>
                <a:latin typeface="Arial" panose="020B0604020202020204" pitchFamily="34" charset="0"/>
              </a:rPr>
              <a:t>ESPERANCE MATHEMATIQUE</a:t>
            </a:r>
          </a:p>
        </p:txBody>
      </p:sp>
      <p:sp>
        <p:nvSpPr>
          <p:cNvPr id="7" name="ZoneTexte 1">
            <a:extLst>
              <a:ext uri="{FF2B5EF4-FFF2-40B4-BE49-F238E27FC236}">
                <a16:creationId xmlns:a16="http://schemas.microsoft.com/office/drawing/2014/main" id="{B182D7ED-0ED7-47BB-AEBE-73EA1E60821D}"/>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pic>
        <p:nvPicPr>
          <p:cNvPr id="2" name="Image 1">
            <a:extLst>
              <a:ext uri="{FF2B5EF4-FFF2-40B4-BE49-F238E27FC236}">
                <a16:creationId xmlns:a16="http://schemas.microsoft.com/office/drawing/2014/main" id="{0A26DFAB-2F62-4701-9889-6E4DB0F9E418}"/>
              </a:ext>
            </a:extLst>
          </p:cNvPr>
          <p:cNvPicPr>
            <a:picLocks noChangeAspect="1"/>
          </p:cNvPicPr>
          <p:nvPr/>
        </p:nvPicPr>
        <p:blipFill>
          <a:blip r:embed="rId2"/>
          <a:stretch>
            <a:fillRect/>
          </a:stretch>
        </p:blipFill>
        <p:spPr>
          <a:xfrm>
            <a:off x="2027633" y="2132856"/>
            <a:ext cx="4887543" cy="864096"/>
          </a:xfrm>
          <a:prstGeom prst="rect">
            <a:avLst/>
          </a:prstGeom>
        </p:spPr>
      </p:pic>
      <p:pic>
        <p:nvPicPr>
          <p:cNvPr id="3" name="Image 2">
            <a:extLst>
              <a:ext uri="{FF2B5EF4-FFF2-40B4-BE49-F238E27FC236}">
                <a16:creationId xmlns:a16="http://schemas.microsoft.com/office/drawing/2014/main" id="{FEF0D421-2C2B-40FF-9F08-0F6CF4649D25}"/>
              </a:ext>
            </a:extLst>
          </p:cNvPr>
          <p:cNvPicPr>
            <a:picLocks noChangeAspect="1"/>
          </p:cNvPicPr>
          <p:nvPr/>
        </p:nvPicPr>
        <p:blipFill>
          <a:blip r:embed="rId3"/>
          <a:stretch>
            <a:fillRect/>
          </a:stretch>
        </p:blipFill>
        <p:spPr>
          <a:xfrm>
            <a:off x="2171012" y="5157192"/>
            <a:ext cx="5275727" cy="1129309"/>
          </a:xfrm>
          <a:prstGeom prst="rect">
            <a:avLst/>
          </a:prstGeom>
        </p:spPr>
      </p:pic>
    </p:spTree>
    <p:extLst>
      <p:ext uri="{BB962C8B-B14F-4D97-AF65-F5344CB8AC3E}">
        <p14:creationId xmlns:p14="http://schemas.microsoft.com/office/powerpoint/2010/main" val="165311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ZoneTexte 6">
            <a:extLst>
              <a:ext uri="{FF2B5EF4-FFF2-40B4-BE49-F238E27FC236}">
                <a16:creationId xmlns:a16="http://schemas.microsoft.com/office/drawing/2014/main" id="{E50DB92E-D11E-4108-BE2B-F7435EBBA2A9}"/>
              </a:ext>
            </a:extLst>
          </p:cNvPr>
          <p:cNvSpPr txBox="1">
            <a:spLocks noChangeArrowheads="1"/>
          </p:cNvSpPr>
          <p:nvPr/>
        </p:nvSpPr>
        <p:spPr bwMode="auto">
          <a:xfrm>
            <a:off x="0" y="1196752"/>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fr-FR" altLang="ar-DZ" sz="2000" dirty="0">
                <a:solidFill>
                  <a:srgbClr val="7030A0"/>
                </a:solidFill>
                <a:latin typeface="Arial" panose="020B0604020202020204" pitchFamily="34" charset="0"/>
              </a:rPr>
              <a:t>Elle est définie par:</a:t>
            </a:r>
            <a:endParaRPr lang="fr-FR" altLang="ar-DZ" sz="2000" b="1" u="sng" dirty="0">
              <a:solidFill>
                <a:srgbClr val="7030A0"/>
              </a:solidFill>
              <a:latin typeface="Arial" panose="020B0604020202020204" pitchFamily="34" charset="0"/>
            </a:endParaRPr>
          </a:p>
        </p:txBody>
      </p:sp>
      <p:sp>
        <p:nvSpPr>
          <p:cNvPr id="12292" name="ZoneTexte 7">
            <a:extLst>
              <a:ext uri="{FF2B5EF4-FFF2-40B4-BE49-F238E27FC236}">
                <a16:creationId xmlns:a16="http://schemas.microsoft.com/office/drawing/2014/main" id="{08A41A4B-B20D-4794-92FC-423B82D23CF1}"/>
              </a:ext>
            </a:extLst>
          </p:cNvPr>
          <p:cNvSpPr txBox="1">
            <a:spLocks noChangeArrowheads="1"/>
          </p:cNvSpPr>
          <p:nvPr/>
        </p:nvSpPr>
        <p:spPr bwMode="auto">
          <a:xfrm>
            <a:off x="0" y="571500"/>
            <a:ext cx="8244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sz="2000" b="1" u="sng" dirty="0">
                <a:solidFill>
                  <a:srgbClr val="FF0000"/>
                </a:solidFill>
              </a:rPr>
              <a:t>VALEUR QUADRATIQUE MOYENNE OU DEUXIEME MOMENT</a:t>
            </a:r>
            <a:endParaRPr lang="fr-FR" altLang="ar-DZ" sz="2000" b="1" u="sng" dirty="0">
              <a:solidFill>
                <a:srgbClr val="FF0000"/>
              </a:solidFill>
              <a:latin typeface="Arial" panose="020B0604020202020204" pitchFamily="34" charset="0"/>
            </a:endParaRPr>
          </a:p>
        </p:txBody>
      </p:sp>
      <p:sp>
        <p:nvSpPr>
          <p:cNvPr id="7" name="ZoneTexte 1">
            <a:extLst>
              <a:ext uri="{FF2B5EF4-FFF2-40B4-BE49-F238E27FC236}">
                <a16:creationId xmlns:a16="http://schemas.microsoft.com/office/drawing/2014/main" id="{B182D7ED-0ED7-47BB-AEBE-73EA1E60821D}"/>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pic>
        <p:nvPicPr>
          <p:cNvPr id="5" name="Image 4">
            <a:extLst>
              <a:ext uri="{FF2B5EF4-FFF2-40B4-BE49-F238E27FC236}">
                <a16:creationId xmlns:a16="http://schemas.microsoft.com/office/drawing/2014/main" id="{4C143FE5-C1D0-4205-93D8-AB01AE157343}"/>
              </a:ext>
            </a:extLst>
          </p:cNvPr>
          <p:cNvPicPr>
            <a:picLocks noChangeAspect="1"/>
          </p:cNvPicPr>
          <p:nvPr/>
        </p:nvPicPr>
        <p:blipFill>
          <a:blip r:embed="rId2"/>
          <a:stretch>
            <a:fillRect/>
          </a:stretch>
        </p:blipFill>
        <p:spPr>
          <a:xfrm>
            <a:off x="1047458" y="1700808"/>
            <a:ext cx="7430214" cy="1960751"/>
          </a:xfrm>
          <a:prstGeom prst="rect">
            <a:avLst/>
          </a:prstGeom>
        </p:spPr>
      </p:pic>
      <p:pic>
        <p:nvPicPr>
          <p:cNvPr id="6" name="Image 5">
            <a:extLst>
              <a:ext uri="{FF2B5EF4-FFF2-40B4-BE49-F238E27FC236}">
                <a16:creationId xmlns:a16="http://schemas.microsoft.com/office/drawing/2014/main" id="{F614B482-E039-40F3-8978-7DDABE110F3F}"/>
              </a:ext>
            </a:extLst>
          </p:cNvPr>
          <p:cNvPicPr>
            <a:picLocks noChangeAspect="1"/>
          </p:cNvPicPr>
          <p:nvPr/>
        </p:nvPicPr>
        <p:blipFill>
          <a:blip r:embed="rId3"/>
          <a:stretch>
            <a:fillRect/>
          </a:stretch>
        </p:blipFill>
        <p:spPr>
          <a:xfrm>
            <a:off x="690524" y="5301208"/>
            <a:ext cx="7987541" cy="1556792"/>
          </a:xfrm>
          <a:prstGeom prst="rect">
            <a:avLst/>
          </a:prstGeom>
        </p:spPr>
      </p:pic>
      <p:sp>
        <p:nvSpPr>
          <p:cNvPr id="10" name="ZoneTexte 7">
            <a:extLst>
              <a:ext uri="{FF2B5EF4-FFF2-40B4-BE49-F238E27FC236}">
                <a16:creationId xmlns:a16="http://schemas.microsoft.com/office/drawing/2014/main" id="{73B7D66C-04AE-4E84-9947-35FB7853E865}"/>
              </a:ext>
            </a:extLst>
          </p:cNvPr>
          <p:cNvSpPr txBox="1">
            <a:spLocks noChangeArrowheads="1"/>
          </p:cNvSpPr>
          <p:nvPr/>
        </p:nvSpPr>
        <p:spPr bwMode="auto">
          <a:xfrm>
            <a:off x="0" y="4541058"/>
            <a:ext cx="8244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sz="2000" b="1" u="sng" dirty="0">
                <a:solidFill>
                  <a:srgbClr val="FF0000"/>
                </a:solidFill>
              </a:rPr>
              <a:t>VARIANCE OU DEUXIEME MOMENT CENTRAL</a:t>
            </a:r>
            <a:endParaRPr lang="fr-FR" altLang="ar-DZ" sz="2000" b="1" u="sng" dirty="0">
              <a:solidFill>
                <a:srgbClr val="FF0000"/>
              </a:solidFill>
              <a:latin typeface="Arial" panose="020B0604020202020204" pitchFamily="34" charset="0"/>
            </a:endParaRPr>
          </a:p>
        </p:txBody>
      </p:sp>
    </p:spTree>
    <p:extLst>
      <p:ext uri="{BB962C8B-B14F-4D97-AF65-F5344CB8AC3E}">
        <p14:creationId xmlns:p14="http://schemas.microsoft.com/office/powerpoint/2010/main" val="316188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2" name="ZoneTexte 1">
            <a:extLst>
              <a:ext uri="{FF2B5EF4-FFF2-40B4-BE49-F238E27FC236}">
                <a16:creationId xmlns:a16="http://schemas.microsoft.com/office/drawing/2014/main" id="{A5F05C1C-9782-4A24-8907-E3F833B46215}"/>
              </a:ext>
            </a:extLst>
          </p:cNvPr>
          <p:cNvSpPr txBox="1"/>
          <p:nvPr/>
        </p:nvSpPr>
        <p:spPr>
          <a:xfrm>
            <a:off x="0" y="688975"/>
            <a:ext cx="9136063" cy="4401205"/>
          </a:xfrm>
          <a:prstGeom prst="rect">
            <a:avLst/>
          </a:prstGeom>
          <a:noFill/>
        </p:spPr>
        <p:txBody>
          <a:bodyPr rtlCol="1">
            <a:spAutoFit/>
          </a:bodyPr>
          <a:lstStyle/>
          <a:p>
            <a:pPr algn="just">
              <a:defRPr/>
            </a:pPr>
            <a:r>
              <a:rPr lang="fr-FR" sz="2000" dirty="0">
                <a:solidFill>
                  <a:srgbClr val="7030A0"/>
                </a:solidFill>
              </a:rPr>
              <a:t>Selon que ses statistiques changent avec le temps: le processus est non stationnaire ou stationnaire. </a:t>
            </a:r>
          </a:p>
          <a:p>
            <a:pPr algn="just">
              <a:defRPr/>
            </a:pPr>
            <a:endParaRPr lang="fr-FR" sz="2000" dirty="0"/>
          </a:p>
          <a:p>
            <a:pPr algn="just">
              <a:defRPr/>
            </a:pPr>
            <a:r>
              <a:rPr lang="fr-FR" sz="2000" b="1" dirty="0">
                <a:solidFill>
                  <a:srgbClr val="002060"/>
                </a:solidFill>
              </a:rPr>
              <a:t>Différents niveaux de stationnarité: </a:t>
            </a:r>
          </a:p>
          <a:p>
            <a:pPr marL="342900" indent="-342900" algn="just">
              <a:buFont typeface="Arial" panose="020B0604020202020204" pitchFamily="34" charset="0"/>
              <a:buChar char="•"/>
              <a:defRPr/>
            </a:pPr>
            <a:r>
              <a:rPr lang="fr-FR" sz="2000" dirty="0">
                <a:solidFill>
                  <a:srgbClr val="7030A0"/>
                </a:solidFill>
              </a:rPr>
              <a:t>Strictement stationnaire: la fonction de densité de probabilité (</a:t>
            </a:r>
            <a:r>
              <a:rPr lang="fr-FR" sz="2000" dirty="0" err="1">
                <a:solidFill>
                  <a:srgbClr val="7030A0"/>
                </a:solidFill>
              </a:rPr>
              <a:t>pdf</a:t>
            </a:r>
            <a:r>
              <a:rPr lang="fr-FR" sz="2000" dirty="0">
                <a:solidFill>
                  <a:srgbClr val="7030A0"/>
                </a:solidFill>
              </a:rPr>
              <a:t>) conjointe de tout ordre est indépendant d'un décalage dans le temps. </a:t>
            </a:r>
          </a:p>
          <a:p>
            <a:pPr marL="342900" indent="-342900" algn="just">
              <a:buFont typeface="Arial" panose="020B0604020202020204" pitchFamily="34" charset="0"/>
              <a:buChar char="•"/>
              <a:defRPr/>
            </a:pPr>
            <a:r>
              <a:rPr lang="fr-FR" sz="2000" dirty="0">
                <a:solidFill>
                  <a:srgbClr val="00B0F0"/>
                </a:solidFill>
              </a:rPr>
              <a:t>Stationnarité d'ordre N: la </a:t>
            </a:r>
            <a:r>
              <a:rPr lang="fr-FR" sz="2000" dirty="0" err="1">
                <a:solidFill>
                  <a:srgbClr val="00B0F0"/>
                </a:solidFill>
              </a:rPr>
              <a:t>pdf</a:t>
            </a:r>
            <a:r>
              <a:rPr lang="fr-FR" sz="2000" dirty="0">
                <a:solidFill>
                  <a:srgbClr val="00B0F0"/>
                </a:solidFill>
              </a:rPr>
              <a:t> conjoint ne dépend pas du décalage temporel, mais dépend des intervalles de temps: </a:t>
            </a:r>
          </a:p>
          <a:p>
            <a:pPr marL="342900" indent="-342900" algn="just">
              <a:buFont typeface="Arial" panose="020B0604020202020204" pitchFamily="34" charset="0"/>
              <a:buChar char="•"/>
              <a:defRPr/>
            </a:pPr>
            <a:endParaRPr lang="fr-FR" sz="2000" dirty="0">
              <a:solidFill>
                <a:srgbClr val="00B0F0"/>
              </a:solidFill>
            </a:endParaRPr>
          </a:p>
          <a:p>
            <a:pPr algn="just">
              <a:defRPr/>
            </a:pPr>
            <a:endParaRPr lang="fr-FR" sz="2000" dirty="0">
              <a:solidFill>
                <a:srgbClr val="002060"/>
              </a:solidFill>
            </a:endParaRPr>
          </a:p>
          <a:p>
            <a:pPr algn="just">
              <a:defRPr/>
            </a:pPr>
            <a:endParaRPr lang="fr-FR" sz="2000" dirty="0">
              <a:solidFill>
                <a:srgbClr val="002060"/>
              </a:solidFill>
            </a:endParaRPr>
          </a:p>
          <a:p>
            <a:pPr algn="just">
              <a:defRPr/>
            </a:pPr>
            <a:endParaRPr lang="fr-FR" sz="2000" dirty="0">
              <a:solidFill>
                <a:srgbClr val="002060"/>
              </a:solidFill>
            </a:endParaRPr>
          </a:p>
          <a:p>
            <a:pPr algn="just">
              <a:defRPr/>
            </a:pPr>
            <a:endParaRPr lang="fr-FR" sz="2000" dirty="0">
              <a:solidFill>
                <a:srgbClr val="002060"/>
              </a:solidFill>
            </a:endParaRPr>
          </a:p>
          <a:p>
            <a:pPr algn="just">
              <a:defRPr/>
            </a:pPr>
            <a:r>
              <a:rPr lang="fr-FR" sz="2000" dirty="0">
                <a:solidFill>
                  <a:srgbClr val="002060"/>
                </a:solidFill>
              </a:rPr>
              <a:t>La stationnarité du premier et du second ordre:</a:t>
            </a:r>
            <a:endParaRPr lang="ar-DZ" sz="2000" dirty="0">
              <a:solidFill>
                <a:srgbClr val="002060"/>
              </a:solidFill>
            </a:endParaRPr>
          </a:p>
        </p:txBody>
      </p:sp>
      <p:pic>
        <p:nvPicPr>
          <p:cNvPr id="4" name="Image 3">
            <a:extLst>
              <a:ext uri="{FF2B5EF4-FFF2-40B4-BE49-F238E27FC236}">
                <a16:creationId xmlns:a16="http://schemas.microsoft.com/office/drawing/2014/main" id="{1512B3CA-B511-4E1D-92B7-B47C0AF61351}"/>
              </a:ext>
            </a:extLst>
          </p:cNvPr>
          <p:cNvPicPr>
            <a:picLocks noChangeAspect="1"/>
          </p:cNvPicPr>
          <p:nvPr/>
        </p:nvPicPr>
        <p:blipFill>
          <a:blip r:embed="rId2"/>
          <a:stretch>
            <a:fillRect/>
          </a:stretch>
        </p:blipFill>
        <p:spPr>
          <a:xfrm>
            <a:off x="467544" y="3378324"/>
            <a:ext cx="8592317" cy="914772"/>
          </a:xfrm>
          <a:prstGeom prst="rect">
            <a:avLst/>
          </a:prstGeom>
        </p:spPr>
      </p:pic>
      <p:pic>
        <p:nvPicPr>
          <p:cNvPr id="5" name="Image 4">
            <a:extLst>
              <a:ext uri="{FF2B5EF4-FFF2-40B4-BE49-F238E27FC236}">
                <a16:creationId xmlns:a16="http://schemas.microsoft.com/office/drawing/2014/main" id="{6262359D-3C0F-441B-8947-CD9A3B285880}"/>
              </a:ext>
            </a:extLst>
          </p:cNvPr>
          <p:cNvPicPr>
            <a:picLocks noChangeAspect="1"/>
          </p:cNvPicPr>
          <p:nvPr/>
        </p:nvPicPr>
        <p:blipFill>
          <a:blip r:embed="rId3"/>
          <a:stretch>
            <a:fillRect/>
          </a:stretch>
        </p:blipFill>
        <p:spPr>
          <a:xfrm>
            <a:off x="1278352" y="5317192"/>
            <a:ext cx="7620758" cy="1540809"/>
          </a:xfrm>
          <a:prstGeom prst="rect">
            <a:avLst/>
          </a:prstGeom>
        </p:spPr>
      </p:pic>
    </p:spTree>
    <p:extLst>
      <p:ext uri="{BB962C8B-B14F-4D97-AF65-F5344CB8AC3E}">
        <p14:creationId xmlns:p14="http://schemas.microsoft.com/office/powerpoint/2010/main" val="182417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3" name="ZoneTexte 2">
            <a:extLst>
              <a:ext uri="{FF2B5EF4-FFF2-40B4-BE49-F238E27FC236}">
                <a16:creationId xmlns:a16="http://schemas.microsoft.com/office/drawing/2014/main" id="{A485EEC1-7D4B-4633-9016-7A081625C329}"/>
              </a:ext>
            </a:extLst>
          </p:cNvPr>
          <p:cNvSpPr txBox="1"/>
          <p:nvPr/>
        </p:nvSpPr>
        <p:spPr>
          <a:xfrm>
            <a:off x="0" y="836712"/>
            <a:ext cx="4427984" cy="646331"/>
          </a:xfrm>
          <a:prstGeom prst="rect">
            <a:avLst/>
          </a:prstGeom>
          <a:noFill/>
        </p:spPr>
        <p:txBody>
          <a:bodyPr wrap="square" rtlCol="1">
            <a:spAutoFit/>
          </a:bodyPr>
          <a:lstStyle/>
          <a:p>
            <a:r>
              <a:rPr lang="fr-FR" b="1" u="sng" dirty="0">
                <a:solidFill>
                  <a:srgbClr val="C00000"/>
                </a:solidFill>
              </a:rPr>
              <a:t>DIFFERENTS NIVEAUX DE STATIONNARITE</a:t>
            </a:r>
            <a:r>
              <a:rPr lang="fr-FR" b="1" dirty="0">
                <a:solidFill>
                  <a:srgbClr val="002060"/>
                </a:solidFill>
              </a:rPr>
              <a:t> </a:t>
            </a:r>
          </a:p>
          <a:p>
            <a:endParaRPr lang="ar-DZ" dirty="0"/>
          </a:p>
        </p:txBody>
      </p:sp>
      <p:pic>
        <p:nvPicPr>
          <p:cNvPr id="6" name="Image 5">
            <a:extLst>
              <a:ext uri="{FF2B5EF4-FFF2-40B4-BE49-F238E27FC236}">
                <a16:creationId xmlns:a16="http://schemas.microsoft.com/office/drawing/2014/main" id="{E4B6E56B-6445-4526-9C3A-12C31CC14053}"/>
              </a:ext>
            </a:extLst>
          </p:cNvPr>
          <p:cNvPicPr>
            <a:picLocks noChangeAspect="1"/>
          </p:cNvPicPr>
          <p:nvPr/>
        </p:nvPicPr>
        <p:blipFill>
          <a:blip r:embed="rId2"/>
          <a:stretch>
            <a:fillRect/>
          </a:stretch>
        </p:blipFill>
        <p:spPr>
          <a:xfrm>
            <a:off x="683568" y="1219908"/>
            <a:ext cx="8156699" cy="2785156"/>
          </a:xfrm>
          <a:prstGeom prst="rect">
            <a:avLst/>
          </a:prstGeom>
        </p:spPr>
      </p:pic>
      <p:sp>
        <p:nvSpPr>
          <p:cNvPr id="7" name="ZoneTexte 6">
            <a:extLst>
              <a:ext uri="{FF2B5EF4-FFF2-40B4-BE49-F238E27FC236}">
                <a16:creationId xmlns:a16="http://schemas.microsoft.com/office/drawing/2014/main" id="{30DCAF2F-739B-4895-8223-7F69A3981ECF}"/>
              </a:ext>
            </a:extLst>
          </p:cNvPr>
          <p:cNvSpPr txBox="1"/>
          <p:nvPr/>
        </p:nvSpPr>
        <p:spPr>
          <a:xfrm>
            <a:off x="0" y="4005064"/>
            <a:ext cx="9144000" cy="2862322"/>
          </a:xfrm>
          <a:prstGeom prst="rect">
            <a:avLst/>
          </a:prstGeom>
          <a:noFill/>
        </p:spPr>
        <p:txBody>
          <a:bodyPr wrap="square" rtlCol="1">
            <a:spAutoFit/>
          </a:bodyPr>
          <a:lstStyle/>
          <a:p>
            <a:pPr algn="just"/>
            <a:r>
              <a:rPr lang="fr-FR" sz="2000" b="1" u="sng" dirty="0">
                <a:solidFill>
                  <a:srgbClr val="C00000"/>
                </a:solidFill>
              </a:rPr>
              <a:t>WSS : </a:t>
            </a:r>
            <a:r>
              <a:rPr lang="fr-FR" sz="2000" dirty="0">
                <a:solidFill>
                  <a:srgbClr val="002060"/>
                </a:solidFill>
              </a:rPr>
              <a:t>(Wide </a:t>
            </a:r>
            <a:r>
              <a:rPr lang="fr-FR" sz="2000" dirty="0" err="1">
                <a:solidFill>
                  <a:srgbClr val="002060"/>
                </a:solidFill>
              </a:rPr>
              <a:t>Sense</a:t>
            </a:r>
            <a:r>
              <a:rPr lang="fr-FR" sz="2000" dirty="0">
                <a:solidFill>
                  <a:srgbClr val="002060"/>
                </a:solidFill>
              </a:rPr>
              <a:t> </a:t>
            </a:r>
            <a:r>
              <a:rPr lang="fr-FR" sz="2000" dirty="0" err="1">
                <a:solidFill>
                  <a:srgbClr val="002060"/>
                </a:solidFill>
              </a:rPr>
              <a:t>Stationary</a:t>
            </a:r>
            <a:r>
              <a:rPr lang="fr-FR" sz="2000" dirty="0">
                <a:solidFill>
                  <a:srgbClr val="002060"/>
                </a:solidFill>
              </a:rPr>
              <a:t>) est un Processus stochastique stationnaire au sens large (stationnaire au second ordre) signifie que ses moments d’ordre (Moyenne) et d’ordre deux (Variance, Corrélation et Covariance) ne dépendent pas du temps</a:t>
            </a:r>
          </a:p>
          <a:p>
            <a:pPr algn="just"/>
            <a:endParaRPr lang="fr-FR" sz="2000" dirty="0">
              <a:solidFill>
                <a:srgbClr val="002060"/>
              </a:solidFill>
            </a:endParaRPr>
          </a:p>
          <a:p>
            <a:pPr algn="just"/>
            <a:r>
              <a:rPr lang="fr-FR" sz="2000" b="1" u="sng" dirty="0">
                <a:solidFill>
                  <a:srgbClr val="C00000"/>
                </a:solidFill>
              </a:rPr>
              <a:t>SS :</a:t>
            </a:r>
            <a:r>
              <a:rPr lang="fr-FR" sz="2000" dirty="0"/>
              <a:t> </a:t>
            </a:r>
            <a:r>
              <a:rPr lang="fr-FR" sz="2000" dirty="0">
                <a:solidFill>
                  <a:srgbClr val="0070C0"/>
                </a:solidFill>
              </a:rPr>
              <a:t>(</a:t>
            </a:r>
            <a:r>
              <a:rPr lang="fr-FR" sz="2000" dirty="0" err="1">
                <a:solidFill>
                  <a:srgbClr val="0070C0"/>
                </a:solidFill>
              </a:rPr>
              <a:t>Strictly</a:t>
            </a:r>
            <a:r>
              <a:rPr lang="fr-FR" sz="2000" dirty="0">
                <a:solidFill>
                  <a:srgbClr val="0070C0"/>
                </a:solidFill>
              </a:rPr>
              <a:t> </a:t>
            </a:r>
            <a:r>
              <a:rPr lang="fr-FR" sz="2000" dirty="0" err="1">
                <a:solidFill>
                  <a:srgbClr val="0070C0"/>
                </a:solidFill>
              </a:rPr>
              <a:t>Stationary</a:t>
            </a:r>
            <a:r>
              <a:rPr lang="fr-FR" sz="2000" dirty="0">
                <a:solidFill>
                  <a:srgbClr val="0070C0"/>
                </a:solidFill>
              </a:rPr>
              <a:t>) est un Processus stochastique strictement stationnaire signifie que tous ses moments y compris d’ordres supérieurs ne dépendent pas du temps</a:t>
            </a:r>
          </a:p>
          <a:p>
            <a:pPr algn="just"/>
            <a:endParaRPr lang="fr-FR" sz="2000" dirty="0">
              <a:solidFill>
                <a:srgbClr val="0070C0"/>
              </a:solidFill>
            </a:endParaRPr>
          </a:p>
          <a:p>
            <a:pPr algn="just"/>
            <a:r>
              <a:rPr lang="fr-FR" sz="2000" b="1" u="sng" dirty="0">
                <a:solidFill>
                  <a:srgbClr val="C00000"/>
                </a:solidFill>
              </a:rPr>
              <a:t>Processus Ergodique :</a:t>
            </a:r>
            <a:r>
              <a:rPr lang="fr-FR" sz="2000" dirty="0"/>
              <a:t> </a:t>
            </a:r>
            <a:r>
              <a:rPr lang="fr-FR" sz="2000" dirty="0">
                <a:solidFill>
                  <a:srgbClr val="7030A0"/>
                </a:solidFill>
              </a:rPr>
              <a:t>Est un processus stationnaire et en plus ses moments statistiques sont égaux à ses moments temporels,</a:t>
            </a:r>
            <a:endParaRPr lang="ar-DZ" sz="2000" dirty="0">
              <a:solidFill>
                <a:srgbClr val="7030A0"/>
              </a:solidFill>
            </a:endParaRPr>
          </a:p>
        </p:txBody>
      </p:sp>
    </p:spTree>
    <p:extLst>
      <p:ext uri="{BB962C8B-B14F-4D97-AF65-F5344CB8AC3E}">
        <p14:creationId xmlns:p14="http://schemas.microsoft.com/office/powerpoint/2010/main" val="108806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3" name="ZoneTexte 2">
            <a:extLst>
              <a:ext uri="{FF2B5EF4-FFF2-40B4-BE49-F238E27FC236}">
                <a16:creationId xmlns:a16="http://schemas.microsoft.com/office/drawing/2014/main" id="{A485EEC1-7D4B-4633-9016-7A081625C329}"/>
              </a:ext>
            </a:extLst>
          </p:cNvPr>
          <p:cNvSpPr txBox="1"/>
          <p:nvPr/>
        </p:nvSpPr>
        <p:spPr>
          <a:xfrm>
            <a:off x="0" y="836712"/>
            <a:ext cx="4427984" cy="646331"/>
          </a:xfrm>
          <a:prstGeom prst="rect">
            <a:avLst/>
          </a:prstGeom>
          <a:noFill/>
        </p:spPr>
        <p:txBody>
          <a:bodyPr wrap="square" rtlCol="1">
            <a:spAutoFit/>
          </a:bodyPr>
          <a:lstStyle/>
          <a:p>
            <a:r>
              <a:rPr lang="fr-FR" b="1" u="sng" dirty="0">
                <a:solidFill>
                  <a:srgbClr val="C00000"/>
                </a:solidFill>
              </a:rPr>
              <a:t>STATIONNARITE AU SENS LARGE (WSS)</a:t>
            </a:r>
            <a:r>
              <a:rPr lang="fr-FR" b="1" dirty="0">
                <a:solidFill>
                  <a:srgbClr val="002060"/>
                </a:solidFill>
              </a:rPr>
              <a:t> </a:t>
            </a:r>
          </a:p>
          <a:p>
            <a:endParaRPr lang="ar-DZ" dirty="0"/>
          </a:p>
        </p:txBody>
      </p:sp>
      <p:sp>
        <p:nvSpPr>
          <p:cNvPr id="2" name="ZoneTexte 1">
            <a:extLst>
              <a:ext uri="{FF2B5EF4-FFF2-40B4-BE49-F238E27FC236}">
                <a16:creationId xmlns:a16="http://schemas.microsoft.com/office/drawing/2014/main" id="{8AB8DCAF-216C-493B-8E9E-7041F6C20689}"/>
              </a:ext>
            </a:extLst>
          </p:cNvPr>
          <p:cNvSpPr txBox="1"/>
          <p:nvPr/>
        </p:nvSpPr>
        <p:spPr>
          <a:xfrm>
            <a:off x="0" y="1412776"/>
            <a:ext cx="9144000" cy="1323439"/>
          </a:xfrm>
          <a:prstGeom prst="rect">
            <a:avLst/>
          </a:prstGeom>
          <a:noFill/>
        </p:spPr>
        <p:txBody>
          <a:bodyPr wrap="square" rtlCol="1">
            <a:spAutoFit/>
          </a:bodyPr>
          <a:lstStyle/>
          <a:p>
            <a:pPr algn="just"/>
            <a:r>
              <a:rPr lang="fr-FR" sz="2000" dirty="0">
                <a:solidFill>
                  <a:srgbClr val="7030A0"/>
                </a:solidFill>
              </a:rPr>
              <a:t>Un processus X (t) est dit stationnaire au sens large (WSS) si les deux conditions suivantes sont satisfaites:</a:t>
            </a:r>
          </a:p>
          <a:p>
            <a:pPr algn="just"/>
            <a:endParaRPr lang="fr-FR" sz="2000" dirty="0">
              <a:solidFill>
                <a:srgbClr val="7030A0"/>
              </a:solidFill>
            </a:endParaRPr>
          </a:p>
          <a:p>
            <a:pPr algn="just"/>
            <a:r>
              <a:rPr lang="fr-FR" sz="2000" dirty="0">
                <a:solidFill>
                  <a:srgbClr val="7030A0"/>
                </a:solidFill>
              </a:rPr>
              <a:t> </a:t>
            </a:r>
            <a:endParaRPr lang="ar-DZ" sz="2000" dirty="0">
              <a:solidFill>
                <a:srgbClr val="7030A0"/>
              </a:solidFill>
            </a:endParaRPr>
          </a:p>
        </p:txBody>
      </p:sp>
      <p:pic>
        <p:nvPicPr>
          <p:cNvPr id="4" name="Image 3">
            <a:extLst>
              <a:ext uri="{FF2B5EF4-FFF2-40B4-BE49-F238E27FC236}">
                <a16:creationId xmlns:a16="http://schemas.microsoft.com/office/drawing/2014/main" id="{B33241F7-76D0-45C7-A378-2FDC64B299B7}"/>
              </a:ext>
            </a:extLst>
          </p:cNvPr>
          <p:cNvPicPr>
            <a:picLocks noChangeAspect="1"/>
          </p:cNvPicPr>
          <p:nvPr/>
        </p:nvPicPr>
        <p:blipFill>
          <a:blip r:embed="rId2"/>
          <a:stretch>
            <a:fillRect/>
          </a:stretch>
        </p:blipFill>
        <p:spPr>
          <a:xfrm>
            <a:off x="1343025" y="2086828"/>
            <a:ext cx="6457950" cy="1600200"/>
          </a:xfrm>
          <a:prstGeom prst="rect">
            <a:avLst/>
          </a:prstGeom>
        </p:spPr>
      </p:pic>
      <p:sp>
        <p:nvSpPr>
          <p:cNvPr id="5" name="ZoneTexte 4">
            <a:extLst>
              <a:ext uri="{FF2B5EF4-FFF2-40B4-BE49-F238E27FC236}">
                <a16:creationId xmlns:a16="http://schemas.microsoft.com/office/drawing/2014/main" id="{EEE1E1A6-BDBF-40DE-93E1-51E3D9652BB1}"/>
              </a:ext>
            </a:extLst>
          </p:cNvPr>
          <p:cNvSpPr txBox="1"/>
          <p:nvPr/>
        </p:nvSpPr>
        <p:spPr>
          <a:xfrm>
            <a:off x="0" y="3687028"/>
            <a:ext cx="5148064" cy="707886"/>
          </a:xfrm>
          <a:prstGeom prst="rect">
            <a:avLst/>
          </a:prstGeom>
          <a:noFill/>
        </p:spPr>
        <p:txBody>
          <a:bodyPr wrap="square" rtlCol="1">
            <a:spAutoFit/>
          </a:bodyPr>
          <a:lstStyle/>
          <a:p>
            <a:r>
              <a:rPr lang="fr-FR" sz="2000" b="1" dirty="0">
                <a:solidFill>
                  <a:srgbClr val="FF0000"/>
                </a:solidFill>
              </a:rPr>
              <a:t>Ce qui en résulte :</a:t>
            </a:r>
          </a:p>
          <a:p>
            <a:r>
              <a:rPr lang="fr-FR" sz="2000" dirty="0">
                <a:solidFill>
                  <a:srgbClr val="002060"/>
                </a:solidFill>
              </a:rPr>
              <a:t>Un processus WSS a une variance constante</a:t>
            </a:r>
            <a:endParaRPr lang="ar-DZ" sz="2000" dirty="0">
              <a:solidFill>
                <a:srgbClr val="002060"/>
              </a:solidFill>
            </a:endParaRPr>
          </a:p>
        </p:txBody>
      </p:sp>
      <p:pic>
        <p:nvPicPr>
          <p:cNvPr id="8" name="Image 7">
            <a:extLst>
              <a:ext uri="{FF2B5EF4-FFF2-40B4-BE49-F238E27FC236}">
                <a16:creationId xmlns:a16="http://schemas.microsoft.com/office/drawing/2014/main" id="{38512E61-3E4F-4840-BC04-BA5E773D817B}"/>
              </a:ext>
            </a:extLst>
          </p:cNvPr>
          <p:cNvPicPr>
            <a:picLocks noChangeAspect="1"/>
          </p:cNvPicPr>
          <p:nvPr/>
        </p:nvPicPr>
        <p:blipFill>
          <a:blip r:embed="rId3"/>
          <a:stretch>
            <a:fillRect/>
          </a:stretch>
        </p:blipFill>
        <p:spPr>
          <a:xfrm>
            <a:off x="4716018" y="3861048"/>
            <a:ext cx="4427982" cy="2524304"/>
          </a:xfrm>
          <a:prstGeom prst="rect">
            <a:avLst/>
          </a:prstGeom>
        </p:spPr>
      </p:pic>
      <p:sp>
        <p:nvSpPr>
          <p:cNvPr id="9" name="ZoneTexte 8">
            <a:extLst>
              <a:ext uri="{FF2B5EF4-FFF2-40B4-BE49-F238E27FC236}">
                <a16:creationId xmlns:a16="http://schemas.microsoft.com/office/drawing/2014/main" id="{E80AFDBD-CA70-4C76-90B2-29DF5A72485C}"/>
              </a:ext>
            </a:extLst>
          </p:cNvPr>
          <p:cNvSpPr txBox="1"/>
          <p:nvPr/>
        </p:nvSpPr>
        <p:spPr>
          <a:xfrm>
            <a:off x="107504" y="4581128"/>
            <a:ext cx="4320480" cy="1015663"/>
          </a:xfrm>
          <a:prstGeom prst="rect">
            <a:avLst/>
          </a:prstGeom>
          <a:noFill/>
        </p:spPr>
        <p:txBody>
          <a:bodyPr wrap="square" rtlCol="1">
            <a:spAutoFit/>
          </a:bodyPr>
          <a:lstStyle/>
          <a:p>
            <a:r>
              <a:rPr lang="fr-FR" sz="2000" b="1" u="sng" dirty="0">
                <a:solidFill>
                  <a:srgbClr val="FF0000"/>
                </a:solidFill>
              </a:rPr>
              <a:t>Démonstration</a:t>
            </a:r>
          </a:p>
          <a:p>
            <a:r>
              <a:rPr lang="fr-FR" sz="2000" dirty="0">
                <a:solidFill>
                  <a:srgbClr val="00B0F0"/>
                </a:solidFill>
              </a:rPr>
              <a:t> </a:t>
            </a:r>
          </a:p>
          <a:p>
            <a:r>
              <a:rPr lang="fr-FR" sz="2000" dirty="0">
                <a:solidFill>
                  <a:srgbClr val="00B0F0"/>
                </a:solidFill>
              </a:rPr>
              <a:t>Avec :</a:t>
            </a:r>
          </a:p>
        </p:txBody>
      </p:sp>
      <p:pic>
        <p:nvPicPr>
          <p:cNvPr id="10" name="Image 9">
            <a:extLst>
              <a:ext uri="{FF2B5EF4-FFF2-40B4-BE49-F238E27FC236}">
                <a16:creationId xmlns:a16="http://schemas.microsoft.com/office/drawing/2014/main" id="{E8D51CB1-3223-47E9-8317-C7C1AE3631C0}"/>
              </a:ext>
            </a:extLst>
          </p:cNvPr>
          <p:cNvPicPr>
            <a:picLocks noChangeAspect="1"/>
          </p:cNvPicPr>
          <p:nvPr/>
        </p:nvPicPr>
        <p:blipFill>
          <a:blip r:embed="rId4"/>
          <a:stretch>
            <a:fillRect/>
          </a:stretch>
        </p:blipFill>
        <p:spPr>
          <a:xfrm>
            <a:off x="1246688" y="4929911"/>
            <a:ext cx="1876425" cy="771525"/>
          </a:xfrm>
          <a:prstGeom prst="rect">
            <a:avLst/>
          </a:prstGeom>
        </p:spPr>
      </p:pic>
      <p:pic>
        <p:nvPicPr>
          <p:cNvPr id="11" name="Image 10">
            <a:extLst>
              <a:ext uri="{FF2B5EF4-FFF2-40B4-BE49-F238E27FC236}">
                <a16:creationId xmlns:a16="http://schemas.microsoft.com/office/drawing/2014/main" id="{E056D5E0-51BF-4A9D-AB39-DAA407D1B663}"/>
              </a:ext>
            </a:extLst>
          </p:cNvPr>
          <p:cNvPicPr>
            <a:picLocks noChangeAspect="1"/>
          </p:cNvPicPr>
          <p:nvPr/>
        </p:nvPicPr>
        <p:blipFill>
          <a:blip r:embed="rId5"/>
          <a:stretch>
            <a:fillRect/>
          </a:stretch>
        </p:blipFill>
        <p:spPr>
          <a:xfrm>
            <a:off x="2510980" y="6067776"/>
            <a:ext cx="4320481" cy="771525"/>
          </a:xfrm>
          <a:prstGeom prst="rect">
            <a:avLst/>
          </a:prstGeom>
        </p:spPr>
      </p:pic>
    </p:spTree>
    <p:extLst>
      <p:ext uri="{BB962C8B-B14F-4D97-AF65-F5344CB8AC3E}">
        <p14:creationId xmlns:p14="http://schemas.microsoft.com/office/powerpoint/2010/main" val="334245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3" name="ZoneTexte 2">
            <a:extLst>
              <a:ext uri="{FF2B5EF4-FFF2-40B4-BE49-F238E27FC236}">
                <a16:creationId xmlns:a16="http://schemas.microsoft.com/office/drawing/2014/main" id="{A485EEC1-7D4B-4633-9016-7A081625C329}"/>
              </a:ext>
            </a:extLst>
          </p:cNvPr>
          <p:cNvSpPr txBox="1"/>
          <p:nvPr/>
        </p:nvSpPr>
        <p:spPr>
          <a:xfrm>
            <a:off x="0" y="836712"/>
            <a:ext cx="4427984" cy="646331"/>
          </a:xfrm>
          <a:prstGeom prst="rect">
            <a:avLst/>
          </a:prstGeom>
          <a:noFill/>
        </p:spPr>
        <p:txBody>
          <a:bodyPr wrap="square" rtlCol="1">
            <a:spAutoFit/>
          </a:bodyPr>
          <a:lstStyle/>
          <a:p>
            <a:r>
              <a:rPr lang="fr-FR" b="1" u="sng" dirty="0">
                <a:solidFill>
                  <a:srgbClr val="C00000"/>
                </a:solidFill>
              </a:rPr>
              <a:t>STATIONNARITE AU SENS LARGE (WSS)</a:t>
            </a:r>
            <a:r>
              <a:rPr lang="fr-FR" b="1" dirty="0">
                <a:solidFill>
                  <a:srgbClr val="002060"/>
                </a:solidFill>
              </a:rPr>
              <a:t> </a:t>
            </a:r>
          </a:p>
          <a:p>
            <a:endParaRPr lang="ar-DZ" dirty="0"/>
          </a:p>
        </p:txBody>
      </p:sp>
      <p:sp>
        <p:nvSpPr>
          <p:cNvPr id="2" name="ZoneTexte 1">
            <a:extLst>
              <a:ext uri="{FF2B5EF4-FFF2-40B4-BE49-F238E27FC236}">
                <a16:creationId xmlns:a16="http://schemas.microsoft.com/office/drawing/2014/main" id="{8AB8DCAF-216C-493B-8E9E-7041F6C20689}"/>
              </a:ext>
            </a:extLst>
          </p:cNvPr>
          <p:cNvSpPr txBox="1"/>
          <p:nvPr/>
        </p:nvSpPr>
        <p:spPr>
          <a:xfrm>
            <a:off x="0" y="1412776"/>
            <a:ext cx="9144000" cy="1323439"/>
          </a:xfrm>
          <a:prstGeom prst="rect">
            <a:avLst/>
          </a:prstGeom>
          <a:noFill/>
        </p:spPr>
        <p:txBody>
          <a:bodyPr wrap="square" rtlCol="1">
            <a:spAutoFit/>
          </a:bodyPr>
          <a:lstStyle/>
          <a:p>
            <a:pPr algn="just"/>
            <a:r>
              <a:rPr lang="fr-FR" sz="2000" b="1" u="sng" dirty="0">
                <a:solidFill>
                  <a:srgbClr val="C00000"/>
                </a:solidFill>
              </a:rPr>
              <a:t>Exemple d’un Processus Stochastique WSS (Stationnaire au Sens Large)</a:t>
            </a:r>
          </a:p>
          <a:p>
            <a:pPr algn="just"/>
            <a:endParaRPr lang="fr-FR" sz="2000" dirty="0">
              <a:solidFill>
                <a:srgbClr val="7030A0"/>
              </a:solidFill>
            </a:endParaRPr>
          </a:p>
          <a:p>
            <a:pPr algn="just"/>
            <a:r>
              <a:rPr lang="fr-FR" sz="2000" dirty="0">
                <a:solidFill>
                  <a:srgbClr val="7030A0"/>
                </a:solidFill>
              </a:rPr>
              <a:t>Soit une Processus aléatoire X(t) donné par :</a:t>
            </a:r>
          </a:p>
          <a:p>
            <a:pPr algn="just"/>
            <a:r>
              <a:rPr lang="fr-FR" sz="2000" dirty="0">
                <a:solidFill>
                  <a:srgbClr val="7030A0"/>
                </a:solidFill>
              </a:rPr>
              <a:t> </a:t>
            </a:r>
            <a:endParaRPr lang="ar-DZ" sz="2000" dirty="0">
              <a:solidFill>
                <a:srgbClr val="7030A0"/>
              </a:solidFill>
            </a:endParaRPr>
          </a:p>
        </p:txBody>
      </p:sp>
      <p:pic>
        <p:nvPicPr>
          <p:cNvPr id="6" name="Image 5">
            <a:extLst>
              <a:ext uri="{FF2B5EF4-FFF2-40B4-BE49-F238E27FC236}">
                <a16:creationId xmlns:a16="http://schemas.microsoft.com/office/drawing/2014/main" id="{7D100D4A-A557-43C4-B299-D08FD2CC60D7}"/>
              </a:ext>
            </a:extLst>
          </p:cNvPr>
          <p:cNvPicPr>
            <a:picLocks noChangeAspect="1"/>
          </p:cNvPicPr>
          <p:nvPr/>
        </p:nvPicPr>
        <p:blipFill>
          <a:blip r:embed="rId2"/>
          <a:stretch>
            <a:fillRect/>
          </a:stretch>
        </p:blipFill>
        <p:spPr>
          <a:xfrm>
            <a:off x="2627784" y="2494281"/>
            <a:ext cx="4210050" cy="1257300"/>
          </a:xfrm>
          <a:prstGeom prst="rect">
            <a:avLst/>
          </a:prstGeom>
        </p:spPr>
      </p:pic>
      <p:sp>
        <p:nvSpPr>
          <p:cNvPr id="7" name="ZoneTexte 6">
            <a:extLst>
              <a:ext uri="{FF2B5EF4-FFF2-40B4-BE49-F238E27FC236}">
                <a16:creationId xmlns:a16="http://schemas.microsoft.com/office/drawing/2014/main" id="{AFD3E66F-3FD1-4770-930F-2A9354EA7A69}"/>
              </a:ext>
            </a:extLst>
          </p:cNvPr>
          <p:cNvSpPr txBox="1"/>
          <p:nvPr/>
        </p:nvSpPr>
        <p:spPr>
          <a:xfrm>
            <a:off x="0" y="3789040"/>
            <a:ext cx="9144000" cy="1015663"/>
          </a:xfrm>
          <a:prstGeom prst="rect">
            <a:avLst/>
          </a:prstGeom>
          <a:noFill/>
        </p:spPr>
        <p:txBody>
          <a:bodyPr wrap="square" rtlCol="1">
            <a:spAutoFit/>
          </a:bodyPr>
          <a:lstStyle/>
          <a:p>
            <a:r>
              <a:rPr lang="fr-FR" sz="2000" dirty="0">
                <a:solidFill>
                  <a:srgbClr val="00B050"/>
                </a:solidFill>
              </a:rPr>
              <a:t>Où </a:t>
            </a:r>
            <a:r>
              <a:rPr lang="fr-FR" sz="2000" dirty="0">
                <a:solidFill>
                  <a:srgbClr val="00B050"/>
                </a:solidFill>
                <a:sym typeface="Symbol" panose="05050102010706020507" pitchFamily="18" charset="2"/>
              </a:rPr>
              <a:t> est une variable aléatoire uniformément répartie entre 0 et 2,</a:t>
            </a:r>
          </a:p>
          <a:p>
            <a:endParaRPr lang="fr-FR" sz="2000" dirty="0">
              <a:solidFill>
                <a:srgbClr val="00B050"/>
              </a:solidFill>
              <a:sym typeface="Symbol" panose="05050102010706020507" pitchFamily="18" charset="2"/>
            </a:endParaRPr>
          </a:p>
          <a:p>
            <a:r>
              <a:rPr lang="fr-FR" sz="2000" dirty="0">
                <a:solidFill>
                  <a:schemeClr val="accent2">
                    <a:lumMod val="75000"/>
                  </a:schemeClr>
                </a:solidFill>
                <a:sym typeface="Symbol" panose="05050102010706020507" pitchFamily="18" charset="2"/>
              </a:rPr>
              <a:t>Sa fonction de densité de probabilité p() est donnée ci-dessous</a:t>
            </a:r>
            <a:endParaRPr lang="ar-DZ" sz="2000" dirty="0">
              <a:solidFill>
                <a:schemeClr val="accent2">
                  <a:lumMod val="75000"/>
                </a:schemeClr>
              </a:solidFill>
            </a:endParaRPr>
          </a:p>
        </p:txBody>
      </p:sp>
      <p:pic>
        <p:nvPicPr>
          <p:cNvPr id="11" name="Image 10">
            <a:extLst>
              <a:ext uri="{FF2B5EF4-FFF2-40B4-BE49-F238E27FC236}">
                <a16:creationId xmlns:a16="http://schemas.microsoft.com/office/drawing/2014/main" id="{2D7D1508-1A6F-44A4-891D-6139921B76D1}"/>
              </a:ext>
            </a:extLst>
          </p:cNvPr>
          <p:cNvPicPr>
            <a:picLocks noChangeAspect="1"/>
          </p:cNvPicPr>
          <p:nvPr/>
        </p:nvPicPr>
        <p:blipFill>
          <a:blip r:embed="rId3"/>
          <a:stretch>
            <a:fillRect/>
          </a:stretch>
        </p:blipFill>
        <p:spPr>
          <a:xfrm>
            <a:off x="0" y="5241975"/>
            <a:ext cx="3067050" cy="1285875"/>
          </a:xfrm>
          <a:prstGeom prst="rect">
            <a:avLst/>
          </a:prstGeom>
        </p:spPr>
      </p:pic>
      <p:pic>
        <p:nvPicPr>
          <p:cNvPr id="12" name="Image 11">
            <a:extLst>
              <a:ext uri="{FF2B5EF4-FFF2-40B4-BE49-F238E27FC236}">
                <a16:creationId xmlns:a16="http://schemas.microsoft.com/office/drawing/2014/main" id="{4BBFA4B2-2C07-490F-A01E-8405357E52A7}"/>
              </a:ext>
            </a:extLst>
          </p:cNvPr>
          <p:cNvPicPr>
            <a:picLocks noChangeAspect="1"/>
          </p:cNvPicPr>
          <p:nvPr/>
        </p:nvPicPr>
        <p:blipFill>
          <a:blip r:embed="rId4"/>
          <a:stretch>
            <a:fillRect/>
          </a:stretch>
        </p:blipFill>
        <p:spPr>
          <a:xfrm>
            <a:off x="3036054" y="4941168"/>
            <a:ext cx="6113462" cy="1873374"/>
          </a:xfrm>
          <a:prstGeom prst="rect">
            <a:avLst/>
          </a:prstGeom>
        </p:spPr>
      </p:pic>
    </p:spTree>
    <p:extLst>
      <p:ext uri="{BB962C8B-B14F-4D97-AF65-F5344CB8AC3E}">
        <p14:creationId xmlns:p14="http://schemas.microsoft.com/office/powerpoint/2010/main" val="3911142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3" name="ZoneTexte 2">
            <a:extLst>
              <a:ext uri="{FF2B5EF4-FFF2-40B4-BE49-F238E27FC236}">
                <a16:creationId xmlns:a16="http://schemas.microsoft.com/office/drawing/2014/main" id="{A485EEC1-7D4B-4633-9016-7A081625C329}"/>
              </a:ext>
            </a:extLst>
          </p:cNvPr>
          <p:cNvSpPr txBox="1"/>
          <p:nvPr/>
        </p:nvSpPr>
        <p:spPr>
          <a:xfrm>
            <a:off x="0" y="836712"/>
            <a:ext cx="4427984" cy="646331"/>
          </a:xfrm>
          <a:prstGeom prst="rect">
            <a:avLst/>
          </a:prstGeom>
          <a:noFill/>
        </p:spPr>
        <p:txBody>
          <a:bodyPr wrap="square" rtlCol="1">
            <a:spAutoFit/>
          </a:bodyPr>
          <a:lstStyle/>
          <a:p>
            <a:r>
              <a:rPr lang="fr-FR" b="1" u="sng" dirty="0">
                <a:solidFill>
                  <a:srgbClr val="C00000"/>
                </a:solidFill>
              </a:rPr>
              <a:t>STATIONNARITE AU SENS LARGE (WSS)</a:t>
            </a:r>
            <a:r>
              <a:rPr lang="fr-FR" b="1" dirty="0">
                <a:solidFill>
                  <a:srgbClr val="002060"/>
                </a:solidFill>
              </a:rPr>
              <a:t> </a:t>
            </a:r>
          </a:p>
          <a:p>
            <a:endParaRPr lang="ar-DZ" dirty="0"/>
          </a:p>
        </p:txBody>
      </p:sp>
      <p:sp>
        <p:nvSpPr>
          <p:cNvPr id="2" name="ZoneTexte 1">
            <a:extLst>
              <a:ext uri="{FF2B5EF4-FFF2-40B4-BE49-F238E27FC236}">
                <a16:creationId xmlns:a16="http://schemas.microsoft.com/office/drawing/2014/main" id="{8AB8DCAF-216C-493B-8E9E-7041F6C20689}"/>
              </a:ext>
            </a:extLst>
          </p:cNvPr>
          <p:cNvSpPr txBox="1"/>
          <p:nvPr/>
        </p:nvSpPr>
        <p:spPr>
          <a:xfrm>
            <a:off x="0" y="1412776"/>
            <a:ext cx="9144000" cy="1323439"/>
          </a:xfrm>
          <a:prstGeom prst="rect">
            <a:avLst/>
          </a:prstGeom>
          <a:noFill/>
        </p:spPr>
        <p:txBody>
          <a:bodyPr wrap="square" rtlCol="1">
            <a:spAutoFit/>
          </a:bodyPr>
          <a:lstStyle/>
          <a:p>
            <a:pPr algn="just"/>
            <a:r>
              <a:rPr lang="fr-FR" sz="2000" b="1" u="sng" dirty="0">
                <a:solidFill>
                  <a:srgbClr val="C00000"/>
                </a:solidFill>
              </a:rPr>
              <a:t>Exemple d’un Processus Stochastique WSS (Stationnaire au Sens Large)</a:t>
            </a:r>
          </a:p>
          <a:p>
            <a:pPr algn="just"/>
            <a:endParaRPr lang="fr-FR" sz="2000" dirty="0">
              <a:solidFill>
                <a:srgbClr val="7030A0"/>
              </a:solidFill>
            </a:endParaRPr>
          </a:p>
          <a:p>
            <a:pPr algn="just"/>
            <a:r>
              <a:rPr lang="fr-FR" sz="2000" dirty="0">
                <a:solidFill>
                  <a:srgbClr val="7030A0"/>
                </a:solidFill>
              </a:rPr>
              <a:t>Soit une Processus aléatoire X(t) donné par :</a:t>
            </a:r>
          </a:p>
          <a:p>
            <a:pPr algn="just"/>
            <a:r>
              <a:rPr lang="fr-FR" sz="2000" dirty="0">
                <a:solidFill>
                  <a:srgbClr val="7030A0"/>
                </a:solidFill>
              </a:rPr>
              <a:t> </a:t>
            </a:r>
            <a:endParaRPr lang="ar-DZ" sz="2000" dirty="0">
              <a:solidFill>
                <a:srgbClr val="7030A0"/>
              </a:solidFill>
            </a:endParaRPr>
          </a:p>
        </p:txBody>
      </p:sp>
      <p:pic>
        <p:nvPicPr>
          <p:cNvPr id="6" name="Image 5">
            <a:extLst>
              <a:ext uri="{FF2B5EF4-FFF2-40B4-BE49-F238E27FC236}">
                <a16:creationId xmlns:a16="http://schemas.microsoft.com/office/drawing/2014/main" id="{7D100D4A-A557-43C4-B299-D08FD2CC60D7}"/>
              </a:ext>
            </a:extLst>
          </p:cNvPr>
          <p:cNvPicPr>
            <a:picLocks noChangeAspect="1"/>
          </p:cNvPicPr>
          <p:nvPr/>
        </p:nvPicPr>
        <p:blipFill>
          <a:blip r:embed="rId2"/>
          <a:stretch>
            <a:fillRect/>
          </a:stretch>
        </p:blipFill>
        <p:spPr>
          <a:xfrm>
            <a:off x="2627784" y="2494281"/>
            <a:ext cx="4210050" cy="1257300"/>
          </a:xfrm>
          <a:prstGeom prst="rect">
            <a:avLst/>
          </a:prstGeom>
        </p:spPr>
      </p:pic>
      <p:pic>
        <p:nvPicPr>
          <p:cNvPr id="5" name="Image 4">
            <a:extLst>
              <a:ext uri="{FF2B5EF4-FFF2-40B4-BE49-F238E27FC236}">
                <a16:creationId xmlns:a16="http://schemas.microsoft.com/office/drawing/2014/main" id="{5B1692D1-6D30-49F6-9B2E-32AA3A1BB010}"/>
              </a:ext>
            </a:extLst>
          </p:cNvPr>
          <p:cNvPicPr>
            <a:picLocks noChangeAspect="1"/>
          </p:cNvPicPr>
          <p:nvPr/>
        </p:nvPicPr>
        <p:blipFill>
          <a:blip r:embed="rId3"/>
          <a:stretch>
            <a:fillRect/>
          </a:stretch>
        </p:blipFill>
        <p:spPr>
          <a:xfrm>
            <a:off x="32901" y="4511775"/>
            <a:ext cx="4351891" cy="933449"/>
          </a:xfrm>
          <a:prstGeom prst="rect">
            <a:avLst/>
          </a:prstGeom>
        </p:spPr>
      </p:pic>
      <p:sp>
        <p:nvSpPr>
          <p:cNvPr id="8" name="ZoneTexte 7">
            <a:extLst>
              <a:ext uri="{FF2B5EF4-FFF2-40B4-BE49-F238E27FC236}">
                <a16:creationId xmlns:a16="http://schemas.microsoft.com/office/drawing/2014/main" id="{992672C7-C3ED-437C-ABEE-1C01096A7D49}"/>
              </a:ext>
            </a:extLst>
          </p:cNvPr>
          <p:cNvSpPr txBox="1"/>
          <p:nvPr/>
        </p:nvSpPr>
        <p:spPr>
          <a:xfrm>
            <a:off x="0" y="3789040"/>
            <a:ext cx="9144000" cy="400110"/>
          </a:xfrm>
          <a:prstGeom prst="rect">
            <a:avLst/>
          </a:prstGeom>
          <a:noFill/>
        </p:spPr>
        <p:txBody>
          <a:bodyPr wrap="square" rtlCol="1">
            <a:spAutoFit/>
          </a:bodyPr>
          <a:lstStyle/>
          <a:p>
            <a:r>
              <a:rPr lang="fr-FR" sz="2000" dirty="0">
                <a:solidFill>
                  <a:srgbClr val="002060"/>
                </a:solidFill>
              </a:rPr>
              <a:t>Commençons par calculer l’espérance mathématique de ce processus stochastique</a:t>
            </a:r>
            <a:endParaRPr lang="ar-DZ" sz="2000" dirty="0">
              <a:solidFill>
                <a:srgbClr val="002060"/>
              </a:solidFill>
            </a:endParaRPr>
          </a:p>
        </p:txBody>
      </p:sp>
      <p:pic>
        <p:nvPicPr>
          <p:cNvPr id="9" name="Image 8">
            <a:extLst>
              <a:ext uri="{FF2B5EF4-FFF2-40B4-BE49-F238E27FC236}">
                <a16:creationId xmlns:a16="http://schemas.microsoft.com/office/drawing/2014/main" id="{08D7FD2A-7850-444D-A44F-0DB9BC809D8C}"/>
              </a:ext>
            </a:extLst>
          </p:cNvPr>
          <p:cNvPicPr>
            <a:picLocks noChangeAspect="1"/>
          </p:cNvPicPr>
          <p:nvPr/>
        </p:nvPicPr>
        <p:blipFill>
          <a:blip r:embed="rId4"/>
          <a:stretch>
            <a:fillRect/>
          </a:stretch>
        </p:blipFill>
        <p:spPr>
          <a:xfrm>
            <a:off x="4499992" y="4151734"/>
            <a:ext cx="3672408" cy="1293490"/>
          </a:xfrm>
          <a:prstGeom prst="rect">
            <a:avLst/>
          </a:prstGeom>
        </p:spPr>
      </p:pic>
      <p:pic>
        <p:nvPicPr>
          <p:cNvPr id="10" name="Image 9">
            <a:extLst>
              <a:ext uri="{FF2B5EF4-FFF2-40B4-BE49-F238E27FC236}">
                <a16:creationId xmlns:a16="http://schemas.microsoft.com/office/drawing/2014/main" id="{7A9ACE12-3C57-4759-9E74-A3ECFDE92467}"/>
              </a:ext>
            </a:extLst>
          </p:cNvPr>
          <p:cNvPicPr>
            <a:picLocks noChangeAspect="1"/>
          </p:cNvPicPr>
          <p:nvPr/>
        </p:nvPicPr>
        <p:blipFill>
          <a:blip r:embed="rId5"/>
          <a:stretch>
            <a:fillRect/>
          </a:stretch>
        </p:blipFill>
        <p:spPr>
          <a:xfrm>
            <a:off x="971600" y="5583138"/>
            <a:ext cx="3959657" cy="1114032"/>
          </a:xfrm>
          <a:prstGeom prst="rect">
            <a:avLst/>
          </a:prstGeom>
        </p:spPr>
      </p:pic>
      <p:pic>
        <p:nvPicPr>
          <p:cNvPr id="13" name="Image 12">
            <a:extLst>
              <a:ext uri="{FF2B5EF4-FFF2-40B4-BE49-F238E27FC236}">
                <a16:creationId xmlns:a16="http://schemas.microsoft.com/office/drawing/2014/main" id="{F3C5950A-55F9-406A-B4B3-C3056FC766C2}"/>
              </a:ext>
            </a:extLst>
          </p:cNvPr>
          <p:cNvPicPr>
            <a:picLocks noChangeAspect="1"/>
          </p:cNvPicPr>
          <p:nvPr/>
        </p:nvPicPr>
        <p:blipFill>
          <a:blip r:embed="rId6"/>
          <a:stretch>
            <a:fillRect/>
          </a:stretch>
        </p:blipFill>
        <p:spPr>
          <a:xfrm>
            <a:off x="4644008" y="5872953"/>
            <a:ext cx="789615" cy="436367"/>
          </a:xfrm>
          <a:prstGeom prst="rect">
            <a:avLst/>
          </a:prstGeom>
        </p:spPr>
      </p:pic>
      <p:sp>
        <p:nvSpPr>
          <p:cNvPr id="14" name="ZoneTexte 13">
            <a:extLst>
              <a:ext uri="{FF2B5EF4-FFF2-40B4-BE49-F238E27FC236}">
                <a16:creationId xmlns:a16="http://schemas.microsoft.com/office/drawing/2014/main" id="{478A32AF-E3F4-4CD2-8DD9-02B57B49BF7A}"/>
              </a:ext>
            </a:extLst>
          </p:cNvPr>
          <p:cNvSpPr txBox="1"/>
          <p:nvPr/>
        </p:nvSpPr>
        <p:spPr>
          <a:xfrm>
            <a:off x="5433623" y="6177498"/>
            <a:ext cx="3710377" cy="707886"/>
          </a:xfrm>
          <a:prstGeom prst="rect">
            <a:avLst/>
          </a:prstGeom>
          <a:noFill/>
        </p:spPr>
        <p:txBody>
          <a:bodyPr wrap="square" rtlCol="1">
            <a:spAutoFit/>
          </a:bodyPr>
          <a:lstStyle/>
          <a:p>
            <a:pPr algn="just"/>
            <a:r>
              <a:rPr lang="fr-FR" sz="2000" b="1" dirty="0">
                <a:solidFill>
                  <a:srgbClr val="C00000"/>
                </a:solidFill>
              </a:rPr>
              <a:t>Intégrale d’un cosinus sur une période donne 0</a:t>
            </a:r>
            <a:endParaRPr lang="ar-DZ" sz="2000" b="1" dirty="0">
              <a:solidFill>
                <a:srgbClr val="C00000"/>
              </a:solidFill>
            </a:endParaRPr>
          </a:p>
        </p:txBody>
      </p:sp>
    </p:spTree>
    <p:extLst>
      <p:ext uri="{BB962C8B-B14F-4D97-AF65-F5344CB8AC3E}">
        <p14:creationId xmlns:p14="http://schemas.microsoft.com/office/powerpoint/2010/main" val="83470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836712"/>
            <a:ext cx="9144000" cy="5386090"/>
          </a:xfrm>
          <a:prstGeom prst="rect">
            <a:avLst/>
          </a:prstGeom>
          <a:noFill/>
        </p:spPr>
        <p:txBody>
          <a:bodyPr wrap="square" rtlCol="0">
            <a:spAutoFit/>
          </a:bodyPr>
          <a:lstStyle/>
          <a:p>
            <a:r>
              <a:rPr lang="fr-FR" sz="2400" b="1" u="sng" dirty="0">
                <a:solidFill>
                  <a:srgbClr val="FF0000"/>
                </a:solidFill>
              </a:rPr>
              <a:t>Définition</a:t>
            </a:r>
          </a:p>
          <a:p>
            <a:endParaRPr lang="fr-FR" sz="2000" b="1" u="sng" dirty="0"/>
          </a:p>
          <a:p>
            <a:pPr algn="just"/>
            <a:r>
              <a:rPr lang="fr-FR" sz="2000" dirty="0"/>
              <a:t>• </a:t>
            </a:r>
            <a:r>
              <a:rPr lang="fr-FR" sz="2000" dirty="0">
                <a:solidFill>
                  <a:srgbClr val="7030A0"/>
                </a:solidFill>
              </a:rPr>
              <a:t>Un signal aléatoire, appelé également processus stochastique, est un signal qui ne se répète pas à l’identique lorsque l’on réitère l’expérience qui le produit.</a:t>
            </a:r>
          </a:p>
          <a:p>
            <a:pPr algn="just"/>
            <a:endParaRPr lang="fr-FR" sz="2000" dirty="0">
              <a:solidFill>
                <a:srgbClr val="7030A0"/>
              </a:solidFill>
            </a:endParaRPr>
          </a:p>
          <a:p>
            <a:pPr algn="just"/>
            <a:r>
              <a:rPr lang="fr-FR" sz="2000" dirty="0">
                <a:solidFill>
                  <a:srgbClr val="002060"/>
                </a:solidFill>
              </a:rPr>
              <a:t>Un  processus stochastique ou processus aléatoire peut être aussi défini comme étant  une collection de variables aléatoires ordonnées par un ensemble d'indices. </a:t>
            </a:r>
          </a:p>
          <a:p>
            <a:pPr algn="just"/>
            <a:endParaRPr lang="fr-FR" sz="2000" dirty="0">
              <a:solidFill>
                <a:srgbClr val="7030A0"/>
              </a:solidFill>
            </a:endParaRPr>
          </a:p>
          <a:p>
            <a:pPr algn="just"/>
            <a:r>
              <a:rPr lang="fr-FR" sz="2000" dirty="0">
                <a:solidFill>
                  <a:srgbClr val="00B050"/>
                </a:solidFill>
              </a:rPr>
              <a:t>Un processus stochastique X(t) consiste donc en une expérience avec une mesure de probabilité P [·] définie sur un espace échantillon S et une fonction qui attribue une fonction temporelle </a:t>
            </a:r>
            <a:r>
              <a:rPr lang="fr-FR" sz="2000" b="1" i="1" dirty="0">
                <a:solidFill>
                  <a:srgbClr val="C00000"/>
                </a:solidFill>
              </a:rPr>
              <a:t>X(</a:t>
            </a:r>
            <a:r>
              <a:rPr lang="fr-FR" sz="2000" b="1" i="1" dirty="0" err="1">
                <a:solidFill>
                  <a:srgbClr val="C00000"/>
                </a:solidFill>
              </a:rPr>
              <a:t>t,ω</a:t>
            </a:r>
            <a:r>
              <a:rPr lang="fr-FR" sz="2000" b="1" i="1" dirty="0">
                <a:solidFill>
                  <a:srgbClr val="C00000"/>
                </a:solidFill>
              </a:rPr>
              <a:t>)</a:t>
            </a:r>
            <a:r>
              <a:rPr lang="fr-FR" sz="2000" i="1" dirty="0">
                <a:solidFill>
                  <a:srgbClr val="0070C0"/>
                </a:solidFill>
              </a:rPr>
              <a:t> </a:t>
            </a:r>
            <a:r>
              <a:rPr lang="fr-FR" sz="2000" dirty="0">
                <a:solidFill>
                  <a:srgbClr val="00B050"/>
                </a:solidFill>
              </a:rPr>
              <a:t>à chaque résultat dans l'espace d'échantillonnage de l’expérience.</a:t>
            </a:r>
          </a:p>
          <a:p>
            <a:endParaRPr lang="fr-FR" sz="2000" dirty="0"/>
          </a:p>
          <a:p>
            <a:pPr algn="just"/>
            <a:r>
              <a:rPr lang="fr-FR" sz="2000" dirty="0"/>
              <a:t>• </a:t>
            </a:r>
            <a:r>
              <a:rPr lang="fr-FR" sz="2000" dirty="0">
                <a:solidFill>
                  <a:srgbClr val="0070C0"/>
                </a:solidFill>
              </a:rPr>
              <a:t>On le note </a:t>
            </a:r>
            <a:r>
              <a:rPr lang="fr-FR" sz="2000" b="1" i="1" dirty="0">
                <a:solidFill>
                  <a:srgbClr val="C00000"/>
                </a:solidFill>
              </a:rPr>
              <a:t>X(</a:t>
            </a:r>
            <a:r>
              <a:rPr lang="fr-FR" sz="2000" b="1" i="1" dirty="0" err="1">
                <a:solidFill>
                  <a:srgbClr val="C00000"/>
                </a:solidFill>
              </a:rPr>
              <a:t>t,ω</a:t>
            </a:r>
            <a:r>
              <a:rPr lang="fr-FR" sz="2000" b="1" i="1" dirty="0">
                <a:solidFill>
                  <a:srgbClr val="C00000"/>
                </a:solidFill>
              </a:rPr>
              <a:t>)</a:t>
            </a:r>
            <a:r>
              <a:rPr lang="fr-FR" sz="2000" i="1" dirty="0">
                <a:solidFill>
                  <a:srgbClr val="0070C0"/>
                </a:solidFill>
              </a:rPr>
              <a:t> où ω est une épreuve (variable aléatoire qui </a:t>
            </a:r>
            <a:r>
              <a:rPr lang="fr-FR" sz="2000" dirty="0">
                <a:solidFill>
                  <a:srgbClr val="0070C0"/>
                </a:solidFill>
              </a:rPr>
              <a:t>traduit un tirage aléatoire).</a:t>
            </a:r>
          </a:p>
          <a:p>
            <a:endParaRPr lang="fr-FR" sz="2000" dirty="0"/>
          </a:p>
          <a:p>
            <a:r>
              <a:rPr lang="fr-FR" sz="2000" dirty="0"/>
              <a:t>• </a:t>
            </a:r>
            <a:r>
              <a:rPr lang="fr-FR" sz="2000" i="1" dirty="0">
                <a:solidFill>
                  <a:srgbClr val="002060"/>
                </a:solidFill>
              </a:rPr>
              <a:t>x(t, </a:t>
            </a:r>
            <a:r>
              <a:rPr lang="el-GR" sz="2000" i="1" dirty="0">
                <a:solidFill>
                  <a:srgbClr val="002060"/>
                </a:solidFill>
              </a:rPr>
              <a:t>ω</a:t>
            </a:r>
            <a:r>
              <a:rPr lang="fr-FR" sz="2000" i="1" dirty="0">
                <a:solidFill>
                  <a:srgbClr val="002060"/>
                </a:solidFill>
              </a:rPr>
              <a:t>i) est une réalisation de </a:t>
            </a:r>
            <a:r>
              <a:rPr lang="fr-FR" sz="2000" b="1" i="1" dirty="0">
                <a:solidFill>
                  <a:srgbClr val="C00000"/>
                </a:solidFill>
              </a:rPr>
              <a:t>X(</a:t>
            </a:r>
            <a:r>
              <a:rPr lang="fr-FR" sz="2000" b="1" i="1" dirty="0" err="1">
                <a:solidFill>
                  <a:srgbClr val="C00000"/>
                </a:solidFill>
              </a:rPr>
              <a:t>t,ω</a:t>
            </a:r>
            <a:r>
              <a:rPr lang="fr-FR" sz="2000" b="1" i="1" dirty="0">
                <a:solidFill>
                  <a:srgbClr val="C00000"/>
                </a:solidFill>
              </a:rPr>
              <a:t>)</a:t>
            </a:r>
            <a:r>
              <a:rPr lang="fr-FR" sz="2000" i="1" dirty="0">
                <a:solidFill>
                  <a:srgbClr val="002060"/>
                </a:solidFill>
              </a:rPr>
              <a:t> pour un tirage particulier </a:t>
            </a:r>
            <a:r>
              <a:rPr lang="fr-FR" sz="2000" i="1" dirty="0" err="1">
                <a:solidFill>
                  <a:srgbClr val="002060"/>
                </a:solidFill>
              </a:rPr>
              <a:t>ω</a:t>
            </a:r>
            <a:r>
              <a:rPr lang="fr-FR" sz="2000" i="1" baseline="-25000" dirty="0" err="1">
                <a:solidFill>
                  <a:srgbClr val="002060"/>
                </a:solidFill>
              </a:rPr>
              <a:t>i</a:t>
            </a:r>
            <a:endParaRPr lang="fr-FR" sz="2000" baseline="-25000" dirty="0">
              <a:solidFill>
                <a:srgbClr val="002060"/>
              </a:solidFill>
            </a:endParaRPr>
          </a:p>
        </p:txBody>
      </p:sp>
      <p:sp>
        <p:nvSpPr>
          <p:cNvPr id="5" name="ZoneTexte 4"/>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3" name="ZoneTexte 2">
            <a:extLst>
              <a:ext uri="{FF2B5EF4-FFF2-40B4-BE49-F238E27FC236}">
                <a16:creationId xmlns:a16="http://schemas.microsoft.com/office/drawing/2014/main" id="{A485EEC1-7D4B-4633-9016-7A081625C329}"/>
              </a:ext>
            </a:extLst>
          </p:cNvPr>
          <p:cNvSpPr txBox="1"/>
          <p:nvPr/>
        </p:nvSpPr>
        <p:spPr>
          <a:xfrm>
            <a:off x="0" y="836712"/>
            <a:ext cx="4427984" cy="646331"/>
          </a:xfrm>
          <a:prstGeom prst="rect">
            <a:avLst/>
          </a:prstGeom>
          <a:noFill/>
        </p:spPr>
        <p:txBody>
          <a:bodyPr wrap="square" rtlCol="1">
            <a:spAutoFit/>
          </a:bodyPr>
          <a:lstStyle/>
          <a:p>
            <a:r>
              <a:rPr lang="fr-FR" b="1" u="sng" dirty="0">
                <a:solidFill>
                  <a:srgbClr val="C00000"/>
                </a:solidFill>
              </a:rPr>
              <a:t>STATIONNARITE AU SENS LARGE (WSS)</a:t>
            </a:r>
            <a:r>
              <a:rPr lang="fr-FR" b="1" dirty="0">
                <a:solidFill>
                  <a:srgbClr val="002060"/>
                </a:solidFill>
              </a:rPr>
              <a:t> </a:t>
            </a:r>
          </a:p>
          <a:p>
            <a:endParaRPr lang="ar-DZ" dirty="0"/>
          </a:p>
        </p:txBody>
      </p:sp>
      <p:sp>
        <p:nvSpPr>
          <p:cNvPr id="2" name="ZoneTexte 1">
            <a:extLst>
              <a:ext uri="{FF2B5EF4-FFF2-40B4-BE49-F238E27FC236}">
                <a16:creationId xmlns:a16="http://schemas.microsoft.com/office/drawing/2014/main" id="{8AB8DCAF-216C-493B-8E9E-7041F6C20689}"/>
              </a:ext>
            </a:extLst>
          </p:cNvPr>
          <p:cNvSpPr txBox="1"/>
          <p:nvPr/>
        </p:nvSpPr>
        <p:spPr>
          <a:xfrm>
            <a:off x="0" y="1412776"/>
            <a:ext cx="9144000" cy="1323439"/>
          </a:xfrm>
          <a:prstGeom prst="rect">
            <a:avLst/>
          </a:prstGeom>
          <a:noFill/>
        </p:spPr>
        <p:txBody>
          <a:bodyPr wrap="square" rtlCol="1">
            <a:spAutoFit/>
          </a:bodyPr>
          <a:lstStyle/>
          <a:p>
            <a:pPr algn="just"/>
            <a:r>
              <a:rPr lang="fr-FR" sz="2000" b="1" u="sng" dirty="0">
                <a:solidFill>
                  <a:srgbClr val="C00000"/>
                </a:solidFill>
              </a:rPr>
              <a:t>Exemple d’un Processus Stochastique WSS (Stationnaire au Sens Large)</a:t>
            </a:r>
          </a:p>
          <a:p>
            <a:pPr algn="just"/>
            <a:endParaRPr lang="fr-FR" sz="2000" dirty="0">
              <a:solidFill>
                <a:srgbClr val="7030A0"/>
              </a:solidFill>
            </a:endParaRPr>
          </a:p>
          <a:p>
            <a:pPr algn="just"/>
            <a:r>
              <a:rPr lang="fr-FR" sz="2000" dirty="0">
                <a:solidFill>
                  <a:srgbClr val="7030A0"/>
                </a:solidFill>
              </a:rPr>
              <a:t>Soit une Processus aléatoire X(t) donné par :</a:t>
            </a:r>
          </a:p>
          <a:p>
            <a:pPr algn="just"/>
            <a:r>
              <a:rPr lang="fr-FR" sz="2000" dirty="0">
                <a:solidFill>
                  <a:srgbClr val="7030A0"/>
                </a:solidFill>
              </a:rPr>
              <a:t> </a:t>
            </a:r>
            <a:endParaRPr lang="ar-DZ" sz="2000" dirty="0">
              <a:solidFill>
                <a:srgbClr val="7030A0"/>
              </a:solidFill>
            </a:endParaRPr>
          </a:p>
        </p:txBody>
      </p:sp>
      <p:pic>
        <p:nvPicPr>
          <p:cNvPr id="6" name="Image 5">
            <a:extLst>
              <a:ext uri="{FF2B5EF4-FFF2-40B4-BE49-F238E27FC236}">
                <a16:creationId xmlns:a16="http://schemas.microsoft.com/office/drawing/2014/main" id="{7D100D4A-A557-43C4-B299-D08FD2CC60D7}"/>
              </a:ext>
            </a:extLst>
          </p:cNvPr>
          <p:cNvPicPr>
            <a:picLocks noChangeAspect="1"/>
          </p:cNvPicPr>
          <p:nvPr/>
        </p:nvPicPr>
        <p:blipFill>
          <a:blip r:embed="rId2"/>
          <a:stretch>
            <a:fillRect/>
          </a:stretch>
        </p:blipFill>
        <p:spPr>
          <a:xfrm>
            <a:off x="2627784" y="2494281"/>
            <a:ext cx="4210050" cy="1257300"/>
          </a:xfrm>
          <a:prstGeom prst="rect">
            <a:avLst/>
          </a:prstGeom>
        </p:spPr>
      </p:pic>
      <p:sp>
        <p:nvSpPr>
          <p:cNvPr id="8" name="ZoneTexte 7">
            <a:extLst>
              <a:ext uri="{FF2B5EF4-FFF2-40B4-BE49-F238E27FC236}">
                <a16:creationId xmlns:a16="http://schemas.microsoft.com/office/drawing/2014/main" id="{992672C7-C3ED-437C-ABEE-1C01096A7D49}"/>
              </a:ext>
            </a:extLst>
          </p:cNvPr>
          <p:cNvSpPr txBox="1"/>
          <p:nvPr/>
        </p:nvSpPr>
        <p:spPr>
          <a:xfrm>
            <a:off x="0" y="3789040"/>
            <a:ext cx="9144000" cy="400110"/>
          </a:xfrm>
          <a:prstGeom prst="rect">
            <a:avLst/>
          </a:prstGeom>
          <a:noFill/>
        </p:spPr>
        <p:txBody>
          <a:bodyPr wrap="square" rtlCol="1">
            <a:spAutoFit/>
          </a:bodyPr>
          <a:lstStyle/>
          <a:p>
            <a:r>
              <a:rPr lang="fr-FR" sz="2000" dirty="0">
                <a:solidFill>
                  <a:srgbClr val="002060"/>
                </a:solidFill>
              </a:rPr>
              <a:t>On va calculer maintenant la variance de ce processus stochastique</a:t>
            </a:r>
            <a:endParaRPr lang="ar-DZ" sz="2000" dirty="0">
              <a:solidFill>
                <a:srgbClr val="002060"/>
              </a:solidFill>
            </a:endParaRPr>
          </a:p>
        </p:txBody>
      </p:sp>
      <p:pic>
        <p:nvPicPr>
          <p:cNvPr id="4" name="Image 3">
            <a:extLst>
              <a:ext uri="{FF2B5EF4-FFF2-40B4-BE49-F238E27FC236}">
                <a16:creationId xmlns:a16="http://schemas.microsoft.com/office/drawing/2014/main" id="{ABB0AF9B-55EE-4FF6-8358-E82AC2AFDD73}"/>
              </a:ext>
            </a:extLst>
          </p:cNvPr>
          <p:cNvPicPr>
            <a:picLocks noChangeAspect="1"/>
          </p:cNvPicPr>
          <p:nvPr/>
        </p:nvPicPr>
        <p:blipFill>
          <a:blip r:embed="rId3"/>
          <a:stretch>
            <a:fillRect/>
          </a:stretch>
        </p:blipFill>
        <p:spPr>
          <a:xfrm>
            <a:off x="1403649" y="4226609"/>
            <a:ext cx="7043910" cy="2602062"/>
          </a:xfrm>
          <a:prstGeom prst="rect">
            <a:avLst/>
          </a:prstGeom>
        </p:spPr>
      </p:pic>
    </p:spTree>
    <p:extLst>
      <p:ext uri="{BB962C8B-B14F-4D97-AF65-F5344CB8AC3E}">
        <p14:creationId xmlns:p14="http://schemas.microsoft.com/office/powerpoint/2010/main" val="124883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3" name="ZoneTexte 2">
            <a:extLst>
              <a:ext uri="{FF2B5EF4-FFF2-40B4-BE49-F238E27FC236}">
                <a16:creationId xmlns:a16="http://schemas.microsoft.com/office/drawing/2014/main" id="{A485EEC1-7D4B-4633-9016-7A081625C329}"/>
              </a:ext>
            </a:extLst>
          </p:cNvPr>
          <p:cNvSpPr txBox="1"/>
          <p:nvPr/>
        </p:nvSpPr>
        <p:spPr>
          <a:xfrm>
            <a:off x="0" y="836712"/>
            <a:ext cx="4427984" cy="646331"/>
          </a:xfrm>
          <a:prstGeom prst="rect">
            <a:avLst/>
          </a:prstGeom>
          <a:noFill/>
        </p:spPr>
        <p:txBody>
          <a:bodyPr wrap="square" rtlCol="1">
            <a:spAutoFit/>
          </a:bodyPr>
          <a:lstStyle/>
          <a:p>
            <a:r>
              <a:rPr lang="fr-FR" b="1" u="sng" dirty="0">
                <a:solidFill>
                  <a:srgbClr val="C00000"/>
                </a:solidFill>
              </a:rPr>
              <a:t>STATIONNARITE AU SENS LARGE (WSS)</a:t>
            </a:r>
            <a:r>
              <a:rPr lang="fr-FR" b="1" dirty="0">
                <a:solidFill>
                  <a:srgbClr val="002060"/>
                </a:solidFill>
              </a:rPr>
              <a:t> </a:t>
            </a:r>
          </a:p>
          <a:p>
            <a:endParaRPr lang="ar-DZ" dirty="0"/>
          </a:p>
        </p:txBody>
      </p:sp>
      <p:sp>
        <p:nvSpPr>
          <p:cNvPr id="2" name="ZoneTexte 1">
            <a:extLst>
              <a:ext uri="{FF2B5EF4-FFF2-40B4-BE49-F238E27FC236}">
                <a16:creationId xmlns:a16="http://schemas.microsoft.com/office/drawing/2014/main" id="{8AB8DCAF-216C-493B-8E9E-7041F6C20689}"/>
              </a:ext>
            </a:extLst>
          </p:cNvPr>
          <p:cNvSpPr txBox="1"/>
          <p:nvPr/>
        </p:nvSpPr>
        <p:spPr>
          <a:xfrm>
            <a:off x="0" y="1412776"/>
            <a:ext cx="9144000" cy="1323439"/>
          </a:xfrm>
          <a:prstGeom prst="rect">
            <a:avLst/>
          </a:prstGeom>
          <a:noFill/>
        </p:spPr>
        <p:txBody>
          <a:bodyPr wrap="square" rtlCol="1">
            <a:spAutoFit/>
          </a:bodyPr>
          <a:lstStyle/>
          <a:p>
            <a:pPr algn="just"/>
            <a:r>
              <a:rPr lang="fr-FR" sz="2000" b="1" u="sng" dirty="0">
                <a:solidFill>
                  <a:srgbClr val="C00000"/>
                </a:solidFill>
              </a:rPr>
              <a:t>Exemple d’un Processus Stochastique WSS (Stationnaire au Sens Large)</a:t>
            </a:r>
          </a:p>
          <a:p>
            <a:pPr algn="just"/>
            <a:endParaRPr lang="fr-FR" sz="2000" dirty="0">
              <a:solidFill>
                <a:srgbClr val="7030A0"/>
              </a:solidFill>
            </a:endParaRPr>
          </a:p>
          <a:p>
            <a:pPr algn="just"/>
            <a:r>
              <a:rPr lang="fr-FR" sz="2000" dirty="0">
                <a:solidFill>
                  <a:srgbClr val="7030A0"/>
                </a:solidFill>
              </a:rPr>
              <a:t>Soit une Processus aléatoire X(t) donné par :</a:t>
            </a:r>
          </a:p>
          <a:p>
            <a:pPr algn="just"/>
            <a:r>
              <a:rPr lang="fr-FR" sz="2000" dirty="0">
                <a:solidFill>
                  <a:srgbClr val="7030A0"/>
                </a:solidFill>
              </a:rPr>
              <a:t> </a:t>
            </a:r>
            <a:endParaRPr lang="ar-DZ" sz="2000" dirty="0">
              <a:solidFill>
                <a:srgbClr val="7030A0"/>
              </a:solidFill>
            </a:endParaRPr>
          </a:p>
        </p:txBody>
      </p:sp>
      <p:pic>
        <p:nvPicPr>
          <p:cNvPr id="6" name="Image 5">
            <a:extLst>
              <a:ext uri="{FF2B5EF4-FFF2-40B4-BE49-F238E27FC236}">
                <a16:creationId xmlns:a16="http://schemas.microsoft.com/office/drawing/2014/main" id="{7D100D4A-A557-43C4-B299-D08FD2CC60D7}"/>
              </a:ext>
            </a:extLst>
          </p:cNvPr>
          <p:cNvPicPr>
            <a:picLocks noChangeAspect="1"/>
          </p:cNvPicPr>
          <p:nvPr/>
        </p:nvPicPr>
        <p:blipFill>
          <a:blip r:embed="rId2"/>
          <a:stretch>
            <a:fillRect/>
          </a:stretch>
        </p:blipFill>
        <p:spPr>
          <a:xfrm>
            <a:off x="2627784" y="2494281"/>
            <a:ext cx="4210050" cy="1257300"/>
          </a:xfrm>
          <a:prstGeom prst="rect">
            <a:avLst/>
          </a:prstGeom>
        </p:spPr>
      </p:pic>
      <p:pic>
        <p:nvPicPr>
          <p:cNvPr id="5" name="Image 4">
            <a:extLst>
              <a:ext uri="{FF2B5EF4-FFF2-40B4-BE49-F238E27FC236}">
                <a16:creationId xmlns:a16="http://schemas.microsoft.com/office/drawing/2014/main" id="{29CE9788-656F-4A40-BCD8-C6F04DEADDD3}"/>
              </a:ext>
            </a:extLst>
          </p:cNvPr>
          <p:cNvPicPr>
            <a:picLocks noChangeAspect="1"/>
          </p:cNvPicPr>
          <p:nvPr/>
        </p:nvPicPr>
        <p:blipFill>
          <a:blip r:embed="rId3"/>
          <a:stretch>
            <a:fillRect/>
          </a:stretch>
        </p:blipFill>
        <p:spPr>
          <a:xfrm>
            <a:off x="35497" y="3717032"/>
            <a:ext cx="5400600" cy="2181225"/>
          </a:xfrm>
          <a:prstGeom prst="rect">
            <a:avLst/>
          </a:prstGeom>
        </p:spPr>
      </p:pic>
      <p:sp>
        <p:nvSpPr>
          <p:cNvPr id="7" name="ZoneTexte 6">
            <a:extLst>
              <a:ext uri="{FF2B5EF4-FFF2-40B4-BE49-F238E27FC236}">
                <a16:creationId xmlns:a16="http://schemas.microsoft.com/office/drawing/2014/main" id="{ED436204-EEE3-48B1-81F1-CD17E538411D}"/>
              </a:ext>
            </a:extLst>
          </p:cNvPr>
          <p:cNvSpPr txBox="1"/>
          <p:nvPr/>
        </p:nvSpPr>
        <p:spPr>
          <a:xfrm>
            <a:off x="0" y="6237312"/>
            <a:ext cx="8964488" cy="400110"/>
          </a:xfrm>
          <a:prstGeom prst="rect">
            <a:avLst/>
          </a:prstGeom>
          <a:noFill/>
        </p:spPr>
        <p:txBody>
          <a:bodyPr wrap="square" rtlCol="1">
            <a:spAutoFit/>
          </a:bodyPr>
          <a:lstStyle/>
          <a:p>
            <a:r>
              <a:rPr lang="fr-FR" sz="2000" b="1" u="sng" dirty="0">
                <a:solidFill>
                  <a:srgbClr val="C00000"/>
                </a:solidFill>
              </a:rPr>
              <a:t>C’est donc un processus stochastique stationnaire au sens large (WSS)</a:t>
            </a:r>
            <a:endParaRPr lang="ar-DZ" sz="2000" b="1" u="sng" dirty="0">
              <a:solidFill>
                <a:srgbClr val="C00000"/>
              </a:solidFill>
            </a:endParaRPr>
          </a:p>
        </p:txBody>
      </p:sp>
      <p:pic>
        <p:nvPicPr>
          <p:cNvPr id="9" name="Image 8">
            <a:extLst>
              <a:ext uri="{FF2B5EF4-FFF2-40B4-BE49-F238E27FC236}">
                <a16:creationId xmlns:a16="http://schemas.microsoft.com/office/drawing/2014/main" id="{66DF4609-9D8E-4A88-AB94-A90861E64481}"/>
              </a:ext>
            </a:extLst>
          </p:cNvPr>
          <p:cNvPicPr>
            <a:picLocks noChangeAspect="1"/>
          </p:cNvPicPr>
          <p:nvPr/>
        </p:nvPicPr>
        <p:blipFill>
          <a:blip r:embed="rId4"/>
          <a:stretch>
            <a:fillRect/>
          </a:stretch>
        </p:blipFill>
        <p:spPr>
          <a:xfrm>
            <a:off x="5724128" y="3963060"/>
            <a:ext cx="3384375" cy="1960638"/>
          </a:xfrm>
          <a:prstGeom prst="rect">
            <a:avLst/>
          </a:prstGeom>
        </p:spPr>
      </p:pic>
      <p:sp>
        <p:nvSpPr>
          <p:cNvPr id="10" name="ZoneTexte 9">
            <a:extLst>
              <a:ext uri="{FF2B5EF4-FFF2-40B4-BE49-F238E27FC236}">
                <a16:creationId xmlns:a16="http://schemas.microsoft.com/office/drawing/2014/main" id="{1C85F79A-C714-4407-B580-95F96A936722}"/>
              </a:ext>
            </a:extLst>
          </p:cNvPr>
          <p:cNvSpPr txBox="1"/>
          <p:nvPr/>
        </p:nvSpPr>
        <p:spPr>
          <a:xfrm>
            <a:off x="5364088" y="4077072"/>
            <a:ext cx="864096" cy="646331"/>
          </a:xfrm>
          <a:prstGeom prst="rect">
            <a:avLst/>
          </a:prstGeom>
          <a:noFill/>
        </p:spPr>
        <p:txBody>
          <a:bodyPr wrap="square" rtlCol="1">
            <a:spAutoFit/>
          </a:bodyPr>
          <a:lstStyle/>
          <a:p>
            <a:r>
              <a:rPr lang="ar-DZ" sz="3600" b="1" dirty="0">
                <a:solidFill>
                  <a:srgbClr val="C00000"/>
                </a:solidFill>
                <a:sym typeface="Symbol" panose="05050102010706020507" pitchFamily="18" charset="2"/>
              </a:rPr>
              <a:t></a:t>
            </a:r>
            <a:endParaRPr lang="ar-DZ" sz="3600" b="1" dirty="0">
              <a:solidFill>
                <a:srgbClr val="C00000"/>
              </a:solidFill>
            </a:endParaRPr>
          </a:p>
        </p:txBody>
      </p:sp>
    </p:spTree>
    <p:extLst>
      <p:ext uri="{BB962C8B-B14F-4D97-AF65-F5344CB8AC3E}">
        <p14:creationId xmlns:p14="http://schemas.microsoft.com/office/powerpoint/2010/main" val="1014120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ZoneTexte 7">
            <a:extLst>
              <a:ext uri="{FF2B5EF4-FFF2-40B4-BE49-F238E27FC236}">
                <a16:creationId xmlns:a16="http://schemas.microsoft.com/office/drawing/2014/main" id="{08A41A4B-B20D-4794-92FC-423B82D23CF1}"/>
              </a:ext>
            </a:extLst>
          </p:cNvPr>
          <p:cNvSpPr txBox="1">
            <a:spLocks noChangeArrowheads="1"/>
          </p:cNvSpPr>
          <p:nvPr/>
        </p:nvSpPr>
        <p:spPr bwMode="auto">
          <a:xfrm>
            <a:off x="0" y="57150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dirty="0">
                <a:solidFill>
                  <a:srgbClr val="FF0000"/>
                </a:solidFill>
                <a:latin typeface="Arial" panose="020B0604020202020204" pitchFamily="34" charset="0"/>
              </a:rPr>
              <a:t>AUTOCORRELATION</a:t>
            </a:r>
          </a:p>
          <a:p>
            <a:pPr algn="just">
              <a:spcBef>
                <a:spcPct val="0"/>
              </a:spcBef>
              <a:buFontTx/>
              <a:buNone/>
            </a:pPr>
            <a:r>
              <a:rPr lang="fr-FR" sz="2000" dirty="0">
                <a:solidFill>
                  <a:srgbClr val="00B050"/>
                </a:solidFill>
              </a:rPr>
              <a:t>L</a:t>
            </a:r>
            <a:r>
              <a:rPr lang="fr-FR" sz="2000" dirty="0">
                <a:solidFill>
                  <a:srgbClr val="00B050"/>
                </a:solidFill>
                <a:cs typeface="+mj-cs"/>
              </a:rPr>
              <a:t>a fonction moyenne </a:t>
            </a:r>
            <a:r>
              <a:rPr lang="fr-FR" sz="2000" dirty="0" err="1">
                <a:solidFill>
                  <a:srgbClr val="00B050"/>
                </a:solidFill>
                <a:cs typeface="+mj-cs"/>
              </a:rPr>
              <a:t>m</a:t>
            </a:r>
            <a:r>
              <a:rPr lang="fr-FR" sz="2000" baseline="-25000" dirty="0" err="1">
                <a:solidFill>
                  <a:srgbClr val="00B050"/>
                </a:solidFill>
                <a:cs typeface="+mj-cs"/>
              </a:rPr>
              <a:t>X</a:t>
            </a:r>
            <a:r>
              <a:rPr lang="fr-FR" sz="2000" dirty="0">
                <a:solidFill>
                  <a:srgbClr val="00B050"/>
                </a:solidFill>
                <a:cs typeface="+mj-cs"/>
              </a:rPr>
              <a:t>(t) nous donne l’espérance de X(t) au temps t, mais elle ne nous donne aucune information sur la relation entre X(t1) et X(t</a:t>
            </a:r>
            <a:r>
              <a:rPr lang="fr-FR" sz="2000" baseline="-25000" dirty="0">
                <a:solidFill>
                  <a:srgbClr val="00B050"/>
                </a:solidFill>
                <a:cs typeface="+mj-cs"/>
              </a:rPr>
              <a:t>2</a:t>
            </a:r>
            <a:r>
              <a:rPr lang="fr-FR" sz="2000" dirty="0">
                <a:solidFill>
                  <a:srgbClr val="00B050"/>
                </a:solidFill>
                <a:cs typeface="+mj-cs"/>
              </a:rPr>
              <a:t>). </a:t>
            </a:r>
            <a:r>
              <a:rPr lang="fr-FR" sz="2000" dirty="0">
                <a:solidFill>
                  <a:srgbClr val="0070C0"/>
                </a:solidFill>
                <a:cs typeface="+mj-cs"/>
              </a:rPr>
              <a:t>Pour avoir un aperçu de la relation entre X(t</a:t>
            </a:r>
            <a:r>
              <a:rPr lang="fr-FR" sz="2000" baseline="-25000" dirty="0">
                <a:solidFill>
                  <a:srgbClr val="0070C0"/>
                </a:solidFill>
                <a:cs typeface="+mj-cs"/>
              </a:rPr>
              <a:t>1</a:t>
            </a:r>
            <a:r>
              <a:rPr lang="fr-FR" sz="2000" dirty="0">
                <a:solidFill>
                  <a:srgbClr val="0070C0"/>
                </a:solidFill>
                <a:cs typeface="+mj-cs"/>
              </a:rPr>
              <a:t>) et X(t</a:t>
            </a:r>
            <a:r>
              <a:rPr lang="fr-FR" sz="2000" baseline="-25000" dirty="0">
                <a:solidFill>
                  <a:srgbClr val="0070C0"/>
                </a:solidFill>
                <a:cs typeface="+mj-cs"/>
              </a:rPr>
              <a:t>2</a:t>
            </a:r>
            <a:r>
              <a:rPr lang="fr-FR" sz="2000" dirty="0">
                <a:solidFill>
                  <a:srgbClr val="0070C0"/>
                </a:solidFill>
                <a:cs typeface="+mj-cs"/>
              </a:rPr>
              <a:t>), nous définissons des fonctions de corrélation et de covariance.</a:t>
            </a:r>
            <a:r>
              <a:rPr lang="fr-FR" sz="2000" dirty="0">
                <a:cs typeface="+mj-cs"/>
              </a:rPr>
              <a:t> </a:t>
            </a:r>
            <a:r>
              <a:rPr lang="fr-FR" sz="2000" dirty="0">
                <a:solidFill>
                  <a:srgbClr val="002060"/>
                </a:solidFill>
              </a:rPr>
              <a:t>La fonction d'autocorrélation décrit complètement la densité spectrale de puissance du processus aléatoire. </a:t>
            </a:r>
          </a:p>
          <a:p>
            <a:pPr algn="just">
              <a:spcBef>
                <a:spcPct val="0"/>
              </a:spcBef>
              <a:buFontTx/>
              <a:buNone/>
            </a:pPr>
            <a:endParaRPr lang="fr-FR" sz="2000" dirty="0"/>
          </a:p>
          <a:p>
            <a:pPr marL="342900" indent="-342900" algn="just">
              <a:spcBef>
                <a:spcPct val="0"/>
              </a:spcBef>
            </a:pPr>
            <a:r>
              <a:rPr lang="fr-FR" sz="2000" dirty="0">
                <a:solidFill>
                  <a:srgbClr val="7030A0"/>
                </a:solidFill>
              </a:rPr>
              <a:t>Défini comme la corrélation entre les deux variables aléatoires x</a:t>
            </a:r>
            <a:r>
              <a:rPr lang="fr-FR" sz="2000" baseline="-25000" dirty="0">
                <a:solidFill>
                  <a:srgbClr val="7030A0"/>
                </a:solidFill>
              </a:rPr>
              <a:t>1</a:t>
            </a:r>
            <a:r>
              <a:rPr lang="fr-FR" sz="2000" dirty="0">
                <a:solidFill>
                  <a:srgbClr val="7030A0"/>
                </a:solidFill>
              </a:rPr>
              <a:t> = x(t</a:t>
            </a:r>
            <a:r>
              <a:rPr lang="fr-FR" sz="2000" baseline="-25000" dirty="0">
                <a:solidFill>
                  <a:srgbClr val="7030A0"/>
                </a:solidFill>
              </a:rPr>
              <a:t>1</a:t>
            </a:r>
            <a:r>
              <a:rPr lang="fr-FR" sz="2000" dirty="0">
                <a:solidFill>
                  <a:srgbClr val="7030A0"/>
                </a:solidFill>
              </a:rPr>
              <a:t>) et x</a:t>
            </a:r>
            <a:r>
              <a:rPr lang="fr-FR" sz="2000" baseline="-25000" dirty="0">
                <a:solidFill>
                  <a:srgbClr val="7030A0"/>
                </a:solidFill>
              </a:rPr>
              <a:t>2</a:t>
            </a:r>
            <a:r>
              <a:rPr lang="fr-FR" sz="2000" dirty="0">
                <a:solidFill>
                  <a:srgbClr val="7030A0"/>
                </a:solidFill>
              </a:rPr>
              <a:t> = x(t</a:t>
            </a:r>
            <a:r>
              <a:rPr lang="fr-FR" sz="2000" baseline="-25000" dirty="0">
                <a:solidFill>
                  <a:srgbClr val="7030A0"/>
                </a:solidFill>
              </a:rPr>
              <a:t>2</a:t>
            </a:r>
            <a:r>
              <a:rPr lang="fr-FR" sz="2000" dirty="0">
                <a:solidFill>
                  <a:srgbClr val="7030A0"/>
                </a:solidFill>
              </a:rPr>
              <a:t>): </a:t>
            </a:r>
            <a:endParaRPr lang="fr-FR" altLang="ar-DZ" sz="2000" b="1" u="sng" dirty="0">
              <a:solidFill>
                <a:srgbClr val="7030A0"/>
              </a:solidFill>
              <a:latin typeface="Arial" panose="020B0604020202020204" pitchFamily="34" charset="0"/>
            </a:endParaRPr>
          </a:p>
        </p:txBody>
      </p:sp>
      <p:sp>
        <p:nvSpPr>
          <p:cNvPr id="7" name="ZoneTexte 1">
            <a:extLst>
              <a:ext uri="{FF2B5EF4-FFF2-40B4-BE49-F238E27FC236}">
                <a16:creationId xmlns:a16="http://schemas.microsoft.com/office/drawing/2014/main" id="{B182D7ED-0ED7-47BB-AEBE-73EA1E60821D}"/>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pic>
        <p:nvPicPr>
          <p:cNvPr id="2" name="Image 1">
            <a:extLst>
              <a:ext uri="{FF2B5EF4-FFF2-40B4-BE49-F238E27FC236}">
                <a16:creationId xmlns:a16="http://schemas.microsoft.com/office/drawing/2014/main" id="{DC510428-1DC5-47C5-A975-777E7120194D}"/>
              </a:ext>
            </a:extLst>
          </p:cNvPr>
          <p:cNvPicPr>
            <a:picLocks noChangeAspect="1"/>
          </p:cNvPicPr>
          <p:nvPr/>
        </p:nvPicPr>
        <p:blipFill>
          <a:blip r:embed="rId2"/>
          <a:stretch>
            <a:fillRect/>
          </a:stretch>
        </p:blipFill>
        <p:spPr>
          <a:xfrm>
            <a:off x="1403648" y="3268101"/>
            <a:ext cx="6552728" cy="1169011"/>
          </a:xfrm>
          <a:prstGeom prst="rect">
            <a:avLst/>
          </a:prstGeom>
        </p:spPr>
      </p:pic>
      <p:pic>
        <p:nvPicPr>
          <p:cNvPr id="3" name="Image 2">
            <a:extLst>
              <a:ext uri="{FF2B5EF4-FFF2-40B4-BE49-F238E27FC236}">
                <a16:creationId xmlns:a16="http://schemas.microsoft.com/office/drawing/2014/main" id="{AD8DDC22-9369-455B-8DDA-253A17634ABF}"/>
              </a:ext>
            </a:extLst>
          </p:cNvPr>
          <p:cNvPicPr>
            <a:picLocks noChangeAspect="1"/>
          </p:cNvPicPr>
          <p:nvPr/>
        </p:nvPicPr>
        <p:blipFill>
          <a:blip r:embed="rId3"/>
          <a:stretch>
            <a:fillRect/>
          </a:stretch>
        </p:blipFill>
        <p:spPr>
          <a:xfrm>
            <a:off x="1440777" y="4941168"/>
            <a:ext cx="6515600" cy="1080120"/>
          </a:xfrm>
          <a:prstGeom prst="rect">
            <a:avLst/>
          </a:prstGeom>
        </p:spPr>
      </p:pic>
      <p:sp>
        <p:nvSpPr>
          <p:cNvPr id="4" name="ZoneTexte 3">
            <a:extLst>
              <a:ext uri="{FF2B5EF4-FFF2-40B4-BE49-F238E27FC236}">
                <a16:creationId xmlns:a16="http://schemas.microsoft.com/office/drawing/2014/main" id="{9DFAA984-EC1A-4F70-9442-BD4A73095821}"/>
              </a:ext>
            </a:extLst>
          </p:cNvPr>
          <p:cNvSpPr txBox="1"/>
          <p:nvPr/>
        </p:nvSpPr>
        <p:spPr>
          <a:xfrm>
            <a:off x="0" y="4469050"/>
            <a:ext cx="9144000" cy="400110"/>
          </a:xfrm>
          <a:prstGeom prst="rect">
            <a:avLst/>
          </a:prstGeom>
          <a:noFill/>
        </p:spPr>
        <p:txBody>
          <a:bodyPr wrap="square" rtlCol="1">
            <a:spAutoFit/>
          </a:bodyPr>
          <a:lstStyle/>
          <a:p>
            <a:pPr marL="285750" indent="-285750">
              <a:buFont typeface="Arial" panose="020B0604020202020204" pitchFamily="34" charset="0"/>
              <a:buChar char="•"/>
            </a:pPr>
            <a:r>
              <a:rPr lang="fr-FR" sz="2000" dirty="0">
                <a:solidFill>
                  <a:srgbClr val="0070C0"/>
                </a:solidFill>
              </a:rPr>
              <a:t>Pour un Processus Stationnaire</a:t>
            </a:r>
            <a:endParaRPr lang="ar-DZ" sz="2000" dirty="0">
              <a:solidFill>
                <a:srgbClr val="0070C0"/>
              </a:solidFill>
            </a:endParaRPr>
          </a:p>
        </p:txBody>
      </p:sp>
      <p:pic>
        <p:nvPicPr>
          <p:cNvPr id="8" name="Image 7">
            <a:extLst>
              <a:ext uri="{FF2B5EF4-FFF2-40B4-BE49-F238E27FC236}">
                <a16:creationId xmlns:a16="http://schemas.microsoft.com/office/drawing/2014/main" id="{E17C3990-189D-4B3B-8324-B90EE0A566A9}"/>
              </a:ext>
            </a:extLst>
          </p:cNvPr>
          <p:cNvPicPr>
            <a:picLocks noChangeAspect="1"/>
          </p:cNvPicPr>
          <p:nvPr/>
        </p:nvPicPr>
        <p:blipFill>
          <a:blip r:embed="rId4"/>
          <a:stretch>
            <a:fillRect/>
          </a:stretch>
        </p:blipFill>
        <p:spPr>
          <a:xfrm>
            <a:off x="251520" y="6388922"/>
            <a:ext cx="2225293" cy="475635"/>
          </a:xfrm>
          <a:prstGeom prst="rect">
            <a:avLst/>
          </a:prstGeom>
        </p:spPr>
      </p:pic>
      <p:pic>
        <p:nvPicPr>
          <p:cNvPr id="9" name="Image 8">
            <a:extLst>
              <a:ext uri="{FF2B5EF4-FFF2-40B4-BE49-F238E27FC236}">
                <a16:creationId xmlns:a16="http://schemas.microsoft.com/office/drawing/2014/main" id="{94A38ED1-57FF-4B4C-8778-8FA08F927419}"/>
              </a:ext>
            </a:extLst>
          </p:cNvPr>
          <p:cNvPicPr>
            <a:picLocks noChangeAspect="1"/>
          </p:cNvPicPr>
          <p:nvPr/>
        </p:nvPicPr>
        <p:blipFill>
          <a:blip r:embed="rId5"/>
          <a:stretch>
            <a:fillRect/>
          </a:stretch>
        </p:blipFill>
        <p:spPr>
          <a:xfrm>
            <a:off x="3923928" y="6381328"/>
            <a:ext cx="2787632" cy="478351"/>
          </a:xfrm>
          <a:prstGeom prst="rect">
            <a:avLst/>
          </a:prstGeom>
        </p:spPr>
      </p:pic>
      <p:pic>
        <p:nvPicPr>
          <p:cNvPr id="11" name="Image 10">
            <a:extLst>
              <a:ext uri="{FF2B5EF4-FFF2-40B4-BE49-F238E27FC236}">
                <a16:creationId xmlns:a16="http://schemas.microsoft.com/office/drawing/2014/main" id="{EFE01D69-B6CC-4DB1-954A-4103EAA6FD11}"/>
              </a:ext>
            </a:extLst>
          </p:cNvPr>
          <p:cNvPicPr>
            <a:picLocks noChangeAspect="1"/>
          </p:cNvPicPr>
          <p:nvPr/>
        </p:nvPicPr>
        <p:blipFill>
          <a:blip r:embed="rId6"/>
          <a:stretch>
            <a:fillRect/>
          </a:stretch>
        </p:blipFill>
        <p:spPr>
          <a:xfrm>
            <a:off x="7731079" y="6335025"/>
            <a:ext cx="1377426" cy="478351"/>
          </a:xfrm>
          <a:prstGeom prst="rect">
            <a:avLst/>
          </a:prstGeom>
        </p:spPr>
      </p:pic>
      <p:sp>
        <p:nvSpPr>
          <p:cNvPr id="14" name="ZoneTexte 13">
            <a:extLst>
              <a:ext uri="{FF2B5EF4-FFF2-40B4-BE49-F238E27FC236}">
                <a16:creationId xmlns:a16="http://schemas.microsoft.com/office/drawing/2014/main" id="{FC8A73D4-0F01-47C4-A175-46BEB864B949}"/>
              </a:ext>
            </a:extLst>
          </p:cNvPr>
          <p:cNvSpPr txBox="1"/>
          <p:nvPr/>
        </p:nvSpPr>
        <p:spPr>
          <a:xfrm>
            <a:off x="7732" y="5981218"/>
            <a:ext cx="9144000" cy="400110"/>
          </a:xfrm>
          <a:prstGeom prst="rect">
            <a:avLst/>
          </a:prstGeom>
          <a:noFill/>
        </p:spPr>
        <p:txBody>
          <a:bodyPr wrap="square" rtlCol="1">
            <a:spAutoFit/>
          </a:bodyPr>
          <a:lstStyle/>
          <a:p>
            <a:pPr marL="285750" indent="-285750">
              <a:buFont typeface="Arial" panose="020B0604020202020204" pitchFamily="34" charset="0"/>
              <a:buChar char="•"/>
            </a:pPr>
            <a:r>
              <a:rPr lang="fr-FR" sz="2000" dirty="0">
                <a:solidFill>
                  <a:srgbClr val="00B050"/>
                </a:solidFill>
              </a:rPr>
              <a:t>Pour un Processus Stationnaire au sens large, nous avons :</a:t>
            </a:r>
            <a:endParaRPr lang="ar-DZ" sz="2000" dirty="0">
              <a:solidFill>
                <a:srgbClr val="00B050"/>
              </a:solidFill>
            </a:endParaRPr>
          </a:p>
        </p:txBody>
      </p:sp>
      <p:sp>
        <p:nvSpPr>
          <p:cNvPr id="12" name="ZoneTexte 11">
            <a:extLst>
              <a:ext uri="{FF2B5EF4-FFF2-40B4-BE49-F238E27FC236}">
                <a16:creationId xmlns:a16="http://schemas.microsoft.com/office/drawing/2014/main" id="{8803468F-C44C-4C35-A1A6-24E4E52BEDBE}"/>
              </a:ext>
            </a:extLst>
          </p:cNvPr>
          <p:cNvSpPr txBox="1"/>
          <p:nvPr/>
        </p:nvSpPr>
        <p:spPr>
          <a:xfrm>
            <a:off x="2497492" y="6381328"/>
            <a:ext cx="1333749" cy="461665"/>
          </a:xfrm>
          <a:prstGeom prst="rect">
            <a:avLst/>
          </a:prstGeom>
          <a:noFill/>
        </p:spPr>
        <p:txBody>
          <a:bodyPr wrap="square" rtlCol="1">
            <a:spAutoFit/>
          </a:bodyPr>
          <a:lstStyle/>
          <a:p>
            <a:r>
              <a:rPr lang="ar-DZ" sz="2400" dirty="0">
                <a:sym typeface="Symbol" panose="05050102010706020507" pitchFamily="18" charset="2"/>
              </a:rPr>
              <a:t></a:t>
            </a:r>
            <a:r>
              <a:rPr lang="fr-FR" sz="2400" dirty="0">
                <a:sym typeface="Symbol" panose="05050102010706020507" pitchFamily="18" charset="2"/>
              </a:rPr>
              <a:t>t,      et</a:t>
            </a:r>
            <a:endParaRPr lang="ar-DZ" sz="2400" dirty="0"/>
          </a:p>
        </p:txBody>
      </p:sp>
      <p:sp>
        <p:nvSpPr>
          <p:cNvPr id="13" name="ZoneTexte 12">
            <a:extLst>
              <a:ext uri="{FF2B5EF4-FFF2-40B4-BE49-F238E27FC236}">
                <a16:creationId xmlns:a16="http://schemas.microsoft.com/office/drawing/2014/main" id="{7063C7D6-AC0E-478E-A05B-18B6B9B228E3}"/>
              </a:ext>
            </a:extLst>
          </p:cNvPr>
          <p:cNvSpPr txBox="1"/>
          <p:nvPr/>
        </p:nvSpPr>
        <p:spPr>
          <a:xfrm>
            <a:off x="6864849" y="6351711"/>
            <a:ext cx="1019519" cy="461665"/>
          </a:xfrm>
          <a:prstGeom prst="rect">
            <a:avLst/>
          </a:prstGeom>
          <a:noFill/>
        </p:spPr>
        <p:txBody>
          <a:bodyPr wrap="square" rtlCol="1">
            <a:spAutoFit/>
          </a:bodyPr>
          <a:lstStyle/>
          <a:p>
            <a:r>
              <a:rPr lang="fr-FR" sz="2400" dirty="0"/>
              <a:t>avec</a:t>
            </a:r>
            <a:endParaRPr lang="ar-DZ" sz="2400" dirty="0"/>
          </a:p>
        </p:txBody>
      </p:sp>
    </p:spTree>
    <p:extLst>
      <p:ext uri="{BB962C8B-B14F-4D97-AF65-F5344CB8AC3E}">
        <p14:creationId xmlns:p14="http://schemas.microsoft.com/office/powerpoint/2010/main" val="319323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ZoneTexte 7">
            <a:extLst>
              <a:ext uri="{FF2B5EF4-FFF2-40B4-BE49-F238E27FC236}">
                <a16:creationId xmlns:a16="http://schemas.microsoft.com/office/drawing/2014/main" id="{08A41A4B-B20D-4794-92FC-423B82D23CF1}"/>
              </a:ext>
            </a:extLst>
          </p:cNvPr>
          <p:cNvSpPr txBox="1">
            <a:spLocks noChangeArrowheads="1"/>
          </p:cNvSpPr>
          <p:nvPr/>
        </p:nvSpPr>
        <p:spPr bwMode="auto">
          <a:xfrm>
            <a:off x="0" y="571500"/>
            <a:ext cx="9144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dirty="0">
                <a:solidFill>
                  <a:srgbClr val="FF0000"/>
                </a:solidFill>
                <a:latin typeface="Arial" panose="020B0604020202020204" pitchFamily="34" charset="0"/>
              </a:rPr>
              <a:t>AUTOCOVARIANCE</a:t>
            </a:r>
          </a:p>
          <a:p>
            <a:pPr>
              <a:spcBef>
                <a:spcPct val="0"/>
              </a:spcBef>
              <a:buFontTx/>
              <a:buNone/>
            </a:pPr>
            <a:endParaRPr lang="fr-FR" sz="2000" dirty="0">
              <a:solidFill>
                <a:srgbClr val="002060"/>
              </a:solidFill>
            </a:endParaRPr>
          </a:p>
          <a:p>
            <a:pPr>
              <a:spcBef>
                <a:spcPct val="0"/>
              </a:spcBef>
              <a:buFontTx/>
              <a:buNone/>
            </a:pPr>
            <a:r>
              <a:rPr lang="fr-FR" sz="2000" dirty="0">
                <a:solidFill>
                  <a:srgbClr val="002060"/>
                </a:solidFill>
              </a:rPr>
              <a:t>Pour un processus aléatoire {X (t), </a:t>
            </a:r>
            <a:r>
              <a:rPr lang="fr-FR" sz="2000" dirty="0" err="1">
                <a:solidFill>
                  <a:srgbClr val="002060"/>
                </a:solidFill>
              </a:rPr>
              <a:t>t∈J</a:t>
            </a:r>
            <a:r>
              <a:rPr lang="fr-FR" sz="2000" dirty="0">
                <a:solidFill>
                  <a:srgbClr val="002060"/>
                </a:solidFill>
              </a:rPr>
              <a:t>}, la fonction d'autocovariance ou, simplement, la fonction de covariance, C</a:t>
            </a:r>
            <a:r>
              <a:rPr lang="fr-FR" sz="2000" baseline="-25000" dirty="0">
                <a:solidFill>
                  <a:srgbClr val="002060"/>
                </a:solidFill>
              </a:rPr>
              <a:t>X</a:t>
            </a:r>
            <a:r>
              <a:rPr lang="fr-FR" sz="2000" dirty="0">
                <a:solidFill>
                  <a:srgbClr val="002060"/>
                </a:solidFill>
              </a:rPr>
              <a:t>(t</a:t>
            </a:r>
            <a:r>
              <a:rPr lang="fr-FR" sz="2000" baseline="-25000" dirty="0">
                <a:solidFill>
                  <a:srgbClr val="002060"/>
                </a:solidFill>
              </a:rPr>
              <a:t>1</a:t>
            </a:r>
            <a:r>
              <a:rPr lang="fr-FR" sz="2000" dirty="0">
                <a:solidFill>
                  <a:srgbClr val="002060"/>
                </a:solidFill>
              </a:rPr>
              <a:t>, t</a:t>
            </a:r>
            <a:r>
              <a:rPr lang="fr-FR" sz="2000" baseline="-25000" dirty="0">
                <a:solidFill>
                  <a:srgbClr val="002060"/>
                </a:solidFill>
              </a:rPr>
              <a:t>2</a:t>
            </a:r>
            <a:r>
              <a:rPr lang="fr-FR" sz="2000" dirty="0">
                <a:solidFill>
                  <a:srgbClr val="002060"/>
                </a:solidFill>
              </a:rPr>
              <a:t>), est définie par :</a:t>
            </a:r>
          </a:p>
          <a:p>
            <a:pPr algn="ctr">
              <a:spcBef>
                <a:spcPct val="0"/>
              </a:spcBef>
              <a:buFontTx/>
              <a:buNone/>
            </a:pPr>
            <a:endParaRPr lang="fr-FR" sz="2000" b="1" dirty="0">
              <a:solidFill>
                <a:srgbClr val="C00000"/>
              </a:solidFill>
            </a:endParaRPr>
          </a:p>
          <a:p>
            <a:pPr algn="ctr">
              <a:spcBef>
                <a:spcPct val="0"/>
              </a:spcBef>
              <a:buFontTx/>
              <a:buNone/>
            </a:pPr>
            <a:r>
              <a:rPr lang="fr-FR" sz="2000" b="1" dirty="0">
                <a:solidFill>
                  <a:srgbClr val="C00000"/>
                </a:solidFill>
              </a:rPr>
              <a:t> C</a:t>
            </a:r>
            <a:r>
              <a:rPr lang="fr-FR" sz="2000" b="1" baseline="-25000" dirty="0">
                <a:solidFill>
                  <a:srgbClr val="C00000"/>
                </a:solidFill>
              </a:rPr>
              <a:t>X</a:t>
            </a:r>
            <a:r>
              <a:rPr lang="fr-FR" sz="2000" b="1" dirty="0">
                <a:solidFill>
                  <a:srgbClr val="C00000"/>
                </a:solidFill>
              </a:rPr>
              <a:t>(t</a:t>
            </a:r>
            <a:r>
              <a:rPr lang="fr-FR" sz="2000" b="1" baseline="-25000" dirty="0">
                <a:solidFill>
                  <a:srgbClr val="C00000"/>
                </a:solidFill>
              </a:rPr>
              <a:t>1</a:t>
            </a:r>
            <a:r>
              <a:rPr lang="fr-FR" sz="2000" b="1" dirty="0">
                <a:solidFill>
                  <a:srgbClr val="C00000"/>
                </a:solidFill>
              </a:rPr>
              <a:t>, t</a:t>
            </a:r>
            <a:r>
              <a:rPr lang="fr-FR" sz="2000" b="1" baseline="-25000" dirty="0">
                <a:solidFill>
                  <a:srgbClr val="C00000"/>
                </a:solidFill>
              </a:rPr>
              <a:t>2</a:t>
            </a:r>
            <a:r>
              <a:rPr lang="fr-FR" sz="2000" b="1" dirty="0">
                <a:solidFill>
                  <a:srgbClr val="C00000"/>
                </a:solidFill>
              </a:rPr>
              <a:t>) = </a:t>
            </a:r>
            <a:r>
              <a:rPr lang="fr-FR" sz="2000" b="1" dirty="0" err="1">
                <a:solidFill>
                  <a:srgbClr val="C00000"/>
                </a:solidFill>
              </a:rPr>
              <a:t>Cov</a:t>
            </a:r>
            <a:r>
              <a:rPr lang="fr-FR" sz="2000" b="1" dirty="0">
                <a:solidFill>
                  <a:srgbClr val="C00000"/>
                </a:solidFill>
              </a:rPr>
              <a:t> (X(t</a:t>
            </a:r>
            <a:r>
              <a:rPr lang="fr-FR" sz="2000" b="1" baseline="-25000" dirty="0">
                <a:solidFill>
                  <a:srgbClr val="C00000"/>
                </a:solidFill>
              </a:rPr>
              <a:t>1</a:t>
            </a:r>
            <a:r>
              <a:rPr lang="fr-FR" sz="2000" b="1" dirty="0">
                <a:solidFill>
                  <a:srgbClr val="C00000"/>
                </a:solidFill>
              </a:rPr>
              <a:t>), X(t</a:t>
            </a:r>
            <a:r>
              <a:rPr lang="fr-FR" sz="2000" b="1" baseline="-25000" dirty="0">
                <a:solidFill>
                  <a:srgbClr val="C00000"/>
                </a:solidFill>
              </a:rPr>
              <a:t>2</a:t>
            </a:r>
            <a:r>
              <a:rPr lang="fr-FR" sz="2000" b="1" dirty="0">
                <a:solidFill>
                  <a:srgbClr val="C00000"/>
                </a:solidFill>
              </a:rPr>
              <a:t>)) = R</a:t>
            </a:r>
            <a:r>
              <a:rPr lang="fr-FR" sz="2000" b="1" baseline="-25000" dirty="0">
                <a:solidFill>
                  <a:srgbClr val="C00000"/>
                </a:solidFill>
              </a:rPr>
              <a:t>X</a:t>
            </a:r>
            <a:r>
              <a:rPr lang="fr-FR" sz="2000" b="1" dirty="0">
                <a:solidFill>
                  <a:srgbClr val="C00000"/>
                </a:solidFill>
              </a:rPr>
              <a:t>(t</a:t>
            </a:r>
            <a:r>
              <a:rPr lang="fr-FR" sz="2000" b="1" baseline="-25000" dirty="0">
                <a:solidFill>
                  <a:srgbClr val="C00000"/>
                </a:solidFill>
              </a:rPr>
              <a:t>1</a:t>
            </a:r>
            <a:r>
              <a:rPr lang="fr-FR" sz="2000" b="1" dirty="0">
                <a:solidFill>
                  <a:srgbClr val="C00000"/>
                </a:solidFill>
              </a:rPr>
              <a:t>, t</a:t>
            </a:r>
            <a:r>
              <a:rPr lang="fr-FR" sz="2000" b="1" baseline="-25000" dirty="0">
                <a:solidFill>
                  <a:srgbClr val="C00000"/>
                </a:solidFill>
              </a:rPr>
              <a:t>2</a:t>
            </a:r>
            <a:r>
              <a:rPr lang="fr-FR" sz="2000" b="1" dirty="0">
                <a:solidFill>
                  <a:srgbClr val="C00000"/>
                </a:solidFill>
              </a:rPr>
              <a:t>) −</a:t>
            </a:r>
            <a:r>
              <a:rPr lang="fr-FR" sz="2000" b="1" dirty="0" err="1">
                <a:solidFill>
                  <a:srgbClr val="C00000"/>
                </a:solidFill>
              </a:rPr>
              <a:t>m</a:t>
            </a:r>
            <a:r>
              <a:rPr lang="fr-FR" sz="2000" b="1" baseline="-25000" dirty="0" err="1">
                <a:solidFill>
                  <a:srgbClr val="C00000"/>
                </a:solidFill>
              </a:rPr>
              <a:t>X</a:t>
            </a:r>
            <a:r>
              <a:rPr lang="fr-FR" sz="2000" b="1" dirty="0">
                <a:solidFill>
                  <a:srgbClr val="C00000"/>
                </a:solidFill>
              </a:rPr>
              <a:t>(t</a:t>
            </a:r>
            <a:r>
              <a:rPr lang="fr-FR" sz="2000" b="1" baseline="-25000" dirty="0">
                <a:solidFill>
                  <a:srgbClr val="C00000"/>
                </a:solidFill>
              </a:rPr>
              <a:t>1</a:t>
            </a:r>
            <a:r>
              <a:rPr lang="fr-FR" sz="2000" b="1" dirty="0">
                <a:solidFill>
                  <a:srgbClr val="C00000"/>
                </a:solidFill>
              </a:rPr>
              <a:t>) </a:t>
            </a:r>
            <a:r>
              <a:rPr lang="fr-FR" sz="2000" b="1" dirty="0" err="1">
                <a:solidFill>
                  <a:srgbClr val="C00000"/>
                </a:solidFill>
              </a:rPr>
              <a:t>m</a:t>
            </a:r>
            <a:r>
              <a:rPr lang="fr-FR" sz="2000" b="1" baseline="-25000" dirty="0" err="1">
                <a:solidFill>
                  <a:srgbClr val="C00000"/>
                </a:solidFill>
              </a:rPr>
              <a:t>X</a:t>
            </a:r>
            <a:r>
              <a:rPr lang="fr-FR" sz="2000" b="1" dirty="0">
                <a:solidFill>
                  <a:srgbClr val="C00000"/>
                </a:solidFill>
              </a:rPr>
              <a:t> (t</a:t>
            </a:r>
            <a:r>
              <a:rPr lang="fr-FR" sz="2000" b="1" baseline="-25000" dirty="0">
                <a:solidFill>
                  <a:srgbClr val="C00000"/>
                </a:solidFill>
              </a:rPr>
              <a:t>2</a:t>
            </a:r>
            <a:r>
              <a:rPr lang="fr-FR" sz="2000" b="1" dirty="0">
                <a:solidFill>
                  <a:srgbClr val="C00000"/>
                </a:solidFill>
              </a:rPr>
              <a:t>), pour t</a:t>
            </a:r>
            <a:r>
              <a:rPr lang="fr-FR" sz="2000" b="1" baseline="-25000" dirty="0">
                <a:solidFill>
                  <a:srgbClr val="C00000"/>
                </a:solidFill>
              </a:rPr>
              <a:t>1</a:t>
            </a:r>
            <a:r>
              <a:rPr lang="fr-FR" sz="2000" b="1" dirty="0">
                <a:solidFill>
                  <a:srgbClr val="C00000"/>
                </a:solidFill>
              </a:rPr>
              <a:t>, t</a:t>
            </a:r>
            <a:r>
              <a:rPr lang="fr-FR" sz="2000" b="1" baseline="-25000" dirty="0">
                <a:solidFill>
                  <a:srgbClr val="C00000"/>
                </a:solidFill>
              </a:rPr>
              <a:t>2</a:t>
            </a:r>
            <a:r>
              <a:rPr lang="fr-FR" sz="2000" b="1" dirty="0">
                <a:solidFill>
                  <a:srgbClr val="C00000"/>
                </a:solidFill>
              </a:rPr>
              <a:t>∈J. </a:t>
            </a:r>
          </a:p>
          <a:p>
            <a:pPr algn="ctr">
              <a:spcBef>
                <a:spcPct val="0"/>
              </a:spcBef>
              <a:buFontTx/>
              <a:buNone/>
            </a:pPr>
            <a:endParaRPr lang="fr-FR" altLang="ar-DZ" sz="2000" b="1" u="sng" dirty="0">
              <a:solidFill>
                <a:srgbClr val="C00000"/>
              </a:solidFill>
              <a:latin typeface="Arial" panose="020B0604020202020204" pitchFamily="34" charset="0"/>
            </a:endParaRPr>
          </a:p>
          <a:p>
            <a:pPr>
              <a:spcBef>
                <a:spcPct val="0"/>
              </a:spcBef>
              <a:buFontTx/>
              <a:buNone/>
            </a:pPr>
            <a:r>
              <a:rPr lang="fr-FR" sz="2000" dirty="0">
                <a:solidFill>
                  <a:srgbClr val="7030A0"/>
                </a:solidFill>
              </a:rPr>
              <a:t>Notez que si on laisse t1 = t2 = t, on obtient :</a:t>
            </a:r>
          </a:p>
          <a:p>
            <a:pPr algn="ctr">
              <a:spcBef>
                <a:spcPct val="0"/>
              </a:spcBef>
              <a:buFontTx/>
              <a:buNone/>
            </a:pPr>
            <a:endParaRPr lang="fr-FR" sz="2000" dirty="0"/>
          </a:p>
          <a:p>
            <a:pPr algn="ctr">
              <a:spcBef>
                <a:spcPct val="0"/>
              </a:spcBef>
              <a:buFontTx/>
              <a:buNone/>
            </a:pPr>
            <a:r>
              <a:rPr lang="fr-FR" sz="2000" b="1" dirty="0">
                <a:solidFill>
                  <a:srgbClr val="C00000"/>
                </a:solidFill>
              </a:rPr>
              <a:t>R</a:t>
            </a:r>
            <a:r>
              <a:rPr lang="fr-FR" sz="2000" b="1" baseline="-25000" dirty="0">
                <a:solidFill>
                  <a:srgbClr val="C00000"/>
                </a:solidFill>
              </a:rPr>
              <a:t>X</a:t>
            </a:r>
            <a:r>
              <a:rPr lang="fr-FR" sz="2000" b="1" dirty="0">
                <a:solidFill>
                  <a:srgbClr val="C00000"/>
                </a:solidFill>
              </a:rPr>
              <a:t>(t, t) = E [X (t) X (t)] = E[X(t)</a:t>
            </a:r>
            <a:r>
              <a:rPr lang="fr-FR" sz="2000" b="1" baseline="30000" dirty="0">
                <a:solidFill>
                  <a:srgbClr val="C00000"/>
                </a:solidFill>
              </a:rPr>
              <a:t>2</a:t>
            </a:r>
            <a:r>
              <a:rPr lang="fr-FR" sz="2000" b="1" dirty="0">
                <a:solidFill>
                  <a:srgbClr val="C00000"/>
                </a:solidFill>
              </a:rPr>
              <a:t>], pour </a:t>
            </a:r>
            <a:r>
              <a:rPr lang="fr-FR" sz="2000" b="1" dirty="0" err="1">
                <a:solidFill>
                  <a:srgbClr val="C00000"/>
                </a:solidFill>
              </a:rPr>
              <a:t>t∈J</a:t>
            </a:r>
            <a:r>
              <a:rPr lang="fr-FR" sz="2000" b="1" dirty="0">
                <a:solidFill>
                  <a:srgbClr val="C00000"/>
                </a:solidFill>
              </a:rPr>
              <a:t>; </a:t>
            </a:r>
          </a:p>
          <a:p>
            <a:pPr algn="ctr">
              <a:spcBef>
                <a:spcPct val="0"/>
              </a:spcBef>
              <a:buFontTx/>
              <a:buNone/>
            </a:pPr>
            <a:r>
              <a:rPr lang="fr-FR" sz="2000" b="1" dirty="0">
                <a:solidFill>
                  <a:srgbClr val="C00000"/>
                </a:solidFill>
              </a:rPr>
              <a:t>C</a:t>
            </a:r>
            <a:r>
              <a:rPr lang="fr-FR" sz="2000" b="1" baseline="-25000" dirty="0">
                <a:solidFill>
                  <a:srgbClr val="C00000"/>
                </a:solidFill>
              </a:rPr>
              <a:t>X</a:t>
            </a:r>
            <a:r>
              <a:rPr lang="fr-FR" sz="2000" b="1" dirty="0">
                <a:solidFill>
                  <a:srgbClr val="C00000"/>
                </a:solidFill>
              </a:rPr>
              <a:t>(t, t) = </a:t>
            </a:r>
            <a:r>
              <a:rPr lang="fr-FR" sz="2000" b="1" dirty="0" err="1">
                <a:solidFill>
                  <a:srgbClr val="C00000"/>
                </a:solidFill>
              </a:rPr>
              <a:t>Cov</a:t>
            </a:r>
            <a:r>
              <a:rPr lang="fr-FR" sz="2000" b="1" dirty="0">
                <a:solidFill>
                  <a:srgbClr val="C00000"/>
                </a:solidFill>
              </a:rPr>
              <a:t> (X(t), X(t)) = Var(X(t)), pour </a:t>
            </a:r>
            <a:r>
              <a:rPr lang="fr-FR" sz="2000" b="1" dirty="0" err="1">
                <a:solidFill>
                  <a:srgbClr val="C00000"/>
                </a:solidFill>
              </a:rPr>
              <a:t>t∈J</a:t>
            </a:r>
            <a:r>
              <a:rPr lang="fr-FR" sz="2000" b="1" dirty="0">
                <a:solidFill>
                  <a:srgbClr val="C00000"/>
                </a:solidFill>
              </a:rPr>
              <a:t>.</a:t>
            </a:r>
          </a:p>
          <a:p>
            <a:pPr algn="ctr">
              <a:spcBef>
                <a:spcPct val="0"/>
              </a:spcBef>
              <a:buFontTx/>
              <a:buNone/>
            </a:pPr>
            <a:endParaRPr lang="fr-FR" altLang="ar-DZ" sz="2000" b="1" u="sng" dirty="0">
              <a:solidFill>
                <a:srgbClr val="C00000"/>
              </a:solidFill>
              <a:latin typeface="Arial" panose="020B0604020202020204" pitchFamily="34" charset="0"/>
            </a:endParaRPr>
          </a:p>
          <a:p>
            <a:pPr algn="just">
              <a:spcBef>
                <a:spcPct val="0"/>
              </a:spcBef>
              <a:buFontTx/>
              <a:buNone/>
            </a:pPr>
            <a:r>
              <a:rPr lang="fr-FR" sz="2000" dirty="0">
                <a:solidFill>
                  <a:srgbClr val="00B0F0"/>
                </a:solidFill>
              </a:rPr>
              <a:t>Si t1 ≠ t2, alors la fonction de covariance C</a:t>
            </a:r>
            <a:r>
              <a:rPr lang="fr-FR" sz="2000" baseline="-25000" dirty="0">
                <a:solidFill>
                  <a:srgbClr val="00B0F0"/>
                </a:solidFill>
              </a:rPr>
              <a:t>X</a:t>
            </a:r>
            <a:r>
              <a:rPr lang="fr-FR" sz="2000" dirty="0">
                <a:solidFill>
                  <a:srgbClr val="00B0F0"/>
                </a:solidFill>
              </a:rPr>
              <a:t>(t</a:t>
            </a:r>
            <a:r>
              <a:rPr lang="fr-FR" sz="2000" baseline="-25000" dirty="0">
                <a:solidFill>
                  <a:srgbClr val="00B0F0"/>
                </a:solidFill>
              </a:rPr>
              <a:t>1</a:t>
            </a:r>
            <a:r>
              <a:rPr lang="fr-FR" sz="2000" dirty="0">
                <a:solidFill>
                  <a:srgbClr val="00B0F0"/>
                </a:solidFill>
              </a:rPr>
              <a:t>,t</a:t>
            </a:r>
            <a:r>
              <a:rPr lang="fr-FR" sz="2000" baseline="-25000" dirty="0">
                <a:solidFill>
                  <a:srgbClr val="00B0F0"/>
                </a:solidFill>
              </a:rPr>
              <a:t>2</a:t>
            </a:r>
            <a:r>
              <a:rPr lang="fr-FR" sz="2000" dirty="0">
                <a:solidFill>
                  <a:srgbClr val="00B0F0"/>
                </a:solidFill>
              </a:rPr>
              <a:t>) nous donne des informations sur la relation statistique entre X(t</a:t>
            </a:r>
            <a:r>
              <a:rPr lang="fr-FR" sz="2000" baseline="-25000" dirty="0">
                <a:solidFill>
                  <a:srgbClr val="00B0F0"/>
                </a:solidFill>
              </a:rPr>
              <a:t>1</a:t>
            </a:r>
            <a:r>
              <a:rPr lang="fr-FR" sz="2000" dirty="0">
                <a:solidFill>
                  <a:srgbClr val="00B0F0"/>
                </a:solidFill>
              </a:rPr>
              <a:t>) et X(t</a:t>
            </a:r>
            <a:r>
              <a:rPr lang="fr-FR" sz="2000" baseline="-25000" dirty="0">
                <a:solidFill>
                  <a:srgbClr val="00B0F0"/>
                </a:solidFill>
              </a:rPr>
              <a:t>2</a:t>
            </a:r>
            <a:r>
              <a:rPr lang="fr-FR" sz="2000" dirty="0">
                <a:solidFill>
                  <a:srgbClr val="00B0F0"/>
                </a:solidFill>
              </a:rPr>
              <a:t>). En particulier, notez que:</a:t>
            </a:r>
          </a:p>
          <a:p>
            <a:pPr algn="ctr">
              <a:spcBef>
                <a:spcPct val="0"/>
              </a:spcBef>
              <a:buFontTx/>
              <a:buNone/>
            </a:pPr>
            <a:endParaRPr lang="fr-FR" sz="2000" dirty="0"/>
          </a:p>
          <a:p>
            <a:pPr algn="ctr">
              <a:spcBef>
                <a:spcPct val="0"/>
              </a:spcBef>
              <a:buFontTx/>
              <a:buNone/>
            </a:pPr>
            <a:r>
              <a:rPr lang="fr-FR" sz="2000" b="1" dirty="0">
                <a:solidFill>
                  <a:srgbClr val="FF0000"/>
                </a:solidFill>
              </a:rPr>
              <a:t> C</a:t>
            </a:r>
            <a:r>
              <a:rPr lang="fr-FR" sz="2000" b="1" baseline="-25000" dirty="0">
                <a:solidFill>
                  <a:srgbClr val="FF0000"/>
                </a:solidFill>
              </a:rPr>
              <a:t>X</a:t>
            </a:r>
            <a:r>
              <a:rPr lang="fr-FR" sz="2000" b="1" dirty="0">
                <a:solidFill>
                  <a:srgbClr val="FF0000"/>
                </a:solidFill>
              </a:rPr>
              <a:t>(t</a:t>
            </a:r>
            <a:r>
              <a:rPr lang="fr-FR" sz="2000" b="1" baseline="-25000" dirty="0">
                <a:solidFill>
                  <a:srgbClr val="FF0000"/>
                </a:solidFill>
              </a:rPr>
              <a:t>1</a:t>
            </a:r>
            <a:r>
              <a:rPr lang="fr-FR" sz="2000" b="1" dirty="0">
                <a:solidFill>
                  <a:srgbClr val="FF0000"/>
                </a:solidFill>
              </a:rPr>
              <a:t>, t</a:t>
            </a:r>
            <a:r>
              <a:rPr lang="fr-FR" sz="2000" b="1" baseline="-25000" dirty="0">
                <a:solidFill>
                  <a:srgbClr val="FF0000"/>
                </a:solidFill>
              </a:rPr>
              <a:t>2</a:t>
            </a:r>
            <a:r>
              <a:rPr lang="fr-FR" sz="2000" b="1" dirty="0">
                <a:solidFill>
                  <a:srgbClr val="FF0000"/>
                </a:solidFill>
              </a:rPr>
              <a:t>) = E[(X(t</a:t>
            </a:r>
            <a:r>
              <a:rPr lang="fr-FR" sz="2000" b="1" baseline="-25000" dirty="0">
                <a:solidFill>
                  <a:srgbClr val="FF0000"/>
                </a:solidFill>
              </a:rPr>
              <a:t>1</a:t>
            </a:r>
            <a:r>
              <a:rPr lang="fr-FR" sz="2000" b="1" dirty="0">
                <a:solidFill>
                  <a:srgbClr val="FF0000"/>
                </a:solidFill>
              </a:rPr>
              <a:t>) -E [X(t</a:t>
            </a:r>
            <a:r>
              <a:rPr lang="fr-FR" sz="2000" b="1" baseline="-25000" dirty="0">
                <a:solidFill>
                  <a:srgbClr val="FF0000"/>
                </a:solidFill>
              </a:rPr>
              <a:t>1</a:t>
            </a:r>
            <a:r>
              <a:rPr lang="fr-FR" sz="2000" b="1" dirty="0">
                <a:solidFill>
                  <a:srgbClr val="FF0000"/>
                </a:solidFill>
              </a:rPr>
              <a:t>)]) (X(t</a:t>
            </a:r>
            <a:r>
              <a:rPr lang="fr-FR" sz="2000" b="1" baseline="-25000" dirty="0">
                <a:solidFill>
                  <a:srgbClr val="FF0000"/>
                </a:solidFill>
              </a:rPr>
              <a:t>2</a:t>
            </a:r>
            <a:r>
              <a:rPr lang="fr-FR" sz="2000" b="1" dirty="0">
                <a:solidFill>
                  <a:srgbClr val="FF0000"/>
                </a:solidFill>
              </a:rPr>
              <a:t>) -E[X(t</a:t>
            </a:r>
            <a:r>
              <a:rPr lang="fr-FR" sz="2000" b="1" baseline="-25000" dirty="0">
                <a:solidFill>
                  <a:srgbClr val="FF0000"/>
                </a:solidFill>
              </a:rPr>
              <a:t>2</a:t>
            </a:r>
            <a:r>
              <a:rPr lang="fr-FR" sz="2000" b="1" dirty="0">
                <a:solidFill>
                  <a:srgbClr val="FF0000"/>
                </a:solidFill>
              </a:rPr>
              <a:t>)])]. </a:t>
            </a:r>
          </a:p>
          <a:p>
            <a:pPr algn="ctr">
              <a:spcBef>
                <a:spcPct val="0"/>
              </a:spcBef>
              <a:buFontTx/>
              <a:buNone/>
            </a:pPr>
            <a:endParaRPr lang="fr-FR" altLang="ar-DZ" sz="2000" b="1" u="sng" dirty="0">
              <a:solidFill>
                <a:srgbClr val="FF0000"/>
              </a:solidFill>
              <a:latin typeface="Arial" panose="020B0604020202020204" pitchFamily="34" charset="0"/>
            </a:endParaRPr>
          </a:p>
        </p:txBody>
      </p:sp>
      <p:sp>
        <p:nvSpPr>
          <p:cNvPr id="7" name="ZoneTexte 1">
            <a:extLst>
              <a:ext uri="{FF2B5EF4-FFF2-40B4-BE49-F238E27FC236}">
                <a16:creationId xmlns:a16="http://schemas.microsoft.com/office/drawing/2014/main" id="{B182D7ED-0ED7-47BB-AEBE-73EA1E60821D}"/>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Tree>
    <p:extLst>
      <p:ext uri="{BB962C8B-B14F-4D97-AF65-F5344CB8AC3E}">
        <p14:creationId xmlns:p14="http://schemas.microsoft.com/office/powerpoint/2010/main" val="388538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ZoneTexte 7">
            <a:extLst>
              <a:ext uri="{FF2B5EF4-FFF2-40B4-BE49-F238E27FC236}">
                <a16:creationId xmlns:a16="http://schemas.microsoft.com/office/drawing/2014/main" id="{08A41A4B-B20D-4794-92FC-423B82D23CF1}"/>
              </a:ext>
            </a:extLst>
          </p:cNvPr>
          <p:cNvSpPr txBox="1">
            <a:spLocks noChangeArrowheads="1"/>
          </p:cNvSpPr>
          <p:nvPr/>
        </p:nvSpPr>
        <p:spPr bwMode="auto">
          <a:xfrm>
            <a:off x="0" y="57150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dirty="0">
                <a:solidFill>
                  <a:srgbClr val="FF0000"/>
                </a:solidFill>
                <a:latin typeface="Arial" panose="020B0604020202020204" pitchFamily="34" charset="0"/>
              </a:rPr>
              <a:t>AUTOCOVARIANCE</a:t>
            </a:r>
          </a:p>
          <a:p>
            <a:pPr algn="ctr">
              <a:spcBef>
                <a:spcPct val="0"/>
              </a:spcBef>
              <a:buFontTx/>
              <a:buNone/>
            </a:pPr>
            <a:endParaRPr lang="fr-FR" altLang="ar-DZ" sz="2000" b="1" u="sng" dirty="0">
              <a:solidFill>
                <a:srgbClr val="FF0000"/>
              </a:solidFill>
              <a:latin typeface="Arial" panose="020B0604020202020204" pitchFamily="34" charset="0"/>
            </a:endParaRPr>
          </a:p>
          <a:p>
            <a:pPr algn="just">
              <a:spcBef>
                <a:spcPct val="0"/>
              </a:spcBef>
              <a:buFontTx/>
              <a:buNone/>
            </a:pPr>
            <a:r>
              <a:rPr lang="fr-FR" sz="2000" dirty="0">
                <a:solidFill>
                  <a:srgbClr val="7030A0"/>
                </a:solidFill>
              </a:rPr>
              <a:t>Intuitivement, C</a:t>
            </a:r>
            <a:r>
              <a:rPr lang="fr-FR" sz="2000" baseline="-25000" dirty="0">
                <a:solidFill>
                  <a:srgbClr val="7030A0"/>
                </a:solidFill>
              </a:rPr>
              <a:t>X</a:t>
            </a:r>
            <a:r>
              <a:rPr lang="fr-FR" sz="2000" dirty="0">
                <a:solidFill>
                  <a:srgbClr val="7030A0"/>
                </a:solidFill>
              </a:rPr>
              <a:t>(t</a:t>
            </a:r>
            <a:r>
              <a:rPr lang="fr-FR" sz="2000" baseline="-25000" dirty="0">
                <a:solidFill>
                  <a:srgbClr val="7030A0"/>
                </a:solidFill>
              </a:rPr>
              <a:t>1</a:t>
            </a:r>
            <a:r>
              <a:rPr lang="fr-FR" sz="2000" dirty="0">
                <a:solidFill>
                  <a:srgbClr val="7030A0"/>
                </a:solidFill>
              </a:rPr>
              <a:t>,t</a:t>
            </a:r>
            <a:r>
              <a:rPr lang="fr-FR" sz="2000" baseline="-25000" dirty="0">
                <a:solidFill>
                  <a:srgbClr val="7030A0"/>
                </a:solidFill>
              </a:rPr>
              <a:t>2</a:t>
            </a:r>
            <a:r>
              <a:rPr lang="fr-FR" sz="2000" dirty="0">
                <a:solidFill>
                  <a:srgbClr val="7030A0"/>
                </a:solidFill>
              </a:rPr>
              <a:t>) montre comment X(t</a:t>
            </a:r>
            <a:r>
              <a:rPr lang="fr-FR" sz="2000" baseline="-25000" dirty="0">
                <a:solidFill>
                  <a:srgbClr val="7030A0"/>
                </a:solidFill>
              </a:rPr>
              <a:t>1</a:t>
            </a:r>
            <a:r>
              <a:rPr lang="fr-FR" sz="2000" dirty="0">
                <a:solidFill>
                  <a:srgbClr val="7030A0"/>
                </a:solidFill>
              </a:rPr>
              <a:t>) et X(t</a:t>
            </a:r>
            <a:r>
              <a:rPr lang="fr-FR" sz="2000" baseline="-25000" dirty="0">
                <a:solidFill>
                  <a:srgbClr val="7030A0"/>
                </a:solidFill>
              </a:rPr>
              <a:t>2</a:t>
            </a:r>
            <a:r>
              <a:rPr lang="fr-FR" sz="2000" dirty="0">
                <a:solidFill>
                  <a:srgbClr val="7030A0"/>
                </a:solidFill>
              </a:rPr>
              <a:t>) se déplacent l'un par rapport à l'autre. </a:t>
            </a:r>
          </a:p>
          <a:p>
            <a:pPr algn="just">
              <a:spcBef>
                <a:spcPct val="0"/>
              </a:spcBef>
              <a:buFontTx/>
              <a:buNone/>
            </a:pPr>
            <a:endParaRPr lang="fr-FR" sz="2000" dirty="0"/>
          </a:p>
          <a:p>
            <a:pPr algn="just">
              <a:spcBef>
                <a:spcPct val="0"/>
              </a:spcBef>
              <a:buFontTx/>
              <a:buNone/>
            </a:pPr>
            <a:r>
              <a:rPr lang="fr-FR" sz="2000" dirty="0">
                <a:solidFill>
                  <a:srgbClr val="002060"/>
                </a:solidFill>
              </a:rPr>
              <a:t>Si de grandes valeurs de X(t</a:t>
            </a:r>
            <a:r>
              <a:rPr lang="fr-FR" sz="2000" baseline="-25000" dirty="0">
                <a:solidFill>
                  <a:srgbClr val="002060"/>
                </a:solidFill>
              </a:rPr>
              <a:t>1</a:t>
            </a:r>
            <a:r>
              <a:rPr lang="fr-FR" sz="2000" dirty="0">
                <a:solidFill>
                  <a:srgbClr val="002060"/>
                </a:solidFill>
              </a:rPr>
              <a:t>) ont tendance à impliquer de grandes valeurs de X(t</a:t>
            </a:r>
            <a:r>
              <a:rPr lang="fr-FR" sz="2000" baseline="-25000" dirty="0">
                <a:solidFill>
                  <a:srgbClr val="002060"/>
                </a:solidFill>
              </a:rPr>
              <a:t>2</a:t>
            </a:r>
            <a:r>
              <a:rPr lang="fr-FR" sz="2000" dirty="0">
                <a:solidFill>
                  <a:srgbClr val="002060"/>
                </a:solidFill>
              </a:rPr>
              <a:t>), alors (X(t</a:t>
            </a:r>
            <a:r>
              <a:rPr lang="fr-FR" sz="2000" baseline="-25000" dirty="0">
                <a:solidFill>
                  <a:srgbClr val="002060"/>
                </a:solidFill>
              </a:rPr>
              <a:t>1</a:t>
            </a:r>
            <a:r>
              <a:rPr lang="fr-FR" sz="2000" dirty="0">
                <a:solidFill>
                  <a:srgbClr val="002060"/>
                </a:solidFill>
              </a:rPr>
              <a:t>) −E [X(t</a:t>
            </a:r>
            <a:r>
              <a:rPr lang="fr-FR" sz="2000" baseline="-25000" dirty="0">
                <a:solidFill>
                  <a:srgbClr val="002060"/>
                </a:solidFill>
              </a:rPr>
              <a:t>1</a:t>
            </a:r>
            <a:r>
              <a:rPr lang="fr-FR" sz="2000" dirty="0">
                <a:solidFill>
                  <a:srgbClr val="002060"/>
                </a:solidFill>
              </a:rPr>
              <a:t>)]) (X(t</a:t>
            </a:r>
            <a:r>
              <a:rPr lang="fr-FR" sz="2000" baseline="-25000" dirty="0">
                <a:solidFill>
                  <a:srgbClr val="002060"/>
                </a:solidFill>
              </a:rPr>
              <a:t>2</a:t>
            </a:r>
            <a:r>
              <a:rPr lang="fr-FR" sz="2000" dirty="0">
                <a:solidFill>
                  <a:srgbClr val="002060"/>
                </a:solidFill>
              </a:rPr>
              <a:t>) −E[X(t</a:t>
            </a:r>
            <a:r>
              <a:rPr lang="fr-FR" sz="2000" baseline="-25000" dirty="0">
                <a:solidFill>
                  <a:srgbClr val="002060"/>
                </a:solidFill>
              </a:rPr>
              <a:t>2</a:t>
            </a:r>
            <a:r>
              <a:rPr lang="fr-FR" sz="2000" dirty="0">
                <a:solidFill>
                  <a:srgbClr val="002060"/>
                </a:solidFill>
              </a:rPr>
              <a:t>)]) est positif en moyenne. </a:t>
            </a:r>
          </a:p>
          <a:p>
            <a:pPr algn="just">
              <a:spcBef>
                <a:spcPct val="0"/>
              </a:spcBef>
              <a:buFontTx/>
              <a:buNone/>
            </a:pPr>
            <a:r>
              <a:rPr lang="fr-FR" sz="2000" dirty="0">
                <a:solidFill>
                  <a:srgbClr val="0070C0"/>
                </a:solidFill>
              </a:rPr>
              <a:t>Dans ce cas, C</a:t>
            </a:r>
            <a:r>
              <a:rPr lang="fr-FR" sz="2000" baseline="-25000" dirty="0">
                <a:solidFill>
                  <a:srgbClr val="0070C0"/>
                </a:solidFill>
              </a:rPr>
              <a:t>X</a:t>
            </a:r>
            <a:r>
              <a:rPr lang="fr-FR" sz="2000" dirty="0">
                <a:solidFill>
                  <a:srgbClr val="0070C0"/>
                </a:solidFill>
              </a:rPr>
              <a:t>(t</a:t>
            </a:r>
            <a:r>
              <a:rPr lang="fr-FR" sz="2000" baseline="-25000" dirty="0">
                <a:solidFill>
                  <a:srgbClr val="0070C0"/>
                </a:solidFill>
              </a:rPr>
              <a:t>1</a:t>
            </a:r>
            <a:r>
              <a:rPr lang="fr-FR" sz="2000" dirty="0">
                <a:solidFill>
                  <a:srgbClr val="0070C0"/>
                </a:solidFill>
              </a:rPr>
              <a:t>,t</a:t>
            </a:r>
            <a:r>
              <a:rPr lang="fr-FR" sz="2000" baseline="-25000" dirty="0">
                <a:solidFill>
                  <a:srgbClr val="0070C0"/>
                </a:solidFill>
              </a:rPr>
              <a:t>2</a:t>
            </a:r>
            <a:r>
              <a:rPr lang="fr-FR" sz="2000" dirty="0">
                <a:solidFill>
                  <a:srgbClr val="0070C0"/>
                </a:solidFill>
              </a:rPr>
              <a:t>) est positif, et nous disons que X(t</a:t>
            </a:r>
            <a:r>
              <a:rPr lang="fr-FR" sz="2000" baseline="-25000" dirty="0">
                <a:solidFill>
                  <a:srgbClr val="0070C0"/>
                </a:solidFill>
              </a:rPr>
              <a:t>1</a:t>
            </a:r>
            <a:r>
              <a:rPr lang="fr-FR" sz="2000" dirty="0">
                <a:solidFill>
                  <a:srgbClr val="0070C0"/>
                </a:solidFill>
              </a:rPr>
              <a:t>) et X(t</a:t>
            </a:r>
            <a:r>
              <a:rPr lang="fr-FR" sz="2000" baseline="-25000" dirty="0">
                <a:solidFill>
                  <a:srgbClr val="0070C0"/>
                </a:solidFill>
              </a:rPr>
              <a:t>2</a:t>
            </a:r>
            <a:r>
              <a:rPr lang="fr-FR" sz="2000" dirty="0">
                <a:solidFill>
                  <a:srgbClr val="0070C0"/>
                </a:solidFill>
              </a:rPr>
              <a:t>) sont positivement corrélés. </a:t>
            </a:r>
          </a:p>
          <a:p>
            <a:pPr algn="just">
              <a:spcBef>
                <a:spcPct val="0"/>
              </a:spcBef>
              <a:buFontTx/>
              <a:buNone/>
            </a:pPr>
            <a:endParaRPr lang="fr-FR" sz="2000" dirty="0"/>
          </a:p>
          <a:p>
            <a:pPr algn="just">
              <a:spcBef>
                <a:spcPct val="0"/>
              </a:spcBef>
              <a:buFontTx/>
              <a:buNone/>
            </a:pPr>
            <a:r>
              <a:rPr lang="fr-FR" sz="2000" dirty="0">
                <a:solidFill>
                  <a:srgbClr val="00B0F0"/>
                </a:solidFill>
              </a:rPr>
              <a:t>Par contre, si de grandes valeurs de X(t</a:t>
            </a:r>
            <a:r>
              <a:rPr lang="fr-FR" sz="2000" baseline="-25000" dirty="0">
                <a:solidFill>
                  <a:srgbClr val="00B0F0"/>
                </a:solidFill>
              </a:rPr>
              <a:t>1</a:t>
            </a:r>
            <a:r>
              <a:rPr lang="fr-FR" sz="2000" dirty="0">
                <a:solidFill>
                  <a:srgbClr val="00B0F0"/>
                </a:solidFill>
              </a:rPr>
              <a:t>) impliquent de petites valeurs de X(t</a:t>
            </a:r>
            <a:r>
              <a:rPr lang="fr-FR" sz="2000" baseline="-25000" dirty="0">
                <a:solidFill>
                  <a:srgbClr val="00B0F0"/>
                </a:solidFill>
              </a:rPr>
              <a:t>2</a:t>
            </a:r>
            <a:r>
              <a:rPr lang="fr-FR" sz="2000" dirty="0">
                <a:solidFill>
                  <a:srgbClr val="00B0F0"/>
                </a:solidFill>
              </a:rPr>
              <a:t>), alors (X(t</a:t>
            </a:r>
            <a:r>
              <a:rPr lang="fr-FR" sz="2000" baseline="-25000" dirty="0">
                <a:solidFill>
                  <a:srgbClr val="00B0F0"/>
                </a:solidFill>
              </a:rPr>
              <a:t>1</a:t>
            </a:r>
            <a:r>
              <a:rPr lang="fr-FR" sz="2000" dirty="0">
                <a:solidFill>
                  <a:srgbClr val="00B0F0"/>
                </a:solidFill>
              </a:rPr>
              <a:t>) −E [X(t</a:t>
            </a:r>
            <a:r>
              <a:rPr lang="fr-FR" sz="2000" baseline="-25000" dirty="0">
                <a:solidFill>
                  <a:srgbClr val="00B0F0"/>
                </a:solidFill>
              </a:rPr>
              <a:t>1</a:t>
            </a:r>
            <a:r>
              <a:rPr lang="fr-FR" sz="2000" dirty="0">
                <a:solidFill>
                  <a:srgbClr val="00B0F0"/>
                </a:solidFill>
              </a:rPr>
              <a:t>)]) (X(t</a:t>
            </a:r>
            <a:r>
              <a:rPr lang="fr-FR" sz="2000" baseline="-25000" dirty="0">
                <a:solidFill>
                  <a:srgbClr val="00B0F0"/>
                </a:solidFill>
              </a:rPr>
              <a:t>2</a:t>
            </a:r>
            <a:r>
              <a:rPr lang="fr-FR" sz="2000" dirty="0">
                <a:solidFill>
                  <a:srgbClr val="00B0F0"/>
                </a:solidFill>
              </a:rPr>
              <a:t>) −E[X(t</a:t>
            </a:r>
            <a:r>
              <a:rPr lang="fr-FR" sz="2000" baseline="-25000" dirty="0">
                <a:solidFill>
                  <a:srgbClr val="00B0F0"/>
                </a:solidFill>
              </a:rPr>
              <a:t>2</a:t>
            </a:r>
            <a:r>
              <a:rPr lang="fr-FR" sz="2000" dirty="0">
                <a:solidFill>
                  <a:srgbClr val="00B0F0"/>
                </a:solidFill>
              </a:rPr>
              <a:t>)] ) est négative en moyenne, et nous disons que X(t</a:t>
            </a:r>
            <a:r>
              <a:rPr lang="fr-FR" sz="2000" baseline="-25000" dirty="0">
                <a:solidFill>
                  <a:srgbClr val="00B0F0"/>
                </a:solidFill>
              </a:rPr>
              <a:t>1</a:t>
            </a:r>
            <a:r>
              <a:rPr lang="fr-FR" sz="2000" dirty="0">
                <a:solidFill>
                  <a:srgbClr val="00B0F0"/>
                </a:solidFill>
              </a:rPr>
              <a:t>) et X(t</a:t>
            </a:r>
            <a:r>
              <a:rPr lang="fr-FR" sz="2000" baseline="-25000" dirty="0">
                <a:solidFill>
                  <a:srgbClr val="00B0F0"/>
                </a:solidFill>
              </a:rPr>
              <a:t>2</a:t>
            </a:r>
            <a:r>
              <a:rPr lang="fr-FR" sz="2000" dirty="0">
                <a:solidFill>
                  <a:srgbClr val="00B0F0"/>
                </a:solidFill>
              </a:rPr>
              <a:t>) sont négativement corrélés. </a:t>
            </a:r>
          </a:p>
          <a:p>
            <a:pPr algn="just">
              <a:spcBef>
                <a:spcPct val="0"/>
              </a:spcBef>
              <a:buFontTx/>
              <a:buNone/>
            </a:pPr>
            <a:endParaRPr lang="fr-FR" sz="2000" dirty="0"/>
          </a:p>
          <a:p>
            <a:pPr algn="just">
              <a:spcBef>
                <a:spcPct val="0"/>
              </a:spcBef>
              <a:buFontTx/>
              <a:buNone/>
            </a:pPr>
            <a:r>
              <a:rPr lang="fr-FR" sz="2000" dirty="0">
                <a:solidFill>
                  <a:srgbClr val="00B050"/>
                </a:solidFill>
              </a:rPr>
              <a:t>Si C</a:t>
            </a:r>
            <a:r>
              <a:rPr lang="fr-FR" sz="2000" baseline="-25000" dirty="0">
                <a:solidFill>
                  <a:srgbClr val="00B050"/>
                </a:solidFill>
              </a:rPr>
              <a:t>X</a:t>
            </a:r>
            <a:r>
              <a:rPr lang="fr-FR" sz="2000" dirty="0">
                <a:solidFill>
                  <a:srgbClr val="00B050"/>
                </a:solidFill>
              </a:rPr>
              <a:t>(t</a:t>
            </a:r>
            <a:r>
              <a:rPr lang="fr-FR" sz="2000" baseline="-25000" dirty="0">
                <a:solidFill>
                  <a:srgbClr val="00B050"/>
                </a:solidFill>
              </a:rPr>
              <a:t>1</a:t>
            </a:r>
            <a:r>
              <a:rPr lang="fr-FR" sz="2000" dirty="0">
                <a:solidFill>
                  <a:srgbClr val="00B050"/>
                </a:solidFill>
              </a:rPr>
              <a:t>, t</a:t>
            </a:r>
            <a:r>
              <a:rPr lang="fr-FR" sz="2000" baseline="-25000" dirty="0">
                <a:solidFill>
                  <a:srgbClr val="00B050"/>
                </a:solidFill>
              </a:rPr>
              <a:t>2</a:t>
            </a:r>
            <a:r>
              <a:rPr lang="fr-FR" sz="2000" dirty="0">
                <a:solidFill>
                  <a:srgbClr val="00B050"/>
                </a:solidFill>
              </a:rPr>
              <a:t>) = 0, alors X(t</a:t>
            </a:r>
            <a:r>
              <a:rPr lang="fr-FR" sz="2000" baseline="-25000" dirty="0">
                <a:solidFill>
                  <a:srgbClr val="00B050"/>
                </a:solidFill>
              </a:rPr>
              <a:t>1</a:t>
            </a:r>
            <a:r>
              <a:rPr lang="fr-FR" sz="2000" dirty="0">
                <a:solidFill>
                  <a:srgbClr val="00B050"/>
                </a:solidFill>
              </a:rPr>
              <a:t>) et X(t</a:t>
            </a:r>
            <a:r>
              <a:rPr lang="fr-FR" sz="2000" baseline="-25000" dirty="0">
                <a:solidFill>
                  <a:srgbClr val="00B050"/>
                </a:solidFill>
              </a:rPr>
              <a:t>2</a:t>
            </a:r>
            <a:r>
              <a:rPr lang="fr-FR" sz="2000" dirty="0">
                <a:solidFill>
                  <a:srgbClr val="00B050"/>
                </a:solidFill>
              </a:rPr>
              <a:t>) ne sont pas corrélés. </a:t>
            </a:r>
            <a:endParaRPr lang="fr-FR" altLang="ar-DZ" sz="2000" dirty="0">
              <a:solidFill>
                <a:srgbClr val="00B050"/>
              </a:solidFill>
              <a:latin typeface="Arial" panose="020B0604020202020204" pitchFamily="34" charset="0"/>
            </a:endParaRPr>
          </a:p>
        </p:txBody>
      </p:sp>
      <p:sp>
        <p:nvSpPr>
          <p:cNvPr id="7" name="ZoneTexte 1">
            <a:extLst>
              <a:ext uri="{FF2B5EF4-FFF2-40B4-BE49-F238E27FC236}">
                <a16:creationId xmlns:a16="http://schemas.microsoft.com/office/drawing/2014/main" id="{B182D7ED-0ED7-47BB-AEBE-73EA1E60821D}"/>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Tree>
    <p:extLst>
      <p:ext uri="{BB962C8B-B14F-4D97-AF65-F5344CB8AC3E}">
        <p14:creationId xmlns:p14="http://schemas.microsoft.com/office/powerpoint/2010/main" val="3132526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ZoneTexte 7">
            <a:extLst>
              <a:ext uri="{FF2B5EF4-FFF2-40B4-BE49-F238E27FC236}">
                <a16:creationId xmlns:a16="http://schemas.microsoft.com/office/drawing/2014/main" id="{08A41A4B-B20D-4794-92FC-423B82D23CF1}"/>
              </a:ext>
            </a:extLst>
          </p:cNvPr>
          <p:cNvSpPr txBox="1">
            <a:spLocks noChangeArrowheads="1"/>
          </p:cNvSpPr>
          <p:nvPr/>
        </p:nvSpPr>
        <p:spPr bwMode="auto">
          <a:xfrm>
            <a:off x="0" y="5715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dirty="0">
                <a:solidFill>
                  <a:srgbClr val="FF0000"/>
                </a:solidFill>
                <a:latin typeface="Arial" panose="020B0604020202020204" pitchFamily="34" charset="0"/>
              </a:rPr>
              <a:t>PROPRIETES DE L’AUTOCORRELATION</a:t>
            </a:r>
          </a:p>
          <a:p>
            <a:pPr>
              <a:spcBef>
                <a:spcPct val="0"/>
              </a:spcBef>
              <a:buFontTx/>
              <a:buNone/>
            </a:pPr>
            <a:endParaRPr lang="fr-FR" altLang="ar-DZ" sz="2000" b="1" u="sng" dirty="0">
              <a:solidFill>
                <a:srgbClr val="FF0000"/>
              </a:solidFill>
              <a:latin typeface="Arial" panose="020B0604020202020204" pitchFamily="34" charset="0"/>
            </a:endParaRPr>
          </a:p>
          <a:p>
            <a:pPr marL="457200" indent="-457200" algn="just">
              <a:spcBef>
                <a:spcPct val="0"/>
              </a:spcBef>
              <a:buFont typeface="+mj-lt"/>
              <a:buAutoNum type="arabicPeriod"/>
            </a:pPr>
            <a:r>
              <a:rPr lang="fr-FR" sz="2000" dirty="0" err="1">
                <a:solidFill>
                  <a:srgbClr val="00B050"/>
                </a:solidFill>
              </a:rPr>
              <a:t>R</a:t>
            </a:r>
            <a:r>
              <a:rPr lang="fr-FR" sz="2000" baseline="-25000" dirty="0" err="1">
                <a:solidFill>
                  <a:srgbClr val="00B050"/>
                </a:solidFill>
              </a:rPr>
              <a:t>x</a:t>
            </a:r>
            <a:r>
              <a:rPr lang="fr-FR" sz="2000" dirty="0">
                <a:solidFill>
                  <a:srgbClr val="00B050"/>
                </a:solidFill>
              </a:rPr>
              <a:t> (τ) = </a:t>
            </a:r>
            <a:r>
              <a:rPr lang="fr-FR" sz="2000" dirty="0" err="1">
                <a:solidFill>
                  <a:srgbClr val="00B050"/>
                </a:solidFill>
              </a:rPr>
              <a:t>R</a:t>
            </a:r>
            <a:r>
              <a:rPr lang="fr-FR" sz="2000" baseline="-25000" dirty="0" err="1">
                <a:solidFill>
                  <a:srgbClr val="00B050"/>
                </a:solidFill>
              </a:rPr>
              <a:t>x</a:t>
            </a:r>
            <a:r>
              <a:rPr lang="fr-FR" sz="2000" dirty="0">
                <a:solidFill>
                  <a:srgbClr val="00B050"/>
                </a:solidFill>
              </a:rPr>
              <a:t> (−τ). C'est une fonction paire de τ car le même ensemble de valeurs de produit est moyenné dans </a:t>
            </a:r>
            <a:r>
              <a:rPr lang="fr-FR" sz="2000" dirty="0"/>
              <a:t>l'ensemble, quelle que soit la direction de la translation.</a:t>
            </a:r>
          </a:p>
          <a:p>
            <a:pPr marL="457200" indent="-457200" algn="just">
              <a:spcBef>
                <a:spcPct val="0"/>
              </a:spcBef>
              <a:buFont typeface="+mj-lt"/>
              <a:buAutoNum type="arabicPeriod"/>
            </a:pPr>
            <a:endParaRPr lang="fr-FR" sz="2000" dirty="0"/>
          </a:p>
          <a:p>
            <a:pPr marL="457200" indent="-457200" algn="just">
              <a:spcBef>
                <a:spcPct val="0"/>
              </a:spcBef>
              <a:buFont typeface="+mj-lt"/>
              <a:buAutoNum type="arabicPeriod"/>
            </a:pPr>
            <a:r>
              <a:rPr lang="fr-FR" sz="2000" dirty="0">
                <a:solidFill>
                  <a:srgbClr val="002060"/>
                </a:solidFill>
              </a:rPr>
              <a:t>|</a:t>
            </a:r>
            <a:r>
              <a:rPr lang="fr-FR" sz="2000" dirty="0" err="1">
                <a:solidFill>
                  <a:srgbClr val="002060"/>
                </a:solidFill>
              </a:rPr>
              <a:t>R</a:t>
            </a:r>
            <a:r>
              <a:rPr lang="fr-FR" sz="2000" baseline="-25000" dirty="0" err="1">
                <a:solidFill>
                  <a:srgbClr val="002060"/>
                </a:solidFill>
              </a:rPr>
              <a:t>x</a:t>
            </a:r>
            <a:r>
              <a:rPr lang="fr-FR" sz="2000" dirty="0">
                <a:solidFill>
                  <a:srgbClr val="002060"/>
                </a:solidFill>
              </a:rPr>
              <a:t>(τ)| ≤</a:t>
            </a:r>
            <a:r>
              <a:rPr lang="fr-FR" sz="2000" dirty="0" err="1">
                <a:solidFill>
                  <a:srgbClr val="002060"/>
                </a:solidFill>
              </a:rPr>
              <a:t>R</a:t>
            </a:r>
            <a:r>
              <a:rPr lang="fr-FR" sz="2000" baseline="-25000" dirty="0" err="1">
                <a:solidFill>
                  <a:srgbClr val="002060"/>
                </a:solidFill>
              </a:rPr>
              <a:t>x</a:t>
            </a:r>
            <a:r>
              <a:rPr lang="fr-FR" sz="2000" dirty="0">
                <a:solidFill>
                  <a:srgbClr val="002060"/>
                </a:solidFill>
              </a:rPr>
              <a:t> (0). Le maximum se produit toujours à τ = 0, bien qu'il puisse y avoir d'autres valeurs de τ pour lesquelles il est aussi grand. En outre, </a:t>
            </a:r>
            <a:r>
              <a:rPr lang="fr-FR" sz="2000" dirty="0" err="1">
                <a:solidFill>
                  <a:srgbClr val="002060"/>
                </a:solidFill>
              </a:rPr>
              <a:t>R</a:t>
            </a:r>
            <a:r>
              <a:rPr lang="fr-FR" sz="2000" baseline="-25000" dirty="0" err="1">
                <a:solidFill>
                  <a:srgbClr val="002060"/>
                </a:solidFill>
              </a:rPr>
              <a:t>x</a:t>
            </a:r>
            <a:r>
              <a:rPr lang="fr-FR" sz="2000" dirty="0">
                <a:solidFill>
                  <a:srgbClr val="002060"/>
                </a:solidFill>
              </a:rPr>
              <a:t> (0) est la valeur quadratique moyenne du processus aléatoire. </a:t>
            </a:r>
          </a:p>
          <a:p>
            <a:pPr marL="457200" indent="-457200" algn="just">
              <a:spcBef>
                <a:spcPct val="0"/>
              </a:spcBef>
              <a:buFont typeface="+mj-lt"/>
              <a:buAutoNum type="arabicPeriod"/>
            </a:pPr>
            <a:endParaRPr lang="fr-FR" sz="2000" dirty="0"/>
          </a:p>
          <a:p>
            <a:pPr marL="457200" indent="-457200" algn="just">
              <a:spcBef>
                <a:spcPct val="0"/>
              </a:spcBef>
              <a:buFont typeface="+mj-lt"/>
              <a:buAutoNum type="arabicPeriod"/>
            </a:pPr>
            <a:r>
              <a:rPr lang="fr-FR" sz="2000" dirty="0">
                <a:solidFill>
                  <a:srgbClr val="0070C0"/>
                </a:solidFill>
              </a:rPr>
              <a:t>Si pour certains τ</a:t>
            </a:r>
            <a:r>
              <a:rPr lang="fr-FR" sz="2000" baseline="-25000" dirty="0">
                <a:solidFill>
                  <a:srgbClr val="0070C0"/>
                </a:solidFill>
              </a:rPr>
              <a:t>0</a:t>
            </a:r>
            <a:r>
              <a:rPr lang="fr-FR" sz="2000" dirty="0">
                <a:solidFill>
                  <a:srgbClr val="0070C0"/>
                </a:solidFill>
              </a:rPr>
              <a:t> on a </a:t>
            </a:r>
            <a:r>
              <a:rPr lang="fr-FR" sz="2000" dirty="0" err="1">
                <a:solidFill>
                  <a:srgbClr val="0070C0"/>
                </a:solidFill>
              </a:rPr>
              <a:t>R</a:t>
            </a:r>
            <a:r>
              <a:rPr lang="fr-FR" sz="2000" baseline="-25000" dirty="0" err="1">
                <a:solidFill>
                  <a:srgbClr val="0070C0"/>
                </a:solidFill>
              </a:rPr>
              <a:t>x</a:t>
            </a:r>
            <a:r>
              <a:rPr lang="fr-FR" sz="2000" dirty="0">
                <a:solidFill>
                  <a:srgbClr val="0070C0"/>
                </a:solidFill>
              </a:rPr>
              <a:t> (τ</a:t>
            </a:r>
            <a:r>
              <a:rPr lang="fr-FR" sz="2000" baseline="-25000" dirty="0">
                <a:solidFill>
                  <a:srgbClr val="0070C0"/>
                </a:solidFill>
              </a:rPr>
              <a:t>0</a:t>
            </a:r>
            <a:r>
              <a:rPr lang="fr-FR" sz="2000" dirty="0">
                <a:solidFill>
                  <a:srgbClr val="0070C0"/>
                </a:solidFill>
              </a:rPr>
              <a:t>) = </a:t>
            </a:r>
            <a:r>
              <a:rPr lang="fr-FR" sz="2000" dirty="0" err="1">
                <a:solidFill>
                  <a:srgbClr val="0070C0"/>
                </a:solidFill>
              </a:rPr>
              <a:t>R</a:t>
            </a:r>
            <a:r>
              <a:rPr lang="fr-FR" sz="2000" baseline="-25000" dirty="0" err="1">
                <a:solidFill>
                  <a:srgbClr val="0070C0"/>
                </a:solidFill>
              </a:rPr>
              <a:t>x</a:t>
            </a:r>
            <a:r>
              <a:rPr lang="fr-FR" sz="2000" dirty="0">
                <a:solidFill>
                  <a:srgbClr val="0070C0"/>
                </a:solidFill>
              </a:rPr>
              <a:t>(0), alors pour tous les entiers k, </a:t>
            </a:r>
            <a:r>
              <a:rPr lang="fr-FR" sz="2000" dirty="0" err="1">
                <a:solidFill>
                  <a:srgbClr val="0070C0"/>
                </a:solidFill>
              </a:rPr>
              <a:t>R</a:t>
            </a:r>
            <a:r>
              <a:rPr lang="fr-FR" sz="2000" baseline="-25000" dirty="0" err="1">
                <a:solidFill>
                  <a:srgbClr val="0070C0"/>
                </a:solidFill>
              </a:rPr>
              <a:t>x</a:t>
            </a:r>
            <a:r>
              <a:rPr lang="fr-FR" sz="2000" dirty="0">
                <a:solidFill>
                  <a:srgbClr val="0070C0"/>
                </a:solidFill>
              </a:rPr>
              <a:t>(kτ</a:t>
            </a:r>
            <a:r>
              <a:rPr lang="fr-FR" sz="2000" baseline="-25000" dirty="0">
                <a:solidFill>
                  <a:srgbClr val="0070C0"/>
                </a:solidFill>
              </a:rPr>
              <a:t>0</a:t>
            </a:r>
            <a:r>
              <a:rPr lang="fr-FR" sz="2000" dirty="0">
                <a:solidFill>
                  <a:srgbClr val="0070C0"/>
                </a:solidFill>
              </a:rPr>
              <a:t>) = </a:t>
            </a:r>
            <a:r>
              <a:rPr lang="fr-FR" sz="2000" dirty="0" err="1">
                <a:solidFill>
                  <a:srgbClr val="0070C0"/>
                </a:solidFill>
              </a:rPr>
              <a:t>R</a:t>
            </a:r>
            <a:r>
              <a:rPr lang="fr-FR" sz="2000" baseline="-25000" dirty="0" err="1">
                <a:solidFill>
                  <a:srgbClr val="0070C0"/>
                </a:solidFill>
              </a:rPr>
              <a:t>x</a:t>
            </a:r>
            <a:r>
              <a:rPr lang="fr-FR" sz="2000" dirty="0">
                <a:solidFill>
                  <a:srgbClr val="0070C0"/>
                </a:solidFill>
              </a:rPr>
              <a:t>(0). </a:t>
            </a:r>
          </a:p>
          <a:p>
            <a:pPr marL="457200" indent="-457200" algn="just">
              <a:spcBef>
                <a:spcPct val="0"/>
              </a:spcBef>
              <a:buFont typeface="+mj-lt"/>
              <a:buAutoNum type="arabicPeriod"/>
            </a:pPr>
            <a:endParaRPr lang="fr-FR" sz="2000" dirty="0"/>
          </a:p>
          <a:p>
            <a:pPr marL="457200" indent="-457200" algn="just">
              <a:spcBef>
                <a:spcPct val="0"/>
              </a:spcBef>
              <a:buFont typeface="+mj-lt"/>
              <a:buAutoNum type="arabicPeriod"/>
            </a:pPr>
            <a:r>
              <a:rPr lang="fr-FR" sz="2000" dirty="0">
                <a:solidFill>
                  <a:srgbClr val="7030A0"/>
                </a:solidFill>
              </a:rPr>
              <a:t>Si m</a:t>
            </a:r>
            <a:r>
              <a:rPr lang="fr-FR" sz="2000" baseline="-25000" dirty="0">
                <a:solidFill>
                  <a:srgbClr val="7030A0"/>
                </a:solidFill>
              </a:rPr>
              <a:t>x</a:t>
            </a:r>
            <a:r>
              <a:rPr lang="fr-FR" sz="2000" dirty="0">
                <a:solidFill>
                  <a:srgbClr val="7030A0"/>
                </a:solidFill>
              </a:rPr>
              <a:t> </a:t>
            </a:r>
            <a:r>
              <a:rPr lang="fr-FR" sz="2000" dirty="0">
                <a:solidFill>
                  <a:srgbClr val="7030A0"/>
                </a:solidFill>
                <a:sym typeface="Symbol" panose="05050102010706020507" pitchFamily="18" charset="2"/>
              </a:rPr>
              <a:t></a:t>
            </a:r>
            <a:r>
              <a:rPr lang="fr-FR" sz="2000" dirty="0">
                <a:solidFill>
                  <a:srgbClr val="7030A0"/>
                </a:solidFill>
              </a:rPr>
              <a:t> 0 alors </a:t>
            </a:r>
            <a:r>
              <a:rPr lang="fr-FR" sz="2000" dirty="0" err="1">
                <a:solidFill>
                  <a:srgbClr val="7030A0"/>
                </a:solidFill>
              </a:rPr>
              <a:t>R</a:t>
            </a:r>
            <a:r>
              <a:rPr lang="fr-FR" sz="2000" baseline="-25000" dirty="0" err="1">
                <a:solidFill>
                  <a:srgbClr val="7030A0"/>
                </a:solidFill>
              </a:rPr>
              <a:t>x</a:t>
            </a:r>
            <a:r>
              <a:rPr lang="fr-FR" sz="2000" dirty="0">
                <a:solidFill>
                  <a:srgbClr val="7030A0"/>
                </a:solidFill>
              </a:rPr>
              <a:t>(τ) aura une composante constante égale à m</a:t>
            </a:r>
            <a:r>
              <a:rPr lang="fr-FR" sz="2000" baseline="30000" dirty="0">
                <a:solidFill>
                  <a:srgbClr val="7030A0"/>
                </a:solidFill>
              </a:rPr>
              <a:t>2</a:t>
            </a:r>
            <a:r>
              <a:rPr lang="fr-FR" sz="2000" baseline="-25000" dirty="0">
                <a:solidFill>
                  <a:srgbClr val="7030A0"/>
                </a:solidFill>
              </a:rPr>
              <a:t>x</a:t>
            </a:r>
            <a:r>
              <a:rPr lang="fr-FR" sz="2000" dirty="0">
                <a:solidFill>
                  <a:srgbClr val="7030A0"/>
                </a:solidFill>
              </a:rPr>
              <a:t>. </a:t>
            </a:r>
          </a:p>
          <a:p>
            <a:pPr marL="457200" indent="-457200" algn="just">
              <a:spcBef>
                <a:spcPct val="0"/>
              </a:spcBef>
              <a:buFont typeface="+mj-lt"/>
              <a:buAutoNum type="arabicPeriod"/>
            </a:pPr>
            <a:endParaRPr lang="fr-FR" sz="2000" dirty="0"/>
          </a:p>
          <a:p>
            <a:pPr marL="457200" indent="-457200" algn="just">
              <a:spcBef>
                <a:spcPct val="0"/>
              </a:spcBef>
              <a:buFont typeface="+mj-lt"/>
              <a:buAutoNum type="arabicPeriod"/>
            </a:pPr>
            <a:r>
              <a:rPr lang="fr-FR" sz="2000" dirty="0">
                <a:solidFill>
                  <a:schemeClr val="accent2">
                    <a:lumMod val="75000"/>
                  </a:schemeClr>
                </a:solidFill>
              </a:rPr>
              <a:t>Les fonctions d'autocorrélation ne peuvent pas avoir une forme arbitraire. La restriction sur la forme provient du fait que la transformée de Fourier (TF) d'une fonction d'autocorrélation doit être supérieure ou égale à zéro, c'est-à-dire TF{</a:t>
            </a:r>
            <a:r>
              <a:rPr lang="fr-FR" sz="2000" dirty="0" err="1">
                <a:solidFill>
                  <a:schemeClr val="accent2">
                    <a:lumMod val="75000"/>
                  </a:schemeClr>
                </a:solidFill>
              </a:rPr>
              <a:t>R</a:t>
            </a:r>
            <a:r>
              <a:rPr lang="fr-FR" sz="2000" baseline="-25000" dirty="0" err="1">
                <a:solidFill>
                  <a:schemeClr val="accent2">
                    <a:lumMod val="75000"/>
                  </a:schemeClr>
                </a:solidFill>
              </a:rPr>
              <a:t>x</a:t>
            </a:r>
            <a:r>
              <a:rPr lang="fr-FR" sz="2000" dirty="0">
                <a:solidFill>
                  <a:schemeClr val="accent2">
                    <a:lumMod val="75000"/>
                  </a:schemeClr>
                </a:solidFill>
              </a:rPr>
              <a:t>(τ)} ≥ 0. </a:t>
            </a:r>
          </a:p>
        </p:txBody>
      </p:sp>
      <p:sp>
        <p:nvSpPr>
          <p:cNvPr id="7" name="ZoneTexte 1">
            <a:extLst>
              <a:ext uri="{FF2B5EF4-FFF2-40B4-BE49-F238E27FC236}">
                <a16:creationId xmlns:a16="http://schemas.microsoft.com/office/drawing/2014/main" id="{B182D7ED-0ED7-47BB-AEBE-73EA1E60821D}"/>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Tree>
    <p:extLst>
      <p:ext uri="{BB962C8B-B14F-4D97-AF65-F5344CB8AC3E}">
        <p14:creationId xmlns:p14="http://schemas.microsoft.com/office/powerpoint/2010/main" val="1729477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71480"/>
            <a:ext cx="9144000" cy="707886"/>
          </a:xfrm>
          <a:prstGeom prst="rect">
            <a:avLst/>
          </a:prstGeom>
          <a:noFill/>
        </p:spPr>
        <p:txBody>
          <a:bodyPr wrap="square" rtlCol="0">
            <a:spAutoFit/>
          </a:bodyPr>
          <a:lstStyle/>
          <a:p>
            <a:pPr>
              <a:spcBef>
                <a:spcPct val="0"/>
              </a:spcBef>
              <a:buFontTx/>
              <a:buNone/>
            </a:pPr>
            <a:r>
              <a:rPr lang="fr-FR" altLang="ar-DZ" sz="2000" b="1" u="sng" dirty="0">
                <a:solidFill>
                  <a:srgbClr val="FF0000"/>
                </a:solidFill>
                <a:latin typeface="Arial" panose="020B0604020202020204" pitchFamily="34" charset="0"/>
              </a:rPr>
              <a:t>EXEMPLE DE FONCTIONS D’AUTOCORRELATION</a:t>
            </a:r>
          </a:p>
          <a:p>
            <a:endParaRPr lang="fr-FR" sz="2000" b="1" u="sng" dirty="0"/>
          </a:p>
        </p:txBody>
      </p:sp>
      <p:pic>
        <p:nvPicPr>
          <p:cNvPr id="11266" name="Picture 2"/>
          <p:cNvPicPr>
            <a:picLocks noChangeAspect="1" noChangeArrowheads="1"/>
          </p:cNvPicPr>
          <p:nvPr/>
        </p:nvPicPr>
        <p:blipFill>
          <a:blip r:embed="rId2"/>
          <a:srcRect/>
          <a:stretch>
            <a:fillRect/>
          </a:stretch>
        </p:blipFill>
        <p:spPr bwMode="auto">
          <a:xfrm>
            <a:off x="1200150" y="1143023"/>
            <a:ext cx="6743700" cy="5572125"/>
          </a:xfrm>
          <a:prstGeom prst="rect">
            <a:avLst/>
          </a:prstGeom>
          <a:noFill/>
          <a:ln w="9525">
            <a:noFill/>
            <a:miter lim="800000"/>
            <a:headEnd/>
            <a:tailEnd/>
          </a:ln>
          <a:effectLst/>
        </p:spPr>
      </p:pic>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Tree>
    <p:extLst>
      <p:ext uri="{BB962C8B-B14F-4D97-AF65-F5344CB8AC3E}">
        <p14:creationId xmlns:p14="http://schemas.microsoft.com/office/powerpoint/2010/main" val="3014972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71480"/>
            <a:ext cx="9144000" cy="707886"/>
          </a:xfrm>
          <a:prstGeom prst="rect">
            <a:avLst/>
          </a:prstGeom>
          <a:noFill/>
        </p:spPr>
        <p:txBody>
          <a:bodyPr wrap="square" rtlCol="0">
            <a:spAutoFit/>
          </a:bodyPr>
          <a:lstStyle/>
          <a:p>
            <a:r>
              <a:rPr lang="fr-FR" sz="2000" b="1" u="sng" dirty="0"/>
              <a:t>5</a:t>
            </a:r>
            <a:r>
              <a:rPr lang="fr-FR" sz="2000" b="1" u="sng"/>
              <a:t>. </a:t>
            </a:r>
            <a:r>
              <a:rPr lang="fr-FR" sz="2000" b="1" u="sng" dirty="0"/>
              <a:t>Fonctions d’</a:t>
            </a:r>
            <a:r>
              <a:rPr lang="fr-FR" sz="2000" b="1" u="sng" dirty="0" err="1"/>
              <a:t>intercorrélation</a:t>
            </a:r>
            <a:r>
              <a:rPr lang="fr-FR" sz="2000" b="1" u="sng" dirty="0"/>
              <a:t> et d’</a:t>
            </a:r>
            <a:r>
              <a:rPr lang="fr-FR" sz="2000" b="1" u="sng" dirty="0" err="1"/>
              <a:t>intercovariance</a:t>
            </a:r>
            <a:endParaRPr lang="fr-FR" sz="2000" b="1" u="sng" dirty="0"/>
          </a:p>
          <a:p>
            <a:endParaRPr lang="fr-FR" sz="2000" b="1" u="sng" dirty="0"/>
          </a:p>
        </p:txBody>
      </p:sp>
      <p:pic>
        <p:nvPicPr>
          <p:cNvPr id="13314" name="Picture 2"/>
          <p:cNvPicPr>
            <a:picLocks noChangeAspect="1" noChangeArrowheads="1"/>
          </p:cNvPicPr>
          <p:nvPr/>
        </p:nvPicPr>
        <p:blipFill>
          <a:blip r:embed="rId2"/>
          <a:srcRect/>
          <a:stretch>
            <a:fillRect/>
          </a:stretch>
        </p:blipFill>
        <p:spPr bwMode="auto">
          <a:xfrm>
            <a:off x="414338" y="1419244"/>
            <a:ext cx="8315325" cy="4724400"/>
          </a:xfrm>
          <a:prstGeom prst="rect">
            <a:avLst/>
          </a:prstGeom>
          <a:noFill/>
          <a:ln w="9525">
            <a:noFill/>
            <a:miter lim="800000"/>
            <a:headEnd/>
            <a:tailEnd/>
          </a:ln>
          <a:effectLst/>
        </p:spPr>
      </p:pic>
      <p:sp>
        <p:nvSpPr>
          <p:cNvPr id="7" name="ZoneTexte 1">
            <a:extLst>
              <a:ext uri="{FF2B5EF4-FFF2-40B4-BE49-F238E27FC236}">
                <a16:creationId xmlns:a16="http://schemas.microsoft.com/office/drawing/2014/main" id="{E984507C-B072-4558-B6C9-79DB753C1861}"/>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 y="-24"/>
            <a:ext cx="9144001" cy="461665"/>
          </a:xfrm>
          <a:prstGeom prst="rect">
            <a:avLst/>
          </a:prstGeom>
          <a:noFill/>
        </p:spPr>
        <p:txBody>
          <a:bodyPr wrap="square" rtlCol="0">
            <a:spAutoFit/>
          </a:bodyPr>
          <a:lstStyle/>
          <a:p>
            <a:pPr algn="ctr"/>
            <a:r>
              <a:rPr lang="fr-FR" sz="2400" b="1" u="sng" dirty="0">
                <a:solidFill>
                  <a:srgbClr val="FF0000"/>
                </a:solidFill>
              </a:rPr>
              <a:t>STATIONNARITE ET ERGODICITE</a:t>
            </a:r>
          </a:p>
        </p:txBody>
      </p:sp>
      <p:pic>
        <p:nvPicPr>
          <p:cNvPr id="14338" name="Picture 2"/>
          <p:cNvPicPr>
            <a:picLocks noChangeAspect="1" noChangeArrowheads="1"/>
          </p:cNvPicPr>
          <p:nvPr/>
        </p:nvPicPr>
        <p:blipFill>
          <a:blip r:embed="rId2"/>
          <a:srcRect/>
          <a:stretch>
            <a:fillRect/>
          </a:stretch>
        </p:blipFill>
        <p:spPr bwMode="auto">
          <a:xfrm>
            <a:off x="528638" y="852488"/>
            <a:ext cx="8086725" cy="5153025"/>
          </a:xfrm>
          <a:prstGeom prst="rect">
            <a:avLst/>
          </a:prstGeom>
          <a:noFill/>
          <a:ln w="9525">
            <a:noFill/>
            <a:miter lim="800000"/>
            <a:headEnd/>
            <a:tailEnd/>
          </a:ln>
          <a:effectLst/>
        </p:spPr>
      </p:pic>
    </p:spTree>
    <p:extLst>
      <p:ext uri="{BB962C8B-B14F-4D97-AF65-F5344CB8AC3E}">
        <p14:creationId xmlns:p14="http://schemas.microsoft.com/office/powerpoint/2010/main" val="499474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STATIONNARITE ET ERGODICITE</a:t>
            </a:r>
          </a:p>
        </p:txBody>
      </p:sp>
      <p:pic>
        <p:nvPicPr>
          <p:cNvPr id="15362" name="Picture 2"/>
          <p:cNvPicPr>
            <a:picLocks noChangeAspect="1" noChangeArrowheads="1"/>
          </p:cNvPicPr>
          <p:nvPr/>
        </p:nvPicPr>
        <p:blipFill>
          <a:blip r:embed="rId2"/>
          <a:srcRect/>
          <a:stretch>
            <a:fillRect/>
          </a:stretch>
        </p:blipFill>
        <p:spPr bwMode="auto">
          <a:xfrm>
            <a:off x="381000" y="752475"/>
            <a:ext cx="8382000" cy="5353050"/>
          </a:xfrm>
          <a:prstGeom prst="rect">
            <a:avLst/>
          </a:prstGeom>
          <a:noFill/>
          <a:ln w="9525">
            <a:noFill/>
            <a:miter lim="800000"/>
            <a:headEnd/>
            <a:tailEnd/>
          </a:ln>
          <a:effectLst/>
        </p:spPr>
      </p:pic>
    </p:spTree>
    <p:extLst>
      <p:ext uri="{BB962C8B-B14F-4D97-AF65-F5344CB8AC3E}">
        <p14:creationId xmlns:p14="http://schemas.microsoft.com/office/powerpoint/2010/main" val="349325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836712"/>
            <a:ext cx="9144000" cy="769441"/>
          </a:xfrm>
          <a:prstGeom prst="rect">
            <a:avLst/>
          </a:prstGeom>
          <a:noFill/>
        </p:spPr>
        <p:txBody>
          <a:bodyPr wrap="square" rtlCol="0">
            <a:spAutoFit/>
          </a:bodyPr>
          <a:lstStyle/>
          <a:p>
            <a:r>
              <a:rPr lang="fr-FR" sz="2400" b="1" u="sng" dirty="0">
                <a:solidFill>
                  <a:srgbClr val="FF0000"/>
                </a:solidFill>
              </a:rPr>
              <a:t>Définition</a:t>
            </a:r>
          </a:p>
          <a:p>
            <a:endParaRPr lang="fr-FR" sz="2000" b="1" u="sng" dirty="0"/>
          </a:p>
        </p:txBody>
      </p:sp>
      <p:sp>
        <p:nvSpPr>
          <p:cNvPr id="5" name="ZoneTexte 4"/>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INTRODUCTION</a:t>
            </a:r>
          </a:p>
        </p:txBody>
      </p:sp>
      <p:pic>
        <p:nvPicPr>
          <p:cNvPr id="6" name="Picture 4">
            <a:extLst>
              <a:ext uri="{FF2B5EF4-FFF2-40B4-BE49-F238E27FC236}">
                <a16:creationId xmlns:a16="http://schemas.microsoft.com/office/drawing/2014/main" id="{83B4F194-EA0E-4A1D-AF82-43EB050E1E95}"/>
              </a:ext>
            </a:extLst>
          </p:cNvPr>
          <p:cNvPicPr>
            <a:picLocks noChangeAspect="1" noChangeArrowheads="1"/>
          </p:cNvPicPr>
          <p:nvPr/>
        </p:nvPicPr>
        <p:blipFill>
          <a:blip r:embed="rId2"/>
          <a:srcRect/>
          <a:stretch>
            <a:fillRect/>
          </a:stretch>
        </p:blipFill>
        <p:spPr bwMode="auto">
          <a:xfrm>
            <a:off x="1547664" y="1026077"/>
            <a:ext cx="7092280" cy="5831923"/>
          </a:xfrm>
          <a:prstGeom prst="rect">
            <a:avLst/>
          </a:prstGeom>
          <a:noFill/>
          <a:ln w="9525">
            <a:noFill/>
            <a:miter lim="800000"/>
            <a:headEnd/>
            <a:tailEnd/>
          </a:ln>
          <a:effectLst/>
        </p:spPr>
      </p:pic>
      <p:cxnSp>
        <p:nvCxnSpPr>
          <p:cNvPr id="3" name="Connecteur droit avec flèche 2">
            <a:extLst>
              <a:ext uri="{FF2B5EF4-FFF2-40B4-BE49-F238E27FC236}">
                <a16:creationId xmlns:a16="http://schemas.microsoft.com/office/drawing/2014/main" id="{DF4741FE-84B4-499A-B9DE-2D54DE3A6736}"/>
              </a:ext>
            </a:extLst>
          </p:cNvPr>
          <p:cNvCxnSpPr/>
          <p:nvPr/>
        </p:nvCxnSpPr>
        <p:spPr>
          <a:xfrm flipV="1">
            <a:off x="2771800" y="1268760"/>
            <a:ext cx="0" cy="576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B17B4E2D-B661-4095-84CB-AC8D728EC128}"/>
              </a:ext>
            </a:extLst>
          </p:cNvPr>
          <p:cNvCxnSpPr>
            <a:cxnSpLocks/>
          </p:cNvCxnSpPr>
          <p:nvPr/>
        </p:nvCxnSpPr>
        <p:spPr>
          <a:xfrm flipV="1">
            <a:off x="2771800" y="1988840"/>
            <a:ext cx="0" cy="43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D130271E-9F47-489E-B02E-FCC7EA192167}"/>
              </a:ext>
            </a:extLst>
          </p:cNvPr>
          <p:cNvCxnSpPr>
            <a:cxnSpLocks/>
          </p:cNvCxnSpPr>
          <p:nvPr/>
        </p:nvCxnSpPr>
        <p:spPr>
          <a:xfrm flipV="1">
            <a:off x="2699792" y="2636912"/>
            <a:ext cx="0" cy="43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BAB129A3-5B3A-4CA5-B031-0A35286ED0CC}"/>
              </a:ext>
            </a:extLst>
          </p:cNvPr>
          <p:cNvCxnSpPr>
            <a:cxnSpLocks/>
          </p:cNvCxnSpPr>
          <p:nvPr/>
        </p:nvCxnSpPr>
        <p:spPr>
          <a:xfrm flipV="1">
            <a:off x="2699792" y="3256848"/>
            <a:ext cx="0" cy="43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5BA4A185-47BA-4A88-B9DB-31A926A53085}"/>
              </a:ext>
            </a:extLst>
          </p:cNvPr>
          <p:cNvSpPr txBox="1"/>
          <p:nvPr/>
        </p:nvSpPr>
        <p:spPr>
          <a:xfrm>
            <a:off x="1115616" y="1475492"/>
            <a:ext cx="1440151" cy="369332"/>
          </a:xfrm>
          <a:prstGeom prst="rect">
            <a:avLst/>
          </a:prstGeom>
          <a:noFill/>
        </p:spPr>
        <p:txBody>
          <a:bodyPr wrap="square" rtlCol="1">
            <a:spAutoFit/>
          </a:bodyPr>
          <a:lstStyle/>
          <a:p>
            <a:r>
              <a:rPr lang="fr-FR" dirty="0"/>
              <a:t>Expérience 1</a:t>
            </a:r>
            <a:endParaRPr lang="ar-DZ" dirty="0"/>
          </a:p>
        </p:txBody>
      </p:sp>
      <p:sp>
        <p:nvSpPr>
          <p:cNvPr id="14" name="ZoneTexte 13">
            <a:extLst>
              <a:ext uri="{FF2B5EF4-FFF2-40B4-BE49-F238E27FC236}">
                <a16:creationId xmlns:a16="http://schemas.microsoft.com/office/drawing/2014/main" id="{094CC382-8E1C-4AC3-AF86-75242575E57A}"/>
              </a:ext>
            </a:extLst>
          </p:cNvPr>
          <p:cNvSpPr txBox="1"/>
          <p:nvPr/>
        </p:nvSpPr>
        <p:spPr>
          <a:xfrm>
            <a:off x="1115616" y="2051556"/>
            <a:ext cx="1440151" cy="369332"/>
          </a:xfrm>
          <a:prstGeom prst="rect">
            <a:avLst/>
          </a:prstGeom>
          <a:noFill/>
        </p:spPr>
        <p:txBody>
          <a:bodyPr wrap="square" rtlCol="1">
            <a:spAutoFit/>
          </a:bodyPr>
          <a:lstStyle/>
          <a:p>
            <a:r>
              <a:rPr lang="fr-FR" dirty="0"/>
              <a:t>Expérience 2</a:t>
            </a:r>
            <a:endParaRPr lang="ar-DZ" dirty="0"/>
          </a:p>
        </p:txBody>
      </p:sp>
      <p:sp>
        <p:nvSpPr>
          <p:cNvPr id="15" name="ZoneTexte 14">
            <a:extLst>
              <a:ext uri="{FF2B5EF4-FFF2-40B4-BE49-F238E27FC236}">
                <a16:creationId xmlns:a16="http://schemas.microsoft.com/office/drawing/2014/main" id="{CB06B5F6-4B05-4CD0-874B-A08D60A5466A}"/>
              </a:ext>
            </a:extLst>
          </p:cNvPr>
          <p:cNvSpPr txBox="1"/>
          <p:nvPr/>
        </p:nvSpPr>
        <p:spPr>
          <a:xfrm>
            <a:off x="1115616" y="2699628"/>
            <a:ext cx="1440151" cy="369332"/>
          </a:xfrm>
          <a:prstGeom prst="rect">
            <a:avLst/>
          </a:prstGeom>
          <a:noFill/>
        </p:spPr>
        <p:txBody>
          <a:bodyPr wrap="square" rtlCol="1">
            <a:spAutoFit/>
          </a:bodyPr>
          <a:lstStyle/>
          <a:p>
            <a:r>
              <a:rPr lang="fr-FR" dirty="0"/>
              <a:t>Expérience 3</a:t>
            </a:r>
            <a:endParaRPr lang="ar-DZ" dirty="0"/>
          </a:p>
        </p:txBody>
      </p:sp>
      <p:sp>
        <p:nvSpPr>
          <p:cNvPr id="16" name="ZoneTexte 15">
            <a:extLst>
              <a:ext uri="{FF2B5EF4-FFF2-40B4-BE49-F238E27FC236}">
                <a16:creationId xmlns:a16="http://schemas.microsoft.com/office/drawing/2014/main" id="{F9F0A049-014C-4CE1-8885-3E0F2B3605AC}"/>
              </a:ext>
            </a:extLst>
          </p:cNvPr>
          <p:cNvSpPr txBox="1"/>
          <p:nvPr/>
        </p:nvSpPr>
        <p:spPr>
          <a:xfrm>
            <a:off x="1115616" y="3347700"/>
            <a:ext cx="1440151" cy="369332"/>
          </a:xfrm>
          <a:prstGeom prst="rect">
            <a:avLst/>
          </a:prstGeom>
          <a:noFill/>
        </p:spPr>
        <p:txBody>
          <a:bodyPr wrap="square" rtlCol="1">
            <a:spAutoFit/>
          </a:bodyPr>
          <a:lstStyle/>
          <a:p>
            <a:r>
              <a:rPr lang="fr-FR" dirty="0"/>
              <a:t>Expérience n</a:t>
            </a:r>
            <a:endParaRPr lang="ar-DZ" dirty="0"/>
          </a:p>
        </p:txBody>
      </p:sp>
      <p:sp>
        <p:nvSpPr>
          <p:cNvPr id="10" name="ZoneTexte 9">
            <a:extLst>
              <a:ext uri="{FF2B5EF4-FFF2-40B4-BE49-F238E27FC236}">
                <a16:creationId xmlns:a16="http://schemas.microsoft.com/office/drawing/2014/main" id="{F27A6EA5-4B3A-4DFC-B137-2BD74E29B995}"/>
              </a:ext>
            </a:extLst>
          </p:cNvPr>
          <p:cNvSpPr txBox="1"/>
          <p:nvPr/>
        </p:nvSpPr>
        <p:spPr>
          <a:xfrm>
            <a:off x="3059832" y="836712"/>
            <a:ext cx="2880320" cy="369332"/>
          </a:xfrm>
          <a:prstGeom prst="rect">
            <a:avLst/>
          </a:prstGeom>
          <a:noFill/>
        </p:spPr>
        <p:txBody>
          <a:bodyPr wrap="square" rtlCol="1">
            <a:spAutoFit/>
          </a:bodyPr>
          <a:lstStyle/>
          <a:p>
            <a:r>
              <a:rPr lang="fr-FR" dirty="0"/>
              <a:t>    t</a:t>
            </a:r>
            <a:r>
              <a:rPr lang="fr-FR" baseline="-25000" dirty="0"/>
              <a:t>1                  </a:t>
            </a:r>
            <a:r>
              <a:rPr lang="fr-FR" dirty="0"/>
              <a:t>t</a:t>
            </a:r>
            <a:r>
              <a:rPr lang="fr-FR" baseline="-25000" dirty="0"/>
              <a:t>2                     </a:t>
            </a:r>
            <a:r>
              <a:rPr lang="fr-FR" dirty="0"/>
              <a:t>t</a:t>
            </a:r>
            <a:r>
              <a:rPr lang="fr-FR" baseline="-25000" dirty="0"/>
              <a:t>3        </a:t>
            </a:r>
            <a:r>
              <a:rPr lang="fr-FR" dirty="0"/>
              <a:t>t</a:t>
            </a:r>
            <a:r>
              <a:rPr lang="fr-FR" baseline="-25000" dirty="0"/>
              <a:t>5</a:t>
            </a:r>
            <a:r>
              <a:rPr lang="fr-FR" dirty="0"/>
              <a:t>   </a:t>
            </a:r>
            <a:endParaRPr lang="ar-DZ" baseline="-25000" dirty="0"/>
          </a:p>
        </p:txBody>
      </p:sp>
    </p:spTree>
    <p:extLst>
      <p:ext uri="{BB962C8B-B14F-4D97-AF65-F5344CB8AC3E}">
        <p14:creationId xmlns:p14="http://schemas.microsoft.com/office/powerpoint/2010/main" val="3825716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408A222-4E7F-49E4-87C1-74C6BD1B73FE}"/>
              </a:ext>
            </a:extLst>
          </p:cNvPr>
          <p:cNvPicPr>
            <a:picLocks noChangeAspect="1"/>
          </p:cNvPicPr>
          <p:nvPr/>
        </p:nvPicPr>
        <p:blipFill>
          <a:blip r:embed="rId2"/>
          <a:stretch>
            <a:fillRect/>
          </a:stretch>
        </p:blipFill>
        <p:spPr>
          <a:xfrm>
            <a:off x="202974" y="548680"/>
            <a:ext cx="8617498" cy="5681166"/>
          </a:xfrm>
          <a:prstGeom prst="rect">
            <a:avLst/>
          </a:prstGeom>
        </p:spPr>
      </p:pic>
      <p:sp>
        <p:nvSpPr>
          <p:cNvPr id="3" name="ZoneTexte 2">
            <a:extLst>
              <a:ext uri="{FF2B5EF4-FFF2-40B4-BE49-F238E27FC236}">
                <a16:creationId xmlns:a16="http://schemas.microsoft.com/office/drawing/2014/main" id="{9EB3DEFF-84F3-4392-95B1-F1BACE2351C0}"/>
              </a:ext>
            </a:extLst>
          </p:cNvPr>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EXEMPLES D’UN PROCESSUS STOCHASTIQUES</a:t>
            </a:r>
          </a:p>
        </p:txBody>
      </p:sp>
      <p:sp>
        <p:nvSpPr>
          <p:cNvPr id="4" name="ZoneTexte 3">
            <a:extLst>
              <a:ext uri="{FF2B5EF4-FFF2-40B4-BE49-F238E27FC236}">
                <a16:creationId xmlns:a16="http://schemas.microsoft.com/office/drawing/2014/main" id="{9CC292F1-E0E8-47DF-9B33-116C41A40ED2}"/>
              </a:ext>
            </a:extLst>
          </p:cNvPr>
          <p:cNvSpPr txBox="1"/>
          <p:nvPr/>
        </p:nvSpPr>
        <p:spPr>
          <a:xfrm>
            <a:off x="0" y="6382489"/>
            <a:ext cx="9144000" cy="430887"/>
          </a:xfrm>
          <a:prstGeom prst="rect">
            <a:avLst/>
          </a:prstGeom>
          <a:noFill/>
        </p:spPr>
        <p:txBody>
          <a:bodyPr wrap="square" rtlCol="1">
            <a:spAutoFit/>
          </a:bodyPr>
          <a:lstStyle/>
          <a:p>
            <a:r>
              <a:rPr lang="fr-FR" sz="2200" b="1" dirty="0">
                <a:solidFill>
                  <a:srgbClr val="002060"/>
                </a:solidFill>
              </a:rPr>
              <a:t>S’agit il d’un Processus stochastiques stationnaire au sens large (WSS) ?</a:t>
            </a:r>
            <a:endParaRPr lang="ar-DZ" sz="2200" b="1" dirty="0">
              <a:solidFill>
                <a:srgbClr val="002060"/>
              </a:solidFill>
            </a:endParaRPr>
          </a:p>
        </p:txBody>
      </p:sp>
    </p:spTree>
    <p:extLst>
      <p:ext uri="{BB962C8B-B14F-4D97-AF65-F5344CB8AC3E}">
        <p14:creationId xmlns:p14="http://schemas.microsoft.com/office/powerpoint/2010/main" val="4008432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EB3DEFF-84F3-4392-95B1-F1BACE2351C0}"/>
              </a:ext>
            </a:extLst>
          </p:cNvPr>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EXEMPLES D’UN PROCESSUS STOCHASTIQUES</a:t>
            </a:r>
          </a:p>
        </p:txBody>
      </p:sp>
      <p:sp>
        <p:nvSpPr>
          <p:cNvPr id="4" name="ZoneTexte 3">
            <a:extLst>
              <a:ext uri="{FF2B5EF4-FFF2-40B4-BE49-F238E27FC236}">
                <a16:creationId xmlns:a16="http://schemas.microsoft.com/office/drawing/2014/main" id="{9CC292F1-E0E8-47DF-9B33-116C41A40ED2}"/>
              </a:ext>
            </a:extLst>
          </p:cNvPr>
          <p:cNvSpPr txBox="1"/>
          <p:nvPr/>
        </p:nvSpPr>
        <p:spPr>
          <a:xfrm>
            <a:off x="0" y="6382489"/>
            <a:ext cx="9144000" cy="430887"/>
          </a:xfrm>
          <a:prstGeom prst="rect">
            <a:avLst/>
          </a:prstGeom>
          <a:noFill/>
        </p:spPr>
        <p:txBody>
          <a:bodyPr wrap="square" rtlCol="1">
            <a:spAutoFit/>
          </a:bodyPr>
          <a:lstStyle/>
          <a:p>
            <a:r>
              <a:rPr lang="fr-FR" sz="2200" b="1" dirty="0">
                <a:solidFill>
                  <a:srgbClr val="002060"/>
                </a:solidFill>
              </a:rPr>
              <a:t>S’agit il d’un Processus stochastiques stationnaire au sens large (WSS) ?</a:t>
            </a:r>
            <a:endParaRPr lang="ar-DZ" sz="2200" b="1" dirty="0">
              <a:solidFill>
                <a:srgbClr val="002060"/>
              </a:solidFill>
            </a:endParaRPr>
          </a:p>
        </p:txBody>
      </p:sp>
      <p:pic>
        <p:nvPicPr>
          <p:cNvPr id="5" name="Image 4">
            <a:extLst>
              <a:ext uri="{FF2B5EF4-FFF2-40B4-BE49-F238E27FC236}">
                <a16:creationId xmlns:a16="http://schemas.microsoft.com/office/drawing/2014/main" id="{BF2560B4-9CEB-41CA-8DED-368E9CADB275}"/>
              </a:ext>
            </a:extLst>
          </p:cNvPr>
          <p:cNvPicPr>
            <a:picLocks noChangeAspect="1"/>
          </p:cNvPicPr>
          <p:nvPr/>
        </p:nvPicPr>
        <p:blipFill>
          <a:blip r:embed="rId2"/>
          <a:stretch>
            <a:fillRect/>
          </a:stretch>
        </p:blipFill>
        <p:spPr>
          <a:xfrm>
            <a:off x="144849" y="690789"/>
            <a:ext cx="8531607" cy="5691699"/>
          </a:xfrm>
          <a:prstGeom prst="rect">
            <a:avLst/>
          </a:prstGeom>
        </p:spPr>
      </p:pic>
    </p:spTree>
    <p:extLst>
      <p:ext uri="{BB962C8B-B14F-4D97-AF65-F5344CB8AC3E}">
        <p14:creationId xmlns:p14="http://schemas.microsoft.com/office/powerpoint/2010/main" val="1994266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EB3DEFF-84F3-4392-95B1-F1BACE2351C0}"/>
              </a:ext>
            </a:extLst>
          </p:cNvPr>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EXEMPLES D’UN PROCESSUS STOCHASTIQUES</a:t>
            </a:r>
          </a:p>
        </p:txBody>
      </p:sp>
      <p:sp>
        <p:nvSpPr>
          <p:cNvPr id="4" name="ZoneTexte 3">
            <a:extLst>
              <a:ext uri="{FF2B5EF4-FFF2-40B4-BE49-F238E27FC236}">
                <a16:creationId xmlns:a16="http://schemas.microsoft.com/office/drawing/2014/main" id="{9CC292F1-E0E8-47DF-9B33-116C41A40ED2}"/>
              </a:ext>
            </a:extLst>
          </p:cNvPr>
          <p:cNvSpPr txBox="1"/>
          <p:nvPr/>
        </p:nvSpPr>
        <p:spPr>
          <a:xfrm>
            <a:off x="0" y="4653136"/>
            <a:ext cx="5894641" cy="2246769"/>
          </a:xfrm>
          <a:prstGeom prst="rect">
            <a:avLst/>
          </a:prstGeom>
          <a:noFill/>
        </p:spPr>
        <p:txBody>
          <a:bodyPr wrap="square" rtlCol="1">
            <a:spAutoFit/>
          </a:bodyPr>
          <a:lstStyle/>
          <a:p>
            <a:pPr algn="just"/>
            <a:r>
              <a:rPr lang="fr-FR" sz="2000" dirty="0">
                <a:solidFill>
                  <a:srgbClr val="7030A0"/>
                </a:solidFill>
              </a:rPr>
              <a:t>Cependant, les fonctions de corrélation des deux processus aléatoires sont significativement différentes. </a:t>
            </a:r>
          </a:p>
          <a:p>
            <a:pPr algn="just"/>
            <a:endParaRPr lang="fr-FR" sz="2000" dirty="0">
              <a:solidFill>
                <a:srgbClr val="002060"/>
              </a:solidFill>
            </a:endParaRPr>
          </a:p>
          <a:p>
            <a:pPr algn="just"/>
            <a:r>
              <a:rPr lang="fr-FR" sz="2000" dirty="0">
                <a:solidFill>
                  <a:srgbClr val="00B0F0"/>
                </a:solidFill>
              </a:rPr>
              <a:t>En effet, le processus Y(t) présente beaucoup plus de fluctuations rapides que X(t).</a:t>
            </a:r>
          </a:p>
          <a:p>
            <a:pPr algn="just"/>
            <a:endParaRPr lang="fr-FR" sz="2000" dirty="0">
              <a:solidFill>
                <a:srgbClr val="002060"/>
              </a:solidFill>
            </a:endParaRPr>
          </a:p>
          <a:p>
            <a:pPr algn="just"/>
            <a:r>
              <a:rPr lang="fr-FR" sz="2000" dirty="0">
                <a:solidFill>
                  <a:srgbClr val="00B050"/>
                </a:solidFill>
              </a:rPr>
              <a:t>Donc, il a une fonction de Corrélation plus étroite.</a:t>
            </a:r>
            <a:endParaRPr lang="ar-DZ" sz="2000" dirty="0">
              <a:solidFill>
                <a:srgbClr val="00B050"/>
              </a:solidFill>
            </a:endParaRPr>
          </a:p>
        </p:txBody>
      </p:sp>
      <p:pic>
        <p:nvPicPr>
          <p:cNvPr id="2" name="Image 1">
            <a:extLst>
              <a:ext uri="{FF2B5EF4-FFF2-40B4-BE49-F238E27FC236}">
                <a16:creationId xmlns:a16="http://schemas.microsoft.com/office/drawing/2014/main" id="{4933BEEE-3E3D-41D1-AB58-CC8B1FA35917}"/>
              </a:ext>
            </a:extLst>
          </p:cNvPr>
          <p:cNvPicPr>
            <a:picLocks noChangeAspect="1"/>
          </p:cNvPicPr>
          <p:nvPr/>
        </p:nvPicPr>
        <p:blipFill>
          <a:blip r:embed="rId2"/>
          <a:stretch>
            <a:fillRect/>
          </a:stretch>
        </p:blipFill>
        <p:spPr>
          <a:xfrm>
            <a:off x="1403648" y="1704974"/>
            <a:ext cx="6054224" cy="2876154"/>
          </a:xfrm>
          <a:prstGeom prst="rect">
            <a:avLst/>
          </a:prstGeom>
        </p:spPr>
      </p:pic>
      <p:sp>
        <p:nvSpPr>
          <p:cNvPr id="6" name="ZoneTexte 5">
            <a:extLst>
              <a:ext uri="{FF2B5EF4-FFF2-40B4-BE49-F238E27FC236}">
                <a16:creationId xmlns:a16="http://schemas.microsoft.com/office/drawing/2014/main" id="{0C1276D2-C118-4874-9921-878C7AA72696}"/>
              </a:ext>
            </a:extLst>
          </p:cNvPr>
          <p:cNvSpPr txBox="1"/>
          <p:nvPr/>
        </p:nvSpPr>
        <p:spPr>
          <a:xfrm>
            <a:off x="0" y="620688"/>
            <a:ext cx="9036496" cy="1015663"/>
          </a:xfrm>
          <a:prstGeom prst="rect">
            <a:avLst/>
          </a:prstGeom>
          <a:noFill/>
        </p:spPr>
        <p:txBody>
          <a:bodyPr wrap="square" rtlCol="1">
            <a:spAutoFit/>
          </a:bodyPr>
          <a:lstStyle/>
          <a:p>
            <a:pPr algn="just"/>
            <a:r>
              <a:rPr lang="fr-FR" sz="2000" dirty="0">
                <a:solidFill>
                  <a:srgbClr val="002060"/>
                </a:solidFill>
              </a:rPr>
              <a:t>Dans cet exemple nous avons deux processus stochastiques X(t) et Y(t) qui ont pratiquement la même fonction de densité de probabilité, ainsi qu’une valeur moyenne et une variance relativement proches</a:t>
            </a:r>
            <a:endParaRPr lang="ar-DZ" sz="2000" dirty="0">
              <a:solidFill>
                <a:srgbClr val="002060"/>
              </a:solidFill>
            </a:endParaRPr>
          </a:p>
        </p:txBody>
      </p:sp>
      <p:pic>
        <p:nvPicPr>
          <p:cNvPr id="7" name="Image 6">
            <a:extLst>
              <a:ext uri="{FF2B5EF4-FFF2-40B4-BE49-F238E27FC236}">
                <a16:creationId xmlns:a16="http://schemas.microsoft.com/office/drawing/2014/main" id="{88925E2C-805B-4B74-9C8C-A95C25C2CBD3}"/>
              </a:ext>
            </a:extLst>
          </p:cNvPr>
          <p:cNvPicPr>
            <a:picLocks noChangeAspect="1"/>
          </p:cNvPicPr>
          <p:nvPr/>
        </p:nvPicPr>
        <p:blipFill>
          <a:blip r:embed="rId3"/>
          <a:stretch>
            <a:fillRect/>
          </a:stretch>
        </p:blipFill>
        <p:spPr>
          <a:xfrm>
            <a:off x="5894641" y="4572000"/>
            <a:ext cx="3269158" cy="2286000"/>
          </a:xfrm>
          <a:prstGeom prst="rect">
            <a:avLst/>
          </a:prstGeom>
        </p:spPr>
      </p:pic>
    </p:spTree>
    <p:extLst>
      <p:ext uri="{BB962C8B-B14F-4D97-AF65-F5344CB8AC3E}">
        <p14:creationId xmlns:p14="http://schemas.microsoft.com/office/powerpoint/2010/main" val="3647619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71480"/>
            <a:ext cx="9144000" cy="4093428"/>
          </a:xfrm>
          <a:prstGeom prst="rect">
            <a:avLst/>
          </a:prstGeom>
          <a:noFill/>
        </p:spPr>
        <p:txBody>
          <a:bodyPr wrap="square" rtlCol="0">
            <a:spAutoFit/>
          </a:bodyPr>
          <a:lstStyle/>
          <a:p>
            <a:pPr algn="just">
              <a:spcBef>
                <a:spcPct val="0"/>
              </a:spcBef>
              <a:buFontTx/>
              <a:buNone/>
            </a:pPr>
            <a:r>
              <a:rPr lang="fr-FR" sz="2000" dirty="0">
                <a:solidFill>
                  <a:srgbClr val="00B050"/>
                </a:solidFill>
              </a:rPr>
              <a:t>Jusqu'à présent, nous avons étudié les processus aléatoires dans le domaine temporel. Il est souvent très utile d'étudier également les processus aléatoires dans le domaine fréquentiel. </a:t>
            </a:r>
          </a:p>
          <a:p>
            <a:pPr algn="just">
              <a:spcBef>
                <a:spcPct val="0"/>
              </a:spcBef>
              <a:buFontTx/>
              <a:buNone/>
            </a:pPr>
            <a:endParaRPr lang="fr-FR" sz="2000" dirty="0"/>
          </a:p>
          <a:p>
            <a:pPr algn="just">
              <a:spcBef>
                <a:spcPct val="0"/>
              </a:spcBef>
              <a:buFontTx/>
              <a:buNone/>
            </a:pPr>
            <a:r>
              <a:rPr lang="fr-FR" sz="2000" dirty="0">
                <a:solidFill>
                  <a:srgbClr val="7030A0"/>
                </a:solidFill>
              </a:rPr>
              <a:t>Pour ce faire, nous devons utiliser la transformée de Fourier.</a:t>
            </a:r>
          </a:p>
          <a:p>
            <a:pPr algn="just">
              <a:spcBef>
                <a:spcPct val="0"/>
              </a:spcBef>
              <a:buFontTx/>
              <a:buNone/>
            </a:pPr>
            <a:endParaRPr lang="fr-FR" sz="2000" dirty="0"/>
          </a:p>
          <a:p>
            <a:pPr algn="just">
              <a:spcBef>
                <a:spcPct val="0"/>
              </a:spcBef>
              <a:buFontTx/>
              <a:buNone/>
            </a:pPr>
            <a:r>
              <a:rPr lang="fr-FR" sz="2000" dirty="0"/>
              <a:t> </a:t>
            </a:r>
            <a:r>
              <a:rPr lang="fr-FR" sz="2000" dirty="0">
                <a:solidFill>
                  <a:srgbClr val="002060"/>
                </a:solidFill>
              </a:rPr>
              <a:t>Considérons un processus aléatoire stationnaire au sens large (WSS) X (t) avec fonction d'autocorrélation R</a:t>
            </a:r>
            <a:r>
              <a:rPr lang="fr-FR" sz="2000" baseline="-25000" dirty="0">
                <a:solidFill>
                  <a:srgbClr val="002060"/>
                </a:solidFill>
              </a:rPr>
              <a:t>X</a:t>
            </a:r>
            <a:r>
              <a:rPr lang="fr-FR" sz="2000" dirty="0">
                <a:solidFill>
                  <a:srgbClr val="002060"/>
                </a:solidFill>
              </a:rPr>
              <a:t>(τ).</a:t>
            </a:r>
            <a:r>
              <a:rPr lang="fr-FR" sz="2000" dirty="0"/>
              <a:t> </a:t>
            </a:r>
          </a:p>
          <a:p>
            <a:pPr algn="just">
              <a:spcBef>
                <a:spcPct val="0"/>
              </a:spcBef>
              <a:buFontTx/>
              <a:buNone/>
            </a:pPr>
            <a:endParaRPr lang="fr-FR" sz="2000" dirty="0"/>
          </a:p>
          <a:p>
            <a:pPr algn="just">
              <a:spcBef>
                <a:spcPct val="0"/>
              </a:spcBef>
              <a:buFontTx/>
              <a:buNone/>
            </a:pPr>
            <a:r>
              <a:rPr lang="fr-FR" sz="2000" dirty="0">
                <a:solidFill>
                  <a:srgbClr val="00B0F0"/>
                </a:solidFill>
              </a:rPr>
              <a:t>Nous définissons la densité spectrale de puissance (PSD) de X(t) comme la transformée de Fourier de R</a:t>
            </a:r>
            <a:r>
              <a:rPr lang="fr-FR" sz="2000" baseline="-25000" dirty="0">
                <a:solidFill>
                  <a:srgbClr val="00B0F0"/>
                </a:solidFill>
              </a:rPr>
              <a:t>X</a:t>
            </a:r>
            <a:r>
              <a:rPr lang="fr-FR" sz="2000" dirty="0">
                <a:solidFill>
                  <a:srgbClr val="00B0F0"/>
                </a:solidFill>
              </a:rPr>
              <a:t>(τ). </a:t>
            </a:r>
          </a:p>
          <a:p>
            <a:pPr algn="just">
              <a:spcBef>
                <a:spcPct val="0"/>
              </a:spcBef>
              <a:buFontTx/>
              <a:buNone/>
            </a:pPr>
            <a:endParaRPr lang="fr-FR" sz="2000" dirty="0"/>
          </a:p>
          <a:p>
            <a:pPr algn="just">
              <a:spcBef>
                <a:spcPct val="0"/>
              </a:spcBef>
              <a:buFontTx/>
              <a:buNone/>
            </a:pPr>
            <a:r>
              <a:rPr lang="fr-FR" sz="2000" dirty="0">
                <a:solidFill>
                  <a:schemeClr val="accent2">
                    <a:lumMod val="75000"/>
                  </a:schemeClr>
                </a:solidFill>
              </a:rPr>
              <a:t>Nous noterons la DSP de X (t), par S</a:t>
            </a:r>
            <a:r>
              <a:rPr lang="fr-FR" sz="2000" baseline="-25000" dirty="0">
                <a:solidFill>
                  <a:schemeClr val="accent2">
                    <a:lumMod val="75000"/>
                  </a:schemeClr>
                </a:solidFill>
              </a:rPr>
              <a:t>X</a:t>
            </a:r>
            <a:r>
              <a:rPr lang="fr-FR" sz="2000" dirty="0">
                <a:solidFill>
                  <a:schemeClr val="accent2">
                    <a:lumMod val="75000"/>
                  </a:schemeClr>
                </a:solidFill>
              </a:rPr>
              <a:t>(f). Plus précisément, nous pouvons écrire </a:t>
            </a:r>
            <a:endParaRPr lang="fr-FR" sz="2000" b="1" u="sng" dirty="0">
              <a:solidFill>
                <a:schemeClr val="accent2">
                  <a:lumMod val="75000"/>
                </a:schemeClr>
              </a:solidFill>
            </a:endParaRPr>
          </a:p>
        </p:txBody>
      </p:sp>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DENSITE SPECTRALE DE PUISSANCE (DSP)</a:t>
            </a:r>
          </a:p>
        </p:txBody>
      </p:sp>
      <p:pic>
        <p:nvPicPr>
          <p:cNvPr id="2" name="Image 1">
            <a:extLst>
              <a:ext uri="{FF2B5EF4-FFF2-40B4-BE49-F238E27FC236}">
                <a16:creationId xmlns:a16="http://schemas.microsoft.com/office/drawing/2014/main" id="{41BFB809-3E2F-4C6C-A997-6175949D2EC2}"/>
              </a:ext>
            </a:extLst>
          </p:cNvPr>
          <p:cNvPicPr>
            <a:picLocks noChangeAspect="1"/>
          </p:cNvPicPr>
          <p:nvPr/>
        </p:nvPicPr>
        <p:blipFill>
          <a:blip r:embed="rId2"/>
          <a:stretch>
            <a:fillRect/>
          </a:stretch>
        </p:blipFill>
        <p:spPr>
          <a:xfrm>
            <a:off x="1758710" y="4774425"/>
            <a:ext cx="5825625" cy="958831"/>
          </a:xfrm>
          <a:prstGeom prst="rect">
            <a:avLst/>
          </a:prstGeom>
        </p:spPr>
      </p:pic>
      <p:pic>
        <p:nvPicPr>
          <p:cNvPr id="3" name="Image 2">
            <a:extLst>
              <a:ext uri="{FF2B5EF4-FFF2-40B4-BE49-F238E27FC236}">
                <a16:creationId xmlns:a16="http://schemas.microsoft.com/office/drawing/2014/main" id="{B38DECBD-16B6-4B71-A333-8B8C92403C7A}"/>
              </a:ext>
            </a:extLst>
          </p:cNvPr>
          <p:cNvPicPr>
            <a:picLocks noChangeAspect="1"/>
          </p:cNvPicPr>
          <p:nvPr/>
        </p:nvPicPr>
        <p:blipFill>
          <a:blip r:embed="rId3"/>
          <a:stretch>
            <a:fillRect/>
          </a:stretch>
        </p:blipFill>
        <p:spPr>
          <a:xfrm>
            <a:off x="1776905" y="5576949"/>
            <a:ext cx="5807429" cy="1281051"/>
          </a:xfrm>
          <a:prstGeom prst="rect">
            <a:avLst/>
          </a:prstGeom>
        </p:spPr>
      </p:pic>
    </p:spTree>
    <p:extLst>
      <p:ext uri="{BB962C8B-B14F-4D97-AF65-F5344CB8AC3E}">
        <p14:creationId xmlns:p14="http://schemas.microsoft.com/office/powerpoint/2010/main" val="2925822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DENSITE SPECTRALE DE PUISSANCE (DSP)</a:t>
            </a:r>
          </a:p>
        </p:txBody>
      </p:sp>
      <p:pic>
        <p:nvPicPr>
          <p:cNvPr id="2" name="Image 1">
            <a:extLst>
              <a:ext uri="{FF2B5EF4-FFF2-40B4-BE49-F238E27FC236}">
                <a16:creationId xmlns:a16="http://schemas.microsoft.com/office/drawing/2014/main" id="{41BFB809-3E2F-4C6C-A997-6175949D2EC2}"/>
              </a:ext>
            </a:extLst>
          </p:cNvPr>
          <p:cNvPicPr>
            <a:picLocks noChangeAspect="1"/>
          </p:cNvPicPr>
          <p:nvPr/>
        </p:nvPicPr>
        <p:blipFill>
          <a:blip r:embed="rId2"/>
          <a:stretch>
            <a:fillRect/>
          </a:stretch>
        </p:blipFill>
        <p:spPr>
          <a:xfrm>
            <a:off x="1547664" y="1246033"/>
            <a:ext cx="5825625" cy="958831"/>
          </a:xfrm>
          <a:prstGeom prst="rect">
            <a:avLst/>
          </a:prstGeom>
        </p:spPr>
      </p:pic>
      <p:pic>
        <p:nvPicPr>
          <p:cNvPr id="3" name="Image 2">
            <a:extLst>
              <a:ext uri="{FF2B5EF4-FFF2-40B4-BE49-F238E27FC236}">
                <a16:creationId xmlns:a16="http://schemas.microsoft.com/office/drawing/2014/main" id="{B38DECBD-16B6-4B71-A333-8B8C92403C7A}"/>
              </a:ext>
            </a:extLst>
          </p:cNvPr>
          <p:cNvPicPr>
            <a:picLocks noChangeAspect="1"/>
          </p:cNvPicPr>
          <p:nvPr/>
        </p:nvPicPr>
        <p:blipFill>
          <a:blip r:embed="rId3"/>
          <a:stretch>
            <a:fillRect/>
          </a:stretch>
        </p:blipFill>
        <p:spPr>
          <a:xfrm>
            <a:off x="1547664" y="2435981"/>
            <a:ext cx="5807429" cy="1281051"/>
          </a:xfrm>
          <a:prstGeom prst="rect">
            <a:avLst/>
          </a:prstGeom>
        </p:spPr>
      </p:pic>
      <p:sp>
        <p:nvSpPr>
          <p:cNvPr id="4" name="ZoneTexte 3">
            <a:extLst>
              <a:ext uri="{FF2B5EF4-FFF2-40B4-BE49-F238E27FC236}">
                <a16:creationId xmlns:a16="http://schemas.microsoft.com/office/drawing/2014/main" id="{D72462BB-A5FF-4943-AD5B-6C853C334BEB}"/>
              </a:ext>
            </a:extLst>
          </p:cNvPr>
          <p:cNvSpPr txBox="1"/>
          <p:nvPr/>
        </p:nvSpPr>
        <p:spPr>
          <a:xfrm>
            <a:off x="0" y="3903439"/>
            <a:ext cx="9144000" cy="461665"/>
          </a:xfrm>
          <a:prstGeom prst="rect">
            <a:avLst/>
          </a:prstGeom>
          <a:noFill/>
        </p:spPr>
        <p:txBody>
          <a:bodyPr wrap="square" rtlCol="1">
            <a:spAutoFit/>
          </a:bodyPr>
          <a:lstStyle/>
          <a:p>
            <a:pPr algn="ctr"/>
            <a:r>
              <a:rPr lang="fr-FR" sz="2400" b="1" dirty="0">
                <a:solidFill>
                  <a:srgbClr val="C00000"/>
                </a:solidFill>
              </a:rPr>
              <a:t>C’est le théorème de Wiener-</a:t>
            </a:r>
            <a:r>
              <a:rPr lang="fr-FR" sz="2400" b="1" dirty="0" err="1">
                <a:solidFill>
                  <a:srgbClr val="C00000"/>
                </a:solidFill>
              </a:rPr>
              <a:t>Khinchine</a:t>
            </a:r>
            <a:endParaRPr lang="ar-DZ" sz="2400" b="1" dirty="0">
              <a:solidFill>
                <a:srgbClr val="C00000"/>
              </a:solidFill>
            </a:endParaRPr>
          </a:p>
        </p:txBody>
      </p:sp>
    </p:spTree>
    <p:extLst>
      <p:ext uri="{BB962C8B-B14F-4D97-AF65-F5344CB8AC3E}">
        <p14:creationId xmlns:p14="http://schemas.microsoft.com/office/powerpoint/2010/main" val="274643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71480"/>
            <a:ext cx="9144000" cy="2554545"/>
          </a:xfrm>
          <a:prstGeom prst="rect">
            <a:avLst/>
          </a:prstGeom>
          <a:noFill/>
        </p:spPr>
        <p:txBody>
          <a:bodyPr wrap="square" rtlCol="0">
            <a:spAutoFit/>
          </a:bodyPr>
          <a:lstStyle/>
          <a:p>
            <a:pPr algn="just">
              <a:spcBef>
                <a:spcPct val="0"/>
              </a:spcBef>
              <a:buFontTx/>
              <a:buNone/>
            </a:pPr>
            <a:r>
              <a:rPr lang="fr-FR" sz="2000" dirty="0">
                <a:solidFill>
                  <a:schemeClr val="accent2">
                    <a:lumMod val="75000"/>
                  </a:schemeClr>
                </a:solidFill>
              </a:rPr>
              <a:t>Comme nous l'avons vu précédemment, si X(t) est un processus aléatoire réel, alors R</a:t>
            </a:r>
            <a:r>
              <a:rPr lang="fr-FR" sz="2000" baseline="-25000" dirty="0">
                <a:solidFill>
                  <a:schemeClr val="accent2">
                    <a:lumMod val="75000"/>
                  </a:schemeClr>
                </a:solidFill>
              </a:rPr>
              <a:t>X</a:t>
            </a:r>
            <a:r>
              <a:rPr lang="fr-FR" sz="2000" dirty="0">
                <a:solidFill>
                  <a:schemeClr val="accent2">
                    <a:lumMod val="75000"/>
                  </a:schemeClr>
                </a:solidFill>
              </a:rPr>
              <a:t>(τ) est une fonction réelle et paire par rapport à τ. </a:t>
            </a:r>
          </a:p>
          <a:p>
            <a:pPr algn="just">
              <a:spcBef>
                <a:spcPct val="0"/>
              </a:spcBef>
              <a:buFontTx/>
              <a:buNone/>
            </a:pPr>
            <a:endParaRPr lang="fr-FR" sz="2000" dirty="0"/>
          </a:p>
          <a:p>
            <a:pPr algn="just">
              <a:spcBef>
                <a:spcPct val="0"/>
              </a:spcBef>
              <a:buFontTx/>
              <a:buNone/>
            </a:pPr>
            <a:r>
              <a:rPr lang="fr-FR" sz="2000" dirty="0">
                <a:solidFill>
                  <a:srgbClr val="002060"/>
                </a:solidFill>
              </a:rPr>
              <a:t>À partir des propriétés de la transformée de Fourier, nous concluons que la DSP S</a:t>
            </a:r>
            <a:r>
              <a:rPr lang="fr-FR" sz="2000" baseline="-25000" dirty="0">
                <a:solidFill>
                  <a:srgbClr val="002060"/>
                </a:solidFill>
              </a:rPr>
              <a:t>X</a:t>
            </a:r>
            <a:r>
              <a:rPr lang="fr-FR" sz="2000" dirty="0">
                <a:solidFill>
                  <a:srgbClr val="002060"/>
                </a:solidFill>
              </a:rPr>
              <a:t>(f) est également une fonction réelle et paire par rapport à f. </a:t>
            </a:r>
          </a:p>
          <a:p>
            <a:pPr algn="just">
              <a:spcBef>
                <a:spcPct val="0"/>
              </a:spcBef>
              <a:buFontTx/>
              <a:buNone/>
            </a:pPr>
            <a:endParaRPr lang="fr-FR" sz="2000" dirty="0"/>
          </a:p>
          <a:p>
            <a:pPr algn="just">
              <a:spcBef>
                <a:spcPct val="0"/>
              </a:spcBef>
              <a:buFontTx/>
              <a:buNone/>
            </a:pPr>
            <a:r>
              <a:rPr lang="fr-FR" sz="2000" dirty="0">
                <a:solidFill>
                  <a:srgbClr val="00B050"/>
                </a:solidFill>
              </a:rPr>
              <a:t>Aussi, d'après ce que nous discuterons plus tard, nous pouvons conclure que S</a:t>
            </a:r>
            <a:r>
              <a:rPr lang="fr-FR" sz="2000" baseline="-25000" dirty="0">
                <a:solidFill>
                  <a:srgbClr val="00B050"/>
                </a:solidFill>
              </a:rPr>
              <a:t>X</a:t>
            </a:r>
            <a:r>
              <a:rPr lang="fr-FR" sz="2000" dirty="0">
                <a:solidFill>
                  <a:srgbClr val="00B050"/>
                </a:solidFill>
              </a:rPr>
              <a:t>(f) est non négatif pour tout f. </a:t>
            </a:r>
            <a:endParaRPr lang="fr-FR" sz="2000" b="1" u="sng" dirty="0">
              <a:solidFill>
                <a:srgbClr val="00B050"/>
              </a:solidFill>
            </a:endParaRPr>
          </a:p>
        </p:txBody>
      </p:sp>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DENSITE SPECTRALE DE PUISSANCE (DSP)</a:t>
            </a:r>
          </a:p>
        </p:txBody>
      </p:sp>
      <p:pic>
        <p:nvPicPr>
          <p:cNvPr id="4" name="Image 3">
            <a:extLst>
              <a:ext uri="{FF2B5EF4-FFF2-40B4-BE49-F238E27FC236}">
                <a16:creationId xmlns:a16="http://schemas.microsoft.com/office/drawing/2014/main" id="{CBBFDA05-7A29-4A61-9B7A-3332AF01C04D}"/>
              </a:ext>
            </a:extLst>
          </p:cNvPr>
          <p:cNvPicPr>
            <a:picLocks noChangeAspect="1"/>
          </p:cNvPicPr>
          <p:nvPr/>
        </p:nvPicPr>
        <p:blipFill>
          <a:blip r:embed="rId2"/>
          <a:stretch>
            <a:fillRect/>
          </a:stretch>
        </p:blipFill>
        <p:spPr>
          <a:xfrm>
            <a:off x="2271172" y="3128962"/>
            <a:ext cx="3172366" cy="1092126"/>
          </a:xfrm>
          <a:prstGeom prst="rect">
            <a:avLst/>
          </a:prstGeom>
        </p:spPr>
      </p:pic>
      <p:sp>
        <p:nvSpPr>
          <p:cNvPr id="5" name="ZoneTexte 4">
            <a:extLst>
              <a:ext uri="{FF2B5EF4-FFF2-40B4-BE49-F238E27FC236}">
                <a16:creationId xmlns:a16="http://schemas.microsoft.com/office/drawing/2014/main" id="{2ED21DC7-1FEA-4041-A6EF-D9703C15E958}"/>
              </a:ext>
            </a:extLst>
          </p:cNvPr>
          <p:cNvSpPr txBox="1"/>
          <p:nvPr/>
        </p:nvSpPr>
        <p:spPr>
          <a:xfrm>
            <a:off x="5436096" y="3284984"/>
            <a:ext cx="1008112" cy="430887"/>
          </a:xfrm>
          <a:prstGeom prst="rect">
            <a:avLst/>
          </a:prstGeom>
          <a:noFill/>
        </p:spPr>
        <p:txBody>
          <a:bodyPr wrap="square" rtlCol="1">
            <a:spAutoFit/>
          </a:bodyPr>
          <a:lstStyle/>
          <a:p>
            <a:r>
              <a:rPr lang="fr-FR" sz="2200" dirty="0">
                <a:sym typeface="Symbol" panose="05050102010706020507" pitchFamily="18" charset="2"/>
              </a:rPr>
              <a:t> f</a:t>
            </a:r>
            <a:endParaRPr lang="ar-DZ" sz="2200" dirty="0"/>
          </a:p>
        </p:txBody>
      </p:sp>
      <p:sp>
        <p:nvSpPr>
          <p:cNvPr id="8" name="ZoneTexte 7">
            <a:extLst>
              <a:ext uri="{FF2B5EF4-FFF2-40B4-BE49-F238E27FC236}">
                <a16:creationId xmlns:a16="http://schemas.microsoft.com/office/drawing/2014/main" id="{44C84E2D-8F24-4C44-A731-6D88CD7A6614}"/>
              </a:ext>
            </a:extLst>
          </p:cNvPr>
          <p:cNvSpPr txBox="1"/>
          <p:nvPr/>
        </p:nvSpPr>
        <p:spPr>
          <a:xfrm>
            <a:off x="5436096" y="3718193"/>
            <a:ext cx="1008112" cy="430887"/>
          </a:xfrm>
          <a:prstGeom prst="rect">
            <a:avLst/>
          </a:prstGeom>
          <a:noFill/>
        </p:spPr>
        <p:txBody>
          <a:bodyPr wrap="square" rtlCol="1">
            <a:spAutoFit/>
          </a:bodyPr>
          <a:lstStyle/>
          <a:p>
            <a:r>
              <a:rPr lang="fr-FR" sz="2200" dirty="0">
                <a:sym typeface="Symbol" panose="05050102010706020507" pitchFamily="18" charset="2"/>
              </a:rPr>
              <a:t> f</a:t>
            </a:r>
            <a:endParaRPr lang="ar-DZ" sz="2200" dirty="0"/>
          </a:p>
        </p:txBody>
      </p:sp>
      <p:pic>
        <p:nvPicPr>
          <p:cNvPr id="9" name="Image 8">
            <a:extLst>
              <a:ext uri="{FF2B5EF4-FFF2-40B4-BE49-F238E27FC236}">
                <a16:creationId xmlns:a16="http://schemas.microsoft.com/office/drawing/2014/main" id="{82E08213-ACE6-4292-95AA-4E3CCC721A3C}"/>
              </a:ext>
            </a:extLst>
          </p:cNvPr>
          <p:cNvPicPr>
            <a:picLocks noChangeAspect="1"/>
          </p:cNvPicPr>
          <p:nvPr/>
        </p:nvPicPr>
        <p:blipFill>
          <a:blip r:embed="rId3"/>
          <a:stretch>
            <a:fillRect/>
          </a:stretch>
        </p:blipFill>
        <p:spPr>
          <a:xfrm>
            <a:off x="1837071" y="5085184"/>
            <a:ext cx="4652600" cy="1450811"/>
          </a:xfrm>
          <a:prstGeom prst="rect">
            <a:avLst/>
          </a:prstGeom>
        </p:spPr>
      </p:pic>
      <p:sp>
        <p:nvSpPr>
          <p:cNvPr id="2" name="ZoneTexte 1">
            <a:extLst>
              <a:ext uri="{FF2B5EF4-FFF2-40B4-BE49-F238E27FC236}">
                <a16:creationId xmlns:a16="http://schemas.microsoft.com/office/drawing/2014/main" id="{1587C487-0001-46AD-99E5-41DEFAFA9427}"/>
              </a:ext>
            </a:extLst>
          </p:cNvPr>
          <p:cNvSpPr txBox="1"/>
          <p:nvPr/>
        </p:nvSpPr>
        <p:spPr>
          <a:xfrm>
            <a:off x="0" y="4643844"/>
            <a:ext cx="6804248" cy="707886"/>
          </a:xfrm>
          <a:prstGeom prst="rect">
            <a:avLst/>
          </a:prstGeom>
          <a:noFill/>
        </p:spPr>
        <p:txBody>
          <a:bodyPr wrap="square" rtlCol="1">
            <a:spAutoFit/>
          </a:bodyPr>
          <a:lstStyle/>
          <a:p>
            <a:r>
              <a:rPr lang="fr-FR" sz="2000" b="1" dirty="0">
                <a:solidFill>
                  <a:srgbClr val="C00000"/>
                </a:solidFill>
              </a:rPr>
              <a:t>La puissance du Processus stochastique peut être calculée par :</a:t>
            </a:r>
            <a:endParaRPr lang="ar-DZ" sz="2000" b="1" dirty="0">
              <a:solidFill>
                <a:srgbClr val="C00000"/>
              </a:solidFill>
            </a:endParaRPr>
          </a:p>
        </p:txBody>
      </p:sp>
      <p:pic>
        <p:nvPicPr>
          <p:cNvPr id="3" name="Image 2">
            <a:extLst>
              <a:ext uri="{FF2B5EF4-FFF2-40B4-BE49-F238E27FC236}">
                <a16:creationId xmlns:a16="http://schemas.microsoft.com/office/drawing/2014/main" id="{E15501B5-CDDB-4A40-BCB9-D4A28B072B16}"/>
              </a:ext>
            </a:extLst>
          </p:cNvPr>
          <p:cNvPicPr>
            <a:picLocks noChangeAspect="1"/>
          </p:cNvPicPr>
          <p:nvPr/>
        </p:nvPicPr>
        <p:blipFill>
          <a:blip r:embed="rId4"/>
          <a:stretch>
            <a:fillRect/>
          </a:stretch>
        </p:blipFill>
        <p:spPr>
          <a:xfrm>
            <a:off x="703596" y="5267679"/>
            <a:ext cx="1133475" cy="1617705"/>
          </a:xfrm>
          <a:prstGeom prst="rect">
            <a:avLst/>
          </a:prstGeom>
        </p:spPr>
      </p:pic>
      <p:pic>
        <p:nvPicPr>
          <p:cNvPr id="10" name="Image 9">
            <a:extLst>
              <a:ext uri="{FF2B5EF4-FFF2-40B4-BE49-F238E27FC236}">
                <a16:creationId xmlns:a16="http://schemas.microsoft.com/office/drawing/2014/main" id="{53D76B4A-7158-49CF-BB41-303E1D8C1E08}"/>
              </a:ext>
            </a:extLst>
          </p:cNvPr>
          <p:cNvPicPr>
            <a:picLocks noChangeAspect="1"/>
          </p:cNvPicPr>
          <p:nvPr/>
        </p:nvPicPr>
        <p:blipFill>
          <a:blip r:embed="rId5"/>
          <a:stretch>
            <a:fillRect/>
          </a:stretch>
        </p:blipFill>
        <p:spPr>
          <a:xfrm>
            <a:off x="7448550" y="6432376"/>
            <a:ext cx="1695450" cy="381000"/>
          </a:xfrm>
          <a:prstGeom prst="rect">
            <a:avLst/>
          </a:prstGeom>
        </p:spPr>
      </p:pic>
      <p:pic>
        <p:nvPicPr>
          <p:cNvPr id="11" name="Image 10">
            <a:extLst>
              <a:ext uri="{FF2B5EF4-FFF2-40B4-BE49-F238E27FC236}">
                <a16:creationId xmlns:a16="http://schemas.microsoft.com/office/drawing/2014/main" id="{CBF8C646-469E-47F7-9487-55C5D524F6C2}"/>
              </a:ext>
            </a:extLst>
          </p:cNvPr>
          <p:cNvPicPr>
            <a:picLocks noChangeAspect="1"/>
          </p:cNvPicPr>
          <p:nvPr/>
        </p:nvPicPr>
        <p:blipFill>
          <a:blip r:embed="rId6"/>
          <a:stretch>
            <a:fillRect/>
          </a:stretch>
        </p:blipFill>
        <p:spPr>
          <a:xfrm>
            <a:off x="7884368" y="4869160"/>
            <a:ext cx="676275" cy="523875"/>
          </a:xfrm>
          <a:prstGeom prst="rect">
            <a:avLst/>
          </a:prstGeom>
        </p:spPr>
      </p:pic>
      <p:pic>
        <p:nvPicPr>
          <p:cNvPr id="13" name="Image 12">
            <a:extLst>
              <a:ext uri="{FF2B5EF4-FFF2-40B4-BE49-F238E27FC236}">
                <a16:creationId xmlns:a16="http://schemas.microsoft.com/office/drawing/2014/main" id="{DE1285EE-AFBD-4541-A4B1-6F930BF3315D}"/>
              </a:ext>
            </a:extLst>
          </p:cNvPr>
          <p:cNvPicPr>
            <a:picLocks noChangeAspect="1"/>
          </p:cNvPicPr>
          <p:nvPr/>
        </p:nvPicPr>
        <p:blipFill>
          <a:blip r:embed="rId7"/>
          <a:stretch>
            <a:fillRect/>
          </a:stretch>
        </p:blipFill>
        <p:spPr>
          <a:xfrm>
            <a:off x="8159824" y="5468069"/>
            <a:ext cx="228600" cy="1057275"/>
          </a:xfrm>
          <a:prstGeom prst="rect">
            <a:avLst/>
          </a:prstGeom>
        </p:spPr>
      </p:pic>
      <p:sp>
        <p:nvSpPr>
          <p:cNvPr id="14" name="ZoneTexte 13">
            <a:extLst>
              <a:ext uri="{FF2B5EF4-FFF2-40B4-BE49-F238E27FC236}">
                <a16:creationId xmlns:a16="http://schemas.microsoft.com/office/drawing/2014/main" id="{40E2721F-ADFE-48B7-9928-187A1F0BB360}"/>
              </a:ext>
            </a:extLst>
          </p:cNvPr>
          <p:cNvSpPr txBox="1"/>
          <p:nvPr/>
        </p:nvSpPr>
        <p:spPr>
          <a:xfrm>
            <a:off x="7092281" y="4891008"/>
            <a:ext cx="823084" cy="523220"/>
          </a:xfrm>
          <a:prstGeom prst="rect">
            <a:avLst/>
          </a:prstGeom>
          <a:noFill/>
        </p:spPr>
        <p:txBody>
          <a:bodyPr wrap="square" rtlCol="1">
            <a:spAutoFit/>
          </a:bodyPr>
          <a:lstStyle/>
          <a:p>
            <a:r>
              <a:rPr lang="fr-FR" sz="2800" b="1" dirty="0">
                <a:solidFill>
                  <a:srgbClr val="C00000"/>
                </a:solidFill>
              </a:rPr>
              <a:t>Où :</a:t>
            </a:r>
            <a:endParaRPr lang="ar-DZ" sz="2800" b="1" dirty="0">
              <a:solidFill>
                <a:srgbClr val="C00000"/>
              </a:solidFill>
            </a:endParaRPr>
          </a:p>
        </p:txBody>
      </p:sp>
    </p:spTree>
    <p:extLst>
      <p:ext uri="{BB962C8B-B14F-4D97-AF65-F5344CB8AC3E}">
        <p14:creationId xmlns:p14="http://schemas.microsoft.com/office/powerpoint/2010/main" val="2291164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71480"/>
            <a:ext cx="9144000" cy="3200876"/>
          </a:xfrm>
          <a:prstGeom prst="rect">
            <a:avLst/>
          </a:prstGeom>
          <a:noFill/>
        </p:spPr>
        <p:txBody>
          <a:bodyPr wrap="square" rtlCol="0">
            <a:spAutoFit/>
          </a:bodyPr>
          <a:lstStyle/>
          <a:p>
            <a:pPr algn="just">
              <a:spcBef>
                <a:spcPct val="0"/>
              </a:spcBef>
              <a:buFontTx/>
              <a:buNone/>
            </a:pPr>
            <a:r>
              <a:rPr lang="fr-FR" sz="2200" b="1" u="sng" dirty="0">
                <a:solidFill>
                  <a:srgbClr val="FF0000"/>
                </a:solidFill>
              </a:rPr>
              <a:t>Exercice</a:t>
            </a:r>
          </a:p>
          <a:p>
            <a:pPr algn="just">
              <a:spcBef>
                <a:spcPct val="0"/>
              </a:spcBef>
              <a:buFontTx/>
              <a:buNone/>
            </a:pPr>
            <a:r>
              <a:rPr lang="fr-FR" sz="2000" dirty="0">
                <a:solidFill>
                  <a:srgbClr val="002060"/>
                </a:solidFill>
              </a:rPr>
              <a:t>Considérons un processus aléatoire stationnaire au sens large (du second ordre ou WSS) X(t) avec RX(τ) = e </a:t>
            </a:r>
            <a:r>
              <a:rPr lang="fr-FR" sz="2000" baseline="30000" dirty="0">
                <a:solidFill>
                  <a:srgbClr val="002060"/>
                </a:solidFill>
              </a:rPr>
              <a:t>− a | τ |</a:t>
            </a:r>
            <a:r>
              <a:rPr lang="fr-FR" sz="2000" dirty="0">
                <a:solidFill>
                  <a:srgbClr val="002060"/>
                </a:solidFill>
              </a:rPr>
              <a:t>, où a est un nombre réel positif. </a:t>
            </a:r>
          </a:p>
          <a:p>
            <a:pPr algn="just">
              <a:spcBef>
                <a:spcPct val="0"/>
              </a:spcBef>
              <a:buFontTx/>
              <a:buNone/>
            </a:pPr>
            <a:r>
              <a:rPr lang="fr-FR" sz="2000" dirty="0">
                <a:solidFill>
                  <a:srgbClr val="002060"/>
                </a:solidFill>
              </a:rPr>
              <a:t>Trouvez le PSD de X (t). </a:t>
            </a:r>
          </a:p>
          <a:p>
            <a:pPr algn="just">
              <a:spcBef>
                <a:spcPct val="0"/>
              </a:spcBef>
              <a:buFontTx/>
              <a:buNone/>
            </a:pPr>
            <a:endParaRPr lang="fr-FR" sz="2000" dirty="0">
              <a:solidFill>
                <a:srgbClr val="FF0000"/>
              </a:solidFill>
            </a:endParaRPr>
          </a:p>
          <a:p>
            <a:pPr algn="just">
              <a:spcBef>
                <a:spcPct val="0"/>
              </a:spcBef>
              <a:buFontTx/>
              <a:buNone/>
            </a:pPr>
            <a:endParaRPr lang="fr-FR" sz="2000" dirty="0">
              <a:solidFill>
                <a:srgbClr val="FF0000"/>
              </a:solidFill>
            </a:endParaRPr>
          </a:p>
          <a:p>
            <a:pPr algn="just">
              <a:spcBef>
                <a:spcPct val="0"/>
              </a:spcBef>
              <a:buFontTx/>
              <a:buNone/>
            </a:pPr>
            <a:r>
              <a:rPr lang="fr-FR" sz="2000" b="1" u="sng" dirty="0">
                <a:solidFill>
                  <a:srgbClr val="FF0000"/>
                </a:solidFill>
              </a:rPr>
              <a:t>Solution</a:t>
            </a:r>
          </a:p>
          <a:p>
            <a:pPr algn="just">
              <a:spcBef>
                <a:spcPct val="0"/>
              </a:spcBef>
              <a:buFontTx/>
              <a:buNone/>
            </a:pPr>
            <a:r>
              <a:rPr lang="fr-FR" sz="2000" dirty="0">
                <a:solidFill>
                  <a:srgbClr val="00B050"/>
                </a:solidFill>
              </a:rPr>
              <a:t>Nous devons trouver la transformée de Fourier de RX (τ). Nous pouvons le faire en regardant une table de transformée de Fourier ou en trouvant la transformée de Fourier directement comme suit. </a:t>
            </a:r>
          </a:p>
        </p:txBody>
      </p:sp>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DENSITE SPECTRALE DE PUISSANCE (DSP)</a:t>
            </a:r>
          </a:p>
        </p:txBody>
      </p:sp>
      <p:pic>
        <p:nvPicPr>
          <p:cNvPr id="2" name="Image 1">
            <a:extLst>
              <a:ext uri="{FF2B5EF4-FFF2-40B4-BE49-F238E27FC236}">
                <a16:creationId xmlns:a16="http://schemas.microsoft.com/office/drawing/2014/main" id="{85CA1AFA-D6FC-4843-B639-2E4A2FEA473B}"/>
              </a:ext>
            </a:extLst>
          </p:cNvPr>
          <p:cNvPicPr>
            <a:picLocks noChangeAspect="1"/>
          </p:cNvPicPr>
          <p:nvPr/>
        </p:nvPicPr>
        <p:blipFill>
          <a:blip r:embed="rId2"/>
          <a:stretch>
            <a:fillRect/>
          </a:stretch>
        </p:blipFill>
        <p:spPr>
          <a:xfrm>
            <a:off x="2040051" y="3772356"/>
            <a:ext cx="5356681" cy="3085645"/>
          </a:xfrm>
          <a:prstGeom prst="rect">
            <a:avLst/>
          </a:prstGeom>
        </p:spPr>
      </p:pic>
    </p:spTree>
    <p:extLst>
      <p:ext uri="{BB962C8B-B14F-4D97-AF65-F5344CB8AC3E}">
        <p14:creationId xmlns:p14="http://schemas.microsoft.com/office/powerpoint/2010/main" val="814511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829161"/>
            <a:ext cx="9144000" cy="1015663"/>
          </a:xfrm>
          <a:prstGeom prst="rect">
            <a:avLst/>
          </a:prstGeom>
          <a:noFill/>
        </p:spPr>
        <p:txBody>
          <a:bodyPr wrap="square" rtlCol="0">
            <a:spAutoFit/>
          </a:bodyPr>
          <a:lstStyle/>
          <a:p>
            <a:pPr algn="just">
              <a:spcBef>
                <a:spcPct val="0"/>
              </a:spcBef>
              <a:buFontTx/>
              <a:buNone/>
            </a:pPr>
            <a:r>
              <a:rPr lang="fr-FR" sz="2000" dirty="0">
                <a:solidFill>
                  <a:srgbClr val="002060"/>
                </a:solidFill>
              </a:rPr>
              <a:t>Pour deux processus aléatoires stationnaires du second ordre ou au sens large (WSS) conjoints X (t) et Y (t), nous définissons la densité spectrale croisée S</a:t>
            </a:r>
            <a:r>
              <a:rPr lang="fr-FR" sz="2000" baseline="-25000" dirty="0">
                <a:solidFill>
                  <a:srgbClr val="002060"/>
                </a:solidFill>
              </a:rPr>
              <a:t>XY</a:t>
            </a:r>
            <a:r>
              <a:rPr lang="fr-FR" sz="2000" dirty="0">
                <a:solidFill>
                  <a:srgbClr val="002060"/>
                </a:solidFill>
              </a:rPr>
              <a:t>(f) comme la transformée de Fourier de la fonction de corrélation croisée ou intercorrélation R</a:t>
            </a:r>
            <a:r>
              <a:rPr lang="fr-FR" sz="2000" baseline="-25000" dirty="0">
                <a:solidFill>
                  <a:srgbClr val="002060"/>
                </a:solidFill>
              </a:rPr>
              <a:t>XY</a:t>
            </a:r>
            <a:r>
              <a:rPr lang="fr-FR" sz="2000" dirty="0">
                <a:solidFill>
                  <a:srgbClr val="002060"/>
                </a:solidFill>
              </a:rPr>
              <a:t> (τ),</a:t>
            </a:r>
            <a:endParaRPr lang="fr-FR" sz="2000" b="1" u="sng" dirty="0">
              <a:solidFill>
                <a:srgbClr val="002060"/>
              </a:solidFill>
            </a:endParaRPr>
          </a:p>
        </p:txBody>
      </p:sp>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DENSITE SPECTRALE DE PUISSANCE CROISEE</a:t>
            </a:r>
          </a:p>
        </p:txBody>
      </p:sp>
      <p:pic>
        <p:nvPicPr>
          <p:cNvPr id="3" name="Image 2">
            <a:extLst>
              <a:ext uri="{FF2B5EF4-FFF2-40B4-BE49-F238E27FC236}">
                <a16:creationId xmlns:a16="http://schemas.microsoft.com/office/drawing/2014/main" id="{32C4F2AD-E39E-4F23-9010-49AF00B7B621}"/>
              </a:ext>
            </a:extLst>
          </p:cNvPr>
          <p:cNvPicPr>
            <a:picLocks noChangeAspect="1"/>
          </p:cNvPicPr>
          <p:nvPr/>
        </p:nvPicPr>
        <p:blipFill>
          <a:blip r:embed="rId2"/>
          <a:stretch>
            <a:fillRect/>
          </a:stretch>
        </p:blipFill>
        <p:spPr>
          <a:xfrm>
            <a:off x="1119599" y="2212022"/>
            <a:ext cx="6548745" cy="1015662"/>
          </a:xfrm>
          <a:prstGeom prst="rect">
            <a:avLst/>
          </a:prstGeom>
        </p:spPr>
      </p:pic>
    </p:spTree>
    <p:extLst>
      <p:ext uri="{BB962C8B-B14F-4D97-AF65-F5344CB8AC3E}">
        <p14:creationId xmlns:p14="http://schemas.microsoft.com/office/powerpoint/2010/main" val="2900365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pic>
        <p:nvPicPr>
          <p:cNvPr id="2" name="Image 1">
            <a:extLst>
              <a:ext uri="{FF2B5EF4-FFF2-40B4-BE49-F238E27FC236}">
                <a16:creationId xmlns:a16="http://schemas.microsoft.com/office/drawing/2014/main" id="{7ACE1A71-B61E-4EE1-8218-65AB554B7BEF}"/>
              </a:ext>
            </a:extLst>
          </p:cNvPr>
          <p:cNvPicPr>
            <a:picLocks noChangeAspect="1"/>
          </p:cNvPicPr>
          <p:nvPr/>
        </p:nvPicPr>
        <p:blipFill>
          <a:blip r:embed="rId2"/>
          <a:stretch>
            <a:fillRect/>
          </a:stretch>
        </p:blipFill>
        <p:spPr>
          <a:xfrm>
            <a:off x="1763688" y="1055905"/>
            <a:ext cx="5856669" cy="3165184"/>
          </a:xfrm>
          <a:prstGeom prst="rect">
            <a:avLst/>
          </a:prstGeom>
        </p:spPr>
      </p:pic>
      <p:sp>
        <p:nvSpPr>
          <p:cNvPr id="4" name="ZoneTexte 3">
            <a:extLst>
              <a:ext uri="{FF2B5EF4-FFF2-40B4-BE49-F238E27FC236}">
                <a16:creationId xmlns:a16="http://schemas.microsoft.com/office/drawing/2014/main" id="{968BD788-CDDA-4BD0-97E8-104AB8ACA154}"/>
              </a:ext>
            </a:extLst>
          </p:cNvPr>
          <p:cNvSpPr txBox="1"/>
          <p:nvPr/>
        </p:nvSpPr>
        <p:spPr>
          <a:xfrm>
            <a:off x="0" y="4221088"/>
            <a:ext cx="9144000" cy="707886"/>
          </a:xfrm>
          <a:prstGeom prst="rect">
            <a:avLst/>
          </a:prstGeom>
          <a:noFill/>
        </p:spPr>
        <p:txBody>
          <a:bodyPr wrap="square" rtlCol="1">
            <a:spAutoFit/>
          </a:bodyPr>
          <a:lstStyle/>
          <a:p>
            <a:r>
              <a:rPr lang="fr-FR" sz="2000" dirty="0">
                <a:solidFill>
                  <a:srgbClr val="7030A0"/>
                </a:solidFill>
              </a:rPr>
              <a:t>Pour un SLIT, si X (t) est son signal d'entrée, sa sortie, Y (t), peut être écrite par une équation de convolution :</a:t>
            </a:r>
            <a:r>
              <a:rPr lang="fr-FR" dirty="0"/>
              <a:t> </a:t>
            </a:r>
            <a:endParaRPr lang="ar-DZ" dirty="0"/>
          </a:p>
        </p:txBody>
      </p:sp>
      <p:pic>
        <p:nvPicPr>
          <p:cNvPr id="5" name="Image 4">
            <a:extLst>
              <a:ext uri="{FF2B5EF4-FFF2-40B4-BE49-F238E27FC236}">
                <a16:creationId xmlns:a16="http://schemas.microsoft.com/office/drawing/2014/main" id="{530212F1-DCAC-4077-AE8B-5482A58C4AD9}"/>
              </a:ext>
            </a:extLst>
          </p:cNvPr>
          <p:cNvPicPr>
            <a:picLocks noChangeAspect="1"/>
          </p:cNvPicPr>
          <p:nvPr/>
        </p:nvPicPr>
        <p:blipFill>
          <a:blip r:embed="rId3"/>
          <a:stretch>
            <a:fillRect/>
          </a:stretch>
        </p:blipFill>
        <p:spPr>
          <a:xfrm>
            <a:off x="323528" y="5157191"/>
            <a:ext cx="3698830" cy="473251"/>
          </a:xfrm>
          <a:prstGeom prst="rect">
            <a:avLst/>
          </a:prstGeom>
        </p:spPr>
      </p:pic>
      <p:pic>
        <p:nvPicPr>
          <p:cNvPr id="8" name="Image 7">
            <a:extLst>
              <a:ext uri="{FF2B5EF4-FFF2-40B4-BE49-F238E27FC236}">
                <a16:creationId xmlns:a16="http://schemas.microsoft.com/office/drawing/2014/main" id="{72EFFF81-1BE9-4B6D-8172-13A5F68AB0C1}"/>
              </a:ext>
            </a:extLst>
          </p:cNvPr>
          <p:cNvPicPr>
            <a:picLocks noChangeAspect="1"/>
          </p:cNvPicPr>
          <p:nvPr/>
        </p:nvPicPr>
        <p:blipFill>
          <a:blip r:embed="rId4"/>
          <a:stretch>
            <a:fillRect/>
          </a:stretch>
        </p:blipFill>
        <p:spPr>
          <a:xfrm>
            <a:off x="4142395" y="5044603"/>
            <a:ext cx="4985980" cy="707886"/>
          </a:xfrm>
          <a:prstGeom prst="rect">
            <a:avLst/>
          </a:prstGeom>
        </p:spPr>
      </p:pic>
      <p:pic>
        <p:nvPicPr>
          <p:cNvPr id="9" name="Image 8">
            <a:extLst>
              <a:ext uri="{FF2B5EF4-FFF2-40B4-BE49-F238E27FC236}">
                <a16:creationId xmlns:a16="http://schemas.microsoft.com/office/drawing/2014/main" id="{ECEF852E-030C-4E2A-9B0F-56806264547A}"/>
              </a:ext>
            </a:extLst>
          </p:cNvPr>
          <p:cNvPicPr>
            <a:picLocks noChangeAspect="1"/>
          </p:cNvPicPr>
          <p:nvPr/>
        </p:nvPicPr>
        <p:blipFill>
          <a:blip r:embed="rId5"/>
          <a:stretch>
            <a:fillRect/>
          </a:stretch>
        </p:blipFill>
        <p:spPr>
          <a:xfrm>
            <a:off x="467543" y="6338328"/>
            <a:ext cx="3674851" cy="449017"/>
          </a:xfrm>
          <a:prstGeom prst="rect">
            <a:avLst/>
          </a:prstGeom>
        </p:spPr>
      </p:pic>
      <p:pic>
        <p:nvPicPr>
          <p:cNvPr id="10" name="Image 9">
            <a:extLst>
              <a:ext uri="{FF2B5EF4-FFF2-40B4-BE49-F238E27FC236}">
                <a16:creationId xmlns:a16="http://schemas.microsoft.com/office/drawing/2014/main" id="{DDC795FA-C76D-4434-8CEC-2201A104C602}"/>
              </a:ext>
            </a:extLst>
          </p:cNvPr>
          <p:cNvPicPr>
            <a:picLocks noChangeAspect="1"/>
          </p:cNvPicPr>
          <p:nvPr/>
        </p:nvPicPr>
        <p:blipFill>
          <a:blip r:embed="rId6"/>
          <a:stretch>
            <a:fillRect/>
          </a:stretch>
        </p:blipFill>
        <p:spPr>
          <a:xfrm>
            <a:off x="4716016" y="6075241"/>
            <a:ext cx="4412360" cy="725941"/>
          </a:xfrm>
          <a:prstGeom prst="rect">
            <a:avLst/>
          </a:prstGeom>
        </p:spPr>
      </p:pic>
    </p:spTree>
    <p:extLst>
      <p:ext uri="{BB962C8B-B14F-4D97-AF65-F5344CB8AC3E}">
        <p14:creationId xmlns:p14="http://schemas.microsoft.com/office/powerpoint/2010/main" val="3649131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980728"/>
            <a:ext cx="9144000" cy="1631216"/>
          </a:xfrm>
          <a:prstGeom prst="rect">
            <a:avLst/>
          </a:prstGeom>
          <a:noFill/>
        </p:spPr>
        <p:txBody>
          <a:bodyPr wrap="square" rtlCol="1">
            <a:spAutoFit/>
          </a:bodyPr>
          <a:lstStyle/>
          <a:p>
            <a:pPr algn="just"/>
            <a:r>
              <a:rPr lang="fr-FR" sz="2000" dirty="0">
                <a:solidFill>
                  <a:srgbClr val="7030A0"/>
                </a:solidFill>
              </a:rPr>
              <a:t>Considérons un SLTI avec une réponse impulsionnelle h(t). </a:t>
            </a:r>
          </a:p>
          <a:p>
            <a:pPr algn="just"/>
            <a:r>
              <a:rPr lang="fr-FR" sz="2000" dirty="0">
                <a:solidFill>
                  <a:srgbClr val="002060"/>
                </a:solidFill>
              </a:rPr>
              <a:t>Soit X(t) un processus aléatoire stationnaire du second ordre (au sens large). </a:t>
            </a:r>
          </a:p>
          <a:p>
            <a:pPr algn="just"/>
            <a:r>
              <a:rPr lang="fr-FR" sz="2000" dirty="0">
                <a:solidFill>
                  <a:srgbClr val="00B0F0"/>
                </a:solidFill>
              </a:rPr>
              <a:t>Si X (t) est l'entrée du système, alors la sortie, Y(t), est également un processus aléatoire. </a:t>
            </a:r>
          </a:p>
          <a:p>
            <a:pPr algn="just"/>
            <a:r>
              <a:rPr lang="fr-FR" sz="2000" dirty="0">
                <a:solidFill>
                  <a:srgbClr val="00B050"/>
                </a:solidFill>
              </a:rPr>
              <a:t>Plus précisément, nous pouvons écrire :</a:t>
            </a:r>
            <a:endParaRPr lang="ar-DZ" dirty="0">
              <a:solidFill>
                <a:srgbClr val="00B050"/>
              </a:solidFill>
            </a:endParaRPr>
          </a:p>
        </p:txBody>
      </p:sp>
      <p:pic>
        <p:nvPicPr>
          <p:cNvPr id="3" name="Image 2">
            <a:extLst>
              <a:ext uri="{FF2B5EF4-FFF2-40B4-BE49-F238E27FC236}">
                <a16:creationId xmlns:a16="http://schemas.microsoft.com/office/drawing/2014/main" id="{85B52E3F-E4E1-4F54-A6CE-C558D12EAB39}"/>
              </a:ext>
            </a:extLst>
          </p:cNvPr>
          <p:cNvPicPr>
            <a:picLocks noChangeAspect="1"/>
          </p:cNvPicPr>
          <p:nvPr/>
        </p:nvPicPr>
        <p:blipFill>
          <a:blip r:embed="rId2"/>
          <a:stretch>
            <a:fillRect/>
          </a:stretch>
        </p:blipFill>
        <p:spPr>
          <a:xfrm>
            <a:off x="4387823" y="2223225"/>
            <a:ext cx="3431053" cy="1076900"/>
          </a:xfrm>
          <a:prstGeom prst="rect">
            <a:avLst/>
          </a:prstGeom>
        </p:spPr>
      </p:pic>
      <p:pic>
        <p:nvPicPr>
          <p:cNvPr id="6" name="Image 5">
            <a:extLst>
              <a:ext uri="{FF2B5EF4-FFF2-40B4-BE49-F238E27FC236}">
                <a16:creationId xmlns:a16="http://schemas.microsoft.com/office/drawing/2014/main" id="{E914D6CD-5502-4159-B7DF-3CE25F8BAADF}"/>
              </a:ext>
            </a:extLst>
          </p:cNvPr>
          <p:cNvPicPr>
            <a:picLocks noChangeAspect="1"/>
          </p:cNvPicPr>
          <p:nvPr/>
        </p:nvPicPr>
        <p:blipFill>
          <a:blip r:embed="rId3"/>
          <a:stretch>
            <a:fillRect/>
          </a:stretch>
        </p:blipFill>
        <p:spPr>
          <a:xfrm>
            <a:off x="1294618" y="3854441"/>
            <a:ext cx="5648895" cy="3003559"/>
          </a:xfrm>
          <a:prstGeom prst="rect">
            <a:avLst/>
          </a:prstGeom>
        </p:spPr>
      </p:pic>
    </p:spTree>
    <p:extLst>
      <p:ext uri="{BB962C8B-B14F-4D97-AF65-F5344CB8AC3E}">
        <p14:creationId xmlns:p14="http://schemas.microsoft.com/office/powerpoint/2010/main" val="148855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214422"/>
            <a:ext cx="9144000" cy="4093428"/>
          </a:xfrm>
          <a:prstGeom prst="rect">
            <a:avLst/>
          </a:prstGeom>
          <a:noFill/>
        </p:spPr>
        <p:txBody>
          <a:bodyPr wrap="square" rtlCol="0">
            <a:spAutoFit/>
          </a:bodyPr>
          <a:lstStyle/>
          <a:p>
            <a:pPr algn="just"/>
            <a:r>
              <a:rPr lang="fr-FR" sz="2000" b="1" u="sng" dirty="0">
                <a:solidFill>
                  <a:srgbClr val="FF0000"/>
                </a:solidFill>
              </a:rPr>
              <a:t>Définition</a:t>
            </a:r>
          </a:p>
          <a:p>
            <a:pPr algn="just"/>
            <a:r>
              <a:rPr lang="fr-FR" sz="2000" dirty="0">
                <a:solidFill>
                  <a:srgbClr val="002060"/>
                </a:solidFill>
              </a:rPr>
              <a:t>Un processus stochastique est une famille {</a:t>
            </a:r>
            <a:r>
              <a:rPr lang="fr-FR" sz="2000" i="1" dirty="0" err="1">
                <a:solidFill>
                  <a:srgbClr val="002060"/>
                </a:solidFill>
              </a:rPr>
              <a:t>X</a:t>
            </a:r>
            <a:r>
              <a:rPr lang="fr-FR" sz="2000" i="1" baseline="-25000" dirty="0" err="1">
                <a:solidFill>
                  <a:srgbClr val="002060"/>
                </a:solidFill>
              </a:rPr>
              <a:t>t</a:t>
            </a:r>
            <a:r>
              <a:rPr lang="fr-FR" sz="2000" i="1" dirty="0">
                <a:solidFill>
                  <a:srgbClr val="002060"/>
                </a:solidFill>
              </a:rPr>
              <a:t>, t</a:t>
            </a:r>
            <a:r>
              <a:rPr lang="fr-FR" sz="2000" i="1" dirty="0">
                <a:solidFill>
                  <a:srgbClr val="002060"/>
                </a:solidFill>
                <a:sym typeface="Symbol"/>
              </a:rPr>
              <a:t>I</a:t>
            </a:r>
            <a:r>
              <a:rPr lang="fr-FR" sz="2000" dirty="0">
                <a:solidFill>
                  <a:srgbClr val="002060"/>
                </a:solidFill>
              </a:rPr>
              <a:t>} de variables aléatoires définies sur un même espace de probabilité </a:t>
            </a:r>
            <a:r>
              <a:rPr lang="el-GR" sz="2000" dirty="0">
                <a:solidFill>
                  <a:srgbClr val="002060"/>
                </a:solidFill>
              </a:rPr>
              <a:t>ω</a:t>
            </a:r>
            <a:r>
              <a:rPr lang="fr-FR" sz="2000" dirty="0">
                <a:solidFill>
                  <a:srgbClr val="002060"/>
                </a:solidFill>
              </a:rPr>
              <a:t>. </a:t>
            </a:r>
          </a:p>
          <a:p>
            <a:pPr algn="just"/>
            <a:endParaRPr lang="fr-FR" sz="2000" dirty="0">
              <a:solidFill>
                <a:srgbClr val="002060"/>
              </a:solidFill>
            </a:endParaRPr>
          </a:p>
          <a:p>
            <a:pPr algn="just"/>
            <a:r>
              <a:rPr lang="fr-FR" sz="2000" dirty="0">
                <a:solidFill>
                  <a:srgbClr val="7030A0"/>
                </a:solidFill>
              </a:rPr>
              <a:t>L’indice t est souvent interprété comme le temps.</a:t>
            </a:r>
          </a:p>
          <a:p>
            <a:pPr algn="just"/>
            <a:endParaRPr lang="fr-FR" sz="2000" dirty="0">
              <a:solidFill>
                <a:srgbClr val="002060"/>
              </a:solidFill>
            </a:endParaRPr>
          </a:p>
          <a:p>
            <a:pPr algn="just"/>
            <a:r>
              <a:rPr lang="fr-FR" sz="2000" dirty="0">
                <a:solidFill>
                  <a:srgbClr val="00B0F0"/>
                </a:solidFill>
              </a:rPr>
              <a:t>Le processus est en  temps continu si I est continu (e.g., I= [0,∞)), et en temps discret si  I  est discret (e.g., I={0,1,2, . . .}). </a:t>
            </a:r>
          </a:p>
          <a:p>
            <a:pPr algn="just"/>
            <a:endParaRPr lang="fr-FR" sz="2000" dirty="0">
              <a:solidFill>
                <a:srgbClr val="002060"/>
              </a:solidFill>
            </a:endParaRPr>
          </a:p>
          <a:p>
            <a:pPr algn="just"/>
            <a:r>
              <a:rPr lang="fr-FR" sz="2000" dirty="0">
                <a:solidFill>
                  <a:srgbClr val="00B050"/>
                </a:solidFill>
              </a:rPr>
              <a:t>Lorsque t est continu, on note souvent </a:t>
            </a:r>
            <a:r>
              <a:rPr lang="fr-FR" sz="2000" dirty="0" err="1">
                <a:solidFill>
                  <a:srgbClr val="00B050"/>
                </a:solidFill>
              </a:rPr>
              <a:t>X</a:t>
            </a:r>
            <a:r>
              <a:rPr lang="fr-FR" sz="2000" baseline="-25000" dirty="0" err="1">
                <a:solidFill>
                  <a:srgbClr val="00B050"/>
                </a:solidFill>
              </a:rPr>
              <a:t>t</a:t>
            </a:r>
            <a:r>
              <a:rPr lang="fr-FR" sz="2000" dirty="0">
                <a:solidFill>
                  <a:srgbClr val="00B050"/>
                </a:solidFill>
              </a:rPr>
              <a:t> par X(t).</a:t>
            </a:r>
          </a:p>
          <a:p>
            <a:pPr algn="just"/>
            <a:endParaRPr lang="fr-FR" sz="2000" dirty="0">
              <a:solidFill>
                <a:srgbClr val="002060"/>
              </a:solidFill>
            </a:endParaRPr>
          </a:p>
          <a:p>
            <a:pPr algn="just"/>
            <a:r>
              <a:rPr lang="fr-FR" sz="2000" dirty="0">
                <a:solidFill>
                  <a:schemeClr val="accent2">
                    <a:lumMod val="75000"/>
                  </a:schemeClr>
                </a:solidFill>
              </a:rPr>
              <a:t>On supposera ici que </a:t>
            </a:r>
            <a:r>
              <a:rPr lang="fr-FR" sz="2000" dirty="0" err="1">
                <a:solidFill>
                  <a:schemeClr val="accent2">
                    <a:lumMod val="75000"/>
                  </a:schemeClr>
                </a:solidFill>
              </a:rPr>
              <a:t>X</a:t>
            </a:r>
            <a:r>
              <a:rPr lang="fr-FR" sz="2000" baseline="-25000" dirty="0" err="1">
                <a:solidFill>
                  <a:schemeClr val="accent2">
                    <a:lumMod val="75000"/>
                  </a:schemeClr>
                </a:solidFill>
              </a:rPr>
              <a:t>t</a:t>
            </a:r>
            <a:r>
              <a:rPr lang="fr-FR" sz="2000" dirty="0">
                <a:solidFill>
                  <a:schemeClr val="accent2">
                    <a:lumMod val="75000"/>
                  </a:schemeClr>
                </a:solidFill>
              </a:rPr>
              <a:t> prend ses valeurs dans R</a:t>
            </a:r>
            <a:r>
              <a:rPr lang="fr-FR" sz="2000" baseline="30000" dirty="0">
                <a:solidFill>
                  <a:schemeClr val="accent2">
                    <a:lumMod val="75000"/>
                  </a:schemeClr>
                </a:solidFill>
              </a:rPr>
              <a:t>d</a:t>
            </a:r>
            <a:r>
              <a:rPr lang="fr-FR" sz="2000" dirty="0">
                <a:solidFill>
                  <a:schemeClr val="accent2">
                    <a:lumMod val="75000"/>
                  </a:schemeClr>
                </a:solidFill>
              </a:rPr>
              <a:t>.</a:t>
            </a:r>
          </a:p>
          <a:p>
            <a:endParaRPr lang="fr-FR" sz="2000" b="1" u="sng" dirty="0"/>
          </a:p>
        </p:txBody>
      </p:sp>
      <p:sp>
        <p:nvSpPr>
          <p:cNvPr id="6" name="ZoneTexte 5">
            <a:extLst>
              <a:ext uri="{FF2B5EF4-FFF2-40B4-BE49-F238E27FC236}">
                <a16:creationId xmlns:a16="http://schemas.microsoft.com/office/drawing/2014/main" id="{8C6A184D-2A13-4F71-B4EE-0880EF4553B0}"/>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INTRODUCTION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pic>
        <p:nvPicPr>
          <p:cNvPr id="2" name="Image 1">
            <a:extLst>
              <a:ext uri="{FF2B5EF4-FFF2-40B4-BE49-F238E27FC236}">
                <a16:creationId xmlns:a16="http://schemas.microsoft.com/office/drawing/2014/main" id="{2D716B17-5B00-43EA-954D-BFB20D5E7FFC}"/>
              </a:ext>
            </a:extLst>
          </p:cNvPr>
          <p:cNvPicPr>
            <a:picLocks noChangeAspect="1"/>
          </p:cNvPicPr>
          <p:nvPr/>
        </p:nvPicPr>
        <p:blipFill>
          <a:blip r:embed="rId2"/>
          <a:stretch>
            <a:fillRect/>
          </a:stretch>
        </p:blipFill>
        <p:spPr>
          <a:xfrm>
            <a:off x="624027" y="1412776"/>
            <a:ext cx="7404356" cy="3600400"/>
          </a:xfrm>
          <a:prstGeom prst="rect">
            <a:avLst/>
          </a:prstGeom>
        </p:spPr>
      </p:pic>
      <p:pic>
        <p:nvPicPr>
          <p:cNvPr id="5" name="Image 4">
            <a:extLst>
              <a:ext uri="{FF2B5EF4-FFF2-40B4-BE49-F238E27FC236}">
                <a16:creationId xmlns:a16="http://schemas.microsoft.com/office/drawing/2014/main" id="{BA97247F-2B42-4A2C-AFB8-D89816AD0D0E}"/>
              </a:ext>
            </a:extLst>
          </p:cNvPr>
          <p:cNvPicPr>
            <a:picLocks noChangeAspect="1"/>
          </p:cNvPicPr>
          <p:nvPr/>
        </p:nvPicPr>
        <p:blipFill>
          <a:blip r:embed="rId3"/>
          <a:stretch>
            <a:fillRect/>
          </a:stretch>
        </p:blipFill>
        <p:spPr>
          <a:xfrm>
            <a:off x="179511" y="4993881"/>
            <a:ext cx="4445629" cy="1171423"/>
          </a:xfrm>
          <a:prstGeom prst="rect">
            <a:avLst/>
          </a:prstGeom>
        </p:spPr>
      </p:pic>
      <p:pic>
        <p:nvPicPr>
          <p:cNvPr id="8" name="Image 7">
            <a:extLst>
              <a:ext uri="{FF2B5EF4-FFF2-40B4-BE49-F238E27FC236}">
                <a16:creationId xmlns:a16="http://schemas.microsoft.com/office/drawing/2014/main" id="{AF62E8EC-D4BF-410C-A184-B5FE5909EE87}"/>
              </a:ext>
            </a:extLst>
          </p:cNvPr>
          <p:cNvPicPr>
            <a:picLocks noChangeAspect="1"/>
          </p:cNvPicPr>
          <p:nvPr/>
        </p:nvPicPr>
        <p:blipFill>
          <a:blip r:embed="rId4"/>
          <a:stretch>
            <a:fillRect/>
          </a:stretch>
        </p:blipFill>
        <p:spPr>
          <a:xfrm>
            <a:off x="4625140" y="6193781"/>
            <a:ext cx="4340912" cy="691603"/>
          </a:xfrm>
          <a:prstGeom prst="rect">
            <a:avLst/>
          </a:prstGeom>
        </p:spPr>
      </p:pic>
      <p:sp>
        <p:nvSpPr>
          <p:cNvPr id="9" name="ZoneTexte 8">
            <a:extLst>
              <a:ext uri="{FF2B5EF4-FFF2-40B4-BE49-F238E27FC236}">
                <a16:creationId xmlns:a16="http://schemas.microsoft.com/office/drawing/2014/main" id="{645F9B47-F730-41B6-8205-D40234596FD0}"/>
              </a:ext>
            </a:extLst>
          </p:cNvPr>
          <p:cNvSpPr txBox="1"/>
          <p:nvPr/>
        </p:nvSpPr>
        <p:spPr>
          <a:xfrm>
            <a:off x="0" y="859474"/>
            <a:ext cx="3419872" cy="400110"/>
          </a:xfrm>
          <a:prstGeom prst="rect">
            <a:avLst/>
          </a:prstGeom>
          <a:noFill/>
        </p:spPr>
        <p:txBody>
          <a:bodyPr wrap="square" rtlCol="1">
            <a:spAutoFit/>
          </a:bodyPr>
          <a:lstStyle/>
          <a:p>
            <a:r>
              <a:rPr lang="fr-FR" sz="2000" b="1" u="sng" dirty="0">
                <a:solidFill>
                  <a:srgbClr val="FF0000"/>
                </a:solidFill>
              </a:rPr>
              <a:t>ANAYSE TEMPORELLE</a:t>
            </a:r>
            <a:endParaRPr lang="ar-DZ" sz="2000" b="1" u="sng" dirty="0">
              <a:solidFill>
                <a:srgbClr val="FF0000"/>
              </a:solidFill>
            </a:endParaRPr>
          </a:p>
        </p:txBody>
      </p:sp>
    </p:spTree>
    <p:extLst>
      <p:ext uri="{BB962C8B-B14F-4D97-AF65-F5344CB8AC3E}">
        <p14:creationId xmlns:p14="http://schemas.microsoft.com/office/powerpoint/2010/main" val="2162206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9" name="ZoneTexte 8">
            <a:extLst>
              <a:ext uri="{FF2B5EF4-FFF2-40B4-BE49-F238E27FC236}">
                <a16:creationId xmlns:a16="http://schemas.microsoft.com/office/drawing/2014/main" id="{645F9B47-F730-41B6-8205-D40234596FD0}"/>
              </a:ext>
            </a:extLst>
          </p:cNvPr>
          <p:cNvSpPr txBox="1"/>
          <p:nvPr/>
        </p:nvSpPr>
        <p:spPr>
          <a:xfrm>
            <a:off x="0" y="859474"/>
            <a:ext cx="3419872" cy="400110"/>
          </a:xfrm>
          <a:prstGeom prst="rect">
            <a:avLst/>
          </a:prstGeom>
          <a:noFill/>
        </p:spPr>
        <p:txBody>
          <a:bodyPr wrap="square" rtlCol="1">
            <a:spAutoFit/>
          </a:bodyPr>
          <a:lstStyle/>
          <a:p>
            <a:r>
              <a:rPr lang="fr-FR" sz="2000" b="1" u="sng" dirty="0">
                <a:solidFill>
                  <a:srgbClr val="FF0000"/>
                </a:solidFill>
              </a:rPr>
              <a:t>ANAYSE SPECTRALE</a:t>
            </a:r>
            <a:endParaRPr lang="ar-DZ" sz="2000" b="1" u="sng" dirty="0">
              <a:solidFill>
                <a:srgbClr val="FF0000"/>
              </a:solidFill>
            </a:endParaRPr>
          </a:p>
        </p:txBody>
      </p:sp>
      <p:pic>
        <p:nvPicPr>
          <p:cNvPr id="3" name="Image 2">
            <a:extLst>
              <a:ext uri="{FF2B5EF4-FFF2-40B4-BE49-F238E27FC236}">
                <a16:creationId xmlns:a16="http://schemas.microsoft.com/office/drawing/2014/main" id="{0F3E3873-0E52-4CF9-8CD1-3364518514B9}"/>
              </a:ext>
            </a:extLst>
          </p:cNvPr>
          <p:cNvPicPr>
            <a:picLocks noChangeAspect="1"/>
          </p:cNvPicPr>
          <p:nvPr/>
        </p:nvPicPr>
        <p:blipFill>
          <a:blip r:embed="rId2"/>
          <a:stretch>
            <a:fillRect/>
          </a:stretch>
        </p:blipFill>
        <p:spPr>
          <a:xfrm>
            <a:off x="395536" y="1268760"/>
            <a:ext cx="4032448" cy="899896"/>
          </a:xfrm>
          <a:prstGeom prst="rect">
            <a:avLst/>
          </a:prstGeom>
        </p:spPr>
      </p:pic>
      <p:sp>
        <p:nvSpPr>
          <p:cNvPr id="4" name="ZoneTexte 3">
            <a:extLst>
              <a:ext uri="{FF2B5EF4-FFF2-40B4-BE49-F238E27FC236}">
                <a16:creationId xmlns:a16="http://schemas.microsoft.com/office/drawing/2014/main" id="{ACD3D0B1-329F-4C07-B1A8-10402705CDA1}"/>
              </a:ext>
            </a:extLst>
          </p:cNvPr>
          <p:cNvSpPr txBox="1"/>
          <p:nvPr/>
        </p:nvSpPr>
        <p:spPr>
          <a:xfrm>
            <a:off x="4716018" y="1484784"/>
            <a:ext cx="4392486" cy="400110"/>
          </a:xfrm>
          <a:prstGeom prst="rect">
            <a:avLst/>
          </a:prstGeom>
          <a:noFill/>
        </p:spPr>
        <p:txBody>
          <a:bodyPr wrap="square" rtlCol="1">
            <a:spAutoFit/>
          </a:bodyPr>
          <a:lstStyle/>
          <a:p>
            <a:r>
              <a:rPr lang="fr-FR" sz="2000" b="1" dirty="0">
                <a:solidFill>
                  <a:srgbClr val="C00000"/>
                </a:solidFill>
              </a:rPr>
              <a:t>H(f) est la réponse fréquentielle du SLIT</a:t>
            </a:r>
            <a:endParaRPr lang="ar-DZ" sz="2000" b="1" dirty="0">
              <a:solidFill>
                <a:srgbClr val="C00000"/>
              </a:solidFill>
            </a:endParaRPr>
          </a:p>
        </p:txBody>
      </p:sp>
      <p:pic>
        <p:nvPicPr>
          <p:cNvPr id="6" name="Image 5">
            <a:extLst>
              <a:ext uri="{FF2B5EF4-FFF2-40B4-BE49-F238E27FC236}">
                <a16:creationId xmlns:a16="http://schemas.microsoft.com/office/drawing/2014/main" id="{FE8C59B3-AE1C-44B6-971D-C70F9BFDC246}"/>
              </a:ext>
            </a:extLst>
          </p:cNvPr>
          <p:cNvPicPr>
            <a:picLocks noChangeAspect="1"/>
          </p:cNvPicPr>
          <p:nvPr/>
        </p:nvPicPr>
        <p:blipFill>
          <a:blip r:embed="rId3"/>
          <a:stretch>
            <a:fillRect/>
          </a:stretch>
        </p:blipFill>
        <p:spPr>
          <a:xfrm>
            <a:off x="3275856" y="2132856"/>
            <a:ext cx="2904454" cy="833686"/>
          </a:xfrm>
          <a:prstGeom prst="rect">
            <a:avLst/>
          </a:prstGeom>
        </p:spPr>
      </p:pic>
      <p:sp>
        <p:nvSpPr>
          <p:cNvPr id="10" name="ZoneTexte 9">
            <a:extLst>
              <a:ext uri="{FF2B5EF4-FFF2-40B4-BE49-F238E27FC236}">
                <a16:creationId xmlns:a16="http://schemas.microsoft.com/office/drawing/2014/main" id="{EB4BB6EB-20CF-41B2-A417-04A4B5F8316A}"/>
              </a:ext>
            </a:extLst>
          </p:cNvPr>
          <p:cNvSpPr txBox="1"/>
          <p:nvPr/>
        </p:nvSpPr>
        <p:spPr>
          <a:xfrm>
            <a:off x="0" y="2380818"/>
            <a:ext cx="4427984" cy="400110"/>
          </a:xfrm>
          <a:prstGeom prst="rect">
            <a:avLst/>
          </a:prstGeom>
          <a:noFill/>
        </p:spPr>
        <p:txBody>
          <a:bodyPr wrap="square" rtlCol="1">
            <a:spAutoFit/>
          </a:bodyPr>
          <a:lstStyle/>
          <a:p>
            <a:r>
              <a:rPr lang="fr-FR" sz="2000" dirty="0">
                <a:solidFill>
                  <a:srgbClr val="0070C0"/>
                </a:solidFill>
              </a:rPr>
              <a:t>Comme nous pouvons écrire :</a:t>
            </a:r>
            <a:endParaRPr lang="ar-DZ" sz="2000" dirty="0">
              <a:solidFill>
                <a:srgbClr val="0070C0"/>
              </a:solidFill>
            </a:endParaRPr>
          </a:p>
        </p:txBody>
      </p:sp>
      <p:pic>
        <p:nvPicPr>
          <p:cNvPr id="11" name="Image 10">
            <a:extLst>
              <a:ext uri="{FF2B5EF4-FFF2-40B4-BE49-F238E27FC236}">
                <a16:creationId xmlns:a16="http://schemas.microsoft.com/office/drawing/2014/main" id="{C9EC9034-822D-4D4B-88B0-9C948C033699}"/>
              </a:ext>
            </a:extLst>
          </p:cNvPr>
          <p:cNvPicPr>
            <a:picLocks noChangeAspect="1"/>
          </p:cNvPicPr>
          <p:nvPr/>
        </p:nvPicPr>
        <p:blipFill>
          <a:blip r:embed="rId4"/>
          <a:stretch>
            <a:fillRect/>
          </a:stretch>
        </p:blipFill>
        <p:spPr>
          <a:xfrm>
            <a:off x="7362877" y="2168656"/>
            <a:ext cx="1745627" cy="612272"/>
          </a:xfrm>
          <a:prstGeom prst="rect">
            <a:avLst/>
          </a:prstGeom>
        </p:spPr>
      </p:pic>
      <p:sp>
        <p:nvSpPr>
          <p:cNvPr id="12" name="ZoneTexte 11">
            <a:extLst>
              <a:ext uri="{FF2B5EF4-FFF2-40B4-BE49-F238E27FC236}">
                <a16:creationId xmlns:a16="http://schemas.microsoft.com/office/drawing/2014/main" id="{F30B321B-19F1-4A9E-880F-57983EBFFA0E}"/>
              </a:ext>
            </a:extLst>
          </p:cNvPr>
          <p:cNvSpPr txBox="1"/>
          <p:nvPr/>
        </p:nvSpPr>
        <p:spPr>
          <a:xfrm>
            <a:off x="6588224" y="2276872"/>
            <a:ext cx="936104" cy="523220"/>
          </a:xfrm>
          <a:prstGeom prst="rect">
            <a:avLst/>
          </a:prstGeom>
          <a:noFill/>
        </p:spPr>
        <p:txBody>
          <a:bodyPr wrap="square" rtlCol="1">
            <a:spAutoFit/>
          </a:bodyPr>
          <a:lstStyle/>
          <a:p>
            <a:r>
              <a:rPr lang="ar-DZ" sz="2800" b="1" dirty="0">
                <a:sym typeface="Symbol" panose="05050102010706020507" pitchFamily="18" charset="2"/>
              </a:rPr>
              <a:t></a:t>
            </a:r>
            <a:endParaRPr lang="ar-DZ" sz="2800" b="1" dirty="0"/>
          </a:p>
        </p:txBody>
      </p:sp>
      <p:pic>
        <p:nvPicPr>
          <p:cNvPr id="13" name="Image 12">
            <a:extLst>
              <a:ext uri="{FF2B5EF4-FFF2-40B4-BE49-F238E27FC236}">
                <a16:creationId xmlns:a16="http://schemas.microsoft.com/office/drawing/2014/main" id="{BF53CD1C-B67B-4663-ADAD-EFCCF892BA08}"/>
              </a:ext>
            </a:extLst>
          </p:cNvPr>
          <p:cNvPicPr>
            <a:picLocks noChangeAspect="1"/>
          </p:cNvPicPr>
          <p:nvPr/>
        </p:nvPicPr>
        <p:blipFill>
          <a:blip r:embed="rId5"/>
          <a:stretch>
            <a:fillRect/>
          </a:stretch>
        </p:blipFill>
        <p:spPr>
          <a:xfrm>
            <a:off x="539552" y="3821118"/>
            <a:ext cx="3339833" cy="443340"/>
          </a:xfrm>
          <a:prstGeom prst="rect">
            <a:avLst/>
          </a:prstGeom>
        </p:spPr>
      </p:pic>
      <p:sp>
        <p:nvSpPr>
          <p:cNvPr id="14" name="ZoneTexte 13">
            <a:extLst>
              <a:ext uri="{FF2B5EF4-FFF2-40B4-BE49-F238E27FC236}">
                <a16:creationId xmlns:a16="http://schemas.microsoft.com/office/drawing/2014/main" id="{9B22B4F2-7D57-47D6-B717-A2119D7DD3E6}"/>
              </a:ext>
            </a:extLst>
          </p:cNvPr>
          <p:cNvSpPr txBox="1"/>
          <p:nvPr/>
        </p:nvSpPr>
        <p:spPr>
          <a:xfrm>
            <a:off x="102257" y="3270460"/>
            <a:ext cx="4427984" cy="400110"/>
          </a:xfrm>
          <a:prstGeom prst="rect">
            <a:avLst/>
          </a:prstGeom>
          <a:noFill/>
        </p:spPr>
        <p:txBody>
          <a:bodyPr wrap="square" rtlCol="1">
            <a:spAutoFit/>
          </a:bodyPr>
          <a:lstStyle/>
          <a:p>
            <a:r>
              <a:rPr lang="fr-FR" sz="2000" dirty="0">
                <a:solidFill>
                  <a:srgbClr val="002060"/>
                </a:solidFill>
              </a:rPr>
              <a:t>D’autre part, nous avons :</a:t>
            </a:r>
            <a:endParaRPr lang="ar-DZ" sz="2000" dirty="0">
              <a:solidFill>
                <a:srgbClr val="002060"/>
              </a:solidFill>
            </a:endParaRPr>
          </a:p>
        </p:txBody>
      </p:sp>
      <p:pic>
        <p:nvPicPr>
          <p:cNvPr id="15" name="Image 14">
            <a:extLst>
              <a:ext uri="{FF2B5EF4-FFF2-40B4-BE49-F238E27FC236}">
                <a16:creationId xmlns:a16="http://schemas.microsoft.com/office/drawing/2014/main" id="{91565AAC-3C93-44DB-AA01-948BE725C0D7}"/>
              </a:ext>
            </a:extLst>
          </p:cNvPr>
          <p:cNvPicPr>
            <a:picLocks noChangeAspect="1"/>
          </p:cNvPicPr>
          <p:nvPr/>
        </p:nvPicPr>
        <p:blipFill>
          <a:blip r:embed="rId6"/>
          <a:stretch>
            <a:fillRect/>
          </a:stretch>
        </p:blipFill>
        <p:spPr>
          <a:xfrm>
            <a:off x="5353690" y="3735486"/>
            <a:ext cx="3731377" cy="523219"/>
          </a:xfrm>
          <a:prstGeom prst="rect">
            <a:avLst/>
          </a:prstGeom>
        </p:spPr>
      </p:pic>
      <p:sp>
        <p:nvSpPr>
          <p:cNvPr id="16" name="ZoneTexte 15">
            <a:extLst>
              <a:ext uri="{FF2B5EF4-FFF2-40B4-BE49-F238E27FC236}">
                <a16:creationId xmlns:a16="http://schemas.microsoft.com/office/drawing/2014/main" id="{237BACEC-4FD7-49B8-A4E6-5921BB5FACFB}"/>
              </a:ext>
            </a:extLst>
          </p:cNvPr>
          <p:cNvSpPr txBox="1"/>
          <p:nvPr/>
        </p:nvSpPr>
        <p:spPr>
          <a:xfrm>
            <a:off x="4239423" y="3789040"/>
            <a:ext cx="1124665" cy="461665"/>
          </a:xfrm>
          <a:prstGeom prst="rect">
            <a:avLst/>
          </a:prstGeom>
          <a:noFill/>
        </p:spPr>
        <p:txBody>
          <a:bodyPr wrap="square" rtlCol="1">
            <a:spAutoFit/>
          </a:bodyPr>
          <a:lstStyle/>
          <a:p>
            <a:pPr algn="ctr"/>
            <a:r>
              <a:rPr lang="fr-FR" sz="2400" dirty="0"/>
              <a:t>et</a:t>
            </a:r>
            <a:endParaRPr lang="ar-DZ" sz="2400" dirty="0"/>
          </a:p>
        </p:txBody>
      </p:sp>
      <p:pic>
        <p:nvPicPr>
          <p:cNvPr id="17" name="Image 16">
            <a:extLst>
              <a:ext uri="{FF2B5EF4-FFF2-40B4-BE49-F238E27FC236}">
                <a16:creationId xmlns:a16="http://schemas.microsoft.com/office/drawing/2014/main" id="{14A7A937-5F86-4AF8-B13E-543BFD7F20AD}"/>
              </a:ext>
            </a:extLst>
          </p:cNvPr>
          <p:cNvPicPr>
            <a:picLocks noChangeAspect="1"/>
          </p:cNvPicPr>
          <p:nvPr/>
        </p:nvPicPr>
        <p:blipFill>
          <a:blip r:embed="rId7"/>
          <a:stretch>
            <a:fillRect/>
          </a:stretch>
        </p:blipFill>
        <p:spPr>
          <a:xfrm>
            <a:off x="1944412" y="5082731"/>
            <a:ext cx="5043563" cy="722533"/>
          </a:xfrm>
          <a:prstGeom prst="rect">
            <a:avLst/>
          </a:prstGeom>
        </p:spPr>
      </p:pic>
      <p:pic>
        <p:nvPicPr>
          <p:cNvPr id="18" name="Image 17">
            <a:extLst>
              <a:ext uri="{FF2B5EF4-FFF2-40B4-BE49-F238E27FC236}">
                <a16:creationId xmlns:a16="http://schemas.microsoft.com/office/drawing/2014/main" id="{15FE06CD-2008-4040-A894-AFA97CEA539F}"/>
              </a:ext>
            </a:extLst>
          </p:cNvPr>
          <p:cNvPicPr>
            <a:picLocks noChangeAspect="1"/>
          </p:cNvPicPr>
          <p:nvPr/>
        </p:nvPicPr>
        <p:blipFill>
          <a:blip r:embed="rId8"/>
          <a:stretch>
            <a:fillRect/>
          </a:stretch>
        </p:blipFill>
        <p:spPr>
          <a:xfrm>
            <a:off x="2917674" y="5903303"/>
            <a:ext cx="3526534" cy="910073"/>
          </a:xfrm>
          <a:prstGeom prst="rect">
            <a:avLst/>
          </a:prstGeom>
        </p:spPr>
      </p:pic>
      <p:sp>
        <p:nvSpPr>
          <p:cNvPr id="19" name="ZoneTexte 18">
            <a:extLst>
              <a:ext uri="{FF2B5EF4-FFF2-40B4-BE49-F238E27FC236}">
                <a16:creationId xmlns:a16="http://schemas.microsoft.com/office/drawing/2014/main" id="{A7F07E2F-4A4D-4C9C-9EDF-5B6BFD0CE68D}"/>
              </a:ext>
            </a:extLst>
          </p:cNvPr>
          <p:cNvSpPr txBox="1"/>
          <p:nvPr/>
        </p:nvSpPr>
        <p:spPr>
          <a:xfrm>
            <a:off x="0" y="4613066"/>
            <a:ext cx="5353690" cy="400110"/>
          </a:xfrm>
          <a:prstGeom prst="rect">
            <a:avLst/>
          </a:prstGeom>
          <a:noFill/>
        </p:spPr>
        <p:txBody>
          <a:bodyPr wrap="square" rtlCol="1">
            <a:spAutoFit/>
          </a:bodyPr>
          <a:lstStyle/>
          <a:p>
            <a:r>
              <a:rPr lang="fr-FR" sz="2000" dirty="0">
                <a:solidFill>
                  <a:srgbClr val="7030A0"/>
                </a:solidFill>
              </a:rPr>
              <a:t>Ce qui nous permet d’écrire</a:t>
            </a:r>
            <a:endParaRPr lang="ar-DZ" sz="2000" dirty="0">
              <a:solidFill>
                <a:srgbClr val="7030A0"/>
              </a:solidFill>
            </a:endParaRPr>
          </a:p>
        </p:txBody>
      </p:sp>
    </p:spTree>
    <p:extLst>
      <p:ext uri="{BB962C8B-B14F-4D97-AF65-F5344CB8AC3E}">
        <p14:creationId xmlns:p14="http://schemas.microsoft.com/office/powerpoint/2010/main" val="249798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9" name="ZoneTexte 8">
            <a:extLst>
              <a:ext uri="{FF2B5EF4-FFF2-40B4-BE49-F238E27FC236}">
                <a16:creationId xmlns:a16="http://schemas.microsoft.com/office/drawing/2014/main" id="{645F9B47-F730-41B6-8205-D40234596FD0}"/>
              </a:ext>
            </a:extLst>
          </p:cNvPr>
          <p:cNvSpPr txBox="1"/>
          <p:nvPr/>
        </p:nvSpPr>
        <p:spPr>
          <a:xfrm>
            <a:off x="0" y="859474"/>
            <a:ext cx="9144000" cy="5324535"/>
          </a:xfrm>
          <a:prstGeom prst="rect">
            <a:avLst/>
          </a:prstGeom>
          <a:noFill/>
        </p:spPr>
        <p:txBody>
          <a:bodyPr wrap="square" rtlCol="1">
            <a:spAutoFit/>
          </a:bodyPr>
          <a:lstStyle/>
          <a:p>
            <a:r>
              <a:rPr lang="fr-FR" sz="2000" b="1" u="sng" dirty="0">
                <a:solidFill>
                  <a:srgbClr val="FF0000"/>
                </a:solidFill>
              </a:rPr>
              <a:t>EXERCICE :</a:t>
            </a:r>
          </a:p>
          <a:p>
            <a:pPr algn="just"/>
            <a:r>
              <a:rPr lang="fr-FR" sz="2000" dirty="0">
                <a:solidFill>
                  <a:srgbClr val="002060"/>
                </a:solidFill>
              </a:rPr>
              <a:t>Soit X(t) un processus stationnaire au sens large (WSS) de moyenne nulle avec R</a:t>
            </a:r>
            <a:r>
              <a:rPr lang="fr-FR" sz="2000" baseline="-25000" dirty="0">
                <a:solidFill>
                  <a:srgbClr val="002060"/>
                </a:solidFill>
              </a:rPr>
              <a:t>X</a:t>
            </a:r>
            <a:r>
              <a:rPr lang="fr-FR" sz="2000" dirty="0">
                <a:solidFill>
                  <a:srgbClr val="002060"/>
                </a:solidFill>
              </a:rPr>
              <a:t>(τ) = e</a:t>
            </a:r>
            <a:r>
              <a:rPr lang="fr-FR" sz="2000" baseline="30000" dirty="0">
                <a:solidFill>
                  <a:srgbClr val="002060"/>
                </a:solidFill>
              </a:rPr>
              <a:t>−| τ |</a:t>
            </a:r>
            <a:r>
              <a:rPr lang="fr-FR" sz="2000" dirty="0">
                <a:solidFill>
                  <a:srgbClr val="002060"/>
                </a:solidFill>
              </a:rPr>
              <a:t>. X(t) est l’entré d’un SLIT avec :</a:t>
            </a:r>
          </a:p>
          <a:p>
            <a:pPr algn="just"/>
            <a:endParaRPr lang="fr-FR" sz="2000" b="1" u="sng" dirty="0">
              <a:solidFill>
                <a:srgbClr val="002060"/>
              </a:solidFill>
            </a:endParaRPr>
          </a:p>
          <a:p>
            <a:pPr algn="just"/>
            <a:r>
              <a:rPr lang="fr-FR" sz="2000" dirty="0">
                <a:solidFill>
                  <a:srgbClr val="0070C0"/>
                </a:solidFill>
              </a:rPr>
              <a:t>Soit Y (t) la sortie. </a:t>
            </a:r>
          </a:p>
          <a:p>
            <a:pPr marL="342900" indent="-342900" algn="just">
              <a:buFont typeface="Arial" panose="020B0604020202020204" pitchFamily="34" charset="0"/>
              <a:buChar char="•"/>
            </a:pPr>
            <a:r>
              <a:rPr lang="fr-FR" sz="2000" dirty="0">
                <a:solidFill>
                  <a:srgbClr val="0070C0"/>
                </a:solidFill>
              </a:rPr>
              <a:t>Trouver </a:t>
            </a:r>
            <a:r>
              <a:rPr lang="fr-FR" sz="2000" dirty="0" err="1">
                <a:solidFill>
                  <a:srgbClr val="0070C0"/>
                </a:solidFill>
              </a:rPr>
              <a:t>m</a:t>
            </a:r>
            <a:r>
              <a:rPr lang="fr-FR" sz="2000" baseline="-25000" dirty="0" err="1">
                <a:solidFill>
                  <a:srgbClr val="0070C0"/>
                </a:solidFill>
              </a:rPr>
              <a:t>Y</a:t>
            </a:r>
            <a:r>
              <a:rPr lang="fr-FR" sz="2000" dirty="0">
                <a:solidFill>
                  <a:srgbClr val="0070C0"/>
                </a:solidFill>
              </a:rPr>
              <a:t>(t) = E[Y(t)] . </a:t>
            </a:r>
          </a:p>
          <a:p>
            <a:pPr marL="342900" indent="-342900" algn="just">
              <a:buFont typeface="Arial" panose="020B0604020202020204" pitchFamily="34" charset="0"/>
              <a:buChar char="•"/>
            </a:pPr>
            <a:r>
              <a:rPr lang="fr-FR" sz="2000" dirty="0">
                <a:solidFill>
                  <a:srgbClr val="0070C0"/>
                </a:solidFill>
              </a:rPr>
              <a:t>Trouver R</a:t>
            </a:r>
            <a:r>
              <a:rPr lang="fr-FR" sz="2000" baseline="-25000" dirty="0">
                <a:solidFill>
                  <a:srgbClr val="0070C0"/>
                </a:solidFill>
              </a:rPr>
              <a:t>Y</a:t>
            </a:r>
            <a:r>
              <a:rPr lang="fr-FR" sz="2000" dirty="0">
                <a:solidFill>
                  <a:srgbClr val="0070C0"/>
                </a:solidFill>
              </a:rPr>
              <a:t>(τ) . </a:t>
            </a:r>
          </a:p>
          <a:p>
            <a:pPr marL="342900" indent="-342900" algn="just">
              <a:buFont typeface="Arial" panose="020B0604020202020204" pitchFamily="34" charset="0"/>
              <a:buChar char="•"/>
            </a:pPr>
            <a:r>
              <a:rPr lang="fr-FR" sz="2000" dirty="0">
                <a:solidFill>
                  <a:srgbClr val="0070C0"/>
                </a:solidFill>
              </a:rPr>
              <a:t>Trouver E[Y(t)</a:t>
            </a:r>
            <a:r>
              <a:rPr lang="fr-FR" sz="2000" baseline="30000" dirty="0">
                <a:solidFill>
                  <a:srgbClr val="0070C0"/>
                </a:solidFill>
              </a:rPr>
              <a:t>2</a:t>
            </a:r>
            <a:r>
              <a:rPr lang="fr-FR" sz="2000" dirty="0">
                <a:solidFill>
                  <a:srgbClr val="0070C0"/>
                </a:solidFill>
              </a:rPr>
              <a:t>]</a:t>
            </a:r>
            <a:endParaRPr lang="fr-FR" sz="2000" b="1" u="sng" dirty="0">
              <a:solidFill>
                <a:srgbClr val="0070C0"/>
              </a:solidFill>
            </a:endParaRPr>
          </a:p>
          <a:p>
            <a:r>
              <a:rPr lang="fr-FR" sz="2000" b="1" u="sng" dirty="0">
                <a:solidFill>
                  <a:srgbClr val="FF0000"/>
                </a:solidFill>
              </a:rPr>
              <a:t>SOLUTION</a:t>
            </a:r>
          </a:p>
          <a:p>
            <a:r>
              <a:rPr lang="fr-FR" sz="2000" dirty="0"/>
              <a:t>Notez que puisque X (t) est WSS, X(t) et Y(t) sont conjointement WSS, et donc Y(t) est WSS. Pour trouver </a:t>
            </a:r>
            <a:r>
              <a:rPr lang="fr-FR" sz="2000" dirty="0" err="1"/>
              <a:t>m</a:t>
            </a:r>
            <a:r>
              <a:rPr lang="fr-FR" sz="2000" baseline="-25000" dirty="0" err="1"/>
              <a:t>Y</a:t>
            </a:r>
            <a:r>
              <a:rPr lang="fr-FR" sz="2000" dirty="0"/>
              <a:t>(t) , nous pouvons écrire </a:t>
            </a:r>
            <a:r>
              <a:rPr lang="fr-FR" sz="2000" dirty="0" err="1"/>
              <a:t>m</a:t>
            </a:r>
            <a:r>
              <a:rPr lang="fr-FR" sz="2000" baseline="-25000" dirty="0" err="1"/>
              <a:t>Y</a:t>
            </a:r>
            <a:r>
              <a:rPr lang="fr-FR" sz="2000" dirty="0"/>
              <a:t> = </a:t>
            </a:r>
            <a:r>
              <a:rPr lang="fr-FR" sz="2000" dirty="0" err="1"/>
              <a:t>m</a:t>
            </a:r>
            <a:r>
              <a:rPr lang="fr-FR" sz="2000" baseline="-25000" dirty="0" err="1"/>
              <a:t>X</a:t>
            </a:r>
            <a:r>
              <a:rPr lang="fr-FR" sz="2000" dirty="0" err="1"/>
              <a:t>H</a:t>
            </a:r>
            <a:r>
              <a:rPr lang="fr-FR" sz="2000" dirty="0"/>
              <a:t> (0) = 0×1 = 0. </a:t>
            </a:r>
          </a:p>
          <a:p>
            <a:r>
              <a:rPr lang="fr-FR" sz="2000" dirty="0"/>
              <a:t>Pour trouver R</a:t>
            </a:r>
            <a:r>
              <a:rPr lang="fr-FR" sz="2000" baseline="-25000" dirty="0"/>
              <a:t>Y</a:t>
            </a:r>
            <a:r>
              <a:rPr lang="fr-FR" sz="2000" dirty="0"/>
              <a:t>(τ) , nous trouvons d'abord: S</a:t>
            </a:r>
            <a:r>
              <a:rPr lang="fr-FR" sz="2000" baseline="-25000" dirty="0"/>
              <a:t>Y</a:t>
            </a:r>
            <a:r>
              <a:rPr lang="fr-FR" sz="2000" dirty="0"/>
              <a:t>(f) = S</a:t>
            </a:r>
            <a:r>
              <a:rPr lang="fr-FR" sz="2000" baseline="-25000" dirty="0"/>
              <a:t>X</a:t>
            </a:r>
            <a:r>
              <a:rPr lang="fr-FR" sz="2000" dirty="0"/>
              <a:t>(f)×|H(f)|</a:t>
            </a:r>
            <a:r>
              <a:rPr lang="fr-FR" sz="2000" baseline="30000" dirty="0"/>
              <a:t>2</a:t>
            </a:r>
            <a:r>
              <a:rPr lang="fr-FR" sz="2000" dirty="0"/>
              <a:t>.</a:t>
            </a:r>
          </a:p>
          <a:p>
            <a:endParaRPr lang="fr-FR" sz="2000" dirty="0"/>
          </a:p>
          <a:p>
            <a:r>
              <a:rPr lang="fr-FR" sz="2000" dirty="0"/>
              <a:t> </a:t>
            </a:r>
          </a:p>
          <a:p>
            <a:endParaRPr lang="fr-FR" sz="2000" dirty="0"/>
          </a:p>
          <a:p>
            <a:endParaRPr lang="fr-FR" sz="2000" dirty="0"/>
          </a:p>
          <a:p>
            <a:endParaRPr lang="ar-DZ" sz="2000" b="1" u="sng" dirty="0">
              <a:solidFill>
                <a:srgbClr val="FF0000"/>
              </a:solidFill>
            </a:endParaRPr>
          </a:p>
        </p:txBody>
      </p:sp>
      <p:pic>
        <p:nvPicPr>
          <p:cNvPr id="2" name="Image 1">
            <a:extLst>
              <a:ext uri="{FF2B5EF4-FFF2-40B4-BE49-F238E27FC236}">
                <a16:creationId xmlns:a16="http://schemas.microsoft.com/office/drawing/2014/main" id="{39B31FD7-D44B-40D0-8438-01B2D40E9A82}"/>
              </a:ext>
            </a:extLst>
          </p:cNvPr>
          <p:cNvPicPr>
            <a:picLocks noChangeAspect="1"/>
          </p:cNvPicPr>
          <p:nvPr/>
        </p:nvPicPr>
        <p:blipFill>
          <a:blip r:embed="rId2"/>
          <a:stretch>
            <a:fillRect/>
          </a:stretch>
        </p:blipFill>
        <p:spPr>
          <a:xfrm>
            <a:off x="3419872" y="1844824"/>
            <a:ext cx="3774852" cy="1080120"/>
          </a:xfrm>
          <a:prstGeom prst="rect">
            <a:avLst/>
          </a:prstGeom>
        </p:spPr>
      </p:pic>
      <p:pic>
        <p:nvPicPr>
          <p:cNvPr id="5" name="Image 4">
            <a:extLst>
              <a:ext uri="{FF2B5EF4-FFF2-40B4-BE49-F238E27FC236}">
                <a16:creationId xmlns:a16="http://schemas.microsoft.com/office/drawing/2014/main" id="{BE75BA4E-92A0-4D70-9D26-CAF88D7AAEC9}"/>
              </a:ext>
            </a:extLst>
          </p:cNvPr>
          <p:cNvPicPr>
            <a:picLocks noChangeAspect="1"/>
          </p:cNvPicPr>
          <p:nvPr/>
        </p:nvPicPr>
        <p:blipFill>
          <a:blip r:embed="rId3"/>
          <a:stretch>
            <a:fillRect/>
          </a:stretch>
        </p:blipFill>
        <p:spPr>
          <a:xfrm>
            <a:off x="395536" y="4653136"/>
            <a:ext cx="1971675" cy="904875"/>
          </a:xfrm>
          <a:prstGeom prst="rect">
            <a:avLst/>
          </a:prstGeom>
        </p:spPr>
      </p:pic>
      <p:pic>
        <p:nvPicPr>
          <p:cNvPr id="8" name="Image 7">
            <a:extLst>
              <a:ext uri="{FF2B5EF4-FFF2-40B4-BE49-F238E27FC236}">
                <a16:creationId xmlns:a16="http://schemas.microsoft.com/office/drawing/2014/main" id="{9B9F5C2A-DA97-4999-A08E-EBD1CA14F6D4}"/>
              </a:ext>
            </a:extLst>
          </p:cNvPr>
          <p:cNvPicPr>
            <a:picLocks noChangeAspect="1"/>
          </p:cNvPicPr>
          <p:nvPr/>
        </p:nvPicPr>
        <p:blipFill>
          <a:blip r:embed="rId4"/>
          <a:stretch>
            <a:fillRect/>
          </a:stretch>
        </p:blipFill>
        <p:spPr>
          <a:xfrm>
            <a:off x="6332605" y="4524548"/>
            <a:ext cx="2438400" cy="1162050"/>
          </a:xfrm>
          <a:prstGeom prst="rect">
            <a:avLst/>
          </a:prstGeom>
        </p:spPr>
      </p:pic>
      <p:pic>
        <p:nvPicPr>
          <p:cNvPr id="20" name="Image 19">
            <a:extLst>
              <a:ext uri="{FF2B5EF4-FFF2-40B4-BE49-F238E27FC236}">
                <a16:creationId xmlns:a16="http://schemas.microsoft.com/office/drawing/2014/main" id="{F1EE9F50-8580-4808-AB45-31A062328109}"/>
              </a:ext>
            </a:extLst>
          </p:cNvPr>
          <p:cNvPicPr>
            <a:picLocks noChangeAspect="1"/>
          </p:cNvPicPr>
          <p:nvPr/>
        </p:nvPicPr>
        <p:blipFill>
          <a:blip r:embed="rId5"/>
          <a:stretch>
            <a:fillRect/>
          </a:stretch>
        </p:blipFill>
        <p:spPr>
          <a:xfrm>
            <a:off x="3419872" y="4653136"/>
            <a:ext cx="2340099" cy="2162175"/>
          </a:xfrm>
          <a:prstGeom prst="rect">
            <a:avLst/>
          </a:prstGeom>
        </p:spPr>
      </p:pic>
    </p:spTree>
    <p:extLst>
      <p:ext uri="{BB962C8B-B14F-4D97-AF65-F5344CB8AC3E}">
        <p14:creationId xmlns:p14="http://schemas.microsoft.com/office/powerpoint/2010/main" val="3501894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1124744"/>
            <a:ext cx="9144000" cy="400110"/>
          </a:xfrm>
          <a:prstGeom prst="rect">
            <a:avLst/>
          </a:prstGeom>
          <a:noFill/>
        </p:spPr>
        <p:txBody>
          <a:bodyPr wrap="square" rtlCol="1">
            <a:spAutoFit/>
          </a:bodyPr>
          <a:lstStyle/>
          <a:p>
            <a:r>
              <a:rPr lang="fr-FR" sz="2000" b="1" u="sng" dirty="0">
                <a:solidFill>
                  <a:srgbClr val="FF0000"/>
                </a:solidFill>
              </a:rPr>
              <a:t>Cas d’un filtre passe-bande</a:t>
            </a:r>
            <a:endParaRPr lang="ar-DZ" b="1" u="sng" dirty="0">
              <a:solidFill>
                <a:srgbClr val="FF0000"/>
              </a:solidFill>
            </a:endParaRPr>
          </a:p>
        </p:txBody>
      </p:sp>
      <p:pic>
        <p:nvPicPr>
          <p:cNvPr id="3" name="Image 2">
            <a:extLst>
              <a:ext uri="{FF2B5EF4-FFF2-40B4-BE49-F238E27FC236}">
                <a16:creationId xmlns:a16="http://schemas.microsoft.com/office/drawing/2014/main" id="{73562617-87F1-40CD-9F2B-2C15A563AC72}"/>
              </a:ext>
            </a:extLst>
          </p:cNvPr>
          <p:cNvPicPr>
            <a:picLocks noChangeAspect="1"/>
          </p:cNvPicPr>
          <p:nvPr/>
        </p:nvPicPr>
        <p:blipFill>
          <a:blip r:embed="rId2"/>
          <a:stretch>
            <a:fillRect/>
          </a:stretch>
        </p:blipFill>
        <p:spPr>
          <a:xfrm>
            <a:off x="4378805" y="1196753"/>
            <a:ext cx="4717198" cy="3240359"/>
          </a:xfrm>
          <a:prstGeom prst="rect">
            <a:avLst/>
          </a:prstGeom>
        </p:spPr>
      </p:pic>
      <p:pic>
        <p:nvPicPr>
          <p:cNvPr id="6" name="Image 5">
            <a:extLst>
              <a:ext uri="{FF2B5EF4-FFF2-40B4-BE49-F238E27FC236}">
                <a16:creationId xmlns:a16="http://schemas.microsoft.com/office/drawing/2014/main" id="{DAF940A5-6577-4C0C-A467-9E668535A143}"/>
              </a:ext>
            </a:extLst>
          </p:cNvPr>
          <p:cNvPicPr>
            <a:picLocks noChangeAspect="1"/>
          </p:cNvPicPr>
          <p:nvPr/>
        </p:nvPicPr>
        <p:blipFill>
          <a:blip r:embed="rId3"/>
          <a:stretch>
            <a:fillRect/>
          </a:stretch>
        </p:blipFill>
        <p:spPr>
          <a:xfrm>
            <a:off x="47997" y="1751328"/>
            <a:ext cx="4163963" cy="1245624"/>
          </a:xfrm>
          <a:prstGeom prst="rect">
            <a:avLst/>
          </a:prstGeom>
        </p:spPr>
      </p:pic>
      <p:pic>
        <p:nvPicPr>
          <p:cNvPr id="11" name="Image 10">
            <a:extLst>
              <a:ext uri="{FF2B5EF4-FFF2-40B4-BE49-F238E27FC236}">
                <a16:creationId xmlns:a16="http://schemas.microsoft.com/office/drawing/2014/main" id="{461A55EF-259C-4426-BE89-584174BBF1D8}"/>
              </a:ext>
            </a:extLst>
          </p:cNvPr>
          <p:cNvPicPr>
            <a:picLocks noChangeAspect="1"/>
          </p:cNvPicPr>
          <p:nvPr/>
        </p:nvPicPr>
        <p:blipFill>
          <a:blip r:embed="rId4"/>
          <a:stretch>
            <a:fillRect/>
          </a:stretch>
        </p:blipFill>
        <p:spPr>
          <a:xfrm>
            <a:off x="47997" y="3407512"/>
            <a:ext cx="4419600" cy="1245624"/>
          </a:xfrm>
          <a:prstGeom prst="rect">
            <a:avLst/>
          </a:prstGeom>
        </p:spPr>
      </p:pic>
      <p:pic>
        <p:nvPicPr>
          <p:cNvPr id="12" name="Image 11">
            <a:extLst>
              <a:ext uri="{FF2B5EF4-FFF2-40B4-BE49-F238E27FC236}">
                <a16:creationId xmlns:a16="http://schemas.microsoft.com/office/drawing/2014/main" id="{2FAAA582-2182-4913-B689-CF8A4AAD44DB}"/>
              </a:ext>
            </a:extLst>
          </p:cNvPr>
          <p:cNvPicPr>
            <a:picLocks noChangeAspect="1"/>
          </p:cNvPicPr>
          <p:nvPr/>
        </p:nvPicPr>
        <p:blipFill>
          <a:blip r:embed="rId5"/>
          <a:stretch>
            <a:fillRect/>
          </a:stretch>
        </p:blipFill>
        <p:spPr>
          <a:xfrm>
            <a:off x="47997" y="5455543"/>
            <a:ext cx="4674857" cy="1402457"/>
          </a:xfrm>
          <a:prstGeom prst="rect">
            <a:avLst/>
          </a:prstGeom>
        </p:spPr>
      </p:pic>
      <p:pic>
        <p:nvPicPr>
          <p:cNvPr id="13" name="Image 12">
            <a:extLst>
              <a:ext uri="{FF2B5EF4-FFF2-40B4-BE49-F238E27FC236}">
                <a16:creationId xmlns:a16="http://schemas.microsoft.com/office/drawing/2014/main" id="{1115411E-1E11-459A-8A36-26B7AB03F6DB}"/>
              </a:ext>
            </a:extLst>
          </p:cNvPr>
          <p:cNvPicPr>
            <a:picLocks noChangeAspect="1"/>
          </p:cNvPicPr>
          <p:nvPr/>
        </p:nvPicPr>
        <p:blipFill>
          <a:blip r:embed="rId6"/>
          <a:stretch>
            <a:fillRect/>
          </a:stretch>
        </p:blipFill>
        <p:spPr>
          <a:xfrm>
            <a:off x="4735726" y="6021289"/>
            <a:ext cx="2407382" cy="836712"/>
          </a:xfrm>
          <a:prstGeom prst="rect">
            <a:avLst/>
          </a:prstGeom>
        </p:spPr>
      </p:pic>
      <p:sp>
        <p:nvSpPr>
          <p:cNvPr id="14" name="ZoneTexte 13">
            <a:extLst>
              <a:ext uri="{FF2B5EF4-FFF2-40B4-BE49-F238E27FC236}">
                <a16:creationId xmlns:a16="http://schemas.microsoft.com/office/drawing/2014/main" id="{75575E0A-1B46-4C59-A92D-71B73FD09169}"/>
              </a:ext>
            </a:extLst>
          </p:cNvPr>
          <p:cNvSpPr txBox="1"/>
          <p:nvPr/>
        </p:nvSpPr>
        <p:spPr>
          <a:xfrm>
            <a:off x="7452320" y="6165304"/>
            <a:ext cx="1677364" cy="461665"/>
          </a:xfrm>
          <a:prstGeom prst="rect">
            <a:avLst/>
          </a:prstGeom>
          <a:noFill/>
        </p:spPr>
        <p:txBody>
          <a:bodyPr wrap="square" rtlCol="1">
            <a:spAutoFit/>
          </a:bodyPr>
          <a:lstStyle/>
          <a:p>
            <a:r>
              <a:rPr lang="fr-FR" sz="2400" b="1" dirty="0" err="1">
                <a:solidFill>
                  <a:srgbClr val="FF0000"/>
                </a:solidFill>
              </a:rPr>
              <a:t>S</a:t>
            </a:r>
            <a:r>
              <a:rPr lang="fr-FR" sz="2400" b="1" baseline="-25000" dirty="0" err="1">
                <a:solidFill>
                  <a:srgbClr val="FF0000"/>
                </a:solidFill>
              </a:rPr>
              <a:t>x</a:t>
            </a:r>
            <a:r>
              <a:rPr lang="fr-FR" sz="2400" b="1" dirty="0">
                <a:solidFill>
                  <a:srgbClr val="FF0000"/>
                </a:solidFill>
              </a:rPr>
              <a:t>(f)=</a:t>
            </a:r>
            <a:r>
              <a:rPr lang="fr-FR" sz="2400" b="1" dirty="0" err="1">
                <a:solidFill>
                  <a:srgbClr val="FF0000"/>
                </a:solidFill>
              </a:rPr>
              <a:t>S</a:t>
            </a:r>
            <a:r>
              <a:rPr lang="fr-FR" sz="2400" b="1" baseline="-25000" dirty="0" err="1">
                <a:solidFill>
                  <a:srgbClr val="FF0000"/>
                </a:solidFill>
              </a:rPr>
              <a:t>x</a:t>
            </a:r>
            <a:r>
              <a:rPr lang="fr-FR" sz="2400" b="1" dirty="0">
                <a:solidFill>
                  <a:srgbClr val="FF0000"/>
                </a:solidFill>
              </a:rPr>
              <a:t>(-f)</a:t>
            </a:r>
            <a:endParaRPr lang="ar-DZ" sz="2400" b="1" dirty="0">
              <a:solidFill>
                <a:srgbClr val="FF0000"/>
              </a:solidFill>
            </a:endParaRPr>
          </a:p>
        </p:txBody>
      </p:sp>
      <p:sp>
        <p:nvSpPr>
          <p:cNvPr id="15" name="ZoneTexte 14">
            <a:extLst>
              <a:ext uri="{FF2B5EF4-FFF2-40B4-BE49-F238E27FC236}">
                <a16:creationId xmlns:a16="http://schemas.microsoft.com/office/drawing/2014/main" id="{783EC846-D1A2-4CB0-801C-B3E231636901}"/>
              </a:ext>
            </a:extLst>
          </p:cNvPr>
          <p:cNvSpPr txBox="1"/>
          <p:nvPr/>
        </p:nvSpPr>
        <p:spPr>
          <a:xfrm>
            <a:off x="0" y="2996952"/>
            <a:ext cx="4378805" cy="400110"/>
          </a:xfrm>
          <a:prstGeom prst="rect">
            <a:avLst/>
          </a:prstGeom>
          <a:noFill/>
        </p:spPr>
        <p:txBody>
          <a:bodyPr wrap="square" rtlCol="1">
            <a:spAutoFit/>
          </a:bodyPr>
          <a:lstStyle/>
          <a:p>
            <a:r>
              <a:rPr lang="fr-FR" sz="2000" b="1" dirty="0">
                <a:solidFill>
                  <a:srgbClr val="002060"/>
                </a:solidFill>
              </a:rPr>
              <a:t>La DSP de la sortie est donnée par :</a:t>
            </a:r>
            <a:endParaRPr lang="ar-DZ" sz="2000" b="1" dirty="0">
              <a:solidFill>
                <a:srgbClr val="002060"/>
              </a:solidFill>
            </a:endParaRPr>
          </a:p>
        </p:txBody>
      </p:sp>
      <p:sp>
        <p:nvSpPr>
          <p:cNvPr id="16" name="ZoneTexte 15">
            <a:extLst>
              <a:ext uri="{FF2B5EF4-FFF2-40B4-BE49-F238E27FC236}">
                <a16:creationId xmlns:a16="http://schemas.microsoft.com/office/drawing/2014/main" id="{E24F1DF8-EF7A-48FC-BAA0-28E6CE70E1E0}"/>
              </a:ext>
            </a:extLst>
          </p:cNvPr>
          <p:cNvSpPr txBox="1"/>
          <p:nvPr/>
        </p:nvSpPr>
        <p:spPr>
          <a:xfrm>
            <a:off x="47996" y="4973106"/>
            <a:ext cx="5748140" cy="400110"/>
          </a:xfrm>
          <a:prstGeom prst="rect">
            <a:avLst/>
          </a:prstGeom>
          <a:noFill/>
        </p:spPr>
        <p:txBody>
          <a:bodyPr wrap="square" rtlCol="1">
            <a:spAutoFit/>
          </a:bodyPr>
          <a:lstStyle/>
          <a:p>
            <a:r>
              <a:rPr lang="fr-FR" sz="2000" dirty="0">
                <a:solidFill>
                  <a:srgbClr val="7030A0"/>
                </a:solidFill>
              </a:rPr>
              <a:t>La puissance de la sortie Y(t) sera donc donnée par</a:t>
            </a:r>
            <a:endParaRPr lang="ar-DZ" sz="2000" dirty="0">
              <a:solidFill>
                <a:srgbClr val="7030A0"/>
              </a:solidFill>
            </a:endParaRPr>
          </a:p>
        </p:txBody>
      </p:sp>
    </p:spTree>
    <p:extLst>
      <p:ext uri="{BB962C8B-B14F-4D97-AF65-F5344CB8AC3E}">
        <p14:creationId xmlns:p14="http://schemas.microsoft.com/office/powerpoint/2010/main" val="2650281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1124744"/>
            <a:ext cx="9144000" cy="1631216"/>
          </a:xfrm>
          <a:prstGeom prst="rect">
            <a:avLst/>
          </a:prstGeom>
          <a:noFill/>
        </p:spPr>
        <p:txBody>
          <a:bodyPr wrap="square" rtlCol="1">
            <a:spAutoFit/>
          </a:bodyPr>
          <a:lstStyle/>
          <a:p>
            <a:r>
              <a:rPr lang="fr-FR" sz="2000" b="1" u="sng" dirty="0">
                <a:solidFill>
                  <a:srgbClr val="FF0000"/>
                </a:solidFill>
              </a:rPr>
              <a:t>Cas d’un processus Gaussien à l’entrée du SLIT</a:t>
            </a:r>
          </a:p>
          <a:p>
            <a:endParaRPr lang="fr-FR" sz="2000" b="1" u="sng" dirty="0">
              <a:solidFill>
                <a:srgbClr val="FF0000"/>
              </a:solidFill>
            </a:endParaRPr>
          </a:p>
          <a:p>
            <a:pPr algn="just"/>
            <a:r>
              <a:rPr lang="fr-FR" sz="2000" dirty="0">
                <a:solidFill>
                  <a:srgbClr val="7030A0"/>
                </a:solidFill>
              </a:rPr>
              <a:t>Soit X (t) un processus gaussien stationnaire. Si X (t) est l'entrée d’un SLIT, alors le processus aléatoire de sortie, Y (t), est également un processus gaussien stationnaire. De plus, X (t) et Y (t) sont conjointement gaussiens. </a:t>
            </a:r>
            <a:endParaRPr lang="ar-DZ" sz="2000" b="1" u="sng" dirty="0">
              <a:solidFill>
                <a:srgbClr val="7030A0"/>
              </a:solidFill>
            </a:endParaRPr>
          </a:p>
        </p:txBody>
      </p:sp>
      <p:pic>
        <p:nvPicPr>
          <p:cNvPr id="2" name="Image 1">
            <a:extLst>
              <a:ext uri="{FF2B5EF4-FFF2-40B4-BE49-F238E27FC236}">
                <a16:creationId xmlns:a16="http://schemas.microsoft.com/office/drawing/2014/main" id="{334DEE08-F6D4-4351-8E10-04A9C12EF49F}"/>
              </a:ext>
            </a:extLst>
          </p:cNvPr>
          <p:cNvPicPr>
            <a:picLocks noChangeAspect="1"/>
          </p:cNvPicPr>
          <p:nvPr/>
        </p:nvPicPr>
        <p:blipFill>
          <a:blip r:embed="rId2"/>
          <a:stretch>
            <a:fillRect/>
          </a:stretch>
        </p:blipFill>
        <p:spPr>
          <a:xfrm>
            <a:off x="2087724" y="2755960"/>
            <a:ext cx="4419266" cy="1537136"/>
          </a:xfrm>
          <a:prstGeom prst="rect">
            <a:avLst/>
          </a:prstGeom>
        </p:spPr>
      </p:pic>
      <p:sp>
        <p:nvSpPr>
          <p:cNvPr id="5" name="ZoneTexte 4">
            <a:extLst>
              <a:ext uri="{FF2B5EF4-FFF2-40B4-BE49-F238E27FC236}">
                <a16:creationId xmlns:a16="http://schemas.microsoft.com/office/drawing/2014/main" id="{7893E05E-22BE-4E48-9BE1-1B5F336F6BFF}"/>
              </a:ext>
            </a:extLst>
          </p:cNvPr>
          <p:cNvSpPr txBox="1"/>
          <p:nvPr/>
        </p:nvSpPr>
        <p:spPr>
          <a:xfrm>
            <a:off x="0" y="4293096"/>
            <a:ext cx="9144000" cy="2554545"/>
          </a:xfrm>
          <a:prstGeom prst="rect">
            <a:avLst/>
          </a:prstGeom>
          <a:noFill/>
        </p:spPr>
        <p:txBody>
          <a:bodyPr wrap="square" rtlCol="1">
            <a:spAutoFit/>
          </a:bodyPr>
          <a:lstStyle/>
          <a:p>
            <a:pPr algn="just"/>
            <a:r>
              <a:rPr lang="fr-FR" sz="2000" dirty="0">
                <a:solidFill>
                  <a:srgbClr val="002060"/>
                </a:solidFill>
              </a:rPr>
              <a:t>Si en plus X(t) est un bruit blanc Gaussien stationnaire alors la sortie Y(t) du SLIT est également un processus gaussien stationnaire mais sous forme d’un ‘’bruit coloré’’ .</a:t>
            </a:r>
          </a:p>
          <a:p>
            <a:pPr algn="just"/>
            <a:endParaRPr lang="fr-FR" sz="2000" dirty="0"/>
          </a:p>
          <a:p>
            <a:pPr algn="just"/>
            <a:r>
              <a:rPr lang="fr-FR" sz="2000" dirty="0">
                <a:solidFill>
                  <a:srgbClr val="0070C0"/>
                </a:solidFill>
              </a:rPr>
              <a:t>En effet, le bruit blanc centré à l’entrée est par définition, il possède une fonction d’autocorrélation sous forme d’une impulsion de Dirac et sa DSP est constante de -</a:t>
            </a:r>
            <a:r>
              <a:rPr lang="fr-FR" sz="2000" dirty="0">
                <a:solidFill>
                  <a:srgbClr val="0070C0"/>
                </a:solidFill>
                <a:sym typeface="Symbol" panose="05050102010706020507" pitchFamily="18" charset="2"/>
              </a:rPr>
              <a:t> à +. </a:t>
            </a:r>
          </a:p>
          <a:p>
            <a:pPr algn="just"/>
            <a:r>
              <a:rPr lang="fr-FR" sz="2000" dirty="0">
                <a:solidFill>
                  <a:srgbClr val="00B050"/>
                </a:solidFill>
                <a:sym typeface="Symbol" panose="05050102010706020507" pitchFamily="18" charset="2"/>
              </a:rPr>
              <a:t>Mais la sortie aura une bande limitée par le SLIT et par conséquent une fonction d’autocorrélation plus ou moins large en fonction de la réponse impulsionnelle du SLIT</a:t>
            </a:r>
            <a:r>
              <a:rPr lang="fr-FR" sz="2000" dirty="0">
                <a:solidFill>
                  <a:srgbClr val="00B050"/>
                </a:solidFill>
              </a:rPr>
              <a:t> </a:t>
            </a:r>
            <a:endParaRPr lang="ar-DZ" sz="2000" dirty="0">
              <a:solidFill>
                <a:srgbClr val="00B050"/>
              </a:solidFill>
            </a:endParaRPr>
          </a:p>
        </p:txBody>
      </p:sp>
    </p:spTree>
    <p:extLst>
      <p:ext uri="{BB962C8B-B14F-4D97-AF65-F5344CB8AC3E}">
        <p14:creationId xmlns:p14="http://schemas.microsoft.com/office/powerpoint/2010/main" val="1102651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5324535"/>
          </a:xfrm>
          <a:prstGeom prst="rect">
            <a:avLst/>
          </a:prstGeom>
          <a:noFill/>
        </p:spPr>
        <p:txBody>
          <a:bodyPr wrap="square" rtlCol="1">
            <a:spAutoFit/>
          </a:bodyPr>
          <a:lstStyle/>
          <a:p>
            <a:r>
              <a:rPr lang="fr-FR" sz="2000" b="1" u="sng" dirty="0">
                <a:solidFill>
                  <a:srgbClr val="FF0000"/>
                </a:solidFill>
              </a:rPr>
              <a:t>Cas d’un processus Gaussien à l’entrée du SLIT</a:t>
            </a:r>
          </a:p>
          <a:p>
            <a:endParaRPr lang="fr-FR" sz="2000" b="1" u="sng" dirty="0">
              <a:solidFill>
                <a:srgbClr val="FF0000"/>
              </a:solidFill>
            </a:endParaRPr>
          </a:p>
          <a:p>
            <a:pPr algn="just"/>
            <a:r>
              <a:rPr lang="fr-FR" sz="2000" b="1" u="sng" dirty="0">
                <a:solidFill>
                  <a:srgbClr val="FF0000"/>
                </a:solidFill>
              </a:rPr>
              <a:t>Exercice</a:t>
            </a:r>
          </a:p>
          <a:p>
            <a:pPr algn="just"/>
            <a:r>
              <a:rPr lang="fr-FR" sz="2000" dirty="0">
                <a:solidFill>
                  <a:srgbClr val="002060"/>
                </a:solidFill>
              </a:rPr>
              <a:t>Soit X (t) un processus aléatoire gaussien de moyenne nulle avec R</a:t>
            </a:r>
            <a:r>
              <a:rPr lang="fr-FR" sz="2000" baseline="-25000" dirty="0">
                <a:solidFill>
                  <a:srgbClr val="002060"/>
                </a:solidFill>
              </a:rPr>
              <a:t>X</a:t>
            </a:r>
            <a:r>
              <a:rPr lang="fr-FR" sz="2000" dirty="0">
                <a:solidFill>
                  <a:srgbClr val="002060"/>
                </a:solidFill>
              </a:rPr>
              <a:t>(τ) = 8sinc(4τ). Supposons que X (t) est l’entrée d’un SLIT avec une réponse fréquentielle donnée ci-dessous:</a:t>
            </a:r>
          </a:p>
          <a:p>
            <a:pPr algn="just"/>
            <a:endParaRPr lang="fr-FR" sz="2000" dirty="0">
              <a:solidFill>
                <a:srgbClr val="002060"/>
              </a:solidFill>
            </a:endParaRPr>
          </a:p>
          <a:p>
            <a:pPr algn="just"/>
            <a:endParaRPr lang="fr-FR" sz="2000" dirty="0">
              <a:solidFill>
                <a:srgbClr val="002060"/>
              </a:solidFill>
            </a:endParaRPr>
          </a:p>
          <a:p>
            <a:pPr algn="just"/>
            <a:endParaRPr lang="fr-FR" sz="2000" dirty="0">
              <a:solidFill>
                <a:srgbClr val="002060"/>
              </a:solidFill>
            </a:endParaRPr>
          </a:p>
          <a:p>
            <a:pPr algn="just"/>
            <a:r>
              <a:rPr lang="fr-FR" sz="2000" b="1" dirty="0">
                <a:solidFill>
                  <a:schemeClr val="tx2">
                    <a:lumMod val="50000"/>
                  </a:schemeClr>
                </a:solidFill>
              </a:rPr>
              <a:t>Si Y (t) est la sortie, trouvez P (Y (2) &lt;1 | Y (1) = 1). </a:t>
            </a:r>
          </a:p>
          <a:p>
            <a:pPr algn="just"/>
            <a:endParaRPr lang="fr-FR" sz="2000" b="1" u="sng" dirty="0">
              <a:solidFill>
                <a:schemeClr val="tx2">
                  <a:lumMod val="50000"/>
                </a:schemeClr>
              </a:solidFill>
            </a:endParaRPr>
          </a:p>
          <a:p>
            <a:pPr algn="just"/>
            <a:r>
              <a:rPr lang="fr-FR" sz="2000" b="1" u="sng" dirty="0">
                <a:solidFill>
                  <a:srgbClr val="FF0000"/>
                </a:solidFill>
              </a:rPr>
              <a:t>Solution</a:t>
            </a:r>
          </a:p>
          <a:p>
            <a:pPr algn="just"/>
            <a:r>
              <a:rPr lang="fr-FR" sz="2000" dirty="0">
                <a:solidFill>
                  <a:srgbClr val="00B050"/>
                </a:solidFill>
              </a:rPr>
              <a:t>Puisque X(t) est un processus gaussien stationnaire du second ordre (WSS), Y(t) est également un processus gaussien WSS. Ainsi, il suffit de trouver </a:t>
            </a:r>
            <a:r>
              <a:rPr lang="fr-FR" sz="2000" dirty="0" err="1">
                <a:solidFill>
                  <a:srgbClr val="00B050"/>
                </a:solidFill>
              </a:rPr>
              <a:t>m</a:t>
            </a:r>
            <a:r>
              <a:rPr lang="fr-FR" sz="2000" baseline="-25000" dirty="0" err="1">
                <a:solidFill>
                  <a:srgbClr val="00B050"/>
                </a:solidFill>
              </a:rPr>
              <a:t>Y</a:t>
            </a:r>
            <a:r>
              <a:rPr lang="fr-FR" sz="2000" dirty="0">
                <a:solidFill>
                  <a:srgbClr val="00B050"/>
                </a:solidFill>
              </a:rPr>
              <a:t> et R</a:t>
            </a:r>
            <a:r>
              <a:rPr lang="fr-FR" sz="2000" baseline="-25000" dirty="0">
                <a:solidFill>
                  <a:srgbClr val="00B050"/>
                </a:solidFill>
              </a:rPr>
              <a:t>Y</a:t>
            </a:r>
            <a:r>
              <a:rPr lang="fr-FR" sz="2000" dirty="0">
                <a:solidFill>
                  <a:srgbClr val="00B050"/>
                </a:solidFill>
              </a:rPr>
              <a:t>(τ). Puisque </a:t>
            </a:r>
            <a:r>
              <a:rPr lang="fr-FR" sz="2000" dirty="0" err="1">
                <a:solidFill>
                  <a:srgbClr val="00B050"/>
                </a:solidFill>
              </a:rPr>
              <a:t>m</a:t>
            </a:r>
            <a:r>
              <a:rPr lang="fr-FR" sz="2000" baseline="-25000" dirty="0" err="1">
                <a:solidFill>
                  <a:srgbClr val="00B050"/>
                </a:solidFill>
              </a:rPr>
              <a:t>X</a:t>
            </a:r>
            <a:r>
              <a:rPr lang="fr-FR" sz="2000" dirty="0">
                <a:solidFill>
                  <a:srgbClr val="00B050"/>
                </a:solidFill>
              </a:rPr>
              <a:t> = 0, nous avons :     </a:t>
            </a:r>
            <a:r>
              <a:rPr lang="fr-FR" sz="2000" b="1" dirty="0" err="1">
                <a:solidFill>
                  <a:srgbClr val="C00000"/>
                </a:solidFill>
              </a:rPr>
              <a:t>m</a:t>
            </a:r>
            <a:r>
              <a:rPr lang="fr-FR" sz="2000" b="1" baseline="-25000" dirty="0" err="1">
                <a:solidFill>
                  <a:srgbClr val="C00000"/>
                </a:solidFill>
              </a:rPr>
              <a:t>Y</a:t>
            </a:r>
            <a:r>
              <a:rPr lang="fr-FR" sz="2000" b="1" dirty="0">
                <a:solidFill>
                  <a:srgbClr val="C00000"/>
                </a:solidFill>
              </a:rPr>
              <a:t> = </a:t>
            </a:r>
            <a:r>
              <a:rPr lang="fr-FR" sz="2000" b="1" dirty="0" err="1">
                <a:solidFill>
                  <a:srgbClr val="C00000"/>
                </a:solidFill>
              </a:rPr>
              <a:t>m</a:t>
            </a:r>
            <a:r>
              <a:rPr lang="fr-FR" sz="2000" b="1" baseline="-25000" dirty="0" err="1">
                <a:solidFill>
                  <a:srgbClr val="C00000"/>
                </a:solidFill>
              </a:rPr>
              <a:t>X</a:t>
            </a:r>
            <a:r>
              <a:rPr lang="fr-FR" sz="2000" b="1" baseline="-25000" dirty="0">
                <a:solidFill>
                  <a:srgbClr val="C00000"/>
                </a:solidFill>
              </a:rPr>
              <a:t> </a:t>
            </a:r>
            <a:r>
              <a:rPr lang="fr-FR" sz="2000" b="1" dirty="0">
                <a:solidFill>
                  <a:srgbClr val="C00000"/>
                </a:solidFill>
              </a:rPr>
              <a:t>× H (0) = 0. </a:t>
            </a:r>
          </a:p>
          <a:p>
            <a:pPr algn="just"/>
            <a:endParaRPr lang="fr-FR" sz="2000" b="1" u="sng" dirty="0">
              <a:solidFill>
                <a:srgbClr val="C00000"/>
              </a:solidFill>
            </a:endParaRPr>
          </a:p>
          <a:p>
            <a:pPr algn="just"/>
            <a:r>
              <a:rPr lang="fr-FR" sz="2000" b="1" dirty="0">
                <a:solidFill>
                  <a:srgbClr val="00B0F0"/>
                </a:solidFill>
              </a:rPr>
              <a:t>De même nous avons :</a:t>
            </a:r>
            <a:endParaRPr lang="ar-DZ" sz="2000" b="1" dirty="0">
              <a:solidFill>
                <a:srgbClr val="00B0F0"/>
              </a:solidFill>
            </a:endParaRPr>
          </a:p>
        </p:txBody>
      </p:sp>
      <p:pic>
        <p:nvPicPr>
          <p:cNvPr id="3" name="Image 2">
            <a:extLst>
              <a:ext uri="{FF2B5EF4-FFF2-40B4-BE49-F238E27FC236}">
                <a16:creationId xmlns:a16="http://schemas.microsoft.com/office/drawing/2014/main" id="{9E76FF44-E404-41FF-B032-69CE5CEFF049}"/>
              </a:ext>
            </a:extLst>
          </p:cNvPr>
          <p:cNvPicPr>
            <a:picLocks noChangeAspect="1"/>
          </p:cNvPicPr>
          <p:nvPr/>
        </p:nvPicPr>
        <p:blipFill>
          <a:blip r:embed="rId2"/>
          <a:stretch>
            <a:fillRect/>
          </a:stretch>
        </p:blipFill>
        <p:spPr>
          <a:xfrm>
            <a:off x="3262764" y="2420888"/>
            <a:ext cx="2708107" cy="1191567"/>
          </a:xfrm>
          <a:prstGeom prst="rect">
            <a:avLst/>
          </a:prstGeom>
        </p:spPr>
      </p:pic>
      <p:pic>
        <p:nvPicPr>
          <p:cNvPr id="6" name="Image 5">
            <a:extLst>
              <a:ext uri="{FF2B5EF4-FFF2-40B4-BE49-F238E27FC236}">
                <a16:creationId xmlns:a16="http://schemas.microsoft.com/office/drawing/2014/main" id="{4C9F5884-EBC4-4158-81D3-5AD2F5F9256E}"/>
              </a:ext>
            </a:extLst>
          </p:cNvPr>
          <p:cNvPicPr>
            <a:picLocks noChangeAspect="1"/>
          </p:cNvPicPr>
          <p:nvPr/>
        </p:nvPicPr>
        <p:blipFill>
          <a:blip r:embed="rId3"/>
          <a:stretch>
            <a:fillRect/>
          </a:stretch>
        </p:blipFill>
        <p:spPr>
          <a:xfrm>
            <a:off x="2627784" y="5517232"/>
            <a:ext cx="2376264" cy="1337386"/>
          </a:xfrm>
          <a:prstGeom prst="rect">
            <a:avLst/>
          </a:prstGeom>
        </p:spPr>
      </p:pic>
      <p:pic>
        <p:nvPicPr>
          <p:cNvPr id="8" name="Image 7">
            <a:extLst>
              <a:ext uri="{FF2B5EF4-FFF2-40B4-BE49-F238E27FC236}">
                <a16:creationId xmlns:a16="http://schemas.microsoft.com/office/drawing/2014/main" id="{C70B1EFB-47A0-4B4C-AE64-6C3C2F97FB6E}"/>
              </a:ext>
            </a:extLst>
          </p:cNvPr>
          <p:cNvPicPr>
            <a:picLocks noChangeAspect="1"/>
          </p:cNvPicPr>
          <p:nvPr/>
        </p:nvPicPr>
        <p:blipFill>
          <a:blip r:embed="rId4"/>
          <a:stretch>
            <a:fillRect/>
          </a:stretch>
        </p:blipFill>
        <p:spPr>
          <a:xfrm>
            <a:off x="6084168" y="5373216"/>
            <a:ext cx="3031692" cy="1484784"/>
          </a:xfrm>
          <a:prstGeom prst="rect">
            <a:avLst/>
          </a:prstGeom>
        </p:spPr>
      </p:pic>
      <p:sp>
        <p:nvSpPr>
          <p:cNvPr id="9" name="ZoneTexte 8">
            <a:extLst>
              <a:ext uri="{FF2B5EF4-FFF2-40B4-BE49-F238E27FC236}">
                <a16:creationId xmlns:a16="http://schemas.microsoft.com/office/drawing/2014/main" id="{78E5ABA4-5D4D-435E-8A31-4463279FA1D6}"/>
              </a:ext>
            </a:extLst>
          </p:cNvPr>
          <p:cNvSpPr txBox="1"/>
          <p:nvPr/>
        </p:nvSpPr>
        <p:spPr>
          <a:xfrm>
            <a:off x="5148064" y="5692568"/>
            <a:ext cx="792088" cy="646331"/>
          </a:xfrm>
          <a:prstGeom prst="rect">
            <a:avLst/>
          </a:prstGeom>
          <a:noFill/>
        </p:spPr>
        <p:txBody>
          <a:bodyPr wrap="square" rtlCol="1">
            <a:spAutoFit/>
          </a:bodyPr>
          <a:lstStyle/>
          <a:p>
            <a:r>
              <a:rPr lang="fr-FR" sz="3600" b="1" dirty="0">
                <a:solidFill>
                  <a:srgbClr val="C00000"/>
                </a:solidFill>
                <a:sym typeface="Symbol" panose="05050102010706020507" pitchFamily="18" charset="2"/>
              </a:rPr>
              <a:t></a:t>
            </a:r>
            <a:endParaRPr lang="ar-DZ" sz="3600" b="1" dirty="0">
              <a:solidFill>
                <a:srgbClr val="C00000"/>
              </a:solidFill>
            </a:endParaRPr>
          </a:p>
        </p:txBody>
      </p:sp>
    </p:spTree>
    <p:extLst>
      <p:ext uri="{BB962C8B-B14F-4D97-AF65-F5344CB8AC3E}">
        <p14:creationId xmlns:p14="http://schemas.microsoft.com/office/powerpoint/2010/main" val="3302636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1631216"/>
          </a:xfrm>
          <a:prstGeom prst="rect">
            <a:avLst/>
          </a:prstGeom>
          <a:noFill/>
        </p:spPr>
        <p:txBody>
          <a:bodyPr wrap="square" rtlCol="1">
            <a:spAutoFit/>
          </a:bodyPr>
          <a:lstStyle/>
          <a:p>
            <a:r>
              <a:rPr lang="fr-FR" sz="2000" b="1" u="sng" dirty="0">
                <a:solidFill>
                  <a:srgbClr val="FF0000"/>
                </a:solidFill>
              </a:rPr>
              <a:t>Cas d’un processus Gaussien à l’entrée du SLIT</a:t>
            </a:r>
          </a:p>
          <a:p>
            <a:endParaRPr lang="fr-FR" sz="2000" b="1" u="sng" dirty="0">
              <a:solidFill>
                <a:srgbClr val="FF0000"/>
              </a:solidFill>
            </a:endParaRPr>
          </a:p>
          <a:p>
            <a:pPr algn="just"/>
            <a:r>
              <a:rPr lang="fr-FR" sz="2000" b="1" u="sng" dirty="0">
                <a:solidFill>
                  <a:srgbClr val="FF0000"/>
                </a:solidFill>
              </a:rPr>
              <a:t>Suite de la solution</a:t>
            </a:r>
          </a:p>
          <a:p>
            <a:pPr algn="just"/>
            <a:endParaRPr lang="fr-FR" sz="2000" b="1" u="sng" dirty="0">
              <a:solidFill>
                <a:srgbClr val="FF0000"/>
              </a:solidFill>
            </a:endParaRPr>
          </a:p>
          <a:p>
            <a:pPr algn="just"/>
            <a:endParaRPr lang="fr-FR" sz="2000" dirty="0">
              <a:solidFill>
                <a:srgbClr val="FF0000"/>
              </a:solidFill>
            </a:endParaRPr>
          </a:p>
        </p:txBody>
      </p:sp>
      <p:pic>
        <p:nvPicPr>
          <p:cNvPr id="2" name="Image 1">
            <a:extLst>
              <a:ext uri="{FF2B5EF4-FFF2-40B4-BE49-F238E27FC236}">
                <a16:creationId xmlns:a16="http://schemas.microsoft.com/office/drawing/2014/main" id="{C54E0FD9-D1E6-4BC1-8CC4-6E455DCA6FDC}"/>
              </a:ext>
            </a:extLst>
          </p:cNvPr>
          <p:cNvPicPr>
            <a:picLocks noChangeAspect="1"/>
          </p:cNvPicPr>
          <p:nvPr/>
        </p:nvPicPr>
        <p:blipFill>
          <a:blip r:embed="rId2"/>
          <a:stretch>
            <a:fillRect/>
          </a:stretch>
        </p:blipFill>
        <p:spPr>
          <a:xfrm>
            <a:off x="2938091" y="1916832"/>
            <a:ext cx="2786037" cy="888302"/>
          </a:xfrm>
          <a:prstGeom prst="rect">
            <a:avLst/>
          </a:prstGeom>
        </p:spPr>
      </p:pic>
      <p:pic>
        <p:nvPicPr>
          <p:cNvPr id="5" name="Image 4">
            <a:extLst>
              <a:ext uri="{FF2B5EF4-FFF2-40B4-BE49-F238E27FC236}">
                <a16:creationId xmlns:a16="http://schemas.microsoft.com/office/drawing/2014/main" id="{1F1A9D46-EF44-4ABE-88F5-98D746CDDDB1}"/>
              </a:ext>
            </a:extLst>
          </p:cNvPr>
          <p:cNvPicPr>
            <a:picLocks noChangeAspect="1"/>
          </p:cNvPicPr>
          <p:nvPr/>
        </p:nvPicPr>
        <p:blipFill>
          <a:blip r:embed="rId3"/>
          <a:stretch>
            <a:fillRect/>
          </a:stretch>
        </p:blipFill>
        <p:spPr>
          <a:xfrm>
            <a:off x="6278663" y="1971502"/>
            <a:ext cx="2865337" cy="665410"/>
          </a:xfrm>
          <a:prstGeom prst="rect">
            <a:avLst/>
          </a:prstGeom>
        </p:spPr>
      </p:pic>
      <p:sp>
        <p:nvSpPr>
          <p:cNvPr id="10" name="ZoneTexte 9">
            <a:extLst>
              <a:ext uri="{FF2B5EF4-FFF2-40B4-BE49-F238E27FC236}">
                <a16:creationId xmlns:a16="http://schemas.microsoft.com/office/drawing/2014/main" id="{010CCD53-091E-4942-9C1E-C15A53501C0A}"/>
              </a:ext>
            </a:extLst>
          </p:cNvPr>
          <p:cNvSpPr txBox="1"/>
          <p:nvPr/>
        </p:nvSpPr>
        <p:spPr>
          <a:xfrm>
            <a:off x="-1" y="2132856"/>
            <a:ext cx="2938091" cy="400110"/>
          </a:xfrm>
          <a:prstGeom prst="rect">
            <a:avLst/>
          </a:prstGeom>
          <a:noFill/>
        </p:spPr>
        <p:txBody>
          <a:bodyPr wrap="square" rtlCol="1">
            <a:spAutoFit/>
          </a:bodyPr>
          <a:lstStyle/>
          <a:p>
            <a:r>
              <a:rPr lang="fr-FR" sz="2000" dirty="0">
                <a:solidFill>
                  <a:srgbClr val="002060"/>
                </a:solidFill>
              </a:rPr>
              <a:t>Ainsi, RY (τ) est donné par:</a:t>
            </a:r>
            <a:endParaRPr lang="ar-DZ" sz="2000" dirty="0">
              <a:solidFill>
                <a:srgbClr val="002060"/>
              </a:solidFill>
            </a:endParaRPr>
          </a:p>
        </p:txBody>
      </p:sp>
      <p:sp>
        <p:nvSpPr>
          <p:cNvPr id="11" name="ZoneTexte 10">
            <a:extLst>
              <a:ext uri="{FF2B5EF4-FFF2-40B4-BE49-F238E27FC236}">
                <a16:creationId xmlns:a16="http://schemas.microsoft.com/office/drawing/2014/main" id="{C66CD8EE-86DD-4B81-A080-743151ADED06}"/>
              </a:ext>
            </a:extLst>
          </p:cNvPr>
          <p:cNvSpPr txBox="1"/>
          <p:nvPr/>
        </p:nvSpPr>
        <p:spPr>
          <a:xfrm>
            <a:off x="5652120" y="1988840"/>
            <a:ext cx="792088" cy="646331"/>
          </a:xfrm>
          <a:prstGeom prst="rect">
            <a:avLst/>
          </a:prstGeom>
          <a:noFill/>
        </p:spPr>
        <p:txBody>
          <a:bodyPr wrap="square" rtlCol="1">
            <a:spAutoFit/>
          </a:bodyPr>
          <a:lstStyle/>
          <a:p>
            <a:r>
              <a:rPr lang="fr-FR" sz="3600" b="1" dirty="0">
                <a:solidFill>
                  <a:srgbClr val="C00000"/>
                </a:solidFill>
                <a:sym typeface="Symbol" panose="05050102010706020507" pitchFamily="18" charset="2"/>
              </a:rPr>
              <a:t></a:t>
            </a:r>
            <a:endParaRPr lang="ar-DZ" sz="3600" b="1" dirty="0">
              <a:solidFill>
                <a:srgbClr val="C00000"/>
              </a:solidFill>
            </a:endParaRPr>
          </a:p>
        </p:txBody>
      </p:sp>
      <p:sp>
        <p:nvSpPr>
          <p:cNvPr id="12" name="ZoneTexte 11">
            <a:extLst>
              <a:ext uri="{FF2B5EF4-FFF2-40B4-BE49-F238E27FC236}">
                <a16:creationId xmlns:a16="http://schemas.microsoft.com/office/drawing/2014/main" id="{2F6900B0-7EAE-4E88-9F29-7B8CF9AF0DAF}"/>
              </a:ext>
            </a:extLst>
          </p:cNvPr>
          <p:cNvSpPr txBox="1"/>
          <p:nvPr/>
        </p:nvSpPr>
        <p:spPr>
          <a:xfrm>
            <a:off x="0" y="3212976"/>
            <a:ext cx="9144000" cy="1631216"/>
          </a:xfrm>
          <a:prstGeom prst="rect">
            <a:avLst/>
          </a:prstGeom>
          <a:noFill/>
        </p:spPr>
        <p:txBody>
          <a:bodyPr wrap="square" rtlCol="1">
            <a:spAutoFit/>
          </a:bodyPr>
          <a:lstStyle/>
          <a:p>
            <a:pPr algn="just"/>
            <a:r>
              <a:rPr lang="fr-FR" sz="2000" dirty="0">
                <a:solidFill>
                  <a:srgbClr val="7030A0"/>
                </a:solidFill>
              </a:rPr>
              <a:t>Nous concluons que Y (t) ∼N (0,1) (Loi Normale Centrée Réduite), pour tout t. </a:t>
            </a:r>
          </a:p>
          <a:p>
            <a:pPr algn="just"/>
            <a:endParaRPr lang="fr-FR" sz="2000" dirty="0">
              <a:solidFill>
                <a:srgbClr val="7030A0"/>
              </a:solidFill>
            </a:endParaRPr>
          </a:p>
          <a:p>
            <a:pPr algn="just"/>
            <a:r>
              <a:rPr lang="fr-FR" sz="2000" dirty="0">
                <a:solidFill>
                  <a:srgbClr val="00B050"/>
                </a:solidFill>
              </a:rPr>
              <a:t>Puisque Y(1) et Y(2) sont conjointement gaussiens, pour déterminer leur fonction de  densité de probabilité PDF conjointe, il ne reste plus qu'à trouver leur covariance.</a:t>
            </a:r>
            <a:r>
              <a:rPr lang="fr-FR" sz="2000" dirty="0"/>
              <a:t> </a:t>
            </a:r>
            <a:r>
              <a:rPr lang="fr-FR" sz="2000" dirty="0">
                <a:solidFill>
                  <a:srgbClr val="0070C0"/>
                </a:solidFill>
              </a:rPr>
              <a:t>Nous avons : </a:t>
            </a:r>
            <a:endParaRPr lang="ar-DZ" sz="2000" dirty="0">
              <a:solidFill>
                <a:srgbClr val="0070C0"/>
              </a:solidFill>
            </a:endParaRPr>
          </a:p>
        </p:txBody>
      </p:sp>
      <p:pic>
        <p:nvPicPr>
          <p:cNvPr id="13" name="Image 12">
            <a:extLst>
              <a:ext uri="{FF2B5EF4-FFF2-40B4-BE49-F238E27FC236}">
                <a16:creationId xmlns:a16="http://schemas.microsoft.com/office/drawing/2014/main" id="{40D90392-D742-4488-8E4C-52CA882EC165}"/>
              </a:ext>
            </a:extLst>
          </p:cNvPr>
          <p:cNvPicPr>
            <a:picLocks noChangeAspect="1"/>
          </p:cNvPicPr>
          <p:nvPr/>
        </p:nvPicPr>
        <p:blipFill>
          <a:blip r:embed="rId4"/>
          <a:stretch>
            <a:fillRect/>
          </a:stretch>
        </p:blipFill>
        <p:spPr>
          <a:xfrm>
            <a:off x="9523" y="4971881"/>
            <a:ext cx="3093663" cy="1872131"/>
          </a:xfrm>
          <a:prstGeom prst="rect">
            <a:avLst/>
          </a:prstGeom>
        </p:spPr>
      </p:pic>
      <p:pic>
        <p:nvPicPr>
          <p:cNvPr id="14" name="Image 13">
            <a:extLst>
              <a:ext uri="{FF2B5EF4-FFF2-40B4-BE49-F238E27FC236}">
                <a16:creationId xmlns:a16="http://schemas.microsoft.com/office/drawing/2014/main" id="{F78F85B2-FD20-44FD-86EC-8765086A6830}"/>
              </a:ext>
            </a:extLst>
          </p:cNvPr>
          <p:cNvPicPr>
            <a:picLocks noChangeAspect="1"/>
          </p:cNvPicPr>
          <p:nvPr/>
        </p:nvPicPr>
        <p:blipFill>
          <a:blip r:embed="rId5"/>
          <a:stretch>
            <a:fillRect/>
          </a:stretch>
        </p:blipFill>
        <p:spPr>
          <a:xfrm>
            <a:off x="4916270" y="6013017"/>
            <a:ext cx="4410671" cy="830996"/>
          </a:xfrm>
          <a:prstGeom prst="rect">
            <a:avLst/>
          </a:prstGeom>
        </p:spPr>
      </p:pic>
      <p:sp>
        <p:nvSpPr>
          <p:cNvPr id="15" name="ZoneTexte 14">
            <a:extLst>
              <a:ext uri="{FF2B5EF4-FFF2-40B4-BE49-F238E27FC236}">
                <a16:creationId xmlns:a16="http://schemas.microsoft.com/office/drawing/2014/main" id="{A585CDF0-C785-4FC7-82BB-49CC09DECBB0}"/>
              </a:ext>
            </a:extLst>
          </p:cNvPr>
          <p:cNvSpPr txBox="1"/>
          <p:nvPr/>
        </p:nvSpPr>
        <p:spPr>
          <a:xfrm>
            <a:off x="3103185" y="4725144"/>
            <a:ext cx="6031291" cy="1323439"/>
          </a:xfrm>
          <a:prstGeom prst="rect">
            <a:avLst/>
          </a:prstGeom>
          <a:noFill/>
        </p:spPr>
        <p:txBody>
          <a:bodyPr wrap="square" rtlCol="1">
            <a:spAutoFit/>
          </a:bodyPr>
          <a:lstStyle/>
          <a:p>
            <a:pPr algn="just"/>
            <a:r>
              <a:rPr lang="fr-FR" sz="2000" dirty="0">
                <a:solidFill>
                  <a:schemeClr val="accent2">
                    <a:lumMod val="75000"/>
                  </a:schemeClr>
                </a:solidFill>
              </a:rPr>
              <a:t>Puisque E [Y (1)] = E [Y (2)] = 0, nous concluons que Y (1) et Y (2) ne sont pas corrélés. </a:t>
            </a:r>
          </a:p>
          <a:p>
            <a:pPr algn="just"/>
            <a:r>
              <a:rPr lang="fr-FR" sz="2000" dirty="0">
                <a:solidFill>
                  <a:schemeClr val="accent4">
                    <a:lumMod val="75000"/>
                  </a:schemeClr>
                </a:solidFill>
              </a:rPr>
              <a:t>Puisque Y (1) et Y (2) sont conjointement normaux, nous concluons qu'ils sont indépendants, donc : </a:t>
            </a:r>
            <a:endParaRPr lang="ar-DZ" sz="2000" dirty="0">
              <a:solidFill>
                <a:schemeClr val="accent4">
                  <a:lumMod val="75000"/>
                </a:schemeClr>
              </a:solidFill>
            </a:endParaRPr>
          </a:p>
        </p:txBody>
      </p:sp>
    </p:spTree>
    <p:extLst>
      <p:ext uri="{BB962C8B-B14F-4D97-AF65-F5344CB8AC3E}">
        <p14:creationId xmlns:p14="http://schemas.microsoft.com/office/powerpoint/2010/main" val="3575476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980728"/>
            <a:ext cx="9144000" cy="3785652"/>
          </a:xfrm>
          <a:prstGeom prst="rect">
            <a:avLst/>
          </a:prstGeom>
          <a:noFill/>
        </p:spPr>
        <p:txBody>
          <a:bodyPr wrap="square" rtlCol="1">
            <a:spAutoFit/>
          </a:bodyPr>
          <a:lstStyle/>
          <a:p>
            <a:r>
              <a:rPr lang="fr-FR" sz="2000" b="1" u="sng" dirty="0">
                <a:solidFill>
                  <a:srgbClr val="FF0000"/>
                </a:solidFill>
              </a:rPr>
              <a:t>Cas d’un bruit blanc</a:t>
            </a:r>
          </a:p>
          <a:p>
            <a:pPr algn="just"/>
            <a:r>
              <a:rPr lang="fr-FR" sz="2000" dirty="0">
                <a:solidFill>
                  <a:srgbClr val="002060"/>
                </a:solidFill>
              </a:rPr>
              <a:t>Un processus aléatoire très couramment utilisé est le bruit blanc. </a:t>
            </a:r>
          </a:p>
          <a:p>
            <a:pPr algn="just"/>
            <a:endParaRPr lang="fr-FR" sz="2000" dirty="0"/>
          </a:p>
          <a:p>
            <a:pPr algn="just"/>
            <a:r>
              <a:rPr lang="fr-FR" sz="2000" dirty="0">
                <a:solidFill>
                  <a:srgbClr val="0070C0"/>
                </a:solidFill>
              </a:rPr>
              <a:t>Le bruit blanc est souvent utilisé pour modéliser entre autres :</a:t>
            </a:r>
          </a:p>
          <a:p>
            <a:pPr marL="342900" indent="-342900" algn="just">
              <a:buFont typeface="Arial" panose="020B0604020202020204" pitchFamily="34" charset="0"/>
              <a:buChar char="•"/>
            </a:pPr>
            <a:r>
              <a:rPr lang="fr-FR" sz="2000" dirty="0">
                <a:solidFill>
                  <a:srgbClr val="00B050"/>
                </a:solidFill>
              </a:rPr>
              <a:t> Certaines perturbations dans les canaux de transmission notamment sans fil</a:t>
            </a:r>
          </a:p>
          <a:p>
            <a:pPr marL="342900" indent="-342900" algn="just">
              <a:buFont typeface="Arial" panose="020B0604020202020204" pitchFamily="34" charset="0"/>
              <a:buChar char="•"/>
            </a:pPr>
            <a:r>
              <a:rPr lang="fr-FR" sz="2000" dirty="0">
                <a:solidFill>
                  <a:schemeClr val="accent2">
                    <a:lumMod val="75000"/>
                  </a:schemeClr>
                </a:solidFill>
              </a:rPr>
              <a:t> le bruit thermique dans les circuits électroniques,</a:t>
            </a:r>
          </a:p>
          <a:p>
            <a:pPr marL="342900" indent="-342900" algn="just">
              <a:buFont typeface="Arial" panose="020B0604020202020204" pitchFamily="34" charset="0"/>
              <a:buChar char="•"/>
            </a:pPr>
            <a:r>
              <a:rPr lang="fr-FR" sz="2000" dirty="0">
                <a:solidFill>
                  <a:schemeClr val="tx2">
                    <a:lumMod val="75000"/>
                  </a:schemeClr>
                </a:solidFill>
              </a:rPr>
              <a:t>….</a:t>
            </a:r>
            <a:r>
              <a:rPr lang="fr-FR" sz="2000" dirty="0" err="1">
                <a:solidFill>
                  <a:schemeClr val="tx2">
                    <a:lumMod val="75000"/>
                  </a:schemeClr>
                </a:solidFill>
              </a:rPr>
              <a:t>etc</a:t>
            </a:r>
            <a:r>
              <a:rPr lang="fr-FR" sz="2000" dirty="0">
                <a:solidFill>
                  <a:schemeClr val="tx2">
                    <a:lumMod val="75000"/>
                  </a:schemeClr>
                </a:solidFill>
              </a:rPr>
              <a:t> </a:t>
            </a:r>
          </a:p>
          <a:p>
            <a:pPr marL="342900" indent="-342900" algn="just">
              <a:buFont typeface="Arial" panose="020B0604020202020204" pitchFamily="34" charset="0"/>
              <a:buChar char="•"/>
            </a:pPr>
            <a:endParaRPr lang="fr-FR" sz="2000" dirty="0"/>
          </a:p>
          <a:p>
            <a:pPr algn="just"/>
            <a:r>
              <a:rPr lang="fr-FR" sz="2000" dirty="0">
                <a:solidFill>
                  <a:srgbClr val="7030A0"/>
                </a:solidFill>
              </a:rPr>
              <a:t>Par définition, le processus aléatoire X(t) est appelé bruit blanc si sa DSP S</a:t>
            </a:r>
            <a:r>
              <a:rPr lang="fr-FR" sz="2000" baseline="-25000" dirty="0">
                <a:solidFill>
                  <a:srgbClr val="7030A0"/>
                </a:solidFill>
              </a:rPr>
              <a:t>X</a:t>
            </a:r>
            <a:r>
              <a:rPr lang="fr-FR" sz="2000" dirty="0">
                <a:solidFill>
                  <a:srgbClr val="7030A0"/>
                </a:solidFill>
              </a:rPr>
              <a:t>(f) est constante pour toutes les fréquences. </a:t>
            </a:r>
          </a:p>
          <a:p>
            <a:pPr algn="just"/>
            <a:endParaRPr lang="fr-FR" sz="2000" dirty="0"/>
          </a:p>
          <a:p>
            <a:pPr algn="just"/>
            <a:r>
              <a:rPr lang="fr-FR" sz="2000" dirty="0">
                <a:solidFill>
                  <a:schemeClr val="bg2">
                    <a:lumMod val="10000"/>
                  </a:schemeClr>
                </a:solidFill>
              </a:rPr>
              <a:t>Par convention, la constante est généralement désignée par N</a:t>
            </a:r>
            <a:r>
              <a:rPr lang="fr-FR" sz="2000" baseline="-25000" dirty="0">
                <a:solidFill>
                  <a:schemeClr val="bg2">
                    <a:lumMod val="10000"/>
                  </a:schemeClr>
                </a:solidFill>
              </a:rPr>
              <a:t>0</a:t>
            </a:r>
            <a:r>
              <a:rPr lang="fr-FR" sz="2000" dirty="0">
                <a:solidFill>
                  <a:schemeClr val="bg2">
                    <a:lumMod val="10000"/>
                  </a:schemeClr>
                </a:solidFill>
              </a:rPr>
              <a:t>/2.</a:t>
            </a:r>
            <a:endParaRPr lang="ar-DZ" sz="2000" b="1" u="sng" dirty="0">
              <a:solidFill>
                <a:schemeClr val="bg2">
                  <a:lumMod val="10000"/>
                </a:schemeClr>
              </a:solidFill>
            </a:endParaRPr>
          </a:p>
        </p:txBody>
      </p:sp>
      <p:pic>
        <p:nvPicPr>
          <p:cNvPr id="6" name="Image 5">
            <a:extLst>
              <a:ext uri="{FF2B5EF4-FFF2-40B4-BE49-F238E27FC236}">
                <a16:creationId xmlns:a16="http://schemas.microsoft.com/office/drawing/2014/main" id="{727A8F8E-D564-4360-B794-A78D038E6F67}"/>
              </a:ext>
            </a:extLst>
          </p:cNvPr>
          <p:cNvPicPr>
            <a:picLocks noChangeAspect="1"/>
          </p:cNvPicPr>
          <p:nvPr/>
        </p:nvPicPr>
        <p:blipFill>
          <a:blip r:embed="rId2"/>
          <a:stretch>
            <a:fillRect/>
          </a:stretch>
        </p:blipFill>
        <p:spPr>
          <a:xfrm>
            <a:off x="5916849" y="4725144"/>
            <a:ext cx="3227152" cy="1957453"/>
          </a:xfrm>
          <a:prstGeom prst="rect">
            <a:avLst/>
          </a:prstGeom>
        </p:spPr>
      </p:pic>
      <p:pic>
        <p:nvPicPr>
          <p:cNvPr id="8" name="Image 7">
            <a:extLst>
              <a:ext uri="{FF2B5EF4-FFF2-40B4-BE49-F238E27FC236}">
                <a16:creationId xmlns:a16="http://schemas.microsoft.com/office/drawing/2014/main" id="{E2422C92-58E5-4115-AC5E-86C112AFA427}"/>
              </a:ext>
            </a:extLst>
          </p:cNvPr>
          <p:cNvPicPr>
            <a:picLocks noChangeAspect="1"/>
          </p:cNvPicPr>
          <p:nvPr/>
        </p:nvPicPr>
        <p:blipFill>
          <a:blip r:embed="rId3"/>
          <a:stretch>
            <a:fillRect/>
          </a:stretch>
        </p:blipFill>
        <p:spPr>
          <a:xfrm>
            <a:off x="3491880" y="4869160"/>
            <a:ext cx="1803502" cy="1814845"/>
          </a:xfrm>
          <a:prstGeom prst="rect">
            <a:avLst/>
          </a:prstGeom>
        </p:spPr>
      </p:pic>
      <p:sp>
        <p:nvSpPr>
          <p:cNvPr id="9" name="ZoneTexte 8">
            <a:extLst>
              <a:ext uri="{FF2B5EF4-FFF2-40B4-BE49-F238E27FC236}">
                <a16:creationId xmlns:a16="http://schemas.microsoft.com/office/drawing/2014/main" id="{A828B441-0868-406D-9685-2069350E7AB8}"/>
              </a:ext>
            </a:extLst>
          </p:cNvPr>
          <p:cNvSpPr txBox="1"/>
          <p:nvPr/>
        </p:nvSpPr>
        <p:spPr>
          <a:xfrm>
            <a:off x="4284962" y="4653136"/>
            <a:ext cx="720080" cy="369332"/>
          </a:xfrm>
          <a:prstGeom prst="rect">
            <a:avLst/>
          </a:prstGeom>
          <a:noFill/>
        </p:spPr>
        <p:txBody>
          <a:bodyPr wrap="square" rtlCol="1">
            <a:spAutoFit/>
          </a:bodyPr>
          <a:lstStyle/>
          <a:p>
            <a:r>
              <a:rPr lang="fr-FR" dirty="0"/>
              <a:t>R</a:t>
            </a:r>
            <a:r>
              <a:rPr lang="fr-FR" baseline="-25000" dirty="0"/>
              <a:t>X</a:t>
            </a:r>
            <a:r>
              <a:rPr lang="fr-FR" dirty="0"/>
              <a:t>(</a:t>
            </a:r>
            <a:r>
              <a:rPr lang="fr-FR" dirty="0">
                <a:sym typeface="Symbol" panose="05050102010706020507" pitchFamily="18" charset="2"/>
              </a:rPr>
              <a:t>)</a:t>
            </a:r>
            <a:endParaRPr lang="ar-DZ" dirty="0"/>
          </a:p>
        </p:txBody>
      </p:sp>
      <p:sp>
        <p:nvSpPr>
          <p:cNvPr id="10" name="ZoneTexte 9">
            <a:extLst>
              <a:ext uri="{FF2B5EF4-FFF2-40B4-BE49-F238E27FC236}">
                <a16:creationId xmlns:a16="http://schemas.microsoft.com/office/drawing/2014/main" id="{DBD30FF5-1CE8-45AB-981E-8D29B8C087F1}"/>
              </a:ext>
            </a:extLst>
          </p:cNvPr>
          <p:cNvSpPr txBox="1"/>
          <p:nvPr/>
        </p:nvSpPr>
        <p:spPr>
          <a:xfrm>
            <a:off x="4428977" y="5053240"/>
            <a:ext cx="1272842" cy="369332"/>
          </a:xfrm>
          <a:prstGeom prst="rect">
            <a:avLst/>
          </a:prstGeom>
          <a:noFill/>
        </p:spPr>
        <p:txBody>
          <a:bodyPr wrap="square" rtlCol="1">
            <a:spAutoFit/>
          </a:bodyPr>
          <a:lstStyle/>
          <a:p>
            <a:r>
              <a:rPr lang="fr-FR" dirty="0"/>
              <a:t>N</a:t>
            </a:r>
            <a:r>
              <a:rPr lang="fr-FR" baseline="-25000" dirty="0"/>
              <a:t>0</a:t>
            </a:r>
            <a:r>
              <a:rPr lang="fr-FR" dirty="0"/>
              <a:t>/2 ×</a:t>
            </a:r>
            <a:r>
              <a:rPr lang="fr-FR" dirty="0">
                <a:sym typeface="Symbol" panose="05050102010706020507" pitchFamily="18" charset="2"/>
              </a:rPr>
              <a:t>()</a:t>
            </a:r>
            <a:endParaRPr lang="ar-DZ" baseline="-25000" dirty="0"/>
          </a:p>
        </p:txBody>
      </p:sp>
      <p:sp>
        <p:nvSpPr>
          <p:cNvPr id="11" name="ZoneTexte 10">
            <a:extLst>
              <a:ext uri="{FF2B5EF4-FFF2-40B4-BE49-F238E27FC236}">
                <a16:creationId xmlns:a16="http://schemas.microsoft.com/office/drawing/2014/main" id="{3D3FB2B8-2004-47C9-BA0C-73CF0B3E06A8}"/>
              </a:ext>
            </a:extLst>
          </p:cNvPr>
          <p:cNvSpPr txBox="1"/>
          <p:nvPr/>
        </p:nvSpPr>
        <p:spPr>
          <a:xfrm>
            <a:off x="5149058" y="6093296"/>
            <a:ext cx="552761" cy="369332"/>
          </a:xfrm>
          <a:prstGeom prst="rect">
            <a:avLst/>
          </a:prstGeom>
          <a:noFill/>
        </p:spPr>
        <p:txBody>
          <a:bodyPr wrap="square" rtlCol="1">
            <a:spAutoFit/>
          </a:bodyPr>
          <a:lstStyle/>
          <a:p>
            <a:r>
              <a:rPr lang="ar-DZ" dirty="0">
                <a:sym typeface="Symbol" panose="05050102010706020507" pitchFamily="18" charset="2"/>
              </a:rPr>
              <a:t></a:t>
            </a:r>
            <a:endParaRPr lang="ar-DZ" dirty="0"/>
          </a:p>
        </p:txBody>
      </p:sp>
      <p:pic>
        <p:nvPicPr>
          <p:cNvPr id="13" name="Image 12">
            <a:extLst>
              <a:ext uri="{FF2B5EF4-FFF2-40B4-BE49-F238E27FC236}">
                <a16:creationId xmlns:a16="http://schemas.microsoft.com/office/drawing/2014/main" id="{AFE5793E-2743-4C65-83C2-76D500AAB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6" y="5166484"/>
            <a:ext cx="3239373" cy="1296144"/>
          </a:xfrm>
          <a:prstGeom prst="rect">
            <a:avLst/>
          </a:prstGeom>
        </p:spPr>
      </p:pic>
      <p:sp>
        <p:nvSpPr>
          <p:cNvPr id="14" name="ZoneTexte 13">
            <a:extLst>
              <a:ext uri="{FF2B5EF4-FFF2-40B4-BE49-F238E27FC236}">
                <a16:creationId xmlns:a16="http://schemas.microsoft.com/office/drawing/2014/main" id="{96F0DCF0-0FA9-43B8-A350-E226E7DA1C10}"/>
              </a:ext>
            </a:extLst>
          </p:cNvPr>
          <p:cNvSpPr txBox="1"/>
          <p:nvPr/>
        </p:nvSpPr>
        <p:spPr>
          <a:xfrm>
            <a:off x="0" y="6474822"/>
            <a:ext cx="3491880" cy="338554"/>
          </a:xfrm>
          <a:prstGeom prst="rect">
            <a:avLst/>
          </a:prstGeom>
          <a:noFill/>
        </p:spPr>
        <p:txBody>
          <a:bodyPr wrap="square" rtlCol="1">
            <a:spAutoFit/>
          </a:bodyPr>
          <a:lstStyle/>
          <a:p>
            <a:r>
              <a:rPr lang="fr-FR" sz="1600" b="1" dirty="0">
                <a:solidFill>
                  <a:srgbClr val="FF0000"/>
                </a:solidFill>
              </a:rPr>
              <a:t>bruit blanc dans le domaine temporel</a:t>
            </a:r>
            <a:endParaRPr lang="ar-DZ" sz="1600" b="1" dirty="0">
              <a:solidFill>
                <a:srgbClr val="FF0000"/>
              </a:solidFill>
            </a:endParaRPr>
          </a:p>
        </p:txBody>
      </p:sp>
      <p:sp>
        <p:nvSpPr>
          <p:cNvPr id="15" name="ZoneTexte 14">
            <a:extLst>
              <a:ext uri="{FF2B5EF4-FFF2-40B4-BE49-F238E27FC236}">
                <a16:creationId xmlns:a16="http://schemas.microsoft.com/office/drawing/2014/main" id="{6099000A-640B-46C2-B7FA-039BA0F638C5}"/>
              </a:ext>
            </a:extLst>
          </p:cNvPr>
          <p:cNvSpPr txBox="1"/>
          <p:nvPr/>
        </p:nvSpPr>
        <p:spPr>
          <a:xfrm>
            <a:off x="3384376" y="6474822"/>
            <a:ext cx="3491880" cy="338554"/>
          </a:xfrm>
          <a:prstGeom prst="rect">
            <a:avLst/>
          </a:prstGeom>
          <a:noFill/>
        </p:spPr>
        <p:txBody>
          <a:bodyPr wrap="square" rtlCol="1">
            <a:spAutoFit/>
          </a:bodyPr>
          <a:lstStyle/>
          <a:p>
            <a:r>
              <a:rPr lang="fr-FR" sz="1600" b="1" dirty="0">
                <a:solidFill>
                  <a:srgbClr val="FF0000"/>
                </a:solidFill>
              </a:rPr>
              <a:t>Autocorrélation d’un bruit blanc</a:t>
            </a:r>
            <a:endParaRPr lang="ar-DZ" sz="1600" b="1" dirty="0">
              <a:solidFill>
                <a:srgbClr val="FF0000"/>
              </a:solidFill>
            </a:endParaRPr>
          </a:p>
        </p:txBody>
      </p:sp>
      <p:sp>
        <p:nvSpPr>
          <p:cNvPr id="16" name="ZoneTexte 15">
            <a:extLst>
              <a:ext uri="{FF2B5EF4-FFF2-40B4-BE49-F238E27FC236}">
                <a16:creationId xmlns:a16="http://schemas.microsoft.com/office/drawing/2014/main" id="{8A289D35-61AC-405D-93EE-A77252B2E1B9}"/>
              </a:ext>
            </a:extLst>
          </p:cNvPr>
          <p:cNvSpPr txBox="1"/>
          <p:nvPr/>
        </p:nvSpPr>
        <p:spPr>
          <a:xfrm>
            <a:off x="6516216" y="6474822"/>
            <a:ext cx="2448272" cy="338554"/>
          </a:xfrm>
          <a:prstGeom prst="rect">
            <a:avLst/>
          </a:prstGeom>
          <a:noFill/>
        </p:spPr>
        <p:txBody>
          <a:bodyPr wrap="square" rtlCol="1">
            <a:spAutoFit/>
          </a:bodyPr>
          <a:lstStyle/>
          <a:p>
            <a:r>
              <a:rPr lang="fr-FR" sz="1600" b="1" dirty="0">
                <a:solidFill>
                  <a:srgbClr val="FF0000"/>
                </a:solidFill>
              </a:rPr>
              <a:t>DSP d’un bruit blanc</a:t>
            </a:r>
            <a:endParaRPr lang="ar-DZ" sz="1600" b="1" dirty="0">
              <a:solidFill>
                <a:srgbClr val="FF0000"/>
              </a:solidFill>
            </a:endParaRPr>
          </a:p>
        </p:txBody>
      </p:sp>
    </p:spTree>
    <p:extLst>
      <p:ext uri="{BB962C8B-B14F-4D97-AF65-F5344CB8AC3E}">
        <p14:creationId xmlns:p14="http://schemas.microsoft.com/office/powerpoint/2010/main" val="2010118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980728"/>
            <a:ext cx="9144000" cy="707886"/>
          </a:xfrm>
          <a:prstGeom prst="rect">
            <a:avLst/>
          </a:prstGeom>
          <a:noFill/>
        </p:spPr>
        <p:txBody>
          <a:bodyPr wrap="square" rtlCol="1">
            <a:spAutoFit/>
          </a:bodyPr>
          <a:lstStyle/>
          <a:p>
            <a:r>
              <a:rPr lang="fr-FR" sz="2000" b="1" u="sng" dirty="0">
                <a:solidFill>
                  <a:srgbClr val="FF0000"/>
                </a:solidFill>
              </a:rPr>
              <a:t>Cas d’un bruit blanc</a:t>
            </a:r>
          </a:p>
          <a:p>
            <a:pPr algn="just"/>
            <a:r>
              <a:rPr lang="fr-FR" sz="2000" dirty="0">
                <a:solidFill>
                  <a:srgbClr val="002060"/>
                </a:solidFill>
              </a:rPr>
              <a:t>Un processus aléatoire est appelé bruit blanc si :</a:t>
            </a:r>
            <a:endParaRPr lang="ar-DZ" sz="2000" b="1" u="sng" dirty="0">
              <a:solidFill>
                <a:srgbClr val="002060"/>
              </a:solidFill>
            </a:endParaRPr>
          </a:p>
        </p:txBody>
      </p:sp>
      <p:pic>
        <p:nvPicPr>
          <p:cNvPr id="2" name="Image 1">
            <a:extLst>
              <a:ext uri="{FF2B5EF4-FFF2-40B4-BE49-F238E27FC236}">
                <a16:creationId xmlns:a16="http://schemas.microsoft.com/office/drawing/2014/main" id="{372108D7-A20D-47AB-84F1-E4FA9F33C37A}"/>
              </a:ext>
            </a:extLst>
          </p:cNvPr>
          <p:cNvPicPr>
            <a:picLocks noChangeAspect="1"/>
          </p:cNvPicPr>
          <p:nvPr/>
        </p:nvPicPr>
        <p:blipFill>
          <a:blip r:embed="rId2"/>
          <a:stretch>
            <a:fillRect/>
          </a:stretch>
        </p:blipFill>
        <p:spPr>
          <a:xfrm>
            <a:off x="5364088" y="1196752"/>
            <a:ext cx="3647567" cy="598165"/>
          </a:xfrm>
          <a:prstGeom prst="rect">
            <a:avLst/>
          </a:prstGeom>
        </p:spPr>
      </p:pic>
      <p:sp>
        <p:nvSpPr>
          <p:cNvPr id="3" name="ZoneTexte 2">
            <a:extLst>
              <a:ext uri="{FF2B5EF4-FFF2-40B4-BE49-F238E27FC236}">
                <a16:creationId xmlns:a16="http://schemas.microsoft.com/office/drawing/2014/main" id="{E34BEE94-809F-4FE4-A0E7-863B349FC375}"/>
              </a:ext>
            </a:extLst>
          </p:cNvPr>
          <p:cNvSpPr txBox="1"/>
          <p:nvPr/>
        </p:nvSpPr>
        <p:spPr>
          <a:xfrm>
            <a:off x="8316416" y="1196752"/>
            <a:ext cx="504056" cy="461665"/>
          </a:xfrm>
          <a:prstGeom prst="rect">
            <a:avLst/>
          </a:prstGeom>
          <a:noFill/>
        </p:spPr>
        <p:txBody>
          <a:bodyPr wrap="square" rtlCol="1">
            <a:spAutoFit/>
          </a:bodyPr>
          <a:lstStyle/>
          <a:p>
            <a:r>
              <a:rPr lang="ar-DZ" sz="2400" b="1" dirty="0">
                <a:sym typeface="Symbol" panose="05050102010706020507" pitchFamily="18" charset="2"/>
              </a:rPr>
              <a:t></a:t>
            </a:r>
            <a:endParaRPr lang="ar-DZ" sz="2400" b="1" dirty="0"/>
          </a:p>
        </p:txBody>
      </p:sp>
      <p:sp>
        <p:nvSpPr>
          <p:cNvPr id="5" name="ZoneTexte 4">
            <a:extLst>
              <a:ext uri="{FF2B5EF4-FFF2-40B4-BE49-F238E27FC236}">
                <a16:creationId xmlns:a16="http://schemas.microsoft.com/office/drawing/2014/main" id="{D9F90435-9827-40FA-9472-1388772EE139}"/>
              </a:ext>
            </a:extLst>
          </p:cNvPr>
          <p:cNvSpPr txBox="1"/>
          <p:nvPr/>
        </p:nvSpPr>
        <p:spPr>
          <a:xfrm>
            <a:off x="0" y="1916832"/>
            <a:ext cx="3203848" cy="400110"/>
          </a:xfrm>
          <a:prstGeom prst="rect">
            <a:avLst/>
          </a:prstGeom>
          <a:noFill/>
        </p:spPr>
        <p:txBody>
          <a:bodyPr wrap="square" rtlCol="1">
            <a:spAutoFit/>
          </a:bodyPr>
          <a:lstStyle/>
          <a:p>
            <a:r>
              <a:rPr lang="fr-FR" sz="2000" dirty="0">
                <a:solidFill>
                  <a:srgbClr val="00B050"/>
                </a:solidFill>
              </a:rPr>
              <a:t>Sa puissance est :</a:t>
            </a:r>
            <a:endParaRPr lang="ar-DZ" sz="2000" dirty="0">
              <a:solidFill>
                <a:srgbClr val="00B050"/>
              </a:solidFill>
            </a:endParaRPr>
          </a:p>
        </p:txBody>
      </p:sp>
      <p:pic>
        <p:nvPicPr>
          <p:cNvPr id="12" name="Image 11">
            <a:extLst>
              <a:ext uri="{FF2B5EF4-FFF2-40B4-BE49-F238E27FC236}">
                <a16:creationId xmlns:a16="http://schemas.microsoft.com/office/drawing/2014/main" id="{667A8DDB-4398-4678-BA9E-D4E58805FA61}"/>
              </a:ext>
            </a:extLst>
          </p:cNvPr>
          <p:cNvPicPr>
            <a:picLocks noChangeAspect="1"/>
          </p:cNvPicPr>
          <p:nvPr/>
        </p:nvPicPr>
        <p:blipFill>
          <a:blip r:embed="rId3"/>
          <a:stretch>
            <a:fillRect/>
          </a:stretch>
        </p:blipFill>
        <p:spPr>
          <a:xfrm>
            <a:off x="2339752" y="1772817"/>
            <a:ext cx="3096344" cy="1152127"/>
          </a:xfrm>
          <a:prstGeom prst="rect">
            <a:avLst/>
          </a:prstGeom>
        </p:spPr>
      </p:pic>
      <p:sp>
        <p:nvSpPr>
          <p:cNvPr id="17" name="ZoneTexte 16">
            <a:extLst>
              <a:ext uri="{FF2B5EF4-FFF2-40B4-BE49-F238E27FC236}">
                <a16:creationId xmlns:a16="http://schemas.microsoft.com/office/drawing/2014/main" id="{51F78D11-AD2E-4477-8E0B-C53CCA4AC345}"/>
              </a:ext>
            </a:extLst>
          </p:cNvPr>
          <p:cNvSpPr txBox="1"/>
          <p:nvPr/>
        </p:nvSpPr>
        <p:spPr>
          <a:xfrm>
            <a:off x="0" y="2924944"/>
            <a:ext cx="9144000" cy="1015663"/>
          </a:xfrm>
          <a:prstGeom prst="rect">
            <a:avLst/>
          </a:prstGeom>
          <a:noFill/>
        </p:spPr>
        <p:txBody>
          <a:bodyPr wrap="square" rtlCol="1">
            <a:spAutoFit/>
          </a:bodyPr>
          <a:lstStyle/>
          <a:p>
            <a:pPr algn="just"/>
            <a:r>
              <a:rPr lang="fr-FR" sz="2000" b="1" u="sng" dirty="0">
                <a:solidFill>
                  <a:srgbClr val="7030A0"/>
                </a:solidFill>
                <a:effectLst>
                  <a:outerShdw blurRad="38100" dist="38100" dir="2700000" algn="tl">
                    <a:srgbClr val="000000">
                      <a:alpha val="43137"/>
                    </a:srgbClr>
                  </a:outerShdw>
                </a:effectLst>
              </a:rPr>
              <a:t>Théoriquement, le bruit blanc, tel que défini ci-dessus, a une puissance infinie! </a:t>
            </a:r>
          </a:p>
          <a:p>
            <a:pPr algn="just"/>
            <a:r>
              <a:rPr lang="fr-FR" sz="2000" dirty="0">
                <a:solidFill>
                  <a:srgbClr val="0070C0"/>
                </a:solidFill>
              </a:rPr>
              <a:t>En réalité, le bruit blanc est en fait une approximation du bruit observé dans les systèmes réels. Pour mieux comprendre l'idée, considérez les DSP illustrées ci-dessous:</a:t>
            </a:r>
            <a:endParaRPr lang="ar-DZ" sz="2000" dirty="0">
              <a:solidFill>
                <a:srgbClr val="0070C0"/>
              </a:solidFill>
            </a:endParaRPr>
          </a:p>
        </p:txBody>
      </p:sp>
      <p:pic>
        <p:nvPicPr>
          <p:cNvPr id="18" name="Image 17">
            <a:extLst>
              <a:ext uri="{FF2B5EF4-FFF2-40B4-BE49-F238E27FC236}">
                <a16:creationId xmlns:a16="http://schemas.microsoft.com/office/drawing/2014/main" id="{9D561EA9-E1D9-4C14-9837-454822A495DE}"/>
              </a:ext>
            </a:extLst>
          </p:cNvPr>
          <p:cNvPicPr>
            <a:picLocks noChangeAspect="1"/>
          </p:cNvPicPr>
          <p:nvPr/>
        </p:nvPicPr>
        <p:blipFill>
          <a:blip r:embed="rId4"/>
          <a:stretch>
            <a:fillRect/>
          </a:stretch>
        </p:blipFill>
        <p:spPr>
          <a:xfrm>
            <a:off x="2627784" y="3940607"/>
            <a:ext cx="4608512" cy="2944785"/>
          </a:xfrm>
          <a:prstGeom prst="rect">
            <a:avLst/>
          </a:prstGeom>
        </p:spPr>
      </p:pic>
    </p:spTree>
    <p:extLst>
      <p:ext uri="{BB962C8B-B14F-4D97-AF65-F5344CB8AC3E}">
        <p14:creationId xmlns:p14="http://schemas.microsoft.com/office/powerpoint/2010/main" val="3541167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1631216"/>
          </a:xfrm>
          <a:prstGeom prst="rect">
            <a:avLst/>
          </a:prstGeom>
          <a:noFill/>
        </p:spPr>
        <p:txBody>
          <a:bodyPr wrap="square" rtlCol="1">
            <a:spAutoFit/>
          </a:bodyPr>
          <a:lstStyle/>
          <a:p>
            <a:r>
              <a:rPr lang="fr-FR" sz="2000" b="1" u="sng" dirty="0">
                <a:solidFill>
                  <a:srgbClr val="FF0000"/>
                </a:solidFill>
              </a:rPr>
              <a:t>Cas d’un bruit blanc</a:t>
            </a:r>
          </a:p>
          <a:p>
            <a:endParaRPr lang="fr-FR" sz="2000" b="1" u="sng" dirty="0">
              <a:solidFill>
                <a:srgbClr val="FF0000"/>
              </a:solidFill>
            </a:endParaRPr>
          </a:p>
          <a:p>
            <a:r>
              <a:rPr lang="fr-FR" sz="2000" b="1" u="sng" dirty="0">
                <a:solidFill>
                  <a:srgbClr val="FF0000"/>
                </a:solidFill>
              </a:rPr>
              <a:t>Exercice</a:t>
            </a:r>
          </a:p>
          <a:p>
            <a:pPr algn="just"/>
            <a:r>
              <a:rPr lang="fr-FR" sz="2000" dirty="0">
                <a:solidFill>
                  <a:srgbClr val="002060"/>
                </a:solidFill>
              </a:rPr>
              <a:t>Soit X(t) un processus de bruit gaussien blanc qui est l’entrée dans un SLIT avec une réponse fréquentielle donnée par:</a:t>
            </a:r>
            <a:endParaRPr lang="ar-DZ" sz="2000" b="1" u="sng" dirty="0">
              <a:solidFill>
                <a:srgbClr val="002060"/>
              </a:solidFill>
            </a:endParaRPr>
          </a:p>
        </p:txBody>
      </p:sp>
      <p:pic>
        <p:nvPicPr>
          <p:cNvPr id="6" name="Image 5">
            <a:extLst>
              <a:ext uri="{FF2B5EF4-FFF2-40B4-BE49-F238E27FC236}">
                <a16:creationId xmlns:a16="http://schemas.microsoft.com/office/drawing/2014/main" id="{8BD284D9-9A5B-4960-81AB-A68EBCE8C3E5}"/>
              </a:ext>
            </a:extLst>
          </p:cNvPr>
          <p:cNvPicPr>
            <a:picLocks noChangeAspect="1"/>
          </p:cNvPicPr>
          <p:nvPr/>
        </p:nvPicPr>
        <p:blipFill>
          <a:blip r:embed="rId2"/>
          <a:stretch>
            <a:fillRect/>
          </a:stretch>
        </p:blipFill>
        <p:spPr>
          <a:xfrm>
            <a:off x="3779912" y="2204864"/>
            <a:ext cx="3263429" cy="1131008"/>
          </a:xfrm>
          <a:prstGeom prst="rect">
            <a:avLst/>
          </a:prstGeom>
        </p:spPr>
      </p:pic>
      <p:sp>
        <p:nvSpPr>
          <p:cNvPr id="8" name="ZoneTexte 7">
            <a:extLst>
              <a:ext uri="{FF2B5EF4-FFF2-40B4-BE49-F238E27FC236}">
                <a16:creationId xmlns:a16="http://schemas.microsoft.com/office/drawing/2014/main" id="{6CF8A23D-A0B7-4FE0-A491-906CDD57000D}"/>
              </a:ext>
            </a:extLst>
          </p:cNvPr>
          <p:cNvSpPr txBox="1"/>
          <p:nvPr/>
        </p:nvSpPr>
        <p:spPr>
          <a:xfrm>
            <a:off x="5724128" y="2852936"/>
            <a:ext cx="1319213" cy="369332"/>
          </a:xfrm>
          <a:prstGeom prst="rect">
            <a:avLst/>
          </a:prstGeom>
          <a:noFill/>
        </p:spPr>
        <p:txBody>
          <a:bodyPr wrap="square" rtlCol="1">
            <a:spAutoFit/>
          </a:bodyPr>
          <a:lstStyle/>
          <a:p>
            <a:r>
              <a:rPr lang="fr-FR" dirty="0"/>
              <a:t>ailleurs</a:t>
            </a:r>
            <a:endParaRPr lang="ar-DZ" dirty="0"/>
          </a:p>
        </p:txBody>
      </p:sp>
      <p:sp>
        <p:nvSpPr>
          <p:cNvPr id="9" name="ZoneTexte 8">
            <a:extLst>
              <a:ext uri="{FF2B5EF4-FFF2-40B4-BE49-F238E27FC236}">
                <a16:creationId xmlns:a16="http://schemas.microsoft.com/office/drawing/2014/main" id="{FE20AAED-5E1F-42CE-A864-5FD01362EFC9}"/>
              </a:ext>
            </a:extLst>
          </p:cNvPr>
          <p:cNvSpPr txBox="1"/>
          <p:nvPr/>
        </p:nvSpPr>
        <p:spPr>
          <a:xfrm>
            <a:off x="0" y="3429000"/>
            <a:ext cx="4716016" cy="400110"/>
          </a:xfrm>
          <a:prstGeom prst="rect">
            <a:avLst/>
          </a:prstGeom>
          <a:noFill/>
        </p:spPr>
        <p:txBody>
          <a:bodyPr wrap="square" rtlCol="1">
            <a:spAutoFit/>
          </a:bodyPr>
          <a:lstStyle/>
          <a:p>
            <a:r>
              <a:rPr lang="fr-FR" sz="2000" dirty="0">
                <a:solidFill>
                  <a:srgbClr val="0070C0"/>
                </a:solidFill>
              </a:rPr>
              <a:t>Si Y(t) est la sortie de ce SLIT, trouvez  :</a:t>
            </a:r>
            <a:endParaRPr lang="ar-DZ" sz="2000" dirty="0">
              <a:solidFill>
                <a:srgbClr val="0070C0"/>
              </a:solidFill>
            </a:endParaRPr>
          </a:p>
        </p:txBody>
      </p:sp>
      <p:pic>
        <p:nvPicPr>
          <p:cNvPr id="10" name="Image 9">
            <a:extLst>
              <a:ext uri="{FF2B5EF4-FFF2-40B4-BE49-F238E27FC236}">
                <a16:creationId xmlns:a16="http://schemas.microsoft.com/office/drawing/2014/main" id="{D1CCB3BF-B91E-407E-9B4D-C9F8A0227096}"/>
              </a:ext>
            </a:extLst>
          </p:cNvPr>
          <p:cNvPicPr>
            <a:picLocks noChangeAspect="1"/>
          </p:cNvPicPr>
          <p:nvPr/>
        </p:nvPicPr>
        <p:blipFill>
          <a:blip r:embed="rId3"/>
          <a:stretch>
            <a:fillRect/>
          </a:stretch>
        </p:blipFill>
        <p:spPr>
          <a:xfrm>
            <a:off x="4182093" y="3356992"/>
            <a:ext cx="1758059" cy="400110"/>
          </a:xfrm>
          <a:prstGeom prst="rect">
            <a:avLst/>
          </a:prstGeom>
        </p:spPr>
      </p:pic>
      <p:pic>
        <p:nvPicPr>
          <p:cNvPr id="11" name="Image 10">
            <a:extLst>
              <a:ext uri="{FF2B5EF4-FFF2-40B4-BE49-F238E27FC236}">
                <a16:creationId xmlns:a16="http://schemas.microsoft.com/office/drawing/2014/main" id="{CA91AA50-66AE-4802-B08A-2860ACB26B3E}"/>
              </a:ext>
            </a:extLst>
          </p:cNvPr>
          <p:cNvPicPr>
            <a:picLocks noChangeAspect="1"/>
          </p:cNvPicPr>
          <p:nvPr/>
        </p:nvPicPr>
        <p:blipFill>
          <a:blip r:embed="rId4"/>
          <a:stretch>
            <a:fillRect/>
          </a:stretch>
        </p:blipFill>
        <p:spPr>
          <a:xfrm>
            <a:off x="6053311" y="4581128"/>
            <a:ext cx="3048000" cy="932256"/>
          </a:xfrm>
          <a:prstGeom prst="rect">
            <a:avLst/>
          </a:prstGeom>
        </p:spPr>
      </p:pic>
      <p:pic>
        <p:nvPicPr>
          <p:cNvPr id="13" name="Image 12">
            <a:extLst>
              <a:ext uri="{FF2B5EF4-FFF2-40B4-BE49-F238E27FC236}">
                <a16:creationId xmlns:a16="http://schemas.microsoft.com/office/drawing/2014/main" id="{697FC7FA-5DEF-47BB-A3B5-B8764EDABA5B}"/>
              </a:ext>
            </a:extLst>
          </p:cNvPr>
          <p:cNvPicPr>
            <a:picLocks noChangeAspect="1"/>
          </p:cNvPicPr>
          <p:nvPr/>
        </p:nvPicPr>
        <p:blipFill>
          <a:blip r:embed="rId5"/>
          <a:stretch>
            <a:fillRect/>
          </a:stretch>
        </p:blipFill>
        <p:spPr>
          <a:xfrm>
            <a:off x="1878893" y="4867275"/>
            <a:ext cx="2295525" cy="876300"/>
          </a:xfrm>
          <a:prstGeom prst="rect">
            <a:avLst/>
          </a:prstGeom>
        </p:spPr>
      </p:pic>
      <p:pic>
        <p:nvPicPr>
          <p:cNvPr id="14" name="Image 13">
            <a:extLst>
              <a:ext uri="{FF2B5EF4-FFF2-40B4-BE49-F238E27FC236}">
                <a16:creationId xmlns:a16="http://schemas.microsoft.com/office/drawing/2014/main" id="{A0157892-278E-4078-97FA-1FCD10675AC7}"/>
              </a:ext>
            </a:extLst>
          </p:cNvPr>
          <p:cNvPicPr>
            <a:picLocks noChangeAspect="1"/>
          </p:cNvPicPr>
          <p:nvPr/>
        </p:nvPicPr>
        <p:blipFill>
          <a:blip r:embed="rId6"/>
          <a:stretch>
            <a:fillRect/>
          </a:stretch>
        </p:blipFill>
        <p:spPr>
          <a:xfrm>
            <a:off x="819936" y="5953543"/>
            <a:ext cx="2331558" cy="579669"/>
          </a:xfrm>
          <a:prstGeom prst="rect">
            <a:avLst/>
          </a:prstGeom>
        </p:spPr>
      </p:pic>
      <p:pic>
        <p:nvPicPr>
          <p:cNvPr id="15" name="Image 14">
            <a:extLst>
              <a:ext uri="{FF2B5EF4-FFF2-40B4-BE49-F238E27FC236}">
                <a16:creationId xmlns:a16="http://schemas.microsoft.com/office/drawing/2014/main" id="{C79F2B07-37EF-4188-B176-3ECA68491EF4}"/>
              </a:ext>
            </a:extLst>
          </p:cNvPr>
          <p:cNvPicPr>
            <a:picLocks noChangeAspect="1"/>
          </p:cNvPicPr>
          <p:nvPr/>
        </p:nvPicPr>
        <p:blipFill>
          <a:blip r:embed="rId7"/>
          <a:stretch>
            <a:fillRect/>
          </a:stretch>
        </p:blipFill>
        <p:spPr>
          <a:xfrm>
            <a:off x="5724128" y="5743575"/>
            <a:ext cx="3384376" cy="1114425"/>
          </a:xfrm>
          <a:prstGeom prst="rect">
            <a:avLst/>
          </a:prstGeom>
        </p:spPr>
      </p:pic>
      <p:sp>
        <p:nvSpPr>
          <p:cNvPr id="16" name="ZoneTexte 15">
            <a:extLst>
              <a:ext uri="{FF2B5EF4-FFF2-40B4-BE49-F238E27FC236}">
                <a16:creationId xmlns:a16="http://schemas.microsoft.com/office/drawing/2014/main" id="{33A0C9E8-9BE4-497B-8111-CE42DD11C719}"/>
              </a:ext>
            </a:extLst>
          </p:cNvPr>
          <p:cNvSpPr txBox="1"/>
          <p:nvPr/>
        </p:nvSpPr>
        <p:spPr>
          <a:xfrm>
            <a:off x="0" y="3861048"/>
            <a:ext cx="9144000" cy="1015663"/>
          </a:xfrm>
          <a:prstGeom prst="rect">
            <a:avLst/>
          </a:prstGeom>
          <a:noFill/>
        </p:spPr>
        <p:txBody>
          <a:bodyPr wrap="square" rtlCol="1">
            <a:spAutoFit/>
          </a:bodyPr>
          <a:lstStyle/>
          <a:p>
            <a:pPr algn="just"/>
            <a:r>
              <a:rPr lang="fr-FR" sz="2000" b="1" u="sng" dirty="0">
                <a:solidFill>
                  <a:srgbClr val="FF0000"/>
                </a:solidFill>
              </a:rPr>
              <a:t>Solution :</a:t>
            </a:r>
          </a:p>
          <a:p>
            <a:pPr algn="just"/>
            <a:r>
              <a:rPr lang="fr-FR" sz="2000" dirty="0">
                <a:solidFill>
                  <a:srgbClr val="7030A0"/>
                </a:solidFill>
              </a:rPr>
              <a:t>Puisque X(t) est un processus gaussien à moyenne nulle, Y(t) est également un processus gaussien à moyenne nulle. S</a:t>
            </a:r>
            <a:r>
              <a:rPr lang="fr-FR" sz="2000" baseline="-25000" dirty="0">
                <a:solidFill>
                  <a:srgbClr val="7030A0"/>
                </a:solidFill>
              </a:rPr>
              <a:t>Y</a:t>
            </a:r>
            <a:r>
              <a:rPr lang="fr-FR" sz="2000" dirty="0">
                <a:solidFill>
                  <a:srgbClr val="7030A0"/>
                </a:solidFill>
              </a:rPr>
              <a:t>(f) est donné par :</a:t>
            </a:r>
            <a:endParaRPr lang="ar-DZ" sz="2000" b="1" u="sng" dirty="0">
              <a:solidFill>
                <a:srgbClr val="7030A0"/>
              </a:solidFill>
            </a:endParaRPr>
          </a:p>
        </p:txBody>
      </p:sp>
      <p:sp>
        <p:nvSpPr>
          <p:cNvPr id="19" name="ZoneTexte 18">
            <a:extLst>
              <a:ext uri="{FF2B5EF4-FFF2-40B4-BE49-F238E27FC236}">
                <a16:creationId xmlns:a16="http://schemas.microsoft.com/office/drawing/2014/main" id="{AE648E76-C75E-4D3E-A631-DF059488D5ED}"/>
              </a:ext>
            </a:extLst>
          </p:cNvPr>
          <p:cNvSpPr txBox="1"/>
          <p:nvPr/>
        </p:nvSpPr>
        <p:spPr>
          <a:xfrm>
            <a:off x="0" y="5085184"/>
            <a:ext cx="2404436" cy="400110"/>
          </a:xfrm>
          <a:prstGeom prst="rect">
            <a:avLst/>
          </a:prstGeom>
          <a:noFill/>
        </p:spPr>
        <p:txBody>
          <a:bodyPr wrap="square" rtlCol="1">
            <a:spAutoFit/>
          </a:bodyPr>
          <a:lstStyle/>
          <a:p>
            <a:r>
              <a:rPr lang="fr-FR" sz="2000" b="1" dirty="0">
                <a:solidFill>
                  <a:srgbClr val="C00000"/>
                </a:solidFill>
              </a:rPr>
              <a:t>Par conséquent :</a:t>
            </a:r>
            <a:endParaRPr lang="ar-DZ" sz="2000" b="1" dirty="0">
              <a:solidFill>
                <a:srgbClr val="C00000"/>
              </a:solidFill>
            </a:endParaRPr>
          </a:p>
        </p:txBody>
      </p:sp>
      <p:sp>
        <p:nvSpPr>
          <p:cNvPr id="20" name="ZoneTexte 19">
            <a:extLst>
              <a:ext uri="{FF2B5EF4-FFF2-40B4-BE49-F238E27FC236}">
                <a16:creationId xmlns:a16="http://schemas.microsoft.com/office/drawing/2014/main" id="{E0C363B9-0227-42E1-9B32-563CEB8EE17F}"/>
              </a:ext>
            </a:extLst>
          </p:cNvPr>
          <p:cNvSpPr txBox="1"/>
          <p:nvPr/>
        </p:nvSpPr>
        <p:spPr>
          <a:xfrm>
            <a:off x="0" y="6021288"/>
            <a:ext cx="1547664" cy="400110"/>
          </a:xfrm>
          <a:prstGeom prst="rect">
            <a:avLst/>
          </a:prstGeom>
          <a:noFill/>
        </p:spPr>
        <p:txBody>
          <a:bodyPr wrap="square" rtlCol="1">
            <a:spAutoFit/>
          </a:bodyPr>
          <a:lstStyle/>
          <a:p>
            <a:r>
              <a:rPr lang="fr-FR" sz="2000" b="1" dirty="0">
                <a:solidFill>
                  <a:srgbClr val="002060"/>
                </a:solidFill>
              </a:rPr>
              <a:t>Ainsi : </a:t>
            </a:r>
            <a:endParaRPr lang="ar-DZ" sz="2000" b="1" dirty="0">
              <a:solidFill>
                <a:srgbClr val="002060"/>
              </a:solidFill>
            </a:endParaRPr>
          </a:p>
        </p:txBody>
      </p:sp>
      <p:sp>
        <p:nvSpPr>
          <p:cNvPr id="21" name="ZoneTexte 20">
            <a:extLst>
              <a:ext uri="{FF2B5EF4-FFF2-40B4-BE49-F238E27FC236}">
                <a16:creationId xmlns:a16="http://schemas.microsoft.com/office/drawing/2014/main" id="{C71D19E8-A7CF-4036-BA9E-D86CA5F70DA7}"/>
              </a:ext>
            </a:extLst>
          </p:cNvPr>
          <p:cNvSpPr txBox="1"/>
          <p:nvPr/>
        </p:nvSpPr>
        <p:spPr>
          <a:xfrm>
            <a:off x="3223502" y="6125234"/>
            <a:ext cx="2788658" cy="400110"/>
          </a:xfrm>
          <a:prstGeom prst="rect">
            <a:avLst/>
          </a:prstGeom>
          <a:noFill/>
        </p:spPr>
        <p:txBody>
          <a:bodyPr wrap="square" rtlCol="1">
            <a:spAutoFit/>
          </a:bodyPr>
          <a:lstStyle/>
          <a:p>
            <a:r>
              <a:rPr lang="fr-FR" sz="2000" b="1" dirty="0">
                <a:solidFill>
                  <a:srgbClr val="C00000"/>
                </a:solidFill>
              </a:rPr>
              <a:t>Nous pourrons écrire :</a:t>
            </a:r>
            <a:endParaRPr lang="ar-DZ" sz="2000" b="1" dirty="0">
              <a:solidFill>
                <a:srgbClr val="C00000"/>
              </a:solidFill>
            </a:endParaRPr>
          </a:p>
        </p:txBody>
      </p:sp>
    </p:spTree>
    <p:extLst>
      <p:ext uri="{BB962C8B-B14F-4D97-AF65-F5344CB8AC3E}">
        <p14:creationId xmlns:p14="http://schemas.microsoft.com/office/powerpoint/2010/main" val="364779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92696"/>
            <a:ext cx="9144000" cy="3170099"/>
          </a:xfrm>
          <a:prstGeom prst="rect">
            <a:avLst/>
          </a:prstGeom>
          <a:noFill/>
        </p:spPr>
        <p:txBody>
          <a:bodyPr wrap="square" rtlCol="0">
            <a:spAutoFit/>
          </a:bodyPr>
          <a:lstStyle/>
          <a:p>
            <a:r>
              <a:rPr lang="fr-FR" sz="2000" b="1" u="sng" dirty="0">
                <a:solidFill>
                  <a:schemeClr val="accent2">
                    <a:lumMod val="75000"/>
                  </a:schemeClr>
                </a:solidFill>
              </a:rPr>
              <a:t>Exemple 1</a:t>
            </a:r>
          </a:p>
          <a:p>
            <a:pPr algn="just"/>
            <a:r>
              <a:rPr lang="fr-FR" sz="2000" dirty="0">
                <a:solidFill>
                  <a:srgbClr val="002060"/>
                </a:solidFill>
              </a:rPr>
              <a:t>À chaque fois de la mise en marche d’un haut fourneau sidérurgique, on mesure et on enregistre instantanément sa température X (t) en degrés </a:t>
            </a:r>
            <a:r>
              <a:rPr lang="fr-FR" sz="2000" dirty="0" err="1">
                <a:solidFill>
                  <a:srgbClr val="002060"/>
                </a:solidFill>
              </a:rPr>
              <a:t>Celsus</a:t>
            </a:r>
            <a:r>
              <a:rPr lang="fr-FR" sz="2000" dirty="0">
                <a:solidFill>
                  <a:srgbClr val="002060"/>
                </a:solidFill>
              </a:rPr>
              <a:t>.  Dès lors, nous obtenons une séquence de températures </a:t>
            </a:r>
            <a:r>
              <a:rPr lang="fr-FR" sz="2000" i="1" dirty="0">
                <a:solidFill>
                  <a:srgbClr val="0070C0"/>
                </a:solidFill>
              </a:rPr>
              <a:t>X(</a:t>
            </a:r>
            <a:r>
              <a:rPr lang="fr-FR" sz="2000" i="1" dirty="0" err="1">
                <a:solidFill>
                  <a:srgbClr val="0070C0"/>
                </a:solidFill>
              </a:rPr>
              <a:t>t,ω</a:t>
            </a:r>
            <a:r>
              <a:rPr lang="fr-FR" sz="2000" i="1" dirty="0">
                <a:solidFill>
                  <a:srgbClr val="0070C0"/>
                </a:solidFill>
              </a:rPr>
              <a:t>),</a:t>
            </a:r>
          </a:p>
          <a:p>
            <a:endParaRPr lang="fr-FR" sz="2000" i="1" dirty="0">
              <a:solidFill>
                <a:srgbClr val="0070C0"/>
              </a:solidFill>
            </a:endParaRPr>
          </a:p>
          <a:p>
            <a:pPr algn="just"/>
            <a:r>
              <a:rPr lang="fr-FR" sz="2000" dirty="0">
                <a:solidFill>
                  <a:srgbClr val="0070C0"/>
                </a:solidFill>
              </a:rPr>
              <a:t>Par exemple, X(14006.89 , 2) = 1100.25 °C, indique que la température est de 1100.25 °C à t= 14006.89 secondes lors de la seconde mise en marche du haut fourneau. </a:t>
            </a:r>
          </a:p>
          <a:p>
            <a:r>
              <a:rPr lang="fr-FR" sz="2000" b="1" dirty="0">
                <a:solidFill>
                  <a:srgbClr val="C00000"/>
                </a:solidFill>
              </a:rPr>
              <a:t>X (t) est un processus stochastique. </a:t>
            </a:r>
            <a:endParaRPr lang="fr-FR" sz="2000" b="1" u="sng" dirty="0">
              <a:solidFill>
                <a:srgbClr val="C00000"/>
              </a:solidFill>
            </a:endParaRPr>
          </a:p>
          <a:p>
            <a:endParaRPr lang="fr-FR" sz="2000" b="1" u="sng" dirty="0"/>
          </a:p>
          <a:p>
            <a:endParaRPr lang="fr-FR" sz="2000" b="1" u="sng" dirty="0"/>
          </a:p>
        </p:txBody>
      </p:sp>
      <p:sp>
        <p:nvSpPr>
          <p:cNvPr id="6" name="ZoneTexte 5">
            <a:extLst>
              <a:ext uri="{FF2B5EF4-FFF2-40B4-BE49-F238E27FC236}">
                <a16:creationId xmlns:a16="http://schemas.microsoft.com/office/drawing/2014/main" id="{9304B67C-8913-4E41-9BF1-65A8BB4F1A9B}"/>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EXEMPLES DE PROCESSUS STOCHASTIQUES</a:t>
            </a:r>
          </a:p>
        </p:txBody>
      </p:sp>
      <p:pic>
        <p:nvPicPr>
          <p:cNvPr id="2" name="Image 1">
            <a:extLst>
              <a:ext uri="{FF2B5EF4-FFF2-40B4-BE49-F238E27FC236}">
                <a16:creationId xmlns:a16="http://schemas.microsoft.com/office/drawing/2014/main" id="{0E671A80-DE4C-4A01-8983-7E3EC8BEC978}"/>
              </a:ext>
            </a:extLst>
          </p:cNvPr>
          <p:cNvPicPr>
            <a:picLocks noChangeAspect="1"/>
          </p:cNvPicPr>
          <p:nvPr/>
        </p:nvPicPr>
        <p:blipFill>
          <a:blip r:embed="rId2"/>
          <a:stretch>
            <a:fillRect/>
          </a:stretch>
        </p:blipFill>
        <p:spPr>
          <a:xfrm>
            <a:off x="971600" y="3429000"/>
            <a:ext cx="6743675" cy="3161531"/>
          </a:xfrm>
          <a:prstGeom prst="rect">
            <a:avLst/>
          </a:prstGeom>
        </p:spPr>
      </p:pic>
      <p:sp>
        <p:nvSpPr>
          <p:cNvPr id="3" name="ZoneTexte 2">
            <a:extLst>
              <a:ext uri="{FF2B5EF4-FFF2-40B4-BE49-F238E27FC236}">
                <a16:creationId xmlns:a16="http://schemas.microsoft.com/office/drawing/2014/main" id="{9D5AD278-4F37-42EE-8869-B38F32F4075D}"/>
              </a:ext>
            </a:extLst>
          </p:cNvPr>
          <p:cNvSpPr txBox="1"/>
          <p:nvPr/>
        </p:nvSpPr>
        <p:spPr>
          <a:xfrm>
            <a:off x="0" y="6381328"/>
            <a:ext cx="9144000" cy="384721"/>
          </a:xfrm>
          <a:prstGeom prst="rect">
            <a:avLst/>
          </a:prstGeom>
          <a:noFill/>
        </p:spPr>
        <p:txBody>
          <a:bodyPr wrap="square" rtlCol="1">
            <a:spAutoFit/>
          </a:bodyPr>
          <a:lstStyle/>
          <a:p>
            <a:pPr algn="ctr"/>
            <a:r>
              <a:rPr lang="fr-FR" sz="1900" b="1" dirty="0">
                <a:solidFill>
                  <a:srgbClr val="C00000"/>
                </a:solidFill>
              </a:rPr>
              <a:t>Processus stochastique représentant la température d’un haut-fourneau sidérurgique</a:t>
            </a:r>
            <a:endParaRPr lang="ar-DZ" sz="1900" b="1" dirty="0">
              <a:solidFill>
                <a:srgbClr val="C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pic>
        <p:nvPicPr>
          <p:cNvPr id="2" name="Image 1">
            <a:extLst>
              <a:ext uri="{FF2B5EF4-FFF2-40B4-BE49-F238E27FC236}">
                <a16:creationId xmlns:a16="http://schemas.microsoft.com/office/drawing/2014/main" id="{15CE40BF-131D-41F5-BB24-A098DEEBE6B4}"/>
              </a:ext>
            </a:extLst>
          </p:cNvPr>
          <p:cNvPicPr>
            <a:picLocks noChangeAspect="1"/>
          </p:cNvPicPr>
          <p:nvPr/>
        </p:nvPicPr>
        <p:blipFill>
          <a:blip r:embed="rId2"/>
          <a:stretch>
            <a:fillRect/>
          </a:stretch>
        </p:blipFill>
        <p:spPr>
          <a:xfrm>
            <a:off x="1371600" y="908721"/>
            <a:ext cx="6400800" cy="936104"/>
          </a:xfrm>
          <a:prstGeom prst="rect">
            <a:avLst/>
          </a:prstGeom>
        </p:spPr>
      </p:pic>
      <p:pic>
        <p:nvPicPr>
          <p:cNvPr id="3" name="Image 2">
            <a:extLst>
              <a:ext uri="{FF2B5EF4-FFF2-40B4-BE49-F238E27FC236}">
                <a16:creationId xmlns:a16="http://schemas.microsoft.com/office/drawing/2014/main" id="{C3DBC698-34D9-4DFF-BB0A-A2BF00AE6DD8}"/>
              </a:ext>
            </a:extLst>
          </p:cNvPr>
          <p:cNvPicPr>
            <a:picLocks noChangeAspect="1"/>
          </p:cNvPicPr>
          <p:nvPr/>
        </p:nvPicPr>
        <p:blipFill>
          <a:blip r:embed="rId3"/>
          <a:stretch>
            <a:fillRect/>
          </a:stretch>
        </p:blipFill>
        <p:spPr>
          <a:xfrm>
            <a:off x="1403648" y="2627620"/>
            <a:ext cx="6372225" cy="936104"/>
          </a:xfrm>
          <a:prstGeom prst="rect">
            <a:avLst/>
          </a:prstGeom>
        </p:spPr>
      </p:pic>
      <p:pic>
        <p:nvPicPr>
          <p:cNvPr id="5" name="Image 4">
            <a:extLst>
              <a:ext uri="{FF2B5EF4-FFF2-40B4-BE49-F238E27FC236}">
                <a16:creationId xmlns:a16="http://schemas.microsoft.com/office/drawing/2014/main" id="{4196389D-899C-4DDB-B818-965AB5022DDF}"/>
              </a:ext>
            </a:extLst>
          </p:cNvPr>
          <p:cNvPicPr>
            <a:picLocks noChangeAspect="1"/>
          </p:cNvPicPr>
          <p:nvPr/>
        </p:nvPicPr>
        <p:blipFill>
          <a:blip r:embed="rId4"/>
          <a:stretch>
            <a:fillRect/>
          </a:stretch>
        </p:blipFill>
        <p:spPr>
          <a:xfrm>
            <a:off x="1409700" y="3563724"/>
            <a:ext cx="6324600" cy="936104"/>
          </a:xfrm>
          <a:prstGeom prst="rect">
            <a:avLst/>
          </a:prstGeom>
        </p:spPr>
      </p:pic>
      <p:pic>
        <p:nvPicPr>
          <p:cNvPr id="12" name="Image 11">
            <a:extLst>
              <a:ext uri="{FF2B5EF4-FFF2-40B4-BE49-F238E27FC236}">
                <a16:creationId xmlns:a16="http://schemas.microsoft.com/office/drawing/2014/main" id="{718F4351-0821-4B67-B8E9-F2DB154357A6}"/>
              </a:ext>
            </a:extLst>
          </p:cNvPr>
          <p:cNvPicPr>
            <a:picLocks noChangeAspect="1"/>
          </p:cNvPicPr>
          <p:nvPr/>
        </p:nvPicPr>
        <p:blipFill>
          <a:blip r:embed="rId5"/>
          <a:stretch>
            <a:fillRect/>
          </a:stretch>
        </p:blipFill>
        <p:spPr>
          <a:xfrm>
            <a:off x="1409700" y="4571836"/>
            <a:ext cx="6324600" cy="936104"/>
          </a:xfrm>
          <a:prstGeom prst="rect">
            <a:avLst/>
          </a:prstGeom>
        </p:spPr>
      </p:pic>
      <p:pic>
        <p:nvPicPr>
          <p:cNvPr id="17" name="Image 16">
            <a:extLst>
              <a:ext uri="{FF2B5EF4-FFF2-40B4-BE49-F238E27FC236}">
                <a16:creationId xmlns:a16="http://schemas.microsoft.com/office/drawing/2014/main" id="{3450E128-2CA9-48A9-BEFC-7946DB3B91D6}"/>
              </a:ext>
            </a:extLst>
          </p:cNvPr>
          <p:cNvPicPr>
            <a:picLocks noChangeAspect="1"/>
          </p:cNvPicPr>
          <p:nvPr/>
        </p:nvPicPr>
        <p:blipFill>
          <a:blip r:embed="rId6"/>
          <a:stretch>
            <a:fillRect/>
          </a:stretch>
        </p:blipFill>
        <p:spPr>
          <a:xfrm>
            <a:off x="1409700" y="5507940"/>
            <a:ext cx="6324600" cy="936104"/>
          </a:xfrm>
          <a:prstGeom prst="rect">
            <a:avLst/>
          </a:prstGeom>
        </p:spPr>
      </p:pic>
      <p:sp>
        <p:nvSpPr>
          <p:cNvPr id="18" name="ZoneTexte 17">
            <a:extLst>
              <a:ext uri="{FF2B5EF4-FFF2-40B4-BE49-F238E27FC236}">
                <a16:creationId xmlns:a16="http://schemas.microsoft.com/office/drawing/2014/main" id="{75A7030E-EE61-4EC1-9793-F42128B8BDE1}"/>
              </a:ext>
            </a:extLst>
          </p:cNvPr>
          <p:cNvSpPr txBox="1"/>
          <p:nvPr/>
        </p:nvSpPr>
        <p:spPr>
          <a:xfrm>
            <a:off x="1259632" y="6444044"/>
            <a:ext cx="2232248" cy="369332"/>
          </a:xfrm>
          <a:prstGeom prst="rect">
            <a:avLst/>
          </a:prstGeom>
          <a:noFill/>
        </p:spPr>
        <p:txBody>
          <a:bodyPr wrap="square" rtlCol="1">
            <a:spAutoFit/>
          </a:bodyPr>
          <a:lstStyle/>
          <a:p>
            <a:r>
              <a:rPr lang="fr-FR" b="1" u="sng" dirty="0">
                <a:solidFill>
                  <a:srgbClr val="FF0000"/>
                </a:solidFill>
              </a:rPr>
              <a:t>Autocorrélation Ry(</a:t>
            </a:r>
            <a:r>
              <a:rPr lang="fr-FR" b="1" u="sng" dirty="0">
                <a:solidFill>
                  <a:srgbClr val="FF0000"/>
                </a:solidFill>
                <a:sym typeface="Symbol" panose="05050102010706020507" pitchFamily="18" charset="2"/>
              </a:rPr>
              <a:t>)</a:t>
            </a:r>
            <a:endParaRPr lang="ar-DZ" b="1" u="sng" dirty="0">
              <a:solidFill>
                <a:srgbClr val="FF0000"/>
              </a:solidFill>
            </a:endParaRPr>
          </a:p>
        </p:txBody>
      </p:sp>
      <p:sp>
        <p:nvSpPr>
          <p:cNvPr id="22" name="ZoneTexte 21">
            <a:extLst>
              <a:ext uri="{FF2B5EF4-FFF2-40B4-BE49-F238E27FC236}">
                <a16:creationId xmlns:a16="http://schemas.microsoft.com/office/drawing/2014/main" id="{2B328461-E2FE-4170-84E7-39365EE499FC}"/>
              </a:ext>
            </a:extLst>
          </p:cNvPr>
          <p:cNvSpPr txBox="1"/>
          <p:nvPr/>
        </p:nvSpPr>
        <p:spPr>
          <a:xfrm>
            <a:off x="4644008" y="6444044"/>
            <a:ext cx="2120280" cy="369332"/>
          </a:xfrm>
          <a:prstGeom prst="rect">
            <a:avLst/>
          </a:prstGeom>
          <a:noFill/>
        </p:spPr>
        <p:txBody>
          <a:bodyPr wrap="square" rtlCol="1">
            <a:spAutoFit/>
          </a:bodyPr>
          <a:lstStyle/>
          <a:p>
            <a:r>
              <a:rPr lang="fr-FR" b="1" u="sng" dirty="0">
                <a:solidFill>
                  <a:srgbClr val="FF0000"/>
                </a:solidFill>
              </a:rPr>
              <a:t>Sorties Y(t) du filtre</a:t>
            </a:r>
            <a:endParaRPr lang="ar-DZ" b="1" u="sng" dirty="0">
              <a:solidFill>
                <a:srgbClr val="FF0000"/>
              </a:solidFill>
            </a:endParaRPr>
          </a:p>
        </p:txBody>
      </p:sp>
      <p:sp>
        <p:nvSpPr>
          <p:cNvPr id="23" name="ZoneTexte 22">
            <a:extLst>
              <a:ext uri="{FF2B5EF4-FFF2-40B4-BE49-F238E27FC236}">
                <a16:creationId xmlns:a16="http://schemas.microsoft.com/office/drawing/2014/main" id="{64EA2446-9558-4A77-A03F-2107C835A3DC}"/>
              </a:ext>
            </a:extLst>
          </p:cNvPr>
          <p:cNvSpPr txBox="1"/>
          <p:nvPr/>
        </p:nvSpPr>
        <p:spPr>
          <a:xfrm>
            <a:off x="1043608" y="1844824"/>
            <a:ext cx="2808312" cy="369332"/>
          </a:xfrm>
          <a:prstGeom prst="rect">
            <a:avLst/>
          </a:prstGeom>
          <a:noFill/>
        </p:spPr>
        <p:txBody>
          <a:bodyPr wrap="square" rtlCol="1">
            <a:spAutoFit/>
          </a:bodyPr>
          <a:lstStyle/>
          <a:p>
            <a:r>
              <a:rPr lang="fr-FR" b="1" u="sng" dirty="0">
                <a:solidFill>
                  <a:srgbClr val="FF0000"/>
                </a:solidFill>
              </a:rPr>
              <a:t>Autocorrélation Bruit Blanc</a:t>
            </a:r>
            <a:endParaRPr lang="ar-DZ" b="1" u="sng" dirty="0">
              <a:solidFill>
                <a:srgbClr val="FF0000"/>
              </a:solidFill>
            </a:endParaRPr>
          </a:p>
        </p:txBody>
      </p:sp>
      <p:sp>
        <p:nvSpPr>
          <p:cNvPr id="24" name="ZoneTexte 23">
            <a:extLst>
              <a:ext uri="{FF2B5EF4-FFF2-40B4-BE49-F238E27FC236}">
                <a16:creationId xmlns:a16="http://schemas.microsoft.com/office/drawing/2014/main" id="{B7DB7D10-9453-487B-AA72-E96489B5FDCC}"/>
              </a:ext>
            </a:extLst>
          </p:cNvPr>
          <p:cNvSpPr txBox="1"/>
          <p:nvPr/>
        </p:nvSpPr>
        <p:spPr>
          <a:xfrm>
            <a:off x="3955976" y="1844824"/>
            <a:ext cx="3778324" cy="369332"/>
          </a:xfrm>
          <a:prstGeom prst="rect">
            <a:avLst/>
          </a:prstGeom>
          <a:noFill/>
        </p:spPr>
        <p:txBody>
          <a:bodyPr wrap="square" rtlCol="1">
            <a:spAutoFit/>
          </a:bodyPr>
          <a:lstStyle/>
          <a:p>
            <a:r>
              <a:rPr lang="fr-FR" b="1" u="sng" dirty="0">
                <a:solidFill>
                  <a:srgbClr val="FF0000"/>
                </a:solidFill>
              </a:rPr>
              <a:t>Bruit Blanc X(t) à l’entrée du filtre</a:t>
            </a:r>
            <a:endParaRPr lang="ar-DZ" b="1" u="sng" dirty="0">
              <a:solidFill>
                <a:srgbClr val="FF0000"/>
              </a:solidFill>
            </a:endParaRPr>
          </a:p>
        </p:txBody>
      </p:sp>
    </p:spTree>
    <p:extLst>
      <p:ext uri="{BB962C8B-B14F-4D97-AF65-F5344CB8AC3E}">
        <p14:creationId xmlns:p14="http://schemas.microsoft.com/office/powerpoint/2010/main" val="3601689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F3456DC-C1E7-42F4-AB30-0B4A206028C3}"/>
              </a:ext>
            </a:extLst>
          </p:cNvPr>
          <p:cNvSpPr txBox="1"/>
          <p:nvPr/>
        </p:nvSpPr>
        <p:spPr>
          <a:xfrm>
            <a:off x="0" y="1124744"/>
            <a:ext cx="9144000" cy="430887"/>
          </a:xfrm>
          <a:prstGeom prst="rect">
            <a:avLst/>
          </a:prstGeom>
          <a:noFill/>
        </p:spPr>
        <p:txBody>
          <a:bodyPr wrap="square" rtlCol="1">
            <a:spAutoFit/>
          </a:bodyPr>
          <a:lstStyle/>
          <a:p>
            <a:pPr algn="ctr"/>
            <a:r>
              <a:rPr lang="fr-FR" sz="2200" b="1" u="sng" dirty="0">
                <a:solidFill>
                  <a:srgbClr val="002060"/>
                </a:solidFill>
              </a:rPr>
              <a:t>Résultat du filtrage d’un Bruit Blanc</a:t>
            </a:r>
            <a:endParaRPr lang="ar-DZ" sz="2200" b="1" u="sng" dirty="0">
              <a:solidFill>
                <a:srgbClr val="002060"/>
              </a:solidFill>
            </a:endParaRPr>
          </a:p>
        </p:txBody>
      </p:sp>
      <p:sp>
        <p:nvSpPr>
          <p:cNvPr id="6" name="ZoneTexte 5">
            <a:extLst>
              <a:ext uri="{FF2B5EF4-FFF2-40B4-BE49-F238E27FC236}">
                <a16:creationId xmlns:a16="http://schemas.microsoft.com/office/drawing/2014/main" id="{CA5F1ECB-0761-4466-AC50-C0E9C3B030C4}"/>
              </a:ext>
            </a:extLst>
          </p:cNvPr>
          <p:cNvSpPr txBox="1"/>
          <p:nvPr/>
        </p:nvSpPr>
        <p:spPr>
          <a:xfrm>
            <a:off x="144016" y="2060848"/>
            <a:ext cx="3419872" cy="461665"/>
          </a:xfrm>
          <a:prstGeom prst="rect">
            <a:avLst/>
          </a:prstGeom>
          <a:noFill/>
        </p:spPr>
        <p:txBody>
          <a:bodyPr wrap="square" rtlCol="1">
            <a:spAutoFit/>
          </a:bodyPr>
          <a:lstStyle/>
          <a:p>
            <a:r>
              <a:rPr lang="fr-FR" sz="2400" b="1" dirty="0">
                <a:solidFill>
                  <a:srgbClr val="C00000"/>
                </a:solidFill>
              </a:rPr>
              <a:t>Autocorrélation étroite</a:t>
            </a:r>
            <a:endParaRPr lang="ar-DZ" sz="2400" b="1" dirty="0">
              <a:solidFill>
                <a:srgbClr val="C00000"/>
              </a:solidFill>
            </a:endParaRPr>
          </a:p>
        </p:txBody>
      </p:sp>
      <p:sp>
        <p:nvSpPr>
          <p:cNvPr id="8" name="ZoneTexte 7">
            <a:extLst>
              <a:ext uri="{FF2B5EF4-FFF2-40B4-BE49-F238E27FC236}">
                <a16:creationId xmlns:a16="http://schemas.microsoft.com/office/drawing/2014/main" id="{34C1BFE9-12C7-4D51-A9B0-881AD108AD4E}"/>
              </a:ext>
            </a:extLst>
          </p:cNvPr>
          <p:cNvSpPr txBox="1"/>
          <p:nvPr/>
        </p:nvSpPr>
        <p:spPr>
          <a:xfrm>
            <a:off x="3635896" y="1988840"/>
            <a:ext cx="720080" cy="553998"/>
          </a:xfrm>
          <a:prstGeom prst="rect">
            <a:avLst/>
          </a:prstGeom>
          <a:noFill/>
        </p:spPr>
        <p:txBody>
          <a:bodyPr wrap="square" rtlCol="1">
            <a:spAutoFit/>
          </a:bodyPr>
          <a:lstStyle/>
          <a:p>
            <a:r>
              <a:rPr lang="ar-DZ" sz="3000" dirty="0">
                <a:solidFill>
                  <a:srgbClr val="002060"/>
                </a:solidFill>
                <a:sym typeface="Symbol" panose="05050102010706020507" pitchFamily="18" charset="2"/>
              </a:rPr>
              <a:t></a:t>
            </a:r>
            <a:endParaRPr lang="ar-DZ" sz="3000" dirty="0">
              <a:solidFill>
                <a:srgbClr val="002060"/>
              </a:solidFill>
            </a:endParaRPr>
          </a:p>
        </p:txBody>
      </p:sp>
      <p:sp>
        <p:nvSpPr>
          <p:cNvPr id="15" name="ZoneTexte 14">
            <a:extLst>
              <a:ext uri="{FF2B5EF4-FFF2-40B4-BE49-F238E27FC236}">
                <a16:creationId xmlns:a16="http://schemas.microsoft.com/office/drawing/2014/main" id="{14AFE657-42E8-4013-B8F0-C93D2FF39604}"/>
              </a:ext>
            </a:extLst>
          </p:cNvPr>
          <p:cNvSpPr txBox="1"/>
          <p:nvPr/>
        </p:nvSpPr>
        <p:spPr>
          <a:xfrm>
            <a:off x="4572000" y="1772816"/>
            <a:ext cx="4392488" cy="1200329"/>
          </a:xfrm>
          <a:prstGeom prst="rect">
            <a:avLst/>
          </a:prstGeom>
          <a:noFill/>
        </p:spPr>
        <p:txBody>
          <a:bodyPr wrap="square" rtlCol="1">
            <a:spAutoFit/>
          </a:bodyPr>
          <a:lstStyle/>
          <a:p>
            <a:r>
              <a:rPr lang="fr-FR" sz="2400" b="1" dirty="0">
                <a:solidFill>
                  <a:srgbClr val="002060"/>
                </a:solidFill>
              </a:rPr>
              <a:t>Bruit avec des fluctuations très rapide.</a:t>
            </a:r>
          </a:p>
          <a:p>
            <a:r>
              <a:rPr lang="fr-FR" sz="2400" b="1" dirty="0">
                <a:solidFill>
                  <a:srgbClr val="00B050"/>
                </a:solidFill>
              </a:rPr>
              <a:t>Non corrélé</a:t>
            </a:r>
          </a:p>
        </p:txBody>
      </p:sp>
      <p:sp>
        <p:nvSpPr>
          <p:cNvPr id="16" name="ZoneTexte 15">
            <a:extLst>
              <a:ext uri="{FF2B5EF4-FFF2-40B4-BE49-F238E27FC236}">
                <a16:creationId xmlns:a16="http://schemas.microsoft.com/office/drawing/2014/main" id="{FD26DD92-2C79-45C3-AD0C-8B96FBFE03A2}"/>
              </a:ext>
            </a:extLst>
          </p:cNvPr>
          <p:cNvSpPr txBox="1"/>
          <p:nvPr/>
        </p:nvSpPr>
        <p:spPr>
          <a:xfrm>
            <a:off x="144016" y="3596823"/>
            <a:ext cx="3419872" cy="461665"/>
          </a:xfrm>
          <a:prstGeom prst="rect">
            <a:avLst/>
          </a:prstGeom>
          <a:noFill/>
        </p:spPr>
        <p:txBody>
          <a:bodyPr wrap="square" rtlCol="1">
            <a:spAutoFit/>
          </a:bodyPr>
          <a:lstStyle/>
          <a:p>
            <a:r>
              <a:rPr lang="fr-FR" sz="2400" b="1" dirty="0">
                <a:solidFill>
                  <a:srgbClr val="C00000"/>
                </a:solidFill>
              </a:rPr>
              <a:t>Autocorrélation large</a:t>
            </a:r>
            <a:endParaRPr lang="ar-DZ" sz="2400" b="1" dirty="0">
              <a:solidFill>
                <a:srgbClr val="C00000"/>
              </a:solidFill>
            </a:endParaRPr>
          </a:p>
        </p:txBody>
      </p:sp>
      <p:sp>
        <p:nvSpPr>
          <p:cNvPr id="19" name="ZoneTexte 18">
            <a:extLst>
              <a:ext uri="{FF2B5EF4-FFF2-40B4-BE49-F238E27FC236}">
                <a16:creationId xmlns:a16="http://schemas.microsoft.com/office/drawing/2014/main" id="{1607E637-9CE2-46CF-A709-79ACC3708B9F}"/>
              </a:ext>
            </a:extLst>
          </p:cNvPr>
          <p:cNvSpPr txBox="1"/>
          <p:nvPr/>
        </p:nvSpPr>
        <p:spPr>
          <a:xfrm>
            <a:off x="3635896" y="3524815"/>
            <a:ext cx="720080" cy="553998"/>
          </a:xfrm>
          <a:prstGeom prst="rect">
            <a:avLst/>
          </a:prstGeom>
          <a:noFill/>
        </p:spPr>
        <p:txBody>
          <a:bodyPr wrap="square" rtlCol="1">
            <a:spAutoFit/>
          </a:bodyPr>
          <a:lstStyle/>
          <a:p>
            <a:r>
              <a:rPr lang="ar-DZ" sz="3000" dirty="0">
                <a:solidFill>
                  <a:srgbClr val="002060"/>
                </a:solidFill>
                <a:sym typeface="Symbol" panose="05050102010706020507" pitchFamily="18" charset="2"/>
              </a:rPr>
              <a:t></a:t>
            </a:r>
            <a:endParaRPr lang="ar-DZ" sz="3000" dirty="0">
              <a:solidFill>
                <a:srgbClr val="002060"/>
              </a:solidFill>
            </a:endParaRPr>
          </a:p>
        </p:txBody>
      </p:sp>
      <p:sp>
        <p:nvSpPr>
          <p:cNvPr id="20" name="ZoneTexte 19">
            <a:extLst>
              <a:ext uri="{FF2B5EF4-FFF2-40B4-BE49-F238E27FC236}">
                <a16:creationId xmlns:a16="http://schemas.microsoft.com/office/drawing/2014/main" id="{6B37826B-B9A8-4B7A-82A6-EE1E9587E103}"/>
              </a:ext>
            </a:extLst>
          </p:cNvPr>
          <p:cNvSpPr txBox="1"/>
          <p:nvPr/>
        </p:nvSpPr>
        <p:spPr>
          <a:xfrm>
            <a:off x="4572000" y="3308791"/>
            <a:ext cx="4392488" cy="1200329"/>
          </a:xfrm>
          <a:prstGeom prst="rect">
            <a:avLst/>
          </a:prstGeom>
          <a:noFill/>
        </p:spPr>
        <p:txBody>
          <a:bodyPr wrap="square" rtlCol="1">
            <a:spAutoFit/>
          </a:bodyPr>
          <a:lstStyle/>
          <a:p>
            <a:r>
              <a:rPr lang="fr-FR" sz="2400" b="1" dirty="0">
                <a:solidFill>
                  <a:srgbClr val="002060"/>
                </a:solidFill>
              </a:rPr>
              <a:t>Bruit avec moins de fluctuations très rapide.</a:t>
            </a:r>
          </a:p>
          <a:p>
            <a:r>
              <a:rPr lang="fr-FR" sz="2400" b="1" dirty="0">
                <a:solidFill>
                  <a:srgbClr val="00B050"/>
                </a:solidFill>
              </a:rPr>
              <a:t>Un certain degré de corrélation</a:t>
            </a:r>
          </a:p>
        </p:txBody>
      </p:sp>
      <p:pic>
        <p:nvPicPr>
          <p:cNvPr id="10" name="Image 9">
            <a:extLst>
              <a:ext uri="{FF2B5EF4-FFF2-40B4-BE49-F238E27FC236}">
                <a16:creationId xmlns:a16="http://schemas.microsoft.com/office/drawing/2014/main" id="{7E0AA607-8F4A-43AE-A761-4BD2BB37E146}"/>
              </a:ext>
            </a:extLst>
          </p:cNvPr>
          <p:cNvPicPr>
            <a:picLocks noChangeAspect="1"/>
          </p:cNvPicPr>
          <p:nvPr/>
        </p:nvPicPr>
        <p:blipFill>
          <a:blip r:embed="rId2"/>
          <a:stretch>
            <a:fillRect/>
          </a:stretch>
        </p:blipFill>
        <p:spPr>
          <a:xfrm>
            <a:off x="1331640" y="5589240"/>
            <a:ext cx="2232248" cy="1268760"/>
          </a:xfrm>
          <a:prstGeom prst="rect">
            <a:avLst/>
          </a:prstGeom>
        </p:spPr>
      </p:pic>
      <p:pic>
        <p:nvPicPr>
          <p:cNvPr id="11" name="Image 10">
            <a:extLst>
              <a:ext uri="{FF2B5EF4-FFF2-40B4-BE49-F238E27FC236}">
                <a16:creationId xmlns:a16="http://schemas.microsoft.com/office/drawing/2014/main" id="{FE93B8B4-3645-4444-946A-C7C2DDABA3C9}"/>
              </a:ext>
            </a:extLst>
          </p:cNvPr>
          <p:cNvPicPr>
            <a:picLocks noChangeAspect="1"/>
          </p:cNvPicPr>
          <p:nvPr/>
        </p:nvPicPr>
        <p:blipFill>
          <a:blip r:embed="rId3"/>
          <a:stretch>
            <a:fillRect/>
          </a:stretch>
        </p:blipFill>
        <p:spPr>
          <a:xfrm>
            <a:off x="1331640" y="4150820"/>
            <a:ext cx="2232248" cy="1366412"/>
          </a:xfrm>
          <a:prstGeom prst="rect">
            <a:avLst/>
          </a:prstGeom>
        </p:spPr>
      </p:pic>
      <p:sp>
        <p:nvSpPr>
          <p:cNvPr id="25" name="ZoneTexte 24">
            <a:extLst>
              <a:ext uri="{FF2B5EF4-FFF2-40B4-BE49-F238E27FC236}">
                <a16:creationId xmlns:a16="http://schemas.microsoft.com/office/drawing/2014/main" id="{584F97A4-E7E1-4412-B79E-D492655711E2}"/>
              </a:ext>
            </a:extLst>
          </p:cNvPr>
          <p:cNvSpPr txBox="1"/>
          <p:nvPr/>
        </p:nvSpPr>
        <p:spPr>
          <a:xfrm>
            <a:off x="3635896" y="4579387"/>
            <a:ext cx="720080" cy="553998"/>
          </a:xfrm>
          <a:prstGeom prst="rect">
            <a:avLst/>
          </a:prstGeom>
          <a:noFill/>
        </p:spPr>
        <p:txBody>
          <a:bodyPr wrap="square" rtlCol="1">
            <a:spAutoFit/>
          </a:bodyPr>
          <a:lstStyle/>
          <a:p>
            <a:r>
              <a:rPr lang="ar-DZ" sz="3000" dirty="0">
                <a:solidFill>
                  <a:srgbClr val="002060"/>
                </a:solidFill>
                <a:sym typeface="Symbol" panose="05050102010706020507" pitchFamily="18" charset="2"/>
              </a:rPr>
              <a:t></a:t>
            </a:r>
            <a:endParaRPr lang="ar-DZ" sz="3000" dirty="0">
              <a:solidFill>
                <a:srgbClr val="002060"/>
              </a:solidFill>
            </a:endParaRPr>
          </a:p>
        </p:txBody>
      </p:sp>
      <p:sp>
        <p:nvSpPr>
          <p:cNvPr id="26" name="ZoneTexte 25">
            <a:extLst>
              <a:ext uri="{FF2B5EF4-FFF2-40B4-BE49-F238E27FC236}">
                <a16:creationId xmlns:a16="http://schemas.microsoft.com/office/drawing/2014/main" id="{DF12214A-7598-4D11-95A8-D8C7AC5BF3D1}"/>
              </a:ext>
            </a:extLst>
          </p:cNvPr>
          <p:cNvSpPr txBox="1"/>
          <p:nvPr/>
        </p:nvSpPr>
        <p:spPr>
          <a:xfrm>
            <a:off x="3635896" y="6115362"/>
            <a:ext cx="720080" cy="553998"/>
          </a:xfrm>
          <a:prstGeom prst="rect">
            <a:avLst/>
          </a:prstGeom>
          <a:noFill/>
        </p:spPr>
        <p:txBody>
          <a:bodyPr wrap="square" rtlCol="1">
            <a:spAutoFit/>
          </a:bodyPr>
          <a:lstStyle/>
          <a:p>
            <a:r>
              <a:rPr lang="ar-DZ" sz="3000" dirty="0">
                <a:solidFill>
                  <a:srgbClr val="002060"/>
                </a:solidFill>
                <a:sym typeface="Symbol" panose="05050102010706020507" pitchFamily="18" charset="2"/>
              </a:rPr>
              <a:t></a:t>
            </a:r>
            <a:endParaRPr lang="ar-DZ" sz="3000" dirty="0">
              <a:solidFill>
                <a:srgbClr val="002060"/>
              </a:solidFill>
            </a:endParaRPr>
          </a:p>
        </p:txBody>
      </p:sp>
      <p:pic>
        <p:nvPicPr>
          <p:cNvPr id="13" name="Image 12">
            <a:extLst>
              <a:ext uri="{FF2B5EF4-FFF2-40B4-BE49-F238E27FC236}">
                <a16:creationId xmlns:a16="http://schemas.microsoft.com/office/drawing/2014/main" id="{BAA7746C-FA0B-4298-8111-4BC2C947972E}"/>
              </a:ext>
            </a:extLst>
          </p:cNvPr>
          <p:cNvPicPr>
            <a:picLocks noChangeAspect="1"/>
          </p:cNvPicPr>
          <p:nvPr/>
        </p:nvPicPr>
        <p:blipFill>
          <a:blip r:embed="rId4"/>
          <a:stretch>
            <a:fillRect/>
          </a:stretch>
        </p:blipFill>
        <p:spPr>
          <a:xfrm>
            <a:off x="4171486" y="4150820"/>
            <a:ext cx="4886944" cy="2707180"/>
          </a:xfrm>
          <a:prstGeom prst="rect">
            <a:avLst/>
          </a:prstGeom>
        </p:spPr>
      </p:pic>
    </p:spTree>
    <p:extLst>
      <p:ext uri="{BB962C8B-B14F-4D97-AF65-F5344CB8AC3E}">
        <p14:creationId xmlns:p14="http://schemas.microsoft.com/office/powerpoint/2010/main" val="4262356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SIGNAL NOYE DANS UN BRUIT BLANC</a:t>
            </a:r>
          </a:p>
        </p:txBody>
      </p:sp>
      <p:sp>
        <p:nvSpPr>
          <p:cNvPr id="4" name="ZoneTexte 3">
            <a:extLst>
              <a:ext uri="{FF2B5EF4-FFF2-40B4-BE49-F238E27FC236}">
                <a16:creationId xmlns:a16="http://schemas.microsoft.com/office/drawing/2014/main" id="{9F3456DC-C1E7-42F4-AB30-0B4A206028C3}"/>
              </a:ext>
            </a:extLst>
          </p:cNvPr>
          <p:cNvSpPr txBox="1"/>
          <p:nvPr/>
        </p:nvSpPr>
        <p:spPr>
          <a:xfrm>
            <a:off x="0" y="1124744"/>
            <a:ext cx="9144000" cy="430887"/>
          </a:xfrm>
          <a:prstGeom prst="rect">
            <a:avLst/>
          </a:prstGeom>
          <a:noFill/>
        </p:spPr>
        <p:txBody>
          <a:bodyPr wrap="square" rtlCol="1">
            <a:spAutoFit/>
          </a:bodyPr>
          <a:lstStyle/>
          <a:p>
            <a:r>
              <a:rPr lang="fr-FR" sz="2200" b="1" u="sng" dirty="0">
                <a:solidFill>
                  <a:srgbClr val="002060"/>
                </a:solidFill>
              </a:rPr>
              <a:t>Exemple d’un signal discret avec un bruit blanc</a:t>
            </a:r>
            <a:endParaRPr lang="ar-DZ" sz="2200" b="1" u="sng" dirty="0">
              <a:solidFill>
                <a:srgbClr val="002060"/>
              </a:solidFill>
            </a:endParaRPr>
          </a:p>
        </p:txBody>
      </p:sp>
      <p:pic>
        <p:nvPicPr>
          <p:cNvPr id="2" name="Image 1">
            <a:extLst>
              <a:ext uri="{FF2B5EF4-FFF2-40B4-BE49-F238E27FC236}">
                <a16:creationId xmlns:a16="http://schemas.microsoft.com/office/drawing/2014/main" id="{E21F2995-5893-49CA-9CB3-634703851073}"/>
              </a:ext>
            </a:extLst>
          </p:cNvPr>
          <p:cNvPicPr>
            <a:picLocks noChangeAspect="1"/>
          </p:cNvPicPr>
          <p:nvPr/>
        </p:nvPicPr>
        <p:blipFill>
          <a:blip r:embed="rId2"/>
          <a:stretch>
            <a:fillRect/>
          </a:stretch>
        </p:blipFill>
        <p:spPr>
          <a:xfrm>
            <a:off x="838461" y="1627638"/>
            <a:ext cx="7642788" cy="4177626"/>
          </a:xfrm>
          <a:prstGeom prst="rect">
            <a:avLst/>
          </a:prstGeom>
        </p:spPr>
      </p:pic>
      <p:pic>
        <p:nvPicPr>
          <p:cNvPr id="3" name="Image 2">
            <a:extLst>
              <a:ext uri="{FF2B5EF4-FFF2-40B4-BE49-F238E27FC236}">
                <a16:creationId xmlns:a16="http://schemas.microsoft.com/office/drawing/2014/main" id="{9ABDBF45-6535-4EE4-8A1F-09848612B48B}"/>
              </a:ext>
            </a:extLst>
          </p:cNvPr>
          <p:cNvPicPr>
            <a:picLocks noChangeAspect="1"/>
          </p:cNvPicPr>
          <p:nvPr/>
        </p:nvPicPr>
        <p:blipFill>
          <a:blip r:embed="rId3"/>
          <a:stretch>
            <a:fillRect/>
          </a:stretch>
        </p:blipFill>
        <p:spPr>
          <a:xfrm>
            <a:off x="5647903" y="5184998"/>
            <a:ext cx="1876425" cy="476250"/>
          </a:xfrm>
          <a:prstGeom prst="rect">
            <a:avLst/>
          </a:prstGeom>
        </p:spPr>
      </p:pic>
      <p:pic>
        <p:nvPicPr>
          <p:cNvPr id="5" name="Image 4">
            <a:extLst>
              <a:ext uri="{FF2B5EF4-FFF2-40B4-BE49-F238E27FC236}">
                <a16:creationId xmlns:a16="http://schemas.microsoft.com/office/drawing/2014/main" id="{FE477506-88E1-43EA-BA5A-D5924D79DE09}"/>
              </a:ext>
            </a:extLst>
          </p:cNvPr>
          <p:cNvPicPr>
            <a:picLocks noChangeAspect="1"/>
          </p:cNvPicPr>
          <p:nvPr/>
        </p:nvPicPr>
        <p:blipFill>
          <a:blip r:embed="rId4"/>
          <a:stretch>
            <a:fillRect/>
          </a:stretch>
        </p:blipFill>
        <p:spPr>
          <a:xfrm>
            <a:off x="3974579" y="3758555"/>
            <a:ext cx="1533525" cy="390525"/>
          </a:xfrm>
          <a:prstGeom prst="rect">
            <a:avLst/>
          </a:prstGeom>
        </p:spPr>
      </p:pic>
      <p:sp>
        <p:nvSpPr>
          <p:cNvPr id="9" name="ZoneTexte 8">
            <a:extLst>
              <a:ext uri="{FF2B5EF4-FFF2-40B4-BE49-F238E27FC236}">
                <a16:creationId xmlns:a16="http://schemas.microsoft.com/office/drawing/2014/main" id="{E000254A-055D-4048-B47D-D88B856FBFF5}"/>
              </a:ext>
            </a:extLst>
          </p:cNvPr>
          <p:cNvSpPr txBox="1"/>
          <p:nvPr/>
        </p:nvSpPr>
        <p:spPr>
          <a:xfrm>
            <a:off x="323527" y="6136268"/>
            <a:ext cx="3651051" cy="677108"/>
          </a:xfrm>
          <a:prstGeom prst="rect">
            <a:avLst/>
          </a:prstGeom>
          <a:noFill/>
        </p:spPr>
        <p:txBody>
          <a:bodyPr wrap="square" rtlCol="1">
            <a:spAutoFit/>
          </a:bodyPr>
          <a:lstStyle/>
          <a:p>
            <a:endParaRPr lang="fr-FR" b="1" dirty="0"/>
          </a:p>
          <a:p>
            <a:r>
              <a:rPr lang="fr-FR" sz="2000" b="1" dirty="0">
                <a:solidFill>
                  <a:srgbClr val="002060"/>
                </a:solidFill>
              </a:rPr>
              <a:t>X et W(k) sont indépendants</a:t>
            </a:r>
            <a:endParaRPr lang="ar-DZ" sz="2000" b="1" dirty="0">
              <a:solidFill>
                <a:srgbClr val="002060"/>
              </a:solidFill>
            </a:endParaRPr>
          </a:p>
        </p:txBody>
      </p:sp>
      <p:pic>
        <p:nvPicPr>
          <p:cNvPr id="10" name="Image 9">
            <a:extLst>
              <a:ext uri="{FF2B5EF4-FFF2-40B4-BE49-F238E27FC236}">
                <a16:creationId xmlns:a16="http://schemas.microsoft.com/office/drawing/2014/main" id="{5212C5F7-4EB5-4366-B34B-46E3EC652395}"/>
              </a:ext>
            </a:extLst>
          </p:cNvPr>
          <p:cNvPicPr>
            <a:picLocks noChangeAspect="1"/>
          </p:cNvPicPr>
          <p:nvPr/>
        </p:nvPicPr>
        <p:blipFill>
          <a:blip r:embed="rId5"/>
          <a:stretch>
            <a:fillRect/>
          </a:stretch>
        </p:blipFill>
        <p:spPr>
          <a:xfrm>
            <a:off x="3419872" y="6451426"/>
            <a:ext cx="3886200" cy="361950"/>
          </a:xfrm>
          <a:prstGeom prst="rect">
            <a:avLst/>
          </a:prstGeom>
        </p:spPr>
      </p:pic>
    </p:spTree>
    <p:extLst>
      <p:ext uri="{BB962C8B-B14F-4D97-AF65-F5344CB8AC3E}">
        <p14:creationId xmlns:p14="http://schemas.microsoft.com/office/powerpoint/2010/main" val="3551581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F3456DC-C1E7-42F4-AB30-0B4A206028C3}"/>
              </a:ext>
            </a:extLst>
          </p:cNvPr>
          <p:cNvSpPr txBox="1"/>
          <p:nvPr/>
        </p:nvSpPr>
        <p:spPr>
          <a:xfrm>
            <a:off x="0" y="1124744"/>
            <a:ext cx="9144000" cy="430887"/>
          </a:xfrm>
          <a:prstGeom prst="rect">
            <a:avLst/>
          </a:prstGeom>
          <a:noFill/>
        </p:spPr>
        <p:txBody>
          <a:bodyPr wrap="square" rtlCol="1">
            <a:spAutoFit/>
          </a:bodyPr>
          <a:lstStyle/>
          <a:p>
            <a:r>
              <a:rPr lang="fr-FR" sz="2200" b="1" u="sng" dirty="0">
                <a:solidFill>
                  <a:srgbClr val="002060"/>
                </a:solidFill>
              </a:rPr>
              <a:t>Exemple d’un signal discret avec un bruit blanc</a:t>
            </a:r>
            <a:endParaRPr lang="ar-DZ" sz="2200" b="1" u="sng" dirty="0">
              <a:solidFill>
                <a:srgbClr val="002060"/>
              </a:solidFill>
            </a:endParaRPr>
          </a:p>
        </p:txBody>
      </p:sp>
      <p:pic>
        <p:nvPicPr>
          <p:cNvPr id="6" name="Image 5">
            <a:extLst>
              <a:ext uri="{FF2B5EF4-FFF2-40B4-BE49-F238E27FC236}">
                <a16:creationId xmlns:a16="http://schemas.microsoft.com/office/drawing/2014/main" id="{4FDCABF5-CAB5-4908-8B2E-F66D613D56FA}"/>
              </a:ext>
            </a:extLst>
          </p:cNvPr>
          <p:cNvPicPr>
            <a:picLocks noChangeAspect="1"/>
          </p:cNvPicPr>
          <p:nvPr/>
        </p:nvPicPr>
        <p:blipFill>
          <a:blip r:embed="rId2"/>
          <a:stretch>
            <a:fillRect/>
          </a:stretch>
        </p:blipFill>
        <p:spPr>
          <a:xfrm>
            <a:off x="3757761" y="2076078"/>
            <a:ext cx="3838575" cy="704850"/>
          </a:xfrm>
          <a:prstGeom prst="rect">
            <a:avLst/>
          </a:prstGeom>
        </p:spPr>
      </p:pic>
      <p:sp>
        <p:nvSpPr>
          <p:cNvPr id="8" name="ZoneTexte 7">
            <a:extLst>
              <a:ext uri="{FF2B5EF4-FFF2-40B4-BE49-F238E27FC236}">
                <a16:creationId xmlns:a16="http://schemas.microsoft.com/office/drawing/2014/main" id="{6BEDA71D-FEE1-4814-BEBC-8786636DFFDD}"/>
              </a:ext>
            </a:extLst>
          </p:cNvPr>
          <p:cNvSpPr txBox="1"/>
          <p:nvPr/>
        </p:nvSpPr>
        <p:spPr>
          <a:xfrm>
            <a:off x="467544" y="2076078"/>
            <a:ext cx="3168352" cy="400110"/>
          </a:xfrm>
          <a:prstGeom prst="rect">
            <a:avLst/>
          </a:prstGeom>
          <a:noFill/>
        </p:spPr>
        <p:txBody>
          <a:bodyPr wrap="square" rtlCol="1">
            <a:spAutoFit/>
          </a:bodyPr>
          <a:lstStyle/>
          <a:p>
            <a:r>
              <a:rPr lang="fr-FR" sz="2000" b="1" dirty="0">
                <a:solidFill>
                  <a:srgbClr val="C00000"/>
                </a:solidFill>
              </a:rPr>
              <a:t>Espérance Mathématique :</a:t>
            </a:r>
            <a:endParaRPr lang="ar-DZ" sz="2000" b="1" dirty="0">
              <a:solidFill>
                <a:srgbClr val="C00000"/>
              </a:solidFill>
            </a:endParaRPr>
          </a:p>
        </p:txBody>
      </p:sp>
      <p:pic>
        <p:nvPicPr>
          <p:cNvPr id="11" name="Image 10">
            <a:extLst>
              <a:ext uri="{FF2B5EF4-FFF2-40B4-BE49-F238E27FC236}">
                <a16:creationId xmlns:a16="http://schemas.microsoft.com/office/drawing/2014/main" id="{6A88478D-22AE-4894-B4A5-8880BEA1F5D2}"/>
              </a:ext>
            </a:extLst>
          </p:cNvPr>
          <p:cNvPicPr>
            <a:picLocks noChangeAspect="1"/>
          </p:cNvPicPr>
          <p:nvPr/>
        </p:nvPicPr>
        <p:blipFill>
          <a:blip r:embed="rId3"/>
          <a:stretch>
            <a:fillRect/>
          </a:stretch>
        </p:blipFill>
        <p:spPr>
          <a:xfrm>
            <a:off x="5634558" y="1484784"/>
            <a:ext cx="2609850" cy="581025"/>
          </a:xfrm>
          <a:prstGeom prst="rect">
            <a:avLst/>
          </a:prstGeom>
        </p:spPr>
      </p:pic>
      <p:pic>
        <p:nvPicPr>
          <p:cNvPr id="12" name="Image 11">
            <a:extLst>
              <a:ext uri="{FF2B5EF4-FFF2-40B4-BE49-F238E27FC236}">
                <a16:creationId xmlns:a16="http://schemas.microsoft.com/office/drawing/2014/main" id="{8F22570D-4780-4582-9873-6F8BFA0EFDCB}"/>
              </a:ext>
            </a:extLst>
          </p:cNvPr>
          <p:cNvPicPr>
            <a:picLocks noChangeAspect="1"/>
          </p:cNvPicPr>
          <p:nvPr/>
        </p:nvPicPr>
        <p:blipFill>
          <a:blip r:embed="rId4"/>
          <a:stretch>
            <a:fillRect/>
          </a:stretch>
        </p:blipFill>
        <p:spPr>
          <a:xfrm>
            <a:off x="3155379" y="2924944"/>
            <a:ext cx="5953125" cy="3305175"/>
          </a:xfrm>
          <a:prstGeom prst="rect">
            <a:avLst/>
          </a:prstGeom>
        </p:spPr>
      </p:pic>
      <p:sp>
        <p:nvSpPr>
          <p:cNvPr id="13" name="ZoneTexte 12">
            <a:extLst>
              <a:ext uri="{FF2B5EF4-FFF2-40B4-BE49-F238E27FC236}">
                <a16:creationId xmlns:a16="http://schemas.microsoft.com/office/drawing/2014/main" id="{53DFF9AC-E503-4C1D-88C6-3041A36256C8}"/>
              </a:ext>
            </a:extLst>
          </p:cNvPr>
          <p:cNvSpPr txBox="1"/>
          <p:nvPr/>
        </p:nvSpPr>
        <p:spPr>
          <a:xfrm>
            <a:off x="35496" y="3028890"/>
            <a:ext cx="3168352" cy="400110"/>
          </a:xfrm>
          <a:prstGeom prst="rect">
            <a:avLst/>
          </a:prstGeom>
          <a:noFill/>
        </p:spPr>
        <p:txBody>
          <a:bodyPr wrap="square" rtlCol="1">
            <a:spAutoFit/>
          </a:bodyPr>
          <a:lstStyle/>
          <a:p>
            <a:r>
              <a:rPr lang="fr-FR" sz="2000" b="1" dirty="0">
                <a:solidFill>
                  <a:srgbClr val="C00000"/>
                </a:solidFill>
              </a:rPr>
              <a:t>Fonction d’autocorrélation :</a:t>
            </a:r>
            <a:endParaRPr lang="ar-DZ" sz="2000" b="1" dirty="0">
              <a:solidFill>
                <a:srgbClr val="C00000"/>
              </a:solidFill>
            </a:endParaRPr>
          </a:p>
        </p:txBody>
      </p:sp>
      <p:sp>
        <p:nvSpPr>
          <p:cNvPr id="14" name="ZoneTexte 13">
            <a:extLst>
              <a:ext uri="{FF2B5EF4-FFF2-40B4-BE49-F238E27FC236}">
                <a16:creationId xmlns:a16="http://schemas.microsoft.com/office/drawing/2014/main" id="{20F3CB1A-3454-4752-9B62-60DB52925092}"/>
              </a:ext>
            </a:extLst>
          </p:cNvPr>
          <p:cNvSpPr txBox="1"/>
          <p:nvPr/>
        </p:nvSpPr>
        <p:spPr>
          <a:xfrm>
            <a:off x="6804248" y="6444044"/>
            <a:ext cx="2304256" cy="369332"/>
          </a:xfrm>
          <a:prstGeom prst="rect">
            <a:avLst/>
          </a:prstGeom>
          <a:noFill/>
        </p:spPr>
        <p:txBody>
          <a:bodyPr wrap="square" rtlCol="1">
            <a:spAutoFit/>
          </a:bodyPr>
          <a:lstStyle/>
          <a:p>
            <a:r>
              <a:rPr lang="fr-FR" b="1" dirty="0">
                <a:solidFill>
                  <a:schemeClr val="tx2">
                    <a:lumMod val="50000"/>
                  </a:schemeClr>
                </a:solidFill>
              </a:rPr>
              <a:t>Due à l’indépendance</a:t>
            </a:r>
            <a:endParaRPr lang="ar-DZ" b="1" dirty="0">
              <a:solidFill>
                <a:schemeClr val="tx2">
                  <a:lumMod val="50000"/>
                </a:schemeClr>
              </a:solidFill>
            </a:endParaRPr>
          </a:p>
        </p:txBody>
      </p:sp>
      <p:sp>
        <p:nvSpPr>
          <p:cNvPr id="15" name="Éclair 14">
            <a:extLst>
              <a:ext uri="{FF2B5EF4-FFF2-40B4-BE49-F238E27FC236}">
                <a16:creationId xmlns:a16="http://schemas.microsoft.com/office/drawing/2014/main" id="{69E69850-21C8-4455-8DBA-142F54A1361B}"/>
              </a:ext>
            </a:extLst>
          </p:cNvPr>
          <p:cNvSpPr/>
          <p:nvPr/>
        </p:nvSpPr>
        <p:spPr>
          <a:xfrm rot="12341476">
            <a:off x="8487070" y="5216797"/>
            <a:ext cx="594794" cy="140247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6" name="ZoneTexte 1">
            <a:extLst>
              <a:ext uri="{FF2B5EF4-FFF2-40B4-BE49-F238E27FC236}">
                <a16:creationId xmlns:a16="http://schemas.microsoft.com/office/drawing/2014/main" id="{F563862F-92FC-47D0-8759-8515F37B2108}"/>
              </a:ext>
            </a:extLst>
          </p:cNvPr>
          <p:cNvSpPr txBox="1">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SIGNAL NOYE DANS UN BRUIT BLANC</a:t>
            </a:r>
          </a:p>
        </p:txBody>
      </p:sp>
    </p:spTree>
    <p:extLst>
      <p:ext uri="{BB962C8B-B14F-4D97-AF65-F5344CB8AC3E}">
        <p14:creationId xmlns:p14="http://schemas.microsoft.com/office/powerpoint/2010/main" val="3077080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F3456DC-C1E7-42F4-AB30-0B4A206028C3}"/>
              </a:ext>
            </a:extLst>
          </p:cNvPr>
          <p:cNvSpPr txBox="1"/>
          <p:nvPr/>
        </p:nvSpPr>
        <p:spPr>
          <a:xfrm>
            <a:off x="0" y="1124744"/>
            <a:ext cx="9144000" cy="430887"/>
          </a:xfrm>
          <a:prstGeom prst="rect">
            <a:avLst/>
          </a:prstGeom>
          <a:noFill/>
        </p:spPr>
        <p:txBody>
          <a:bodyPr wrap="square" rtlCol="1">
            <a:spAutoFit/>
          </a:bodyPr>
          <a:lstStyle/>
          <a:p>
            <a:r>
              <a:rPr lang="fr-FR" sz="2200" b="1" u="sng" dirty="0">
                <a:solidFill>
                  <a:srgbClr val="002060"/>
                </a:solidFill>
              </a:rPr>
              <a:t>Exemple d’un signal discret avec un bruit blanc</a:t>
            </a:r>
            <a:endParaRPr lang="ar-DZ" sz="2200" b="1" u="sng" dirty="0">
              <a:solidFill>
                <a:srgbClr val="002060"/>
              </a:solidFill>
            </a:endParaRPr>
          </a:p>
        </p:txBody>
      </p:sp>
      <p:pic>
        <p:nvPicPr>
          <p:cNvPr id="2" name="Image 1">
            <a:extLst>
              <a:ext uri="{FF2B5EF4-FFF2-40B4-BE49-F238E27FC236}">
                <a16:creationId xmlns:a16="http://schemas.microsoft.com/office/drawing/2014/main" id="{621C07BD-D6C8-443A-B87E-6D28BD994B6C}"/>
              </a:ext>
            </a:extLst>
          </p:cNvPr>
          <p:cNvPicPr>
            <a:picLocks noChangeAspect="1"/>
          </p:cNvPicPr>
          <p:nvPr/>
        </p:nvPicPr>
        <p:blipFill>
          <a:blip r:embed="rId2"/>
          <a:stretch>
            <a:fillRect/>
          </a:stretch>
        </p:blipFill>
        <p:spPr>
          <a:xfrm>
            <a:off x="1733550" y="1988840"/>
            <a:ext cx="5676900" cy="1085850"/>
          </a:xfrm>
          <a:prstGeom prst="rect">
            <a:avLst/>
          </a:prstGeom>
        </p:spPr>
      </p:pic>
      <p:sp>
        <p:nvSpPr>
          <p:cNvPr id="5" name="Rectangle 4">
            <a:extLst>
              <a:ext uri="{FF2B5EF4-FFF2-40B4-BE49-F238E27FC236}">
                <a16:creationId xmlns:a16="http://schemas.microsoft.com/office/drawing/2014/main" id="{D5614F20-2190-44F7-A343-4141FDB95172}"/>
              </a:ext>
            </a:extLst>
          </p:cNvPr>
          <p:cNvSpPr/>
          <p:nvPr/>
        </p:nvSpPr>
        <p:spPr>
          <a:xfrm>
            <a:off x="3923928" y="3074690"/>
            <a:ext cx="2880320" cy="1147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9" name="ZoneTexte 8">
            <a:extLst>
              <a:ext uri="{FF2B5EF4-FFF2-40B4-BE49-F238E27FC236}">
                <a16:creationId xmlns:a16="http://schemas.microsoft.com/office/drawing/2014/main" id="{CAEFE642-7F00-4335-8B36-7C4AFCE6FF85}"/>
              </a:ext>
            </a:extLst>
          </p:cNvPr>
          <p:cNvSpPr txBox="1"/>
          <p:nvPr/>
        </p:nvSpPr>
        <p:spPr>
          <a:xfrm>
            <a:off x="3923928" y="3136389"/>
            <a:ext cx="2880320" cy="707886"/>
          </a:xfrm>
          <a:prstGeom prst="rect">
            <a:avLst/>
          </a:prstGeom>
          <a:noFill/>
        </p:spPr>
        <p:txBody>
          <a:bodyPr wrap="square" rtlCol="1">
            <a:spAutoFit/>
          </a:bodyPr>
          <a:lstStyle/>
          <a:p>
            <a:pPr algn="just"/>
            <a:r>
              <a:rPr lang="fr-FR" sz="2000" b="1" dirty="0">
                <a:solidFill>
                  <a:srgbClr val="002060"/>
                </a:solidFill>
              </a:rPr>
              <a:t>En général: dépend de k pas seulement de m </a:t>
            </a:r>
            <a:endParaRPr lang="ar-DZ" sz="2000" b="1" dirty="0">
              <a:solidFill>
                <a:srgbClr val="002060"/>
              </a:solidFill>
            </a:endParaRPr>
          </a:p>
        </p:txBody>
      </p:sp>
      <p:pic>
        <p:nvPicPr>
          <p:cNvPr id="10" name="Image 9">
            <a:extLst>
              <a:ext uri="{FF2B5EF4-FFF2-40B4-BE49-F238E27FC236}">
                <a16:creationId xmlns:a16="http://schemas.microsoft.com/office/drawing/2014/main" id="{CC34899B-4A27-4158-AFA0-4C5D0BFC5891}"/>
              </a:ext>
            </a:extLst>
          </p:cNvPr>
          <p:cNvPicPr>
            <a:picLocks noChangeAspect="1"/>
          </p:cNvPicPr>
          <p:nvPr/>
        </p:nvPicPr>
        <p:blipFill>
          <a:blip r:embed="rId3"/>
          <a:stretch>
            <a:fillRect/>
          </a:stretch>
        </p:blipFill>
        <p:spPr>
          <a:xfrm>
            <a:off x="3203848" y="4417293"/>
            <a:ext cx="666750" cy="523875"/>
          </a:xfrm>
          <a:prstGeom prst="rect">
            <a:avLst/>
          </a:prstGeom>
        </p:spPr>
      </p:pic>
      <p:sp>
        <p:nvSpPr>
          <p:cNvPr id="16" name="ZoneTexte 15">
            <a:extLst>
              <a:ext uri="{FF2B5EF4-FFF2-40B4-BE49-F238E27FC236}">
                <a16:creationId xmlns:a16="http://schemas.microsoft.com/office/drawing/2014/main" id="{78A94D91-C1A2-44CE-8573-B607F4302164}"/>
              </a:ext>
            </a:extLst>
          </p:cNvPr>
          <p:cNvSpPr txBox="1"/>
          <p:nvPr/>
        </p:nvSpPr>
        <p:spPr>
          <a:xfrm>
            <a:off x="3851920" y="4377298"/>
            <a:ext cx="3528392" cy="707886"/>
          </a:xfrm>
          <a:prstGeom prst="rect">
            <a:avLst/>
          </a:prstGeom>
          <a:noFill/>
        </p:spPr>
        <p:txBody>
          <a:bodyPr wrap="square" rtlCol="1">
            <a:spAutoFit/>
          </a:bodyPr>
          <a:lstStyle/>
          <a:p>
            <a:r>
              <a:rPr lang="fr-FR" sz="2000" b="1" dirty="0">
                <a:solidFill>
                  <a:srgbClr val="C00000"/>
                </a:solidFill>
              </a:rPr>
              <a:t>Ce n’est pas un Processus Stationnaire au sens large</a:t>
            </a:r>
            <a:endParaRPr lang="ar-DZ" sz="2000" b="1" dirty="0">
              <a:solidFill>
                <a:srgbClr val="C00000"/>
              </a:solidFill>
            </a:endParaRPr>
          </a:p>
        </p:txBody>
      </p:sp>
      <p:pic>
        <p:nvPicPr>
          <p:cNvPr id="17" name="Image 16">
            <a:extLst>
              <a:ext uri="{FF2B5EF4-FFF2-40B4-BE49-F238E27FC236}">
                <a16:creationId xmlns:a16="http://schemas.microsoft.com/office/drawing/2014/main" id="{CF085E29-863D-4ACF-8565-7196DC784649}"/>
              </a:ext>
            </a:extLst>
          </p:cNvPr>
          <p:cNvPicPr>
            <a:picLocks noChangeAspect="1"/>
          </p:cNvPicPr>
          <p:nvPr/>
        </p:nvPicPr>
        <p:blipFill>
          <a:blip r:embed="rId4"/>
          <a:stretch>
            <a:fillRect/>
          </a:stretch>
        </p:blipFill>
        <p:spPr>
          <a:xfrm>
            <a:off x="1678260" y="5512271"/>
            <a:ext cx="6134100" cy="581025"/>
          </a:xfrm>
          <a:prstGeom prst="rect">
            <a:avLst/>
          </a:prstGeom>
        </p:spPr>
      </p:pic>
      <p:pic>
        <p:nvPicPr>
          <p:cNvPr id="18" name="Image 17">
            <a:extLst>
              <a:ext uri="{FF2B5EF4-FFF2-40B4-BE49-F238E27FC236}">
                <a16:creationId xmlns:a16="http://schemas.microsoft.com/office/drawing/2014/main" id="{4E8CFB6D-A755-4A24-9C0B-42B3DBE395E6}"/>
              </a:ext>
            </a:extLst>
          </p:cNvPr>
          <p:cNvPicPr>
            <a:picLocks noChangeAspect="1"/>
          </p:cNvPicPr>
          <p:nvPr/>
        </p:nvPicPr>
        <p:blipFill>
          <a:blip r:embed="rId3"/>
          <a:stretch>
            <a:fillRect/>
          </a:stretch>
        </p:blipFill>
        <p:spPr>
          <a:xfrm>
            <a:off x="3203848" y="6073477"/>
            <a:ext cx="666750" cy="523875"/>
          </a:xfrm>
          <a:prstGeom prst="rect">
            <a:avLst/>
          </a:prstGeom>
        </p:spPr>
      </p:pic>
      <p:sp>
        <p:nvSpPr>
          <p:cNvPr id="19" name="ZoneTexte 18">
            <a:extLst>
              <a:ext uri="{FF2B5EF4-FFF2-40B4-BE49-F238E27FC236}">
                <a16:creationId xmlns:a16="http://schemas.microsoft.com/office/drawing/2014/main" id="{5640D09D-A40C-4759-95FA-6978A75F5C81}"/>
              </a:ext>
            </a:extLst>
          </p:cNvPr>
          <p:cNvSpPr txBox="1"/>
          <p:nvPr/>
        </p:nvSpPr>
        <p:spPr>
          <a:xfrm>
            <a:off x="3851920" y="6033482"/>
            <a:ext cx="3528392" cy="707886"/>
          </a:xfrm>
          <a:prstGeom prst="rect">
            <a:avLst/>
          </a:prstGeom>
          <a:noFill/>
        </p:spPr>
        <p:txBody>
          <a:bodyPr wrap="square" rtlCol="1">
            <a:spAutoFit/>
          </a:bodyPr>
          <a:lstStyle/>
          <a:p>
            <a:r>
              <a:rPr lang="fr-FR" sz="2000" b="1" dirty="0">
                <a:solidFill>
                  <a:srgbClr val="C00000"/>
                </a:solidFill>
              </a:rPr>
              <a:t>Dans ce cas c’est un Processus Stationnaire au sens large</a:t>
            </a:r>
            <a:endParaRPr lang="ar-DZ" sz="2000" b="1" dirty="0">
              <a:solidFill>
                <a:srgbClr val="C00000"/>
              </a:solidFill>
            </a:endParaRPr>
          </a:p>
        </p:txBody>
      </p:sp>
      <p:sp>
        <p:nvSpPr>
          <p:cNvPr id="20" name="ZoneTexte 1">
            <a:extLst>
              <a:ext uri="{FF2B5EF4-FFF2-40B4-BE49-F238E27FC236}">
                <a16:creationId xmlns:a16="http://schemas.microsoft.com/office/drawing/2014/main" id="{A6AE94F8-6A62-4068-9E5D-D0A12FCAC3FA}"/>
              </a:ext>
            </a:extLst>
          </p:cNvPr>
          <p:cNvSpPr txBox="1">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SIGNAL NOYE DANS UN BRUIT BLANC</a:t>
            </a:r>
          </a:p>
        </p:txBody>
      </p:sp>
    </p:spTree>
    <p:extLst>
      <p:ext uri="{BB962C8B-B14F-4D97-AF65-F5344CB8AC3E}">
        <p14:creationId xmlns:p14="http://schemas.microsoft.com/office/powerpoint/2010/main" val="1465538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000" b="1" u="sng" dirty="0">
                <a:solidFill>
                  <a:srgbClr val="FF0000"/>
                </a:solidFill>
                <a:latin typeface="Arial" panose="020B0604020202020204" pitchFamily="34" charset="0"/>
              </a:rPr>
              <a:t>MESURE DE LA FREQUENCE D’UNE SINUSOIDE NOYEE DANS UN BRUIT</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1938992"/>
          </a:xfrm>
          <a:prstGeom prst="rect">
            <a:avLst/>
          </a:prstGeom>
          <a:noFill/>
        </p:spPr>
        <p:txBody>
          <a:bodyPr wrap="square" rtlCol="1">
            <a:spAutoFit/>
          </a:bodyPr>
          <a:lstStyle/>
          <a:p>
            <a:r>
              <a:rPr lang="fr-FR" sz="2000" b="1" u="sng" dirty="0">
                <a:solidFill>
                  <a:srgbClr val="FF0000"/>
                </a:solidFill>
              </a:rPr>
              <a:t>Cas d’une sinusoïde pure</a:t>
            </a:r>
          </a:p>
          <a:p>
            <a:endParaRPr lang="fr-FR" sz="2000" dirty="0">
              <a:solidFill>
                <a:srgbClr val="FF0000"/>
              </a:solidFill>
            </a:endParaRPr>
          </a:p>
          <a:p>
            <a:pPr algn="just"/>
            <a:r>
              <a:rPr lang="fr-FR" sz="2000" dirty="0">
                <a:solidFill>
                  <a:srgbClr val="002060"/>
                </a:solidFill>
              </a:rPr>
              <a:t>Nous avons vu dans nos cours précédent que nous pouvons estimer le spectre d’un signal discret, exemple sinusoïdal, en utilisant la TFTD (Transformée de Fourier à Temps Discret).</a:t>
            </a:r>
          </a:p>
          <a:p>
            <a:pPr algn="just"/>
            <a:r>
              <a:rPr lang="fr-FR" sz="2000" dirty="0">
                <a:solidFill>
                  <a:srgbClr val="00B0F0"/>
                </a:solidFill>
              </a:rPr>
              <a:t>Un exemple pratique qui nécessite une telle mesure est le système Radar</a:t>
            </a:r>
          </a:p>
        </p:txBody>
      </p:sp>
      <p:pic>
        <p:nvPicPr>
          <p:cNvPr id="2" name="Image 1">
            <a:extLst>
              <a:ext uri="{FF2B5EF4-FFF2-40B4-BE49-F238E27FC236}">
                <a16:creationId xmlns:a16="http://schemas.microsoft.com/office/drawing/2014/main" id="{0A9C2204-D14F-484A-92EE-C603D47DDDD8}"/>
              </a:ext>
            </a:extLst>
          </p:cNvPr>
          <p:cNvPicPr>
            <a:picLocks noChangeAspect="1"/>
          </p:cNvPicPr>
          <p:nvPr/>
        </p:nvPicPr>
        <p:blipFill>
          <a:blip r:embed="rId2"/>
          <a:stretch>
            <a:fillRect/>
          </a:stretch>
        </p:blipFill>
        <p:spPr>
          <a:xfrm>
            <a:off x="4218827" y="2775704"/>
            <a:ext cx="4313613" cy="1029533"/>
          </a:xfrm>
          <a:prstGeom prst="rect">
            <a:avLst/>
          </a:prstGeom>
        </p:spPr>
      </p:pic>
      <p:sp>
        <p:nvSpPr>
          <p:cNvPr id="3" name="ZoneTexte 2">
            <a:extLst>
              <a:ext uri="{FF2B5EF4-FFF2-40B4-BE49-F238E27FC236}">
                <a16:creationId xmlns:a16="http://schemas.microsoft.com/office/drawing/2014/main" id="{3E39BC7E-231D-4EE6-B204-47BC66B84E9F}"/>
              </a:ext>
            </a:extLst>
          </p:cNvPr>
          <p:cNvSpPr txBox="1"/>
          <p:nvPr/>
        </p:nvSpPr>
        <p:spPr>
          <a:xfrm>
            <a:off x="4715095" y="3625860"/>
            <a:ext cx="1728192" cy="523220"/>
          </a:xfrm>
          <a:prstGeom prst="rect">
            <a:avLst/>
          </a:prstGeom>
          <a:noFill/>
        </p:spPr>
        <p:txBody>
          <a:bodyPr wrap="square" rtlCol="1">
            <a:spAutoFit/>
          </a:bodyPr>
          <a:lstStyle/>
          <a:p>
            <a:r>
              <a:rPr lang="fr-FR" sz="1400" b="1" dirty="0">
                <a:solidFill>
                  <a:srgbClr val="FF0000"/>
                </a:solidFill>
              </a:rPr>
              <a:t>Durée totale</a:t>
            </a:r>
          </a:p>
          <a:p>
            <a:r>
              <a:rPr lang="fr-FR" sz="1400" b="1" dirty="0">
                <a:solidFill>
                  <a:srgbClr val="FF0000"/>
                </a:solidFill>
              </a:rPr>
              <a:t>Émission/réception</a:t>
            </a:r>
            <a:endParaRPr lang="ar-DZ" sz="1400" b="1" dirty="0">
              <a:solidFill>
                <a:srgbClr val="FF0000"/>
              </a:solidFill>
            </a:endParaRPr>
          </a:p>
        </p:txBody>
      </p:sp>
      <p:pic>
        <p:nvPicPr>
          <p:cNvPr id="5" name="Image 4">
            <a:extLst>
              <a:ext uri="{FF2B5EF4-FFF2-40B4-BE49-F238E27FC236}">
                <a16:creationId xmlns:a16="http://schemas.microsoft.com/office/drawing/2014/main" id="{FD2BE277-7A58-436C-9206-393B549EB7A8}"/>
              </a:ext>
            </a:extLst>
          </p:cNvPr>
          <p:cNvPicPr>
            <a:picLocks noChangeAspect="1"/>
          </p:cNvPicPr>
          <p:nvPr/>
        </p:nvPicPr>
        <p:blipFill>
          <a:blip r:embed="rId3"/>
          <a:stretch>
            <a:fillRect/>
          </a:stretch>
        </p:blipFill>
        <p:spPr>
          <a:xfrm>
            <a:off x="1187624" y="5076651"/>
            <a:ext cx="3172146" cy="1592709"/>
          </a:xfrm>
          <a:prstGeom prst="rect">
            <a:avLst/>
          </a:prstGeom>
        </p:spPr>
      </p:pic>
      <p:pic>
        <p:nvPicPr>
          <p:cNvPr id="12" name="Image 11">
            <a:extLst>
              <a:ext uri="{FF2B5EF4-FFF2-40B4-BE49-F238E27FC236}">
                <a16:creationId xmlns:a16="http://schemas.microsoft.com/office/drawing/2014/main" id="{DEC4ACB4-EB75-4FF0-9AD2-5E24D5031137}"/>
              </a:ext>
            </a:extLst>
          </p:cNvPr>
          <p:cNvPicPr>
            <a:picLocks noChangeAspect="1"/>
          </p:cNvPicPr>
          <p:nvPr/>
        </p:nvPicPr>
        <p:blipFill>
          <a:blip r:embed="rId4"/>
          <a:stretch>
            <a:fillRect/>
          </a:stretch>
        </p:blipFill>
        <p:spPr>
          <a:xfrm>
            <a:off x="4932040" y="4877975"/>
            <a:ext cx="3600400" cy="1604829"/>
          </a:xfrm>
          <a:prstGeom prst="rect">
            <a:avLst/>
          </a:prstGeom>
        </p:spPr>
      </p:pic>
      <p:pic>
        <p:nvPicPr>
          <p:cNvPr id="17" name="Image 16">
            <a:extLst>
              <a:ext uri="{FF2B5EF4-FFF2-40B4-BE49-F238E27FC236}">
                <a16:creationId xmlns:a16="http://schemas.microsoft.com/office/drawing/2014/main" id="{6F023CD4-1D71-416D-82E8-8A7C7F482CA3}"/>
              </a:ext>
            </a:extLst>
          </p:cNvPr>
          <p:cNvPicPr>
            <a:picLocks noChangeAspect="1"/>
          </p:cNvPicPr>
          <p:nvPr/>
        </p:nvPicPr>
        <p:blipFill>
          <a:blip r:embed="rId5"/>
          <a:stretch>
            <a:fillRect/>
          </a:stretch>
        </p:blipFill>
        <p:spPr>
          <a:xfrm>
            <a:off x="207339" y="2762250"/>
            <a:ext cx="3131888" cy="1746870"/>
          </a:xfrm>
          <a:prstGeom prst="rect">
            <a:avLst/>
          </a:prstGeom>
        </p:spPr>
      </p:pic>
      <p:sp>
        <p:nvSpPr>
          <p:cNvPr id="18" name="ZoneTexte 17">
            <a:extLst>
              <a:ext uri="{FF2B5EF4-FFF2-40B4-BE49-F238E27FC236}">
                <a16:creationId xmlns:a16="http://schemas.microsoft.com/office/drawing/2014/main" id="{D1651D01-3E76-4578-B0DB-726F73099C6D}"/>
              </a:ext>
            </a:extLst>
          </p:cNvPr>
          <p:cNvSpPr txBox="1"/>
          <p:nvPr/>
        </p:nvSpPr>
        <p:spPr>
          <a:xfrm>
            <a:off x="207338" y="4509120"/>
            <a:ext cx="3788597" cy="338554"/>
          </a:xfrm>
          <a:prstGeom prst="rect">
            <a:avLst/>
          </a:prstGeom>
          <a:noFill/>
        </p:spPr>
        <p:txBody>
          <a:bodyPr wrap="square" rtlCol="1">
            <a:spAutoFit/>
          </a:bodyPr>
          <a:lstStyle/>
          <a:p>
            <a:r>
              <a:rPr lang="fr-FR" sz="1600" b="1" dirty="0">
                <a:solidFill>
                  <a:srgbClr val="FF0000"/>
                </a:solidFill>
              </a:rPr>
              <a:t>Schéma de principe d’un système Radar</a:t>
            </a:r>
            <a:endParaRPr lang="ar-DZ" sz="1600" b="1" dirty="0">
              <a:solidFill>
                <a:srgbClr val="FF0000"/>
              </a:solidFill>
            </a:endParaRPr>
          </a:p>
        </p:txBody>
      </p:sp>
      <p:sp>
        <p:nvSpPr>
          <p:cNvPr id="22" name="ZoneTexte 21">
            <a:extLst>
              <a:ext uri="{FF2B5EF4-FFF2-40B4-BE49-F238E27FC236}">
                <a16:creationId xmlns:a16="http://schemas.microsoft.com/office/drawing/2014/main" id="{2D3D742E-010F-406D-BB67-0DDB6DA2F722}"/>
              </a:ext>
            </a:extLst>
          </p:cNvPr>
          <p:cNvSpPr txBox="1"/>
          <p:nvPr/>
        </p:nvSpPr>
        <p:spPr>
          <a:xfrm>
            <a:off x="401482" y="6453336"/>
            <a:ext cx="4313613" cy="369332"/>
          </a:xfrm>
          <a:prstGeom prst="rect">
            <a:avLst/>
          </a:prstGeom>
          <a:noFill/>
        </p:spPr>
        <p:txBody>
          <a:bodyPr wrap="square" rtlCol="1">
            <a:spAutoFit/>
          </a:bodyPr>
          <a:lstStyle/>
          <a:p>
            <a:r>
              <a:rPr lang="fr-FR" b="1" dirty="0">
                <a:solidFill>
                  <a:srgbClr val="FF0000"/>
                </a:solidFill>
              </a:rPr>
              <a:t>Spectre théorique de plusieurs sinusoïdes</a:t>
            </a:r>
            <a:endParaRPr lang="ar-DZ" b="1" dirty="0">
              <a:solidFill>
                <a:srgbClr val="FF0000"/>
              </a:solidFill>
            </a:endParaRPr>
          </a:p>
        </p:txBody>
      </p:sp>
      <p:sp>
        <p:nvSpPr>
          <p:cNvPr id="23" name="ZoneTexte 22">
            <a:extLst>
              <a:ext uri="{FF2B5EF4-FFF2-40B4-BE49-F238E27FC236}">
                <a16:creationId xmlns:a16="http://schemas.microsoft.com/office/drawing/2014/main" id="{106A6756-0614-4D3F-BDF8-666DDC767F0D}"/>
              </a:ext>
            </a:extLst>
          </p:cNvPr>
          <p:cNvSpPr txBox="1"/>
          <p:nvPr/>
        </p:nvSpPr>
        <p:spPr>
          <a:xfrm>
            <a:off x="4715096" y="6453336"/>
            <a:ext cx="4458550" cy="369332"/>
          </a:xfrm>
          <a:prstGeom prst="rect">
            <a:avLst/>
          </a:prstGeom>
          <a:noFill/>
        </p:spPr>
        <p:txBody>
          <a:bodyPr wrap="square" rtlCol="1">
            <a:spAutoFit/>
          </a:bodyPr>
          <a:lstStyle/>
          <a:p>
            <a:r>
              <a:rPr lang="fr-FR" b="1" dirty="0">
                <a:solidFill>
                  <a:srgbClr val="FF0000"/>
                </a:solidFill>
              </a:rPr>
              <a:t>Spectre réel calculé pour plusieurs sinusoïdes</a:t>
            </a:r>
            <a:endParaRPr lang="ar-DZ" b="1" dirty="0">
              <a:solidFill>
                <a:srgbClr val="FF0000"/>
              </a:solidFill>
            </a:endParaRPr>
          </a:p>
        </p:txBody>
      </p:sp>
    </p:spTree>
    <p:extLst>
      <p:ext uri="{BB962C8B-B14F-4D97-AF65-F5344CB8AC3E}">
        <p14:creationId xmlns:p14="http://schemas.microsoft.com/office/powerpoint/2010/main" val="2907835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000" b="1" u="sng" dirty="0">
                <a:solidFill>
                  <a:srgbClr val="FF0000"/>
                </a:solidFill>
                <a:latin typeface="Arial" panose="020B0604020202020204" pitchFamily="34" charset="0"/>
              </a:rPr>
              <a:t>MESURE DE LA FREQUENCE D’UNE SINUSOIDE NOYEE DANS UN BRUIT</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4708981"/>
          </a:xfrm>
          <a:prstGeom prst="rect">
            <a:avLst/>
          </a:prstGeom>
          <a:noFill/>
        </p:spPr>
        <p:txBody>
          <a:bodyPr wrap="square" rtlCol="1">
            <a:spAutoFit/>
          </a:bodyPr>
          <a:lstStyle/>
          <a:p>
            <a:r>
              <a:rPr lang="fr-FR" sz="2000" b="1" u="sng" dirty="0">
                <a:solidFill>
                  <a:srgbClr val="FF0000"/>
                </a:solidFill>
              </a:rPr>
              <a:t>Cas d’une sinusoïde pure noyé dans un bruit</a:t>
            </a:r>
          </a:p>
          <a:p>
            <a:r>
              <a:rPr lang="fr-FR" sz="2000" dirty="0">
                <a:solidFill>
                  <a:srgbClr val="002060"/>
                </a:solidFill>
              </a:rPr>
              <a:t>Mais dans la pratique, exemple du système Radar, la sinusoïde ne sera jamais pure. AU niveau d récepteur elle sera certainement bruitée (noyée dans un bruit).</a:t>
            </a:r>
          </a:p>
          <a:p>
            <a:endParaRPr lang="fr-FR" sz="2000" dirty="0">
              <a:solidFill>
                <a:srgbClr val="FF0000"/>
              </a:solidFill>
            </a:endParaRPr>
          </a:p>
          <a:p>
            <a:pPr algn="just"/>
            <a:r>
              <a:rPr lang="fr-FR" sz="2000" dirty="0">
                <a:solidFill>
                  <a:srgbClr val="0070C0"/>
                </a:solidFill>
              </a:rPr>
              <a:t>Dès lors, il est indispensable de regarder l'effet du bruit sur l'utilisation du DFT pour mesurer la fréquence d'une sinusoïde. </a:t>
            </a:r>
          </a:p>
          <a:p>
            <a:pPr algn="just"/>
            <a:endParaRPr lang="fr-FR" sz="2000" dirty="0">
              <a:solidFill>
                <a:srgbClr val="0070C0"/>
              </a:solidFill>
            </a:endParaRPr>
          </a:p>
          <a:p>
            <a:pPr algn="just"/>
            <a:r>
              <a:rPr lang="fr-FR" sz="2000" dirty="0">
                <a:solidFill>
                  <a:srgbClr val="7030A0"/>
                </a:solidFill>
              </a:rPr>
              <a:t>Considérons le cas d’une seule sinusoïde complexe, reçue par le Radar mais noyée dans un bruit v(n) supposé AWGN à moyenne nulle </a:t>
            </a:r>
            <a:r>
              <a:rPr lang="fr-FR" sz="2000" dirty="0"/>
              <a:t>:</a:t>
            </a:r>
          </a:p>
          <a:p>
            <a:pPr algn="just"/>
            <a:endParaRPr lang="fr-FR" sz="2000" dirty="0">
              <a:solidFill>
                <a:srgbClr val="0070C0"/>
              </a:solidFill>
            </a:endParaRPr>
          </a:p>
          <a:p>
            <a:pPr algn="just"/>
            <a:r>
              <a:rPr lang="fr-FR" sz="2000" dirty="0">
                <a:solidFill>
                  <a:srgbClr val="0070C0"/>
                </a:solidFill>
              </a:rPr>
              <a:t>Le Rapport signal à bruit (SNR) est donc:</a:t>
            </a:r>
          </a:p>
          <a:p>
            <a:pPr algn="just"/>
            <a:endParaRPr lang="fr-FR" sz="2000" dirty="0">
              <a:solidFill>
                <a:srgbClr val="0070C0"/>
              </a:solidFill>
            </a:endParaRPr>
          </a:p>
          <a:p>
            <a:pPr algn="just"/>
            <a:endParaRPr lang="fr-FR" sz="2000" dirty="0">
              <a:solidFill>
                <a:srgbClr val="0070C0"/>
              </a:solidFill>
            </a:endParaRPr>
          </a:p>
          <a:p>
            <a:pPr algn="just"/>
            <a:r>
              <a:rPr lang="fr-FR" sz="2000" dirty="0">
                <a:solidFill>
                  <a:srgbClr val="0070C0"/>
                </a:solidFill>
              </a:rPr>
              <a:t>Le spectre calculée pratiquement nécessite donc de limiter la durée du signal observé à l’aide d’une fenêtre w(n)</a:t>
            </a:r>
          </a:p>
        </p:txBody>
      </p:sp>
      <p:pic>
        <p:nvPicPr>
          <p:cNvPr id="6" name="Image 5">
            <a:extLst>
              <a:ext uri="{FF2B5EF4-FFF2-40B4-BE49-F238E27FC236}">
                <a16:creationId xmlns:a16="http://schemas.microsoft.com/office/drawing/2014/main" id="{3BA0F182-68EB-4ECB-81CE-80B3BCE38F46}"/>
              </a:ext>
            </a:extLst>
          </p:cNvPr>
          <p:cNvPicPr>
            <a:picLocks noChangeAspect="1"/>
          </p:cNvPicPr>
          <p:nvPr/>
        </p:nvPicPr>
        <p:blipFill>
          <a:blip r:embed="rId3"/>
          <a:stretch>
            <a:fillRect/>
          </a:stretch>
        </p:blipFill>
        <p:spPr>
          <a:xfrm>
            <a:off x="5260404" y="3605014"/>
            <a:ext cx="3848100" cy="400050"/>
          </a:xfrm>
          <a:prstGeom prst="rect">
            <a:avLst/>
          </a:prstGeom>
        </p:spPr>
      </p:pic>
      <p:pic>
        <p:nvPicPr>
          <p:cNvPr id="8" name="Image 7">
            <a:extLst>
              <a:ext uri="{FF2B5EF4-FFF2-40B4-BE49-F238E27FC236}">
                <a16:creationId xmlns:a16="http://schemas.microsoft.com/office/drawing/2014/main" id="{41712293-585A-4DF5-B356-63BF0A173DA1}"/>
              </a:ext>
            </a:extLst>
          </p:cNvPr>
          <p:cNvPicPr>
            <a:picLocks noChangeAspect="1"/>
          </p:cNvPicPr>
          <p:nvPr/>
        </p:nvPicPr>
        <p:blipFill>
          <a:blip r:embed="rId4"/>
          <a:stretch>
            <a:fillRect/>
          </a:stretch>
        </p:blipFill>
        <p:spPr>
          <a:xfrm>
            <a:off x="2644477" y="4221088"/>
            <a:ext cx="5095875" cy="626753"/>
          </a:xfrm>
          <a:prstGeom prst="rect">
            <a:avLst/>
          </a:prstGeom>
        </p:spPr>
      </p:pic>
      <p:pic>
        <p:nvPicPr>
          <p:cNvPr id="9" name="Image 8">
            <a:extLst>
              <a:ext uri="{FF2B5EF4-FFF2-40B4-BE49-F238E27FC236}">
                <a16:creationId xmlns:a16="http://schemas.microsoft.com/office/drawing/2014/main" id="{EF85EDA9-4CF8-4C73-ABC7-0A75644C861A}"/>
              </a:ext>
            </a:extLst>
          </p:cNvPr>
          <p:cNvPicPr>
            <a:picLocks noChangeAspect="1"/>
          </p:cNvPicPr>
          <p:nvPr/>
        </p:nvPicPr>
        <p:blipFill>
          <a:blip r:embed="rId5"/>
          <a:stretch>
            <a:fillRect/>
          </a:stretch>
        </p:blipFill>
        <p:spPr>
          <a:xfrm>
            <a:off x="251520" y="6003834"/>
            <a:ext cx="3286125" cy="447675"/>
          </a:xfrm>
          <a:prstGeom prst="rect">
            <a:avLst/>
          </a:prstGeom>
        </p:spPr>
      </p:pic>
      <p:pic>
        <p:nvPicPr>
          <p:cNvPr id="10" name="Image 9">
            <a:extLst>
              <a:ext uri="{FF2B5EF4-FFF2-40B4-BE49-F238E27FC236}">
                <a16:creationId xmlns:a16="http://schemas.microsoft.com/office/drawing/2014/main" id="{F116D6E2-94BA-41C9-96E3-E36AC7631B70}"/>
              </a:ext>
            </a:extLst>
          </p:cNvPr>
          <p:cNvPicPr>
            <a:picLocks noChangeAspect="1"/>
          </p:cNvPicPr>
          <p:nvPr/>
        </p:nvPicPr>
        <p:blipFill>
          <a:blip r:embed="rId6"/>
          <a:stretch>
            <a:fillRect/>
          </a:stretch>
        </p:blipFill>
        <p:spPr>
          <a:xfrm>
            <a:off x="5295900" y="5281670"/>
            <a:ext cx="3848100" cy="1576330"/>
          </a:xfrm>
          <a:prstGeom prst="rect">
            <a:avLst/>
          </a:prstGeom>
        </p:spPr>
      </p:pic>
      <p:sp>
        <p:nvSpPr>
          <p:cNvPr id="11" name="ZoneTexte 10">
            <a:extLst>
              <a:ext uri="{FF2B5EF4-FFF2-40B4-BE49-F238E27FC236}">
                <a16:creationId xmlns:a16="http://schemas.microsoft.com/office/drawing/2014/main" id="{70A2B28B-681F-435E-A661-806C272928A7}"/>
              </a:ext>
            </a:extLst>
          </p:cNvPr>
          <p:cNvSpPr txBox="1"/>
          <p:nvPr/>
        </p:nvSpPr>
        <p:spPr>
          <a:xfrm>
            <a:off x="7848872" y="6003834"/>
            <a:ext cx="1403648" cy="307777"/>
          </a:xfrm>
          <a:prstGeom prst="rect">
            <a:avLst/>
          </a:prstGeom>
          <a:noFill/>
        </p:spPr>
        <p:txBody>
          <a:bodyPr wrap="square" rtlCol="1">
            <a:spAutoFit/>
          </a:bodyPr>
          <a:lstStyle/>
          <a:p>
            <a:r>
              <a:rPr lang="fr-FR" sz="1400" b="1" dirty="0">
                <a:solidFill>
                  <a:srgbClr val="C00000"/>
                </a:solidFill>
              </a:rPr>
              <a:t>Planché du bruit</a:t>
            </a:r>
            <a:endParaRPr lang="ar-DZ" sz="1400" b="1" dirty="0">
              <a:solidFill>
                <a:srgbClr val="C00000"/>
              </a:solidFill>
            </a:endParaRPr>
          </a:p>
        </p:txBody>
      </p:sp>
      <p:cxnSp>
        <p:nvCxnSpPr>
          <p:cNvPr id="14" name="Connecteur droit avec flèche 13">
            <a:extLst>
              <a:ext uri="{FF2B5EF4-FFF2-40B4-BE49-F238E27FC236}">
                <a16:creationId xmlns:a16="http://schemas.microsoft.com/office/drawing/2014/main" id="{0410820D-764D-4FEF-9C74-FBF7D184A254}"/>
              </a:ext>
            </a:extLst>
          </p:cNvPr>
          <p:cNvCxnSpPr>
            <a:cxnSpLocks/>
          </p:cNvCxnSpPr>
          <p:nvPr/>
        </p:nvCxnSpPr>
        <p:spPr>
          <a:xfrm flipH="1">
            <a:off x="7596336" y="6165304"/>
            <a:ext cx="360040" cy="2217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234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000" b="1" u="sng" dirty="0">
                <a:solidFill>
                  <a:srgbClr val="FF0000"/>
                </a:solidFill>
                <a:latin typeface="Arial" panose="020B0604020202020204" pitchFamily="34" charset="0"/>
              </a:rPr>
              <a:t>MESURE DE LA FREQUENCE D’UNE SINUSOIDE NOYEE DANS UN BRUIT</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5632311"/>
          </a:xfrm>
          <a:prstGeom prst="rect">
            <a:avLst/>
          </a:prstGeom>
          <a:noFill/>
        </p:spPr>
        <p:txBody>
          <a:bodyPr wrap="square" rtlCol="1">
            <a:spAutoFit/>
          </a:bodyPr>
          <a:lstStyle/>
          <a:p>
            <a:r>
              <a:rPr lang="fr-FR" sz="2000" b="1" u="sng" dirty="0">
                <a:solidFill>
                  <a:srgbClr val="FF0000"/>
                </a:solidFill>
              </a:rPr>
              <a:t>Cas d’une sinusoïde pure noyé dans un bruit</a:t>
            </a: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r>
              <a:rPr lang="fr-FR" sz="2000" b="1" u="sng" dirty="0">
                <a:solidFill>
                  <a:srgbClr val="FF0000"/>
                </a:solidFill>
              </a:rPr>
              <a:t>Impact du bruit </a:t>
            </a:r>
          </a:p>
          <a:p>
            <a:pPr marL="457200" indent="-457200">
              <a:buFont typeface="+mj-lt"/>
              <a:buAutoNum type="arabicPeriod"/>
            </a:pPr>
            <a:r>
              <a:rPr lang="fr-FR" sz="2000" b="1" dirty="0">
                <a:solidFill>
                  <a:srgbClr val="002060"/>
                </a:solidFill>
              </a:rPr>
              <a:t>Il est difficile de «voir» le pic du signal </a:t>
            </a:r>
          </a:p>
          <a:p>
            <a:pPr marL="914400" lvl="1" indent="-457200">
              <a:buFont typeface="Arial" panose="020B0604020202020204" pitchFamily="34" charset="0"/>
              <a:buChar char="•"/>
            </a:pPr>
            <a:r>
              <a:rPr lang="fr-FR" sz="2000" dirty="0">
                <a:solidFill>
                  <a:srgbClr val="0070C0"/>
                </a:solidFill>
              </a:rPr>
              <a:t>Besoin d'un pic de signal bien au-dessus du plancher de bruit </a:t>
            </a:r>
          </a:p>
          <a:p>
            <a:pPr marL="914400" lvl="1" indent="-457200">
              <a:buFont typeface="Arial" panose="020B0604020202020204" pitchFamily="34" charset="0"/>
              <a:buChar char="•"/>
            </a:pPr>
            <a:r>
              <a:rPr lang="fr-FR" sz="2000" dirty="0">
                <a:solidFill>
                  <a:srgbClr val="00B0F0"/>
                </a:solidFill>
              </a:rPr>
              <a:t>Sinon on peut ne pas détecter la présence du signal </a:t>
            </a:r>
          </a:p>
          <a:p>
            <a:pPr lvl="1" indent="-457200">
              <a:buAutoNum type="arabicPeriod" startAt="2"/>
            </a:pPr>
            <a:r>
              <a:rPr lang="fr-FR" sz="2000" b="1" dirty="0">
                <a:solidFill>
                  <a:srgbClr val="00B050"/>
                </a:solidFill>
              </a:rPr>
              <a:t>Le bruit perturbe la localisation du pic </a:t>
            </a:r>
          </a:p>
          <a:p>
            <a:pPr lvl="2" indent="-457200">
              <a:buFont typeface="Arial" panose="020B0604020202020204" pitchFamily="34" charset="0"/>
              <a:buChar char="•"/>
            </a:pPr>
            <a:r>
              <a:rPr lang="fr-FR" sz="2000" dirty="0">
                <a:solidFill>
                  <a:schemeClr val="accent2">
                    <a:lumMod val="75000"/>
                  </a:schemeClr>
                </a:solidFill>
              </a:rPr>
              <a:t>Dégrade la précision de l'estimation de la fréquence. </a:t>
            </a:r>
          </a:p>
          <a:p>
            <a:pPr lvl="2" indent="-457200">
              <a:buFont typeface="Arial" panose="020B0604020202020204" pitchFamily="34" charset="0"/>
              <a:buChar char="•"/>
            </a:pPr>
            <a:r>
              <a:rPr lang="fr-FR" sz="2000" dirty="0">
                <a:solidFill>
                  <a:srgbClr val="7030A0"/>
                </a:solidFill>
              </a:rPr>
              <a:t>Tout d'abord, détectez le signal - Recherchez les pics dans le DFT </a:t>
            </a:r>
          </a:p>
          <a:p>
            <a:pPr lvl="2" indent="-457200">
              <a:buFont typeface="Arial" panose="020B0604020202020204" pitchFamily="34" charset="0"/>
              <a:buChar char="•"/>
            </a:pPr>
            <a:r>
              <a:rPr lang="fr-FR" sz="2000" dirty="0">
                <a:solidFill>
                  <a:schemeClr val="accent4">
                    <a:lumMod val="75000"/>
                  </a:schemeClr>
                </a:solidFill>
              </a:rPr>
              <a:t>Ensuite, estimez la fréquence (et l'amplitude / la phase) </a:t>
            </a:r>
            <a:endParaRPr lang="fr-FR" sz="2000" b="1" u="sng" dirty="0">
              <a:solidFill>
                <a:schemeClr val="accent4">
                  <a:lumMod val="75000"/>
                </a:schemeClr>
              </a:solidFill>
            </a:endParaRPr>
          </a:p>
          <a:p>
            <a:endParaRPr lang="fr-FR" sz="2000" b="1" u="sng" dirty="0">
              <a:solidFill>
                <a:srgbClr val="FF0000"/>
              </a:solidFill>
            </a:endParaRPr>
          </a:p>
        </p:txBody>
      </p:sp>
      <p:pic>
        <p:nvPicPr>
          <p:cNvPr id="6" name="Image 5">
            <a:extLst>
              <a:ext uri="{FF2B5EF4-FFF2-40B4-BE49-F238E27FC236}">
                <a16:creationId xmlns:a16="http://schemas.microsoft.com/office/drawing/2014/main" id="{3BA0F182-68EB-4ECB-81CE-80B3BCE38F46}"/>
              </a:ext>
            </a:extLst>
          </p:cNvPr>
          <p:cNvPicPr>
            <a:picLocks noChangeAspect="1"/>
          </p:cNvPicPr>
          <p:nvPr/>
        </p:nvPicPr>
        <p:blipFill>
          <a:blip r:embed="rId2"/>
          <a:stretch>
            <a:fillRect/>
          </a:stretch>
        </p:blipFill>
        <p:spPr>
          <a:xfrm>
            <a:off x="2647950" y="1473399"/>
            <a:ext cx="3848100" cy="400050"/>
          </a:xfrm>
          <a:prstGeom prst="rect">
            <a:avLst/>
          </a:prstGeom>
        </p:spPr>
      </p:pic>
      <p:pic>
        <p:nvPicPr>
          <p:cNvPr id="9" name="Image 8">
            <a:extLst>
              <a:ext uri="{FF2B5EF4-FFF2-40B4-BE49-F238E27FC236}">
                <a16:creationId xmlns:a16="http://schemas.microsoft.com/office/drawing/2014/main" id="{EF85EDA9-4CF8-4C73-ABC7-0A75644C861A}"/>
              </a:ext>
            </a:extLst>
          </p:cNvPr>
          <p:cNvPicPr>
            <a:picLocks noChangeAspect="1"/>
          </p:cNvPicPr>
          <p:nvPr/>
        </p:nvPicPr>
        <p:blipFill>
          <a:blip r:embed="rId3"/>
          <a:stretch>
            <a:fillRect/>
          </a:stretch>
        </p:blipFill>
        <p:spPr>
          <a:xfrm>
            <a:off x="251520" y="2276872"/>
            <a:ext cx="3286125" cy="447675"/>
          </a:xfrm>
          <a:prstGeom prst="rect">
            <a:avLst/>
          </a:prstGeom>
        </p:spPr>
      </p:pic>
      <p:pic>
        <p:nvPicPr>
          <p:cNvPr id="10" name="Image 9">
            <a:extLst>
              <a:ext uri="{FF2B5EF4-FFF2-40B4-BE49-F238E27FC236}">
                <a16:creationId xmlns:a16="http://schemas.microsoft.com/office/drawing/2014/main" id="{F116D6E2-94BA-41C9-96E3-E36AC7631B70}"/>
              </a:ext>
            </a:extLst>
          </p:cNvPr>
          <p:cNvPicPr>
            <a:picLocks noChangeAspect="1"/>
          </p:cNvPicPr>
          <p:nvPr/>
        </p:nvPicPr>
        <p:blipFill>
          <a:blip r:embed="rId4"/>
          <a:stretch>
            <a:fillRect/>
          </a:stretch>
        </p:blipFill>
        <p:spPr>
          <a:xfrm>
            <a:off x="5295900" y="1988840"/>
            <a:ext cx="3848100" cy="1576330"/>
          </a:xfrm>
          <a:prstGeom prst="rect">
            <a:avLst/>
          </a:prstGeom>
        </p:spPr>
      </p:pic>
      <p:sp>
        <p:nvSpPr>
          <p:cNvPr id="11" name="ZoneTexte 10">
            <a:extLst>
              <a:ext uri="{FF2B5EF4-FFF2-40B4-BE49-F238E27FC236}">
                <a16:creationId xmlns:a16="http://schemas.microsoft.com/office/drawing/2014/main" id="{B6F51BAB-7E25-4CF0-8345-38A53873691D}"/>
              </a:ext>
            </a:extLst>
          </p:cNvPr>
          <p:cNvSpPr txBox="1"/>
          <p:nvPr/>
        </p:nvSpPr>
        <p:spPr>
          <a:xfrm>
            <a:off x="7776864" y="2564904"/>
            <a:ext cx="1403648" cy="307777"/>
          </a:xfrm>
          <a:prstGeom prst="rect">
            <a:avLst/>
          </a:prstGeom>
          <a:noFill/>
        </p:spPr>
        <p:txBody>
          <a:bodyPr wrap="square" rtlCol="1">
            <a:spAutoFit/>
          </a:bodyPr>
          <a:lstStyle/>
          <a:p>
            <a:r>
              <a:rPr lang="fr-FR" sz="1400" b="1" dirty="0">
                <a:solidFill>
                  <a:srgbClr val="C00000"/>
                </a:solidFill>
              </a:rPr>
              <a:t>Planché du bruit</a:t>
            </a:r>
            <a:endParaRPr lang="ar-DZ" sz="1400" b="1" dirty="0">
              <a:solidFill>
                <a:srgbClr val="C00000"/>
              </a:solidFill>
            </a:endParaRPr>
          </a:p>
        </p:txBody>
      </p:sp>
      <p:cxnSp>
        <p:nvCxnSpPr>
          <p:cNvPr id="12" name="Connecteur droit avec flèche 11">
            <a:extLst>
              <a:ext uri="{FF2B5EF4-FFF2-40B4-BE49-F238E27FC236}">
                <a16:creationId xmlns:a16="http://schemas.microsoft.com/office/drawing/2014/main" id="{A455AB3F-1096-40C6-85B2-5DBDC05FF0D5}"/>
              </a:ext>
            </a:extLst>
          </p:cNvPr>
          <p:cNvCxnSpPr>
            <a:cxnSpLocks/>
          </p:cNvCxnSpPr>
          <p:nvPr/>
        </p:nvCxnSpPr>
        <p:spPr>
          <a:xfrm flipH="1">
            <a:off x="7596336" y="2780928"/>
            <a:ext cx="288032" cy="2937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825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000" b="1" u="sng" dirty="0">
                <a:solidFill>
                  <a:srgbClr val="FF0000"/>
                </a:solidFill>
                <a:latin typeface="Arial" panose="020B0604020202020204" pitchFamily="34" charset="0"/>
              </a:rPr>
              <a:t>MESURE DE LA FREQUENCE D’UNE SINUSOIDE NOYEE DANS UN BRUIT</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4401205"/>
          </a:xfrm>
          <a:prstGeom prst="rect">
            <a:avLst/>
          </a:prstGeom>
          <a:noFill/>
        </p:spPr>
        <p:txBody>
          <a:bodyPr wrap="square" rtlCol="1">
            <a:spAutoFit/>
          </a:bodyPr>
          <a:lstStyle/>
          <a:p>
            <a:r>
              <a:rPr lang="fr-FR" sz="2000" b="1" u="sng" dirty="0">
                <a:solidFill>
                  <a:srgbClr val="FF0000"/>
                </a:solidFill>
              </a:rPr>
              <a:t>Cas d’une sinusoïde pure noyé dans un bruit</a:t>
            </a: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r>
              <a:rPr lang="fr-FR" sz="2000" b="1" u="sng" dirty="0">
                <a:solidFill>
                  <a:srgbClr val="FF0000"/>
                </a:solidFill>
              </a:rPr>
              <a:t>Analyse de détection de signal </a:t>
            </a:r>
          </a:p>
          <a:p>
            <a:pPr algn="just"/>
            <a:r>
              <a:rPr lang="fr-FR" sz="2000" b="1" dirty="0">
                <a:solidFill>
                  <a:srgbClr val="FF0000"/>
                </a:solidFill>
              </a:rPr>
              <a:t>Objectif:</a:t>
            </a:r>
            <a:r>
              <a:rPr lang="fr-FR" sz="2000" dirty="0"/>
              <a:t> </a:t>
            </a:r>
            <a:r>
              <a:rPr lang="fr-FR" sz="2000" dirty="0">
                <a:solidFill>
                  <a:srgbClr val="002060"/>
                </a:solidFill>
              </a:rPr>
              <a:t>analyser les relations entre le niveau de crête dans DTFT dû au signal et la hauteur du plancher de bruit pour répondre: </a:t>
            </a:r>
          </a:p>
          <a:p>
            <a:pPr algn="just"/>
            <a:r>
              <a:rPr lang="fr-FR" sz="2000" b="1" dirty="0"/>
              <a:t>Question: </a:t>
            </a:r>
            <a:r>
              <a:rPr lang="fr-FR" sz="2000" dirty="0">
                <a:solidFill>
                  <a:srgbClr val="0070C0"/>
                </a:solidFill>
              </a:rPr>
              <a:t>Quels paramètres déterminent la hauteur du pic du signal au-dessus du plancher de bruit? </a:t>
            </a:r>
            <a:endParaRPr lang="fr-FR" sz="2000" b="1" u="sng" dirty="0">
              <a:solidFill>
                <a:srgbClr val="0070C0"/>
              </a:solidFill>
            </a:endParaRPr>
          </a:p>
        </p:txBody>
      </p:sp>
      <p:pic>
        <p:nvPicPr>
          <p:cNvPr id="6" name="Image 5">
            <a:extLst>
              <a:ext uri="{FF2B5EF4-FFF2-40B4-BE49-F238E27FC236}">
                <a16:creationId xmlns:a16="http://schemas.microsoft.com/office/drawing/2014/main" id="{3BA0F182-68EB-4ECB-81CE-80B3BCE38F46}"/>
              </a:ext>
            </a:extLst>
          </p:cNvPr>
          <p:cNvPicPr>
            <a:picLocks noChangeAspect="1"/>
          </p:cNvPicPr>
          <p:nvPr/>
        </p:nvPicPr>
        <p:blipFill>
          <a:blip r:embed="rId2"/>
          <a:stretch>
            <a:fillRect/>
          </a:stretch>
        </p:blipFill>
        <p:spPr>
          <a:xfrm>
            <a:off x="2647950" y="1473399"/>
            <a:ext cx="3848100" cy="400050"/>
          </a:xfrm>
          <a:prstGeom prst="rect">
            <a:avLst/>
          </a:prstGeom>
        </p:spPr>
      </p:pic>
      <p:pic>
        <p:nvPicPr>
          <p:cNvPr id="9" name="Image 8">
            <a:extLst>
              <a:ext uri="{FF2B5EF4-FFF2-40B4-BE49-F238E27FC236}">
                <a16:creationId xmlns:a16="http://schemas.microsoft.com/office/drawing/2014/main" id="{EF85EDA9-4CF8-4C73-ABC7-0A75644C861A}"/>
              </a:ext>
            </a:extLst>
          </p:cNvPr>
          <p:cNvPicPr>
            <a:picLocks noChangeAspect="1"/>
          </p:cNvPicPr>
          <p:nvPr/>
        </p:nvPicPr>
        <p:blipFill>
          <a:blip r:embed="rId3"/>
          <a:stretch>
            <a:fillRect/>
          </a:stretch>
        </p:blipFill>
        <p:spPr>
          <a:xfrm>
            <a:off x="251520" y="2276872"/>
            <a:ext cx="3286125" cy="447675"/>
          </a:xfrm>
          <a:prstGeom prst="rect">
            <a:avLst/>
          </a:prstGeom>
        </p:spPr>
      </p:pic>
      <p:pic>
        <p:nvPicPr>
          <p:cNvPr id="10" name="Image 9">
            <a:extLst>
              <a:ext uri="{FF2B5EF4-FFF2-40B4-BE49-F238E27FC236}">
                <a16:creationId xmlns:a16="http://schemas.microsoft.com/office/drawing/2014/main" id="{F116D6E2-94BA-41C9-96E3-E36AC7631B70}"/>
              </a:ext>
            </a:extLst>
          </p:cNvPr>
          <p:cNvPicPr>
            <a:picLocks noChangeAspect="1"/>
          </p:cNvPicPr>
          <p:nvPr/>
        </p:nvPicPr>
        <p:blipFill>
          <a:blip r:embed="rId4"/>
          <a:stretch>
            <a:fillRect/>
          </a:stretch>
        </p:blipFill>
        <p:spPr>
          <a:xfrm>
            <a:off x="5295900" y="1988840"/>
            <a:ext cx="3848100" cy="1576330"/>
          </a:xfrm>
          <a:prstGeom prst="rect">
            <a:avLst/>
          </a:prstGeom>
        </p:spPr>
      </p:pic>
      <p:pic>
        <p:nvPicPr>
          <p:cNvPr id="2" name="Image 1">
            <a:extLst>
              <a:ext uri="{FF2B5EF4-FFF2-40B4-BE49-F238E27FC236}">
                <a16:creationId xmlns:a16="http://schemas.microsoft.com/office/drawing/2014/main" id="{CEC0A089-7906-4FF8-823F-889268F9C9F7}"/>
              </a:ext>
            </a:extLst>
          </p:cNvPr>
          <p:cNvPicPr>
            <a:picLocks noChangeAspect="1"/>
          </p:cNvPicPr>
          <p:nvPr/>
        </p:nvPicPr>
        <p:blipFill>
          <a:blip r:embed="rId5"/>
          <a:stretch>
            <a:fillRect/>
          </a:stretch>
        </p:blipFill>
        <p:spPr>
          <a:xfrm>
            <a:off x="3183954" y="4898291"/>
            <a:ext cx="5924550" cy="1952625"/>
          </a:xfrm>
          <a:prstGeom prst="rect">
            <a:avLst/>
          </a:prstGeom>
        </p:spPr>
      </p:pic>
      <p:sp>
        <p:nvSpPr>
          <p:cNvPr id="3" name="ZoneTexte 2">
            <a:extLst>
              <a:ext uri="{FF2B5EF4-FFF2-40B4-BE49-F238E27FC236}">
                <a16:creationId xmlns:a16="http://schemas.microsoft.com/office/drawing/2014/main" id="{4E09006F-7F45-4C37-9ED1-85DBF99D0348}"/>
              </a:ext>
            </a:extLst>
          </p:cNvPr>
          <p:cNvSpPr txBox="1"/>
          <p:nvPr/>
        </p:nvSpPr>
        <p:spPr>
          <a:xfrm>
            <a:off x="-1" y="5157192"/>
            <a:ext cx="3183955" cy="1015663"/>
          </a:xfrm>
          <a:prstGeom prst="rect">
            <a:avLst/>
          </a:prstGeom>
          <a:noFill/>
        </p:spPr>
        <p:txBody>
          <a:bodyPr wrap="square" rtlCol="1">
            <a:spAutoFit/>
          </a:bodyPr>
          <a:lstStyle/>
          <a:p>
            <a:pPr algn="just"/>
            <a:r>
              <a:rPr lang="fr-FR" sz="2000" b="1" dirty="0">
                <a:solidFill>
                  <a:srgbClr val="C00000"/>
                </a:solidFill>
              </a:rPr>
              <a:t>On calcule alors la TFTD du Signal bruité que l’on appellera </a:t>
            </a:r>
            <a:r>
              <a:rPr lang="fr-FR" sz="2000" b="1" dirty="0" err="1">
                <a:solidFill>
                  <a:srgbClr val="C00000"/>
                </a:solidFill>
              </a:rPr>
              <a:t>Y</a:t>
            </a:r>
            <a:r>
              <a:rPr lang="fr-FR" sz="2000" b="1" baseline="-25000" dirty="0" err="1">
                <a:solidFill>
                  <a:srgbClr val="C00000"/>
                </a:solidFill>
              </a:rPr>
              <a:t>w</a:t>
            </a:r>
            <a:r>
              <a:rPr lang="fr-FR" sz="2000" b="1" baseline="30000" dirty="0" err="1">
                <a:solidFill>
                  <a:srgbClr val="C00000"/>
                </a:solidFill>
              </a:rPr>
              <a:t>f</a:t>
            </a:r>
            <a:r>
              <a:rPr lang="fr-FR" sz="2000" b="1" dirty="0">
                <a:solidFill>
                  <a:srgbClr val="C00000"/>
                </a:solidFill>
              </a:rPr>
              <a:t>(</a:t>
            </a:r>
            <a:r>
              <a:rPr lang="fr-FR" sz="2000" b="1" dirty="0">
                <a:solidFill>
                  <a:srgbClr val="C00000"/>
                </a:solidFill>
                <a:sym typeface="Symbol" panose="05050102010706020507" pitchFamily="18" charset="2"/>
              </a:rPr>
              <a:t>)</a:t>
            </a:r>
            <a:endParaRPr lang="ar-DZ" sz="2000" b="1" dirty="0">
              <a:solidFill>
                <a:srgbClr val="C00000"/>
              </a:solidFill>
            </a:endParaRPr>
          </a:p>
        </p:txBody>
      </p:sp>
      <p:sp>
        <p:nvSpPr>
          <p:cNvPr id="11" name="ZoneTexte 10">
            <a:extLst>
              <a:ext uri="{FF2B5EF4-FFF2-40B4-BE49-F238E27FC236}">
                <a16:creationId xmlns:a16="http://schemas.microsoft.com/office/drawing/2014/main" id="{DE4BA0D9-0FBC-49A9-A378-5884699BECAF}"/>
              </a:ext>
            </a:extLst>
          </p:cNvPr>
          <p:cNvSpPr txBox="1"/>
          <p:nvPr/>
        </p:nvSpPr>
        <p:spPr>
          <a:xfrm>
            <a:off x="7848872" y="2636912"/>
            <a:ext cx="1403648" cy="307777"/>
          </a:xfrm>
          <a:prstGeom prst="rect">
            <a:avLst/>
          </a:prstGeom>
          <a:noFill/>
        </p:spPr>
        <p:txBody>
          <a:bodyPr wrap="square" rtlCol="1">
            <a:spAutoFit/>
          </a:bodyPr>
          <a:lstStyle/>
          <a:p>
            <a:r>
              <a:rPr lang="fr-FR" sz="1400" b="1" dirty="0">
                <a:solidFill>
                  <a:srgbClr val="C00000"/>
                </a:solidFill>
              </a:rPr>
              <a:t>Planché du bruit</a:t>
            </a:r>
            <a:endParaRPr lang="ar-DZ" sz="1400" b="1" dirty="0">
              <a:solidFill>
                <a:srgbClr val="C00000"/>
              </a:solidFill>
            </a:endParaRPr>
          </a:p>
        </p:txBody>
      </p:sp>
      <p:cxnSp>
        <p:nvCxnSpPr>
          <p:cNvPr id="12" name="Connecteur droit avec flèche 11">
            <a:extLst>
              <a:ext uri="{FF2B5EF4-FFF2-40B4-BE49-F238E27FC236}">
                <a16:creationId xmlns:a16="http://schemas.microsoft.com/office/drawing/2014/main" id="{F3AD246C-9F2E-409E-94B4-682DC9A9DF71}"/>
              </a:ext>
            </a:extLst>
          </p:cNvPr>
          <p:cNvCxnSpPr>
            <a:cxnSpLocks/>
          </p:cNvCxnSpPr>
          <p:nvPr/>
        </p:nvCxnSpPr>
        <p:spPr>
          <a:xfrm flipH="1">
            <a:off x="7596336" y="2798382"/>
            <a:ext cx="360040" cy="2217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6906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000" b="1" u="sng" dirty="0">
                <a:solidFill>
                  <a:srgbClr val="FF0000"/>
                </a:solidFill>
                <a:latin typeface="Arial" panose="020B0604020202020204" pitchFamily="34" charset="0"/>
              </a:rPr>
              <a:t>MESURE DE LA FREQUENCE D’UNE SINUSOIDE NOYEE DANS UN BRUIT</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764704"/>
            <a:ext cx="9144000" cy="2862322"/>
          </a:xfrm>
          <a:prstGeom prst="rect">
            <a:avLst/>
          </a:prstGeom>
          <a:noFill/>
        </p:spPr>
        <p:txBody>
          <a:bodyPr wrap="square" rtlCol="1">
            <a:spAutoFit/>
          </a:bodyPr>
          <a:lstStyle/>
          <a:p>
            <a:r>
              <a:rPr lang="fr-FR" sz="2000" b="1" u="sng" dirty="0">
                <a:solidFill>
                  <a:srgbClr val="FF0000"/>
                </a:solidFill>
              </a:rPr>
              <a:t>Cas d’une sinusoïde pure noyé dans un bruit</a:t>
            </a: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r>
              <a:rPr lang="fr-FR" sz="2000" b="1" u="sng" dirty="0">
                <a:solidFill>
                  <a:srgbClr val="FF0000"/>
                </a:solidFill>
              </a:rPr>
              <a:t>Analyse de détection de signal </a:t>
            </a:r>
          </a:p>
          <a:p>
            <a:pPr algn="just"/>
            <a:r>
              <a:rPr lang="fr-FR" sz="2000" dirty="0"/>
              <a:t>On remarque bien que a partie spectrale la plus importante du signal se trouve autour de θ = θ</a:t>
            </a:r>
            <a:r>
              <a:rPr lang="fr-FR" sz="2000" baseline="-25000" dirty="0"/>
              <a:t>0 </a:t>
            </a:r>
            <a:r>
              <a:rPr lang="fr-FR" sz="2000" dirty="0"/>
              <a:t>: </a:t>
            </a:r>
            <a:endParaRPr lang="fr-FR" sz="2000" b="1" u="sng" dirty="0">
              <a:solidFill>
                <a:srgbClr val="0070C0"/>
              </a:solidFill>
            </a:endParaRPr>
          </a:p>
        </p:txBody>
      </p:sp>
      <p:pic>
        <p:nvPicPr>
          <p:cNvPr id="6" name="Image 5">
            <a:extLst>
              <a:ext uri="{FF2B5EF4-FFF2-40B4-BE49-F238E27FC236}">
                <a16:creationId xmlns:a16="http://schemas.microsoft.com/office/drawing/2014/main" id="{3BA0F182-68EB-4ECB-81CE-80B3BCE38F46}"/>
              </a:ext>
            </a:extLst>
          </p:cNvPr>
          <p:cNvPicPr>
            <a:picLocks noChangeAspect="1"/>
          </p:cNvPicPr>
          <p:nvPr/>
        </p:nvPicPr>
        <p:blipFill>
          <a:blip r:embed="rId2"/>
          <a:stretch>
            <a:fillRect/>
          </a:stretch>
        </p:blipFill>
        <p:spPr>
          <a:xfrm>
            <a:off x="2647950" y="1124744"/>
            <a:ext cx="3848100" cy="400050"/>
          </a:xfrm>
          <a:prstGeom prst="rect">
            <a:avLst/>
          </a:prstGeom>
        </p:spPr>
      </p:pic>
      <p:pic>
        <p:nvPicPr>
          <p:cNvPr id="9" name="Image 8">
            <a:extLst>
              <a:ext uri="{FF2B5EF4-FFF2-40B4-BE49-F238E27FC236}">
                <a16:creationId xmlns:a16="http://schemas.microsoft.com/office/drawing/2014/main" id="{EF85EDA9-4CF8-4C73-ABC7-0A75644C861A}"/>
              </a:ext>
            </a:extLst>
          </p:cNvPr>
          <p:cNvPicPr>
            <a:picLocks noChangeAspect="1"/>
          </p:cNvPicPr>
          <p:nvPr/>
        </p:nvPicPr>
        <p:blipFill>
          <a:blip r:embed="rId3"/>
          <a:stretch>
            <a:fillRect/>
          </a:stretch>
        </p:blipFill>
        <p:spPr>
          <a:xfrm>
            <a:off x="251520" y="2060848"/>
            <a:ext cx="3286125" cy="447675"/>
          </a:xfrm>
          <a:prstGeom prst="rect">
            <a:avLst/>
          </a:prstGeom>
        </p:spPr>
      </p:pic>
      <p:pic>
        <p:nvPicPr>
          <p:cNvPr id="10" name="Image 9">
            <a:extLst>
              <a:ext uri="{FF2B5EF4-FFF2-40B4-BE49-F238E27FC236}">
                <a16:creationId xmlns:a16="http://schemas.microsoft.com/office/drawing/2014/main" id="{F116D6E2-94BA-41C9-96E3-E36AC7631B70}"/>
              </a:ext>
            </a:extLst>
          </p:cNvPr>
          <p:cNvPicPr>
            <a:picLocks noChangeAspect="1"/>
          </p:cNvPicPr>
          <p:nvPr/>
        </p:nvPicPr>
        <p:blipFill>
          <a:blip r:embed="rId4"/>
          <a:stretch>
            <a:fillRect/>
          </a:stretch>
        </p:blipFill>
        <p:spPr>
          <a:xfrm>
            <a:off x="5295900" y="1492630"/>
            <a:ext cx="3848100" cy="1576330"/>
          </a:xfrm>
          <a:prstGeom prst="rect">
            <a:avLst/>
          </a:prstGeom>
        </p:spPr>
      </p:pic>
      <p:sp>
        <p:nvSpPr>
          <p:cNvPr id="11" name="ZoneTexte 10">
            <a:extLst>
              <a:ext uri="{FF2B5EF4-FFF2-40B4-BE49-F238E27FC236}">
                <a16:creationId xmlns:a16="http://schemas.microsoft.com/office/drawing/2014/main" id="{DE4BA0D9-0FBC-49A9-A378-5884699BECAF}"/>
              </a:ext>
            </a:extLst>
          </p:cNvPr>
          <p:cNvSpPr txBox="1"/>
          <p:nvPr/>
        </p:nvSpPr>
        <p:spPr>
          <a:xfrm>
            <a:off x="7848872" y="2060848"/>
            <a:ext cx="1403648" cy="307777"/>
          </a:xfrm>
          <a:prstGeom prst="rect">
            <a:avLst/>
          </a:prstGeom>
          <a:noFill/>
        </p:spPr>
        <p:txBody>
          <a:bodyPr wrap="square" rtlCol="1">
            <a:spAutoFit/>
          </a:bodyPr>
          <a:lstStyle/>
          <a:p>
            <a:r>
              <a:rPr lang="fr-FR" sz="1400" b="1" dirty="0">
                <a:solidFill>
                  <a:srgbClr val="C00000"/>
                </a:solidFill>
              </a:rPr>
              <a:t>Planché du bruit</a:t>
            </a:r>
            <a:endParaRPr lang="ar-DZ" sz="1400" b="1" dirty="0">
              <a:solidFill>
                <a:srgbClr val="C00000"/>
              </a:solidFill>
            </a:endParaRPr>
          </a:p>
        </p:txBody>
      </p:sp>
      <p:cxnSp>
        <p:nvCxnSpPr>
          <p:cNvPr id="12" name="Connecteur droit avec flèche 11">
            <a:extLst>
              <a:ext uri="{FF2B5EF4-FFF2-40B4-BE49-F238E27FC236}">
                <a16:creationId xmlns:a16="http://schemas.microsoft.com/office/drawing/2014/main" id="{F3AD246C-9F2E-409E-94B4-682DC9A9DF71}"/>
              </a:ext>
            </a:extLst>
          </p:cNvPr>
          <p:cNvCxnSpPr>
            <a:cxnSpLocks/>
          </p:cNvCxnSpPr>
          <p:nvPr/>
        </p:nvCxnSpPr>
        <p:spPr>
          <a:xfrm flipH="1">
            <a:off x="7596336" y="2348880"/>
            <a:ext cx="360040" cy="2217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06CA6D61-722E-48C9-8D7B-BE6AA5BA8485}"/>
              </a:ext>
            </a:extLst>
          </p:cNvPr>
          <p:cNvPicPr>
            <a:picLocks noChangeAspect="1"/>
          </p:cNvPicPr>
          <p:nvPr/>
        </p:nvPicPr>
        <p:blipFill>
          <a:blip r:embed="rId5"/>
          <a:stretch>
            <a:fillRect/>
          </a:stretch>
        </p:blipFill>
        <p:spPr>
          <a:xfrm>
            <a:off x="53778" y="3501008"/>
            <a:ext cx="4524375" cy="892462"/>
          </a:xfrm>
          <a:prstGeom prst="rect">
            <a:avLst/>
          </a:prstGeom>
        </p:spPr>
      </p:pic>
      <p:sp>
        <p:nvSpPr>
          <p:cNvPr id="8" name="ZoneTexte 7">
            <a:extLst>
              <a:ext uri="{FF2B5EF4-FFF2-40B4-BE49-F238E27FC236}">
                <a16:creationId xmlns:a16="http://schemas.microsoft.com/office/drawing/2014/main" id="{B4CD7B0A-6055-48A3-843A-47F191C6E194}"/>
              </a:ext>
            </a:extLst>
          </p:cNvPr>
          <p:cNvSpPr txBox="1"/>
          <p:nvPr/>
        </p:nvSpPr>
        <p:spPr>
          <a:xfrm>
            <a:off x="611560" y="4437112"/>
            <a:ext cx="2376264" cy="615553"/>
          </a:xfrm>
          <a:prstGeom prst="rect">
            <a:avLst/>
          </a:prstGeom>
          <a:noFill/>
        </p:spPr>
        <p:txBody>
          <a:bodyPr wrap="square" rtlCol="1">
            <a:spAutoFit/>
          </a:bodyPr>
          <a:lstStyle/>
          <a:p>
            <a:pPr algn="just"/>
            <a:r>
              <a:rPr lang="fr-FR" sz="1600" b="1" dirty="0">
                <a:solidFill>
                  <a:srgbClr val="C00000"/>
                </a:solidFill>
              </a:rPr>
              <a:t>Hauteur du pic = A limité par la fenêtre </a:t>
            </a:r>
            <a:r>
              <a:rPr lang="fr-FR" sz="1600" b="1" dirty="0" err="1">
                <a:solidFill>
                  <a:srgbClr val="C00000"/>
                </a:solidFill>
              </a:rPr>
              <a:t>Σw</a:t>
            </a:r>
            <a:r>
              <a:rPr lang="fr-FR" sz="1600" b="1" dirty="0">
                <a:solidFill>
                  <a:srgbClr val="C00000"/>
                </a:solidFill>
              </a:rPr>
              <a:t> [n</a:t>
            </a:r>
            <a:r>
              <a:rPr lang="fr-FR" dirty="0"/>
              <a:t>]</a:t>
            </a:r>
            <a:endParaRPr lang="ar-DZ" dirty="0"/>
          </a:p>
        </p:txBody>
      </p:sp>
      <p:pic>
        <p:nvPicPr>
          <p:cNvPr id="13" name="Image 12">
            <a:extLst>
              <a:ext uri="{FF2B5EF4-FFF2-40B4-BE49-F238E27FC236}">
                <a16:creationId xmlns:a16="http://schemas.microsoft.com/office/drawing/2014/main" id="{C634A112-C26E-4CE0-8BF5-FD0B4622DEED}"/>
              </a:ext>
            </a:extLst>
          </p:cNvPr>
          <p:cNvPicPr>
            <a:picLocks noChangeAspect="1"/>
          </p:cNvPicPr>
          <p:nvPr/>
        </p:nvPicPr>
        <p:blipFill>
          <a:blip r:embed="rId6"/>
          <a:stretch>
            <a:fillRect/>
          </a:stretch>
        </p:blipFill>
        <p:spPr>
          <a:xfrm>
            <a:off x="3203848" y="4149080"/>
            <a:ext cx="5932305" cy="1648768"/>
          </a:xfrm>
          <a:prstGeom prst="rect">
            <a:avLst/>
          </a:prstGeom>
        </p:spPr>
      </p:pic>
      <p:sp>
        <p:nvSpPr>
          <p:cNvPr id="14" name="ZoneTexte 13">
            <a:extLst>
              <a:ext uri="{FF2B5EF4-FFF2-40B4-BE49-F238E27FC236}">
                <a16:creationId xmlns:a16="http://schemas.microsoft.com/office/drawing/2014/main" id="{D25F143C-9500-4AEE-9C92-1DAD19F6D7D9}"/>
              </a:ext>
            </a:extLst>
          </p:cNvPr>
          <p:cNvSpPr txBox="1"/>
          <p:nvPr/>
        </p:nvSpPr>
        <p:spPr>
          <a:xfrm>
            <a:off x="3707904" y="5797848"/>
            <a:ext cx="2716138" cy="830997"/>
          </a:xfrm>
          <a:prstGeom prst="rect">
            <a:avLst/>
          </a:prstGeom>
          <a:noFill/>
        </p:spPr>
        <p:txBody>
          <a:bodyPr wrap="square" rtlCol="1">
            <a:spAutoFit/>
          </a:bodyPr>
          <a:lstStyle/>
          <a:p>
            <a:pPr algn="just"/>
            <a:r>
              <a:rPr lang="fr-FR" sz="1600" b="1" i="1" dirty="0">
                <a:solidFill>
                  <a:srgbClr val="002060"/>
                </a:solidFill>
              </a:rPr>
              <a:t>Terme de signal ‘’cohérent’’. La somme augmente rapidement</a:t>
            </a:r>
            <a:endParaRPr lang="ar-DZ" sz="1600" b="1" i="1" dirty="0">
              <a:solidFill>
                <a:srgbClr val="002060"/>
              </a:solidFill>
            </a:endParaRPr>
          </a:p>
        </p:txBody>
      </p:sp>
      <p:sp>
        <p:nvSpPr>
          <p:cNvPr id="15" name="ZoneTexte 14">
            <a:extLst>
              <a:ext uri="{FF2B5EF4-FFF2-40B4-BE49-F238E27FC236}">
                <a16:creationId xmlns:a16="http://schemas.microsoft.com/office/drawing/2014/main" id="{07E8BD8A-0850-435B-AAC4-713E7B0A3B1F}"/>
              </a:ext>
            </a:extLst>
          </p:cNvPr>
          <p:cNvSpPr txBox="1"/>
          <p:nvPr/>
        </p:nvSpPr>
        <p:spPr>
          <a:xfrm>
            <a:off x="6464374" y="5805264"/>
            <a:ext cx="2716138" cy="830997"/>
          </a:xfrm>
          <a:prstGeom prst="rect">
            <a:avLst/>
          </a:prstGeom>
          <a:noFill/>
        </p:spPr>
        <p:txBody>
          <a:bodyPr wrap="square" rtlCol="1">
            <a:spAutoFit/>
          </a:bodyPr>
          <a:lstStyle/>
          <a:p>
            <a:pPr algn="just"/>
            <a:r>
              <a:rPr lang="fr-FR" sz="1600" b="1" i="1" dirty="0">
                <a:solidFill>
                  <a:srgbClr val="00B050"/>
                </a:solidFill>
              </a:rPr>
              <a:t>Terme de signal ‘’incohérent’’. La somme n’augmente pas aussi rapidement</a:t>
            </a:r>
            <a:endParaRPr lang="ar-DZ" sz="1600" b="1" i="1" dirty="0">
              <a:solidFill>
                <a:srgbClr val="00B050"/>
              </a:solidFill>
            </a:endParaRPr>
          </a:p>
        </p:txBody>
      </p:sp>
    </p:spTree>
    <p:extLst>
      <p:ext uri="{BB962C8B-B14F-4D97-AF65-F5344CB8AC3E}">
        <p14:creationId xmlns:p14="http://schemas.microsoft.com/office/powerpoint/2010/main" val="4080842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92696"/>
            <a:ext cx="9144000" cy="1631216"/>
          </a:xfrm>
          <a:prstGeom prst="rect">
            <a:avLst/>
          </a:prstGeom>
          <a:noFill/>
        </p:spPr>
        <p:txBody>
          <a:bodyPr wrap="square" rtlCol="0">
            <a:spAutoFit/>
          </a:bodyPr>
          <a:lstStyle/>
          <a:p>
            <a:r>
              <a:rPr lang="fr-FR" sz="2000" b="1" u="sng" dirty="0">
                <a:solidFill>
                  <a:schemeClr val="accent2">
                    <a:lumMod val="75000"/>
                  </a:schemeClr>
                </a:solidFill>
              </a:rPr>
              <a:t>Exemple 2</a:t>
            </a:r>
          </a:p>
          <a:p>
            <a:pPr algn="just"/>
            <a:r>
              <a:rPr lang="fr-FR" sz="2000" dirty="0">
                <a:solidFill>
                  <a:srgbClr val="002060"/>
                </a:solidFill>
              </a:rPr>
              <a:t>Supposons, maintenant que nous nous intéressons à la mesure et l’enregistrement d’un bruit de fond (thermique) présent dans une résistance ohmique. </a:t>
            </a:r>
          </a:p>
          <a:p>
            <a:pPr algn="just"/>
            <a:r>
              <a:rPr lang="fr-FR" sz="2000" dirty="0">
                <a:solidFill>
                  <a:srgbClr val="7030A0"/>
                </a:solidFill>
              </a:rPr>
              <a:t>L’expérience est ainsi effectuée plusieurs fois sur la même durée et pour une même résistance.  </a:t>
            </a:r>
            <a:r>
              <a:rPr lang="fr-FR" sz="2000" dirty="0">
                <a:solidFill>
                  <a:srgbClr val="00B050"/>
                </a:solidFill>
              </a:rPr>
              <a:t>Nous obtenons ainsi </a:t>
            </a:r>
            <a:r>
              <a:rPr lang="fr-FR" sz="2000" b="1" dirty="0">
                <a:solidFill>
                  <a:srgbClr val="00B050"/>
                </a:solidFill>
              </a:rPr>
              <a:t>un processus stochastique. </a:t>
            </a:r>
            <a:endParaRPr lang="fr-FR" sz="2000" b="1" u="sng" dirty="0"/>
          </a:p>
        </p:txBody>
      </p:sp>
      <p:sp>
        <p:nvSpPr>
          <p:cNvPr id="6" name="ZoneTexte 5">
            <a:extLst>
              <a:ext uri="{FF2B5EF4-FFF2-40B4-BE49-F238E27FC236}">
                <a16:creationId xmlns:a16="http://schemas.microsoft.com/office/drawing/2014/main" id="{9304B67C-8913-4E41-9BF1-65A8BB4F1A9B}"/>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EXEMPLES DE PROCESSUS STOCHASTIQUES</a:t>
            </a:r>
          </a:p>
        </p:txBody>
      </p:sp>
      <p:pic>
        <p:nvPicPr>
          <p:cNvPr id="5" name="Image 4">
            <a:extLst>
              <a:ext uri="{FF2B5EF4-FFF2-40B4-BE49-F238E27FC236}">
                <a16:creationId xmlns:a16="http://schemas.microsoft.com/office/drawing/2014/main" id="{4DD7044E-C549-4D22-9685-5410BE647CD8}"/>
              </a:ext>
            </a:extLst>
          </p:cNvPr>
          <p:cNvPicPr>
            <a:picLocks noChangeAspect="1"/>
          </p:cNvPicPr>
          <p:nvPr/>
        </p:nvPicPr>
        <p:blipFill>
          <a:blip r:embed="rId2"/>
          <a:stretch>
            <a:fillRect/>
          </a:stretch>
        </p:blipFill>
        <p:spPr>
          <a:xfrm>
            <a:off x="2411759" y="2431858"/>
            <a:ext cx="4986147" cy="3940807"/>
          </a:xfrm>
          <a:prstGeom prst="rect">
            <a:avLst/>
          </a:prstGeom>
        </p:spPr>
      </p:pic>
      <p:sp>
        <p:nvSpPr>
          <p:cNvPr id="7" name="ZoneTexte 6">
            <a:extLst>
              <a:ext uri="{FF2B5EF4-FFF2-40B4-BE49-F238E27FC236}">
                <a16:creationId xmlns:a16="http://schemas.microsoft.com/office/drawing/2014/main" id="{7D5C7256-67E7-4D01-9CCF-128A9EAF8C05}"/>
              </a:ext>
            </a:extLst>
          </p:cNvPr>
          <p:cNvSpPr txBox="1"/>
          <p:nvPr/>
        </p:nvSpPr>
        <p:spPr>
          <a:xfrm>
            <a:off x="0" y="6381328"/>
            <a:ext cx="9144000" cy="384721"/>
          </a:xfrm>
          <a:prstGeom prst="rect">
            <a:avLst/>
          </a:prstGeom>
          <a:noFill/>
        </p:spPr>
        <p:txBody>
          <a:bodyPr wrap="square" rtlCol="1">
            <a:spAutoFit/>
          </a:bodyPr>
          <a:lstStyle/>
          <a:p>
            <a:pPr algn="ctr"/>
            <a:r>
              <a:rPr lang="fr-FR" sz="1900" b="1" dirty="0">
                <a:solidFill>
                  <a:srgbClr val="C00000"/>
                </a:solidFill>
              </a:rPr>
              <a:t>Processus stochastique représentant le bruit thermique d’une résistance R</a:t>
            </a:r>
            <a:endParaRPr lang="ar-DZ" sz="1900" b="1" dirty="0">
              <a:solidFill>
                <a:srgbClr val="C00000"/>
              </a:solidFill>
            </a:endParaRPr>
          </a:p>
        </p:txBody>
      </p:sp>
    </p:spTree>
    <p:extLst>
      <p:ext uri="{BB962C8B-B14F-4D97-AF65-F5344CB8AC3E}">
        <p14:creationId xmlns:p14="http://schemas.microsoft.com/office/powerpoint/2010/main" val="961028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EB3DEFF-84F3-4392-95B1-F1BACE2351C0}"/>
              </a:ext>
            </a:extLst>
          </p:cNvPr>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EXEMPLES D’UN PROCESSUS STOCHASTIQUES</a:t>
            </a:r>
          </a:p>
        </p:txBody>
      </p:sp>
      <p:sp>
        <p:nvSpPr>
          <p:cNvPr id="6" name="ZoneTexte 5">
            <a:extLst>
              <a:ext uri="{FF2B5EF4-FFF2-40B4-BE49-F238E27FC236}">
                <a16:creationId xmlns:a16="http://schemas.microsoft.com/office/drawing/2014/main" id="{0C1276D2-C118-4874-9921-878C7AA72696}"/>
              </a:ext>
            </a:extLst>
          </p:cNvPr>
          <p:cNvSpPr txBox="1"/>
          <p:nvPr/>
        </p:nvSpPr>
        <p:spPr>
          <a:xfrm>
            <a:off x="0" y="620688"/>
            <a:ext cx="9036496" cy="1138773"/>
          </a:xfrm>
          <a:prstGeom prst="rect">
            <a:avLst/>
          </a:prstGeom>
          <a:noFill/>
        </p:spPr>
        <p:txBody>
          <a:bodyPr wrap="square" rtlCol="1">
            <a:spAutoFit/>
          </a:bodyPr>
          <a:lstStyle/>
          <a:p>
            <a:pPr algn="just"/>
            <a:r>
              <a:rPr lang="fr-FR" sz="2000" b="1" u="sng" dirty="0">
                <a:solidFill>
                  <a:srgbClr val="FF0000"/>
                </a:solidFill>
              </a:rPr>
              <a:t>SIGNAL DE PAROLE ET BRUIT BLANC</a:t>
            </a:r>
          </a:p>
          <a:p>
            <a:pPr algn="just"/>
            <a:endParaRPr lang="fr-FR" sz="2000" b="1" u="sng" dirty="0">
              <a:solidFill>
                <a:srgbClr val="FF0000"/>
              </a:solidFill>
            </a:endParaRPr>
          </a:p>
          <a:p>
            <a:pPr algn="ctr"/>
            <a:r>
              <a:rPr lang="fr-FR" sz="2800" b="1" dirty="0">
                <a:solidFill>
                  <a:srgbClr val="002060"/>
                </a:solidFill>
              </a:rPr>
              <a:t>x(t) = s(t) + n(t)</a:t>
            </a:r>
            <a:endParaRPr lang="ar-DZ" sz="2800" b="1" dirty="0">
              <a:solidFill>
                <a:srgbClr val="002060"/>
              </a:solidFill>
            </a:endParaRPr>
          </a:p>
        </p:txBody>
      </p:sp>
      <p:sp>
        <p:nvSpPr>
          <p:cNvPr id="5" name="ZoneTexte 4">
            <a:extLst>
              <a:ext uri="{FF2B5EF4-FFF2-40B4-BE49-F238E27FC236}">
                <a16:creationId xmlns:a16="http://schemas.microsoft.com/office/drawing/2014/main" id="{A87256DD-7666-425F-B084-E209580CBAC6}"/>
              </a:ext>
            </a:extLst>
          </p:cNvPr>
          <p:cNvSpPr txBox="1"/>
          <p:nvPr/>
        </p:nvSpPr>
        <p:spPr>
          <a:xfrm>
            <a:off x="0" y="1771069"/>
            <a:ext cx="9144000" cy="3170099"/>
          </a:xfrm>
          <a:prstGeom prst="rect">
            <a:avLst/>
          </a:prstGeom>
          <a:noFill/>
        </p:spPr>
        <p:txBody>
          <a:bodyPr wrap="square" rtlCol="1">
            <a:spAutoFit/>
          </a:bodyPr>
          <a:lstStyle/>
          <a:p>
            <a:r>
              <a:rPr lang="fr-FR" sz="2000" b="1" u="sng" dirty="0">
                <a:solidFill>
                  <a:srgbClr val="FF0000"/>
                </a:solidFill>
              </a:rPr>
              <a:t>Hypothèses</a:t>
            </a:r>
          </a:p>
          <a:p>
            <a:pPr marL="342900" indent="-342900" algn="just">
              <a:buFont typeface="Arial" panose="020B0604020202020204" pitchFamily="34" charset="0"/>
              <a:buChar char="•"/>
            </a:pPr>
            <a:r>
              <a:rPr lang="fr-FR" sz="2000" dirty="0">
                <a:solidFill>
                  <a:srgbClr val="7030A0"/>
                </a:solidFill>
              </a:rPr>
              <a:t>Supposons que s (t) et n (t) sont tous deux des processus stochastiques stationnaires au sens large (WSS) avec des moyennes nulles. </a:t>
            </a:r>
          </a:p>
          <a:p>
            <a:pPr marL="342900" indent="-342900" algn="just">
              <a:buFont typeface="Arial" panose="020B0604020202020204" pitchFamily="34" charset="0"/>
              <a:buChar char="•"/>
            </a:pPr>
            <a:r>
              <a:rPr lang="fr-FR" sz="2000" dirty="0">
                <a:solidFill>
                  <a:srgbClr val="002060"/>
                </a:solidFill>
              </a:rPr>
              <a:t>Supposons que n (t) est un bruit blanc. </a:t>
            </a:r>
          </a:p>
          <a:p>
            <a:pPr marL="342900" indent="-342900" algn="just">
              <a:buFont typeface="Arial" panose="020B0604020202020204" pitchFamily="34" charset="0"/>
              <a:buChar char="•"/>
            </a:pPr>
            <a:r>
              <a:rPr lang="fr-FR" sz="2000" dirty="0">
                <a:solidFill>
                  <a:srgbClr val="0070C0"/>
                </a:solidFill>
              </a:rPr>
              <a:t>Supposons que s(t) et n(t) ne sont pas corrélés l'un à l'autre. </a:t>
            </a:r>
          </a:p>
          <a:p>
            <a:pPr marL="342900" indent="-342900" algn="just">
              <a:buFont typeface="Arial" panose="020B0604020202020204" pitchFamily="34" charset="0"/>
              <a:buChar char="•"/>
            </a:pPr>
            <a:endParaRPr lang="fr-FR" sz="2000" dirty="0"/>
          </a:p>
          <a:p>
            <a:pPr algn="just"/>
            <a:r>
              <a:rPr lang="fr-FR" sz="2000" b="1" dirty="0">
                <a:solidFill>
                  <a:srgbClr val="00B050"/>
                </a:solidFill>
              </a:rPr>
              <a:t>Trouvez le DSP de x(t) </a:t>
            </a:r>
          </a:p>
          <a:p>
            <a:pPr algn="just"/>
            <a:endParaRPr lang="fr-FR" sz="2000" dirty="0"/>
          </a:p>
          <a:p>
            <a:pPr algn="just"/>
            <a:r>
              <a:rPr lang="fr-FR" sz="2000" b="1" u="sng" dirty="0">
                <a:solidFill>
                  <a:srgbClr val="C00000"/>
                </a:solidFill>
              </a:rPr>
              <a:t>Solution possible:</a:t>
            </a:r>
            <a:r>
              <a:rPr lang="fr-FR" sz="2000" b="1" dirty="0">
                <a:solidFill>
                  <a:srgbClr val="C00000"/>
                </a:solidFill>
              </a:rPr>
              <a:t> </a:t>
            </a:r>
            <a:r>
              <a:rPr lang="fr-FR" sz="2000" dirty="0">
                <a:solidFill>
                  <a:schemeClr val="accent2">
                    <a:lumMod val="75000"/>
                  </a:schemeClr>
                </a:solidFill>
              </a:rPr>
              <a:t>Trouvez la Fonction d’autocorrélation </a:t>
            </a:r>
            <a:r>
              <a:rPr lang="fr-FR" sz="2000" dirty="0" err="1">
                <a:solidFill>
                  <a:schemeClr val="accent2">
                    <a:lumMod val="75000"/>
                  </a:schemeClr>
                </a:solidFill>
              </a:rPr>
              <a:t>Rx</a:t>
            </a:r>
            <a:r>
              <a:rPr lang="fr-FR" sz="2000" dirty="0">
                <a:solidFill>
                  <a:schemeClr val="accent2">
                    <a:lumMod val="75000"/>
                  </a:schemeClr>
                </a:solidFill>
              </a:rPr>
              <a:t>(τ) et appliquer la TF pour obtenir DSP </a:t>
            </a:r>
            <a:endParaRPr lang="ar-DZ" sz="2000" dirty="0">
              <a:solidFill>
                <a:schemeClr val="accent2">
                  <a:lumMod val="75000"/>
                </a:schemeClr>
              </a:solidFill>
            </a:endParaRPr>
          </a:p>
        </p:txBody>
      </p:sp>
      <p:pic>
        <p:nvPicPr>
          <p:cNvPr id="8" name="Image 7">
            <a:extLst>
              <a:ext uri="{FF2B5EF4-FFF2-40B4-BE49-F238E27FC236}">
                <a16:creationId xmlns:a16="http://schemas.microsoft.com/office/drawing/2014/main" id="{AAF0D6DC-09BB-4214-8D47-0E089756057F}"/>
              </a:ext>
            </a:extLst>
          </p:cNvPr>
          <p:cNvPicPr>
            <a:picLocks noChangeAspect="1"/>
          </p:cNvPicPr>
          <p:nvPr/>
        </p:nvPicPr>
        <p:blipFill>
          <a:blip r:embed="rId2"/>
          <a:stretch>
            <a:fillRect/>
          </a:stretch>
        </p:blipFill>
        <p:spPr>
          <a:xfrm>
            <a:off x="1619672" y="4709888"/>
            <a:ext cx="6677025" cy="485775"/>
          </a:xfrm>
          <a:prstGeom prst="rect">
            <a:avLst/>
          </a:prstGeom>
        </p:spPr>
      </p:pic>
      <p:pic>
        <p:nvPicPr>
          <p:cNvPr id="9" name="Image 8">
            <a:extLst>
              <a:ext uri="{FF2B5EF4-FFF2-40B4-BE49-F238E27FC236}">
                <a16:creationId xmlns:a16="http://schemas.microsoft.com/office/drawing/2014/main" id="{68AC7F0D-F87B-4E0E-9DA2-ACFBB53A93C1}"/>
              </a:ext>
            </a:extLst>
          </p:cNvPr>
          <p:cNvPicPr>
            <a:picLocks noChangeAspect="1"/>
          </p:cNvPicPr>
          <p:nvPr/>
        </p:nvPicPr>
        <p:blipFill>
          <a:blip r:embed="rId3"/>
          <a:stretch>
            <a:fillRect/>
          </a:stretch>
        </p:blipFill>
        <p:spPr>
          <a:xfrm>
            <a:off x="1331640" y="5196805"/>
            <a:ext cx="3781425" cy="752475"/>
          </a:xfrm>
          <a:prstGeom prst="rect">
            <a:avLst/>
          </a:prstGeom>
        </p:spPr>
      </p:pic>
      <p:pic>
        <p:nvPicPr>
          <p:cNvPr id="10" name="Image 9">
            <a:extLst>
              <a:ext uri="{FF2B5EF4-FFF2-40B4-BE49-F238E27FC236}">
                <a16:creationId xmlns:a16="http://schemas.microsoft.com/office/drawing/2014/main" id="{39727A79-EE3D-4264-BA4C-7024475A6301}"/>
              </a:ext>
            </a:extLst>
          </p:cNvPr>
          <p:cNvPicPr>
            <a:picLocks noChangeAspect="1"/>
          </p:cNvPicPr>
          <p:nvPr/>
        </p:nvPicPr>
        <p:blipFill>
          <a:blip r:embed="rId4"/>
          <a:stretch>
            <a:fillRect/>
          </a:stretch>
        </p:blipFill>
        <p:spPr>
          <a:xfrm>
            <a:off x="5200650" y="5193754"/>
            <a:ext cx="3943350" cy="971550"/>
          </a:xfrm>
          <a:prstGeom prst="rect">
            <a:avLst/>
          </a:prstGeom>
        </p:spPr>
      </p:pic>
      <p:pic>
        <p:nvPicPr>
          <p:cNvPr id="11" name="Image 10">
            <a:extLst>
              <a:ext uri="{FF2B5EF4-FFF2-40B4-BE49-F238E27FC236}">
                <a16:creationId xmlns:a16="http://schemas.microsoft.com/office/drawing/2014/main" id="{6B11BC0A-63DF-4621-B868-2F30960727CA}"/>
              </a:ext>
            </a:extLst>
          </p:cNvPr>
          <p:cNvPicPr>
            <a:picLocks noChangeAspect="1"/>
          </p:cNvPicPr>
          <p:nvPr/>
        </p:nvPicPr>
        <p:blipFill>
          <a:blip r:embed="rId5"/>
          <a:stretch>
            <a:fillRect/>
          </a:stretch>
        </p:blipFill>
        <p:spPr>
          <a:xfrm>
            <a:off x="2210221" y="6067425"/>
            <a:ext cx="5495925" cy="790575"/>
          </a:xfrm>
          <a:prstGeom prst="rect">
            <a:avLst/>
          </a:prstGeom>
        </p:spPr>
      </p:pic>
    </p:spTree>
    <p:extLst>
      <p:ext uri="{BB962C8B-B14F-4D97-AF65-F5344CB8AC3E}">
        <p14:creationId xmlns:p14="http://schemas.microsoft.com/office/powerpoint/2010/main" val="1562058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EB3DEFF-84F3-4392-95B1-F1BACE2351C0}"/>
              </a:ext>
            </a:extLst>
          </p:cNvPr>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EXEMPLES D’UN PROCESSUS STOCHASTIQUES</a:t>
            </a:r>
          </a:p>
        </p:txBody>
      </p:sp>
      <p:sp>
        <p:nvSpPr>
          <p:cNvPr id="6" name="ZoneTexte 5">
            <a:extLst>
              <a:ext uri="{FF2B5EF4-FFF2-40B4-BE49-F238E27FC236}">
                <a16:creationId xmlns:a16="http://schemas.microsoft.com/office/drawing/2014/main" id="{0C1276D2-C118-4874-9921-878C7AA72696}"/>
              </a:ext>
            </a:extLst>
          </p:cNvPr>
          <p:cNvSpPr txBox="1"/>
          <p:nvPr/>
        </p:nvSpPr>
        <p:spPr>
          <a:xfrm>
            <a:off x="0" y="620688"/>
            <a:ext cx="9036496" cy="1138773"/>
          </a:xfrm>
          <a:prstGeom prst="rect">
            <a:avLst/>
          </a:prstGeom>
          <a:noFill/>
        </p:spPr>
        <p:txBody>
          <a:bodyPr wrap="square" rtlCol="1">
            <a:spAutoFit/>
          </a:bodyPr>
          <a:lstStyle/>
          <a:p>
            <a:pPr algn="just"/>
            <a:r>
              <a:rPr lang="fr-FR" sz="2000" b="1" u="sng" dirty="0">
                <a:solidFill>
                  <a:srgbClr val="FF0000"/>
                </a:solidFill>
              </a:rPr>
              <a:t>SIGNAL DE PAROLE ET BRUIT BLANC</a:t>
            </a:r>
          </a:p>
          <a:p>
            <a:pPr algn="just"/>
            <a:endParaRPr lang="fr-FR" sz="2000" b="1" u="sng" dirty="0">
              <a:solidFill>
                <a:srgbClr val="FF0000"/>
              </a:solidFill>
            </a:endParaRPr>
          </a:p>
          <a:p>
            <a:pPr algn="ctr"/>
            <a:r>
              <a:rPr lang="fr-FR" sz="2800" b="1" dirty="0">
                <a:solidFill>
                  <a:srgbClr val="002060"/>
                </a:solidFill>
              </a:rPr>
              <a:t>x(t) = s(t) + n(t)</a:t>
            </a:r>
            <a:endParaRPr lang="ar-DZ" sz="2800" b="1" dirty="0">
              <a:solidFill>
                <a:srgbClr val="002060"/>
              </a:solidFill>
            </a:endParaRPr>
          </a:p>
        </p:txBody>
      </p:sp>
      <p:pic>
        <p:nvPicPr>
          <p:cNvPr id="2" name="Image 1">
            <a:extLst>
              <a:ext uri="{FF2B5EF4-FFF2-40B4-BE49-F238E27FC236}">
                <a16:creationId xmlns:a16="http://schemas.microsoft.com/office/drawing/2014/main" id="{2B37A77F-9A4A-4B61-A9DF-7F73A34ABA7A}"/>
              </a:ext>
            </a:extLst>
          </p:cNvPr>
          <p:cNvPicPr>
            <a:picLocks noChangeAspect="1"/>
          </p:cNvPicPr>
          <p:nvPr/>
        </p:nvPicPr>
        <p:blipFill>
          <a:blip r:embed="rId2"/>
          <a:stretch>
            <a:fillRect/>
          </a:stretch>
        </p:blipFill>
        <p:spPr>
          <a:xfrm>
            <a:off x="141246" y="2060848"/>
            <a:ext cx="8466683" cy="2201589"/>
          </a:xfrm>
          <a:prstGeom prst="rect">
            <a:avLst/>
          </a:prstGeom>
        </p:spPr>
      </p:pic>
      <p:sp>
        <p:nvSpPr>
          <p:cNvPr id="4" name="ZoneTexte 3">
            <a:extLst>
              <a:ext uri="{FF2B5EF4-FFF2-40B4-BE49-F238E27FC236}">
                <a16:creationId xmlns:a16="http://schemas.microsoft.com/office/drawing/2014/main" id="{0AB0E361-C3CD-4BF4-BC5F-51DCAC665873}"/>
              </a:ext>
            </a:extLst>
          </p:cNvPr>
          <p:cNvSpPr txBox="1"/>
          <p:nvPr/>
        </p:nvSpPr>
        <p:spPr>
          <a:xfrm>
            <a:off x="0" y="4262437"/>
            <a:ext cx="9144000" cy="1938992"/>
          </a:xfrm>
          <a:prstGeom prst="rect">
            <a:avLst/>
          </a:prstGeom>
          <a:noFill/>
        </p:spPr>
        <p:txBody>
          <a:bodyPr wrap="square" rtlCol="1">
            <a:spAutoFit/>
          </a:bodyPr>
          <a:lstStyle/>
          <a:p>
            <a:pPr algn="just"/>
            <a:r>
              <a:rPr lang="fr-FR" sz="2000" dirty="0">
                <a:solidFill>
                  <a:srgbClr val="002060"/>
                </a:solidFill>
              </a:rPr>
              <a:t>Notre hypothèse de processus non corrélés et à moyenne nulle a abouti à une forme simple et très utilisable pour la DSP Sans cette hypothèse:</a:t>
            </a:r>
            <a:r>
              <a:rPr lang="fr-FR" sz="2000" dirty="0"/>
              <a:t> </a:t>
            </a:r>
          </a:p>
          <a:p>
            <a:pPr algn="just"/>
            <a:endParaRPr lang="fr-FR" sz="2000" dirty="0"/>
          </a:p>
          <a:p>
            <a:pPr marL="285750" indent="-285750" algn="just">
              <a:buFont typeface="Arial" panose="020B0604020202020204" pitchFamily="34" charset="0"/>
              <a:buChar char="•"/>
            </a:pPr>
            <a:r>
              <a:rPr lang="fr-FR" sz="2000" dirty="0">
                <a:solidFill>
                  <a:srgbClr val="0070C0"/>
                </a:solidFill>
              </a:rPr>
              <a:t>difficile ou impossible à analyser </a:t>
            </a:r>
          </a:p>
          <a:p>
            <a:pPr marL="285750" indent="-285750" algn="just">
              <a:buFont typeface="Arial" panose="020B0604020202020204" pitchFamily="34" charset="0"/>
              <a:buChar char="•"/>
            </a:pPr>
            <a:endParaRPr lang="fr-FR" sz="2000" dirty="0"/>
          </a:p>
          <a:p>
            <a:pPr marL="285750" indent="-285750" algn="just">
              <a:buFont typeface="Arial" panose="020B0604020202020204" pitchFamily="34" charset="0"/>
              <a:buChar char="•"/>
            </a:pPr>
            <a:r>
              <a:rPr lang="fr-FR" sz="2000" dirty="0">
                <a:solidFill>
                  <a:srgbClr val="7030A0"/>
                </a:solidFill>
              </a:rPr>
              <a:t>un résultat plus compliqué peut être plus difficile à interpréter</a:t>
            </a:r>
            <a:endParaRPr lang="ar-DZ" sz="2000" dirty="0">
              <a:solidFill>
                <a:srgbClr val="7030A0"/>
              </a:solidFill>
            </a:endParaRPr>
          </a:p>
        </p:txBody>
      </p:sp>
    </p:spTree>
    <p:extLst>
      <p:ext uri="{BB962C8B-B14F-4D97-AF65-F5344CB8AC3E}">
        <p14:creationId xmlns:p14="http://schemas.microsoft.com/office/powerpoint/2010/main" val="4280946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EB3DEFF-84F3-4392-95B1-F1BACE2351C0}"/>
              </a:ext>
            </a:extLst>
          </p:cNvPr>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EXEMPLES D’UN PROCESSUS STOCHASTIQUES</a:t>
            </a:r>
          </a:p>
        </p:txBody>
      </p:sp>
      <p:sp>
        <p:nvSpPr>
          <p:cNvPr id="6" name="ZoneTexte 5">
            <a:extLst>
              <a:ext uri="{FF2B5EF4-FFF2-40B4-BE49-F238E27FC236}">
                <a16:creationId xmlns:a16="http://schemas.microsoft.com/office/drawing/2014/main" id="{0C1276D2-C118-4874-9921-878C7AA72696}"/>
              </a:ext>
            </a:extLst>
          </p:cNvPr>
          <p:cNvSpPr txBox="1"/>
          <p:nvPr/>
        </p:nvSpPr>
        <p:spPr>
          <a:xfrm>
            <a:off x="0" y="620688"/>
            <a:ext cx="9036496" cy="830997"/>
          </a:xfrm>
          <a:prstGeom prst="rect">
            <a:avLst/>
          </a:prstGeom>
          <a:noFill/>
        </p:spPr>
        <p:txBody>
          <a:bodyPr wrap="square" rtlCol="1">
            <a:spAutoFit/>
          </a:bodyPr>
          <a:lstStyle/>
          <a:p>
            <a:pPr algn="just"/>
            <a:r>
              <a:rPr lang="fr-FR" sz="2000" b="1" u="sng" dirty="0">
                <a:solidFill>
                  <a:srgbClr val="FF0000"/>
                </a:solidFill>
              </a:rPr>
              <a:t>SIGNAL DE PAROLE ET BRUIT BLANC</a:t>
            </a:r>
          </a:p>
          <a:p>
            <a:pPr algn="ctr"/>
            <a:r>
              <a:rPr lang="fr-FR" sz="2800" b="1" dirty="0">
                <a:solidFill>
                  <a:srgbClr val="002060"/>
                </a:solidFill>
              </a:rPr>
              <a:t>x(t) = s(t) + n(t)</a:t>
            </a:r>
            <a:endParaRPr lang="ar-DZ" sz="2800" b="1" dirty="0">
              <a:solidFill>
                <a:srgbClr val="002060"/>
              </a:solidFill>
            </a:endParaRPr>
          </a:p>
        </p:txBody>
      </p:sp>
      <p:pic>
        <p:nvPicPr>
          <p:cNvPr id="2" name="Image 1">
            <a:extLst>
              <a:ext uri="{FF2B5EF4-FFF2-40B4-BE49-F238E27FC236}">
                <a16:creationId xmlns:a16="http://schemas.microsoft.com/office/drawing/2014/main" id="{CCB4A3E5-A746-4C9F-AC79-CDE87A6D4145}"/>
              </a:ext>
            </a:extLst>
          </p:cNvPr>
          <p:cNvPicPr>
            <a:picLocks noChangeAspect="1"/>
          </p:cNvPicPr>
          <p:nvPr/>
        </p:nvPicPr>
        <p:blipFill>
          <a:blip r:embed="rId2"/>
          <a:stretch>
            <a:fillRect/>
          </a:stretch>
        </p:blipFill>
        <p:spPr>
          <a:xfrm>
            <a:off x="107504" y="1412776"/>
            <a:ext cx="8914028" cy="3427507"/>
          </a:xfrm>
          <a:prstGeom prst="rect">
            <a:avLst/>
          </a:prstGeom>
        </p:spPr>
      </p:pic>
      <p:pic>
        <p:nvPicPr>
          <p:cNvPr id="4" name="Image 3">
            <a:extLst>
              <a:ext uri="{FF2B5EF4-FFF2-40B4-BE49-F238E27FC236}">
                <a16:creationId xmlns:a16="http://schemas.microsoft.com/office/drawing/2014/main" id="{8B18036D-754D-4D99-8DB7-0E54E396E2C7}"/>
              </a:ext>
            </a:extLst>
          </p:cNvPr>
          <p:cNvPicPr>
            <a:picLocks noChangeAspect="1"/>
          </p:cNvPicPr>
          <p:nvPr/>
        </p:nvPicPr>
        <p:blipFill>
          <a:blip r:embed="rId3"/>
          <a:stretch>
            <a:fillRect/>
          </a:stretch>
        </p:blipFill>
        <p:spPr>
          <a:xfrm>
            <a:off x="3059832" y="4856966"/>
            <a:ext cx="2990850" cy="514350"/>
          </a:xfrm>
          <a:prstGeom prst="rect">
            <a:avLst/>
          </a:prstGeom>
        </p:spPr>
      </p:pic>
      <p:sp>
        <p:nvSpPr>
          <p:cNvPr id="5" name="ZoneTexte 4">
            <a:extLst>
              <a:ext uri="{FF2B5EF4-FFF2-40B4-BE49-F238E27FC236}">
                <a16:creationId xmlns:a16="http://schemas.microsoft.com/office/drawing/2014/main" id="{7EE99AA8-D815-40B9-BB8E-96BBECD838B6}"/>
              </a:ext>
            </a:extLst>
          </p:cNvPr>
          <p:cNvSpPr txBox="1"/>
          <p:nvPr/>
        </p:nvSpPr>
        <p:spPr>
          <a:xfrm>
            <a:off x="0" y="4928974"/>
            <a:ext cx="2990850" cy="400110"/>
          </a:xfrm>
          <a:prstGeom prst="rect">
            <a:avLst/>
          </a:prstGeom>
          <a:noFill/>
        </p:spPr>
        <p:txBody>
          <a:bodyPr wrap="square" rtlCol="1">
            <a:spAutoFit/>
          </a:bodyPr>
          <a:lstStyle/>
          <a:p>
            <a:r>
              <a:rPr lang="fr-FR" sz="2000" b="1" u="sng" dirty="0">
                <a:solidFill>
                  <a:srgbClr val="FF0000"/>
                </a:solidFill>
              </a:rPr>
              <a:t>Espérance mathématiques</a:t>
            </a:r>
            <a:endParaRPr lang="ar-DZ" sz="2000" b="1" u="sng" dirty="0">
              <a:solidFill>
                <a:srgbClr val="FF0000"/>
              </a:solidFill>
            </a:endParaRPr>
          </a:p>
        </p:txBody>
      </p:sp>
      <p:pic>
        <p:nvPicPr>
          <p:cNvPr id="7" name="Image 6">
            <a:extLst>
              <a:ext uri="{FF2B5EF4-FFF2-40B4-BE49-F238E27FC236}">
                <a16:creationId xmlns:a16="http://schemas.microsoft.com/office/drawing/2014/main" id="{C968546C-7D65-44EB-92E5-483E58C75DF2}"/>
              </a:ext>
            </a:extLst>
          </p:cNvPr>
          <p:cNvPicPr>
            <a:picLocks noChangeAspect="1"/>
          </p:cNvPicPr>
          <p:nvPr/>
        </p:nvPicPr>
        <p:blipFill>
          <a:blip r:embed="rId4"/>
          <a:stretch>
            <a:fillRect/>
          </a:stretch>
        </p:blipFill>
        <p:spPr>
          <a:xfrm>
            <a:off x="6014633" y="4892717"/>
            <a:ext cx="789615" cy="436367"/>
          </a:xfrm>
          <a:prstGeom prst="rect">
            <a:avLst/>
          </a:prstGeom>
        </p:spPr>
      </p:pic>
      <p:sp>
        <p:nvSpPr>
          <p:cNvPr id="8" name="ZoneTexte 7">
            <a:extLst>
              <a:ext uri="{FF2B5EF4-FFF2-40B4-BE49-F238E27FC236}">
                <a16:creationId xmlns:a16="http://schemas.microsoft.com/office/drawing/2014/main" id="{C8BC53B9-B250-4E83-BB54-066E60FE3699}"/>
              </a:ext>
            </a:extLst>
          </p:cNvPr>
          <p:cNvSpPr txBox="1"/>
          <p:nvPr/>
        </p:nvSpPr>
        <p:spPr>
          <a:xfrm>
            <a:off x="6729767" y="4797152"/>
            <a:ext cx="2414234" cy="707886"/>
          </a:xfrm>
          <a:prstGeom prst="rect">
            <a:avLst/>
          </a:prstGeom>
          <a:noFill/>
        </p:spPr>
        <p:txBody>
          <a:bodyPr wrap="square" rtlCol="1">
            <a:spAutoFit/>
          </a:bodyPr>
          <a:lstStyle/>
          <a:p>
            <a:pPr algn="just"/>
            <a:r>
              <a:rPr lang="fr-FR" sz="2000" dirty="0">
                <a:solidFill>
                  <a:srgbClr val="7030A0"/>
                </a:solidFill>
              </a:rPr>
              <a:t>Si s(t) et n(t) sont tous les deux centrés</a:t>
            </a:r>
            <a:endParaRPr lang="ar-DZ" sz="2000" dirty="0">
              <a:solidFill>
                <a:srgbClr val="7030A0"/>
              </a:solidFill>
            </a:endParaRPr>
          </a:p>
        </p:txBody>
      </p:sp>
      <p:pic>
        <p:nvPicPr>
          <p:cNvPr id="9" name="Image 8">
            <a:extLst>
              <a:ext uri="{FF2B5EF4-FFF2-40B4-BE49-F238E27FC236}">
                <a16:creationId xmlns:a16="http://schemas.microsoft.com/office/drawing/2014/main" id="{4E75C04D-91F3-4306-B799-AD07EDC61D2A}"/>
              </a:ext>
            </a:extLst>
          </p:cNvPr>
          <p:cNvPicPr>
            <a:picLocks noChangeAspect="1"/>
          </p:cNvPicPr>
          <p:nvPr/>
        </p:nvPicPr>
        <p:blipFill>
          <a:blip r:embed="rId5"/>
          <a:stretch>
            <a:fillRect/>
          </a:stretch>
        </p:blipFill>
        <p:spPr>
          <a:xfrm>
            <a:off x="3327623" y="5433402"/>
            <a:ext cx="3476625" cy="647700"/>
          </a:xfrm>
          <a:prstGeom prst="rect">
            <a:avLst/>
          </a:prstGeom>
        </p:spPr>
      </p:pic>
      <p:sp>
        <p:nvSpPr>
          <p:cNvPr id="10" name="ZoneTexte 9">
            <a:extLst>
              <a:ext uri="{FF2B5EF4-FFF2-40B4-BE49-F238E27FC236}">
                <a16:creationId xmlns:a16="http://schemas.microsoft.com/office/drawing/2014/main" id="{9F095F10-DB88-4733-8726-9E9598C87183}"/>
              </a:ext>
            </a:extLst>
          </p:cNvPr>
          <p:cNvSpPr txBox="1"/>
          <p:nvPr/>
        </p:nvSpPr>
        <p:spPr>
          <a:xfrm>
            <a:off x="-3026" y="5536976"/>
            <a:ext cx="2990850" cy="400110"/>
          </a:xfrm>
          <a:prstGeom prst="rect">
            <a:avLst/>
          </a:prstGeom>
          <a:noFill/>
        </p:spPr>
        <p:txBody>
          <a:bodyPr wrap="square" rtlCol="1">
            <a:spAutoFit/>
          </a:bodyPr>
          <a:lstStyle/>
          <a:p>
            <a:r>
              <a:rPr lang="fr-FR" sz="2000" b="1" u="sng" dirty="0">
                <a:solidFill>
                  <a:srgbClr val="FF0000"/>
                </a:solidFill>
              </a:rPr>
              <a:t>Fonction d’autocorrélation</a:t>
            </a:r>
            <a:endParaRPr lang="ar-DZ" sz="2000" b="1" u="sng" dirty="0">
              <a:solidFill>
                <a:srgbClr val="FF0000"/>
              </a:solidFill>
            </a:endParaRPr>
          </a:p>
        </p:txBody>
      </p:sp>
      <p:pic>
        <p:nvPicPr>
          <p:cNvPr id="11" name="Image 10">
            <a:extLst>
              <a:ext uri="{FF2B5EF4-FFF2-40B4-BE49-F238E27FC236}">
                <a16:creationId xmlns:a16="http://schemas.microsoft.com/office/drawing/2014/main" id="{C7BF37BF-4C8C-4457-ADD2-68C9F5AE56E2}"/>
              </a:ext>
            </a:extLst>
          </p:cNvPr>
          <p:cNvPicPr>
            <a:picLocks noChangeAspect="1"/>
          </p:cNvPicPr>
          <p:nvPr/>
        </p:nvPicPr>
        <p:blipFill>
          <a:blip r:embed="rId6"/>
          <a:stretch>
            <a:fillRect/>
          </a:stretch>
        </p:blipFill>
        <p:spPr>
          <a:xfrm>
            <a:off x="3356570" y="6081102"/>
            <a:ext cx="4095750" cy="804282"/>
          </a:xfrm>
          <a:prstGeom prst="rect">
            <a:avLst/>
          </a:prstGeom>
        </p:spPr>
      </p:pic>
      <p:sp>
        <p:nvSpPr>
          <p:cNvPr id="12" name="ZoneTexte 11">
            <a:extLst>
              <a:ext uri="{FF2B5EF4-FFF2-40B4-BE49-F238E27FC236}">
                <a16:creationId xmlns:a16="http://schemas.microsoft.com/office/drawing/2014/main" id="{90B809B8-3D9C-47DB-89CC-D6FBD61B7B03}"/>
              </a:ext>
            </a:extLst>
          </p:cNvPr>
          <p:cNvSpPr txBox="1"/>
          <p:nvPr/>
        </p:nvSpPr>
        <p:spPr>
          <a:xfrm>
            <a:off x="-3026" y="6269250"/>
            <a:ext cx="3476624" cy="400110"/>
          </a:xfrm>
          <a:prstGeom prst="rect">
            <a:avLst/>
          </a:prstGeom>
          <a:noFill/>
        </p:spPr>
        <p:txBody>
          <a:bodyPr wrap="square" rtlCol="1">
            <a:spAutoFit/>
          </a:bodyPr>
          <a:lstStyle/>
          <a:p>
            <a:r>
              <a:rPr lang="fr-FR" sz="2000" b="1" u="sng" dirty="0">
                <a:solidFill>
                  <a:srgbClr val="FF0000"/>
                </a:solidFill>
              </a:rPr>
              <a:t>Densité spectrale de puissance</a:t>
            </a:r>
            <a:endParaRPr lang="ar-DZ" sz="2000" b="1" u="sng" dirty="0">
              <a:solidFill>
                <a:srgbClr val="FF0000"/>
              </a:solidFill>
            </a:endParaRPr>
          </a:p>
        </p:txBody>
      </p:sp>
    </p:spTree>
    <p:extLst>
      <p:ext uri="{BB962C8B-B14F-4D97-AF65-F5344CB8AC3E}">
        <p14:creationId xmlns:p14="http://schemas.microsoft.com/office/powerpoint/2010/main" val="236602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92696"/>
            <a:ext cx="9144000" cy="1631216"/>
          </a:xfrm>
          <a:prstGeom prst="rect">
            <a:avLst/>
          </a:prstGeom>
          <a:noFill/>
        </p:spPr>
        <p:txBody>
          <a:bodyPr wrap="square" rtlCol="0">
            <a:spAutoFit/>
          </a:bodyPr>
          <a:lstStyle/>
          <a:p>
            <a:r>
              <a:rPr lang="fr-FR" sz="2000" b="1" u="sng" dirty="0">
                <a:solidFill>
                  <a:schemeClr val="accent2">
                    <a:lumMod val="75000"/>
                  </a:schemeClr>
                </a:solidFill>
              </a:rPr>
              <a:t>Exemple 3</a:t>
            </a:r>
          </a:p>
          <a:p>
            <a:pPr algn="just"/>
            <a:r>
              <a:rPr lang="fr-FR" sz="2000" dirty="0">
                <a:solidFill>
                  <a:srgbClr val="002060"/>
                </a:solidFill>
              </a:rPr>
              <a:t>Nous nous intéressons dans cet exemple à la mesure et l’enregistrement de données binaires générées par une source numérique. </a:t>
            </a:r>
            <a:r>
              <a:rPr lang="fr-FR" sz="2000" dirty="0">
                <a:solidFill>
                  <a:srgbClr val="0070C0"/>
                </a:solidFill>
              </a:rPr>
              <a:t>Plusieurs essais sont alors réalisés avec la même source et pendant le même intervalle de temps</a:t>
            </a:r>
            <a:r>
              <a:rPr lang="fr-FR" sz="2000" dirty="0">
                <a:solidFill>
                  <a:srgbClr val="7030A0"/>
                </a:solidFill>
              </a:rPr>
              <a:t>.  </a:t>
            </a:r>
            <a:r>
              <a:rPr lang="fr-FR" sz="2000" dirty="0">
                <a:solidFill>
                  <a:srgbClr val="00B050"/>
                </a:solidFill>
              </a:rPr>
              <a:t>Nous obtenons ainsi </a:t>
            </a:r>
            <a:r>
              <a:rPr lang="fr-FR" sz="2000" b="1" dirty="0">
                <a:solidFill>
                  <a:srgbClr val="00B050"/>
                </a:solidFill>
              </a:rPr>
              <a:t>un processus stochastique. </a:t>
            </a:r>
            <a:endParaRPr lang="fr-FR" sz="2000" b="1" u="sng" dirty="0"/>
          </a:p>
        </p:txBody>
      </p:sp>
      <p:sp>
        <p:nvSpPr>
          <p:cNvPr id="6" name="ZoneTexte 5">
            <a:extLst>
              <a:ext uri="{FF2B5EF4-FFF2-40B4-BE49-F238E27FC236}">
                <a16:creationId xmlns:a16="http://schemas.microsoft.com/office/drawing/2014/main" id="{9304B67C-8913-4E41-9BF1-65A8BB4F1A9B}"/>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EXEMPLES DE PROCESSUS STOCHASTIQUES</a:t>
            </a:r>
          </a:p>
        </p:txBody>
      </p:sp>
      <p:sp>
        <p:nvSpPr>
          <p:cNvPr id="7" name="ZoneTexte 6">
            <a:extLst>
              <a:ext uri="{FF2B5EF4-FFF2-40B4-BE49-F238E27FC236}">
                <a16:creationId xmlns:a16="http://schemas.microsoft.com/office/drawing/2014/main" id="{7D5C7256-67E7-4D01-9CCF-128A9EAF8C05}"/>
              </a:ext>
            </a:extLst>
          </p:cNvPr>
          <p:cNvSpPr txBox="1"/>
          <p:nvPr/>
        </p:nvSpPr>
        <p:spPr>
          <a:xfrm>
            <a:off x="0" y="6500663"/>
            <a:ext cx="9144000" cy="384721"/>
          </a:xfrm>
          <a:prstGeom prst="rect">
            <a:avLst/>
          </a:prstGeom>
          <a:noFill/>
        </p:spPr>
        <p:txBody>
          <a:bodyPr wrap="square" rtlCol="1">
            <a:spAutoFit/>
          </a:bodyPr>
          <a:lstStyle/>
          <a:p>
            <a:pPr algn="ctr"/>
            <a:r>
              <a:rPr lang="fr-FR" sz="1900" b="1" dirty="0">
                <a:solidFill>
                  <a:srgbClr val="C00000"/>
                </a:solidFill>
              </a:rPr>
              <a:t>Processus stochastique représentant données binaires aléatoires</a:t>
            </a:r>
            <a:endParaRPr lang="ar-DZ" sz="1900" b="1" dirty="0">
              <a:solidFill>
                <a:srgbClr val="C00000"/>
              </a:solidFill>
            </a:endParaRPr>
          </a:p>
        </p:txBody>
      </p:sp>
      <p:pic>
        <p:nvPicPr>
          <p:cNvPr id="2" name="Image 1">
            <a:extLst>
              <a:ext uri="{FF2B5EF4-FFF2-40B4-BE49-F238E27FC236}">
                <a16:creationId xmlns:a16="http://schemas.microsoft.com/office/drawing/2014/main" id="{A4332882-F668-49B7-88C0-A91080910B00}"/>
              </a:ext>
            </a:extLst>
          </p:cNvPr>
          <p:cNvPicPr>
            <a:picLocks noChangeAspect="1"/>
          </p:cNvPicPr>
          <p:nvPr/>
        </p:nvPicPr>
        <p:blipFill>
          <a:blip r:embed="rId2"/>
          <a:stretch>
            <a:fillRect/>
          </a:stretch>
        </p:blipFill>
        <p:spPr>
          <a:xfrm>
            <a:off x="1822906" y="2195512"/>
            <a:ext cx="5197365" cy="4356368"/>
          </a:xfrm>
          <a:prstGeom prst="rect">
            <a:avLst/>
          </a:prstGeom>
        </p:spPr>
      </p:pic>
    </p:spTree>
    <p:extLst>
      <p:ext uri="{BB962C8B-B14F-4D97-AF65-F5344CB8AC3E}">
        <p14:creationId xmlns:p14="http://schemas.microsoft.com/office/powerpoint/2010/main" val="8423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92696"/>
            <a:ext cx="9144000" cy="2246769"/>
          </a:xfrm>
          <a:prstGeom prst="rect">
            <a:avLst/>
          </a:prstGeom>
          <a:noFill/>
        </p:spPr>
        <p:txBody>
          <a:bodyPr wrap="square" rtlCol="0">
            <a:spAutoFit/>
          </a:bodyPr>
          <a:lstStyle/>
          <a:p>
            <a:r>
              <a:rPr lang="fr-FR" sz="2000" b="1" u="sng" dirty="0">
                <a:solidFill>
                  <a:schemeClr val="accent2">
                    <a:lumMod val="75000"/>
                  </a:schemeClr>
                </a:solidFill>
              </a:rPr>
              <a:t>Exemple 4</a:t>
            </a:r>
          </a:p>
          <a:p>
            <a:pPr algn="just"/>
            <a:r>
              <a:rPr lang="fr-FR" sz="2000" dirty="0">
                <a:solidFill>
                  <a:srgbClr val="7030A0"/>
                </a:solidFill>
              </a:rPr>
              <a:t>Rayleigh Fading Process ou Processus d’évanouissement de Rayleigh est causé par la réception par trajets multiples. L'antenne d’un téléphone mobile, par exemple,  reçoit un grand nombre, d'ondes réfléchies et diffusées (par exemple N). </a:t>
            </a:r>
            <a:r>
              <a:rPr lang="fr-FR" sz="2000" dirty="0">
                <a:solidFill>
                  <a:srgbClr val="002060"/>
                </a:solidFill>
              </a:rPr>
              <a:t>En raison des effets d'annulation d'onde, la puissance reçue instantanée vue par une antenne en mouvement devient une variable aléatoire, dépendante de l'emplacement de l'antenne. </a:t>
            </a:r>
            <a:r>
              <a:rPr lang="fr-FR" sz="2000" dirty="0">
                <a:solidFill>
                  <a:srgbClr val="00B050"/>
                </a:solidFill>
              </a:rPr>
              <a:t>C’est donc un processus aléatoire en tenant compte du temps</a:t>
            </a:r>
            <a:endParaRPr lang="fr-FR" sz="2000" b="1" u="sng" dirty="0">
              <a:solidFill>
                <a:srgbClr val="00B050"/>
              </a:solidFill>
            </a:endParaRPr>
          </a:p>
        </p:txBody>
      </p:sp>
      <p:sp>
        <p:nvSpPr>
          <p:cNvPr id="6" name="ZoneTexte 5">
            <a:extLst>
              <a:ext uri="{FF2B5EF4-FFF2-40B4-BE49-F238E27FC236}">
                <a16:creationId xmlns:a16="http://schemas.microsoft.com/office/drawing/2014/main" id="{9304B67C-8913-4E41-9BF1-65A8BB4F1A9B}"/>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EXEMPLES DE PROCESSUS STOCHASTIQUES</a:t>
            </a:r>
          </a:p>
        </p:txBody>
      </p:sp>
      <p:sp>
        <p:nvSpPr>
          <p:cNvPr id="7" name="ZoneTexte 6">
            <a:extLst>
              <a:ext uri="{FF2B5EF4-FFF2-40B4-BE49-F238E27FC236}">
                <a16:creationId xmlns:a16="http://schemas.microsoft.com/office/drawing/2014/main" id="{7D5C7256-67E7-4D01-9CCF-128A9EAF8C05}"/>
              </a:ext>
            </a:extLst>
          </p:cNvPr>
          <p:cNvSpPr txBox="1"/>
          <p:nvPr/>
        </p:nvSpPr>
        <p:spPr>
          <a:xfrm>
            <a:off x="0" y="6500663"/>
            <a:ext cx="9144000" cy="384721"/>
          </a:xfrm>
          <a:prstGeom prst="rect">
            <a:avLst/>
          </a:prstGeom>
          <a:noFill/>
        </p:spPr>
        <p:txBody>
          <a:bodyPr wrap="square" rtlCol="1">
            <a:spAutoFit/>
          </a:bodyPr>
          <a:lstStyle/>
          <a:p>
            <a:pPr algn="ctr"/>
            <a:r>
              <a:rPr lang="fr-FR" sz="1900" b="1" dirty="0">
                <a:solidFill>
                  <a:srgbClr val="C00000"/>
                </a:solidFill>
              </a:rPr>
              <a:t>Processus stochastique représentant Rayleigh Fading</a:t>
            </a:r>
            <a:endParaRPr lang="ar-DZ" sz="1900" b="1" dirty="0">
              <a:solidFill>
                <a:srgbClr val="C00000"/>
              </a:solidFill>
            </a:endParaRPr>
          </a:p>
        </p:txBody>
      </p:sp>
      <p:pic>
        <p:nvPicPr>
          <p:cNvPr id="3" name="Image 2">
            <a:extLst>
              <a:ext uri="{FF2B5EF4-FFF2-40B4-BE49-F238E27FC236}">
                <a16:creationId xmlns:a16="http://schemas.microsoft.com/office/drawing/2014/main" id="{7130BF5D-8FF3-4473-944A-3515C6AE53F7}"/>
              </a:ext>
            </a:extLst>
          </p:cNvPr>
          <p:cNvPicPr>
            <a:picLocks noChangeAspect="1"/>
          </p:cNvPicPr>
          <p:nvPr/>
        </p:nvPicPr>
        <p:blipFill>
          <a:blip r:embed="rId2"/>
          <a:stretch>
            <a:fillRect/>
          </a:stretch>
        </p:blipFill>
        <p:spPr>
          <a:xfrm>
            <a:off x="1850019" y="3047410"/>
            <a:ext cx="5158659" cy="3486298"/>
          </a:xfrm>
          <a:prstGeom prst="rect">
            <a:avLst/>
          </a:prstGeom>
        </p:spPr>
      </p:pic>
    </p:spTree>
    <p:extLst>
      <p:ext uri="{BB962C8B-B14F-4D97-AF65-F5344CB8AC3E}">
        <p14:creationId xmlns:p14="http://schemas.microsoft.com/office/powerpoint/2010/main" val="279235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95612" y="1400582"/>
            <a:ext cx="3152775" cy="552450"/>
          </a:xfrm>
          <a:prstGeom prst="rect">
            <a:avLst/>
          </a:prstGeom>
          <a:noFill/>
          <a:ln w="9525">
            <a:noFill/>
            <a:miter lim="800000"/>
            <a:headEnd/>
            <a:tailEnd/>
          </a:ln>
          <a:effectLst/>
        </p:spPr>
      </p:pic>
      <p:sp>
        <p:nvSpPr>
          <p:cNvPr id="6" name="ZoneTexte 5">
            <a:extLst>
              <a:ext uri="{FF2B5EF4-FFF2-40B4-BE49-F238E27FC236}">
                <a16:creationId xmlns:a16="http://schemas.microsoft.com/office/drawing/2014/main" id="{9304B67C-8913-4E41-9BF1-65A8BB4F1A9B}"/>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EXEMPLES DE PROCESSUS STOCHASTIQUES</a:t>
            </a:r>
          </a:p>
        </p:txBody>
      </p:sp>
      <p:sp>
        <p:nvSpPr>
          <p:cNvPr id="7" name="ZoneTexte 6">
            <a:extLst>
              <a:ext uri="{FF2B5EF4-FFF2-40B4-BE49-F238E27FC236}">
                <a16:creationId xmlns:a16="http://schemas.microsoft.com/office/drawing/2014/main" id="{E9E1412E-0882-4B00-95B6-E0DD9DF39A3F}"/>
              </a:ext>
            </a:extLst>
          </p:cNvPr>
          <p:cNvSpPr txBox="1"/>
          <p:nvPr/>
        </p:nvSpPr>
        <p:spPr>
          <a:xfrm>
            <a:off x="0" y="692696"/>
            <a:ext cx="9144000" cy="707886"/>
          </a:xfrm>
          <a:prstGeom prst="rect">
            <a:avLst/>
          </a:prstGeom>
          <a:noFill/>
        </p:spPr>
        <p:txBody>
          <a:bodyPr wrap="square" rtlCol="0">
            <a:spAutoFit/>
          </a:bodyPr>
          <a:lstStyle/>
          <a:p>
            <a:r>
              <a:rPr lang="fr-FR" sz="2000" b="1" u="sng" dirty="0">
                <a:solidFill>
                  <a:schemeClr val="accent2">
                    <a:lumMod val="75000"/>
                  </a:schemeClr>
                </a:solidFill>
              </a:rPr>
              <a:t>Exemple 5 :  </a:t>
            </a:r>
            <a:r>
              <a:rPr lang="fr-FR" sz="2000" dirty="0">
                <a:solidFill>
                  <a:srgbClr val="0070C0"/>
                </a:solidFill>
              </a:rPr>
              <a:t>Sinusoïde avec phase aléatoire</a:t>
            </a:r>
          </a:p>
          <a:p>
            <a:endParaRPr lang="fr-FR" sz="2000" b="1" u="sng" dirty="0">
              <a:solidFill>
                <a:schemeClr val="accent2">
                  <a:lumMod val="75000"/>
                </a:schemeClr>
              </a:solidFill>
            </a:endParaRPr>
          </a:p>
        </p:txBody>
      </p:sp>
      <p:pic>
        <p:nvPicPr>
          <p:cNvPr id="2" name="Image 1">
            <a:extLst>
              <a:ext uri="{FF2B5EF4-FFF2-40B4-BE49-F238E27FC236}">
                <a16:creationId xmlns:a16="http://schemas.microsoft.com/office/drawing/2014/main" id="{CDB64B4C-3149-4425-B2CA-4487A3431438}"/>
              </a:ext>
            </a:extLst>
          </p:cNvPr>
          <p:cNvPicPr>
            <a:picLocks noChangeAspect="1"/>
          </p:cNvPicPr>
          <p:nvPr/>
        </p:nvPicPr>
        <p:blipFill>
          <a:blip r:embed="rId3"/>
          <a:stretch>
            <a:fillRect/>
          </a:stretch>
        </p:blipFill>
        <p:spPr>
          <a:xfrm>
            <a:off x="1547664" y="2309812"/>
            <a:ext cx="5400600" cy="4376349"/>
          </a:xfrm>
          <a:prstGeom prst="rect">
            <a:avLst/>
          </a:prstGeom>
        </p:spPr>
      </p:pic>
    </p:spTree>
    <p:extLst>
      <p:ext uri="{BB962C8B-B14F-4D97-AF65-F5344CB8AC3E}">
        <p14:creationId xmlns:p14="http://schemas.microsoft.com/office/powerpoint/2010/main" val="6329943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4628</Words>
  <Application>Microsoft Office PowerPoint</Application>
  <PresentationFormat>Affichage à l'écran (4:3)</PresentationFormat>
  <Paragraphs>492</Paragraphs>
  <Slides>62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62</vt:i4>
      </vt:variant>
    </vt:vector>
  </HeadingPairs>
  <TitlesOfParts>
    <vt:vector size="66"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sts</dc:creator>
  <cp:lastModifiedBy>Noureddine</cp:lastModifiedBy>
  <cp:revision>122</cp:revision>
  <dcterms:created xsi:type="dcterms:W3CDTF">2018-01-02T12:13:44Z</dcterms:created>
  <dcterms:modified xsi:type="dcterms:W3CDTF">2021-02-18T22:48:29Z</dcterms:modified>
</cp:coreProperties>
</file>