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59" r:id="rId4"/>
    <p:sldId id="267" r:id="rId5"/>
    <p:sldId id="270" r:id="rId6"/>
    <p:sldId id="269" r:id="rId7"/>
    <p:sldId id="260" r:id="rId8"/>
    <p:sldId id="261" r:id="rId9"/>
    <p:sldId id="262" r:id="rId10"/>
    <p:sldId id="263" r:id="rId11"/>
    <p:sldId id="264" r:id="rId12"/>
    <p:sldId id="265" r:id="rId13"/>
    <p:sldId id="266"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469F"/>
    <a:srgbClr val="EEEE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53" autoAdjust="0"/>
    <p:restoredTop sz="94694"/>
  </p:normalViewPr>
  <p:slideViewPr>
    <p:cSldViewPr snapToGrid="0">
      <p:cViewPr varScale="1">
        <p:scale>
          <a:sx n="66" d="100"/>
          <a:sy n="66" d="100"/>
        </p:scale>
        <p:origin x="90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33C50-B847-4EEF-9A63-194BC8CFA143}"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DC6DB4-0B5E-402A-87CA-910511A5F87E}" type="slidenum">
              <a:rPr lang="en-US" smtClean="0"/>
              <a:t>‹N°›</a:t>
            </a:fld>
            <a:endParaRPr lang="en-US"/>
          </a:p>
        </p:txBody>
      </p:sp>
    </p:spTree>
    <p:extLst>
      <p:ext uri="{BB962C8B-B14F-4D97-AF65-F5344CB8AC3E}">
        <p14:creationId xmlns:p14="http://schemas.microsoft.com/office/powerpoint/2010/main" val="449972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3CF10-D843-8758-B93D-B5AB2DA04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056E43-6411-0E2E-BC6D-34A6BD861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95F7F-3462-34E1-38C7-DD7A81DCD7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1E143A-D191-7566-C1BE-02C89C40D12C}"/>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822477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0FD20-0A7F-96BB-1647-2D66B3703C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64C9DE-4BB6-BD21-1AEF-125A519B42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10252D-7F0B-F613-C257-025FE687988F}"/>
              </a:ext>
            </a:extLst>
          </p:cNvPr>
          <p:cNvSpPr>
            <a:spLocks noGrp="1"/>
          </p:cNvSpPr>
          <p:nvPr>
            <p:ph type="dt" sz="half" idx="10"/>
          </p:nvPr>
        </p:nvSpPr>
        <p:spPr/>
        <p:txBody>
          <a:bodyPr/>
          <a:lstStyle/>
          <a:p>
            <a:fld id="{BB60C082-AF6A-4A6A-BEB6-04939E158E23}" type="datetimeFigureOut">
              <a:rPr lang="en-US" smtClean="0"/>
              <a:t>12/9/2025</a:t>
            </a:fld>
            <a:endParaRPr lang="en-US"/>
          </a:p>
        </p:txBody>
      </p:sp>
      <p:sp>
        <p:nvSpPr>
          <p:cNvPr id="5" name="Footer Placeholder 4">
            <a:extLst>
              <a:ext uri="{FF2B5EF4-FFF2-40B4-BE49-F238E27FC236}">
                <a16:creationId xmlns:a16="http://schemas.microsoft.com/office/drawing/2014/main" id="{21DA7DFF-7284-09CF-2E69-35C60AFF8A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E353C-E4C5-E371-C9E5-519B7BE36E85}"/>
              </a:ext>
            </a:extLst>
          </p:cNvPr>
          <p:cNvSpPr>
            <a:spLocks noGrp="1"/>
          </p:cNvSpPr>
          <p:nvPr>
            <p:ph type="sldNum" sz="quarter" idx="12"/>
          </p:nvPr>
        </p:nvSpPr>
        <p:spPr/>
        <p:txBody>
          <a:bodyPr/>
          <a:lstStyle/>
          <a:p>
            <a:fld id="{51625974-72A8-470E-9921-0F5DB38046B2}" type="slidenum">
              <a:rPr lang="en-US" smtClean="0"/>
              <a:t>‹N°›</a:t>
            </a:fld>
            <a:endParaRPr lang="en-US"/>
          </a:p>
        </p:txBody>
      </p:sp>
    </p:spTree>
    <p:extLst>
      <p:ext uri="{BB962C8B-B14F-4D97-AF65-F5344CB8AC3E}">
        <p14:creationId xmlns:p14="http://schemas.microsoft.com/office/powerpoint/2010/main" val="3443931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C3018-9BE0-DA9E-D411-36205769AA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81F720-5489-BE53-2EC5-19A6B4B374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642000-CA73-1227-0C71-85D32BB0E698}"/>
              </a:ext>
            </a:extLst>
          </p:cNvPr>
          <p:cNvSpPr>
            <a:spLocks noGrp="1"/>
          </p:cNvSpPr>
          <p:nvPr>
            <p:ph type="dt" sz="half" idx="10"/>
          </p:nvPr>
        </p:nvSpPr>
        <p:spPr/>
        <p:txBody>
          <a:bodyPr/>
          <a:lstStyle/>
          <a:p>
            <a:fld id="{BB60C082-AF6A-4A6A-BEB6-04939E158E23}" type="datetimeFigureOut">
              <a:rPr lang="en-US" smtClean="0"/>
              <a:t>12/9/2025</a:t>
            </a:fld>
            <a:endParaRPr lang="en-US"/>
          </a:p>
        </p:txBody>
      </p:sp>
      <p:sp>
        <p:nvSpPr>
          <p:cNvPr id="5" name="Footer Placeholder 4">
            <a:extLst>
              <a:ext uri="{FF2B5EF4-FFF2-40B4-BE49-F238E27FC236}">
                <a16:creationId xmlns:a16="http://schemas.microsoft.com/office/drawing/2014/main" id="{15B40B70-19A7-E9DC-926D-2311C5188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C8878E-CCA7-3A21-C5C2-618B76620241}"/>
              </a:ext>
            </a:extLst>
          </p:cNvPr>
          <p:cNvSpPr>
            <a:spLocks noGrp="1"/>
          </p:cNvSpPr>
          <p:nvPr>
            <p:ph type="sldNum" sz="quarter" idx="12"/>
          </p:nvPr>
        </p:nvSpPr>
        <p:spPr/>
        <p:txBody>
          <a:bodyPr/>
          <a:lstStyle/>
          <a:p>
            <a:fld id="{51625974-72A8-470E-9921-0F5DB38046B2}" type="slidenum">
              <a:rPr lang="en-US" smtClean="0"/>
              <a:t>‹N°›</a:t>
            </a:fld>
            <a:endParaRPr lang="en-US"/>
          </a:p>
        </p:txBody>
      </p:sp>
    </p:spTree>
    <p:extLst>
      <p:ext uri="{BB962C8B-B14F-4D97-AF65-F5344CB8AC3E}">
        <p14:creationId xmlns:p14="http://schemas.microsoft.com/office/powerpoint/2010/main" val="3000105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6C355E-4D0A-E710-AF21-C41E4AFC4C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6572A5-E884-48ED-68A4-6BBD8205B8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CE43D-6E1B-5D6F-2CA6-85188D2E1967}"/>
              </a:ext>
            </a:extLst>
          </p:cNvPr>
          <p:cNvSpPr>
            <a:spLocks noGrp="1"/>
          </p:cNvSpPr>
          <p:nvPr>
            <p:ph type="dt" sz="half" idx="10"/>
          </p:nvPr>
        </p:nvSpPr>
        <p:spPr/>
        <p:txBody>
          <a:bodyPr/>
          <a:lstStyle/>
          <a:p>
            <a:fld id="{BB60C082-AF6A-4A6A-BEB6-04939E158E23}" type="datetimeFigureOut">
              <a:rPr lang="en-US" smtClean="0"/>
              <a:t>12/9/2025</a:t>
            </a:fld>
            <a:endParaRPr lang="en-US"/>
          </a:p>
        </p:txBody>
      </p:sp>
      <p:sp>
        <p:nvSpPr>
          <p:cNvPr id="5" name="Footer Placeholder 4">
            <a:extLst>
              <a:ext uri="{FF2B5EF4-FFF2-40B4-BE49-F238E27FC236}">
                <a16:creationId xmlns:a16="http://schemas.microsoft.com/office/drawing/2014/main" id="{8EB918BC-7FDE-9A9E-3E90-4A2C43FD2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A5580-A5AE-D84E-F481-B5DC12581391}"/>
              </a:ext>
            </a:extLst>
          </p:cNvPr>
          <p:cNvSpPr>
            <a:spLocks noGrp="1"/>
          </p:cNvSpPr>
          <p:nvPr>
            <p:ph type="sldNum" sz="quarter" idx="12"/>
          </p:nvPr>
        </p:nvSpPr>
        <p:spPr/>
        <p:txBody>
          <a:bodyPr/>
          <a:lstStyle/>
          <a:p>
            <a:fld id="{51625974-72A8-470E-9921-0F5DB38046B2}" type="slidenum">
              <a:rPr lang="en-US" smtClean="0"/>
              <a:t>‹N°›</a:t>
            </a:fld>
            <a:endParaRPr lang="en-US"/>
          </a:p>
        </p:txBody>
      </p:sp>
    </p:spTree>
    <p:extLst>
      <p:ext uri="{BB962C8B-B14F-4D97-AF65-F5344CB8AC3E}">
        <p14:creationId xmlns:p14="http://schemas.microsoft.com/office/powerpoint/2010/main" val="112896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95000"/>
            </a:srgbClr>
          </a:solidFill>
          <a:ln/>
        </p:spPr>
        <p:txBody>
          <a:bodyPr/>
          <a:lstStyle/>
          <a:p>
            <a:endParaRPr lang="LID4096" sz="1500"/>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597467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995263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939392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247204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553933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214835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29554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391242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91053-866F-4B38-BF63-7D9F2E59A0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74232A-0A16-E3B2-6F76-723789341D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4B9DF-D961-A987-887C-4C1FAF511F26}"/>
              </a:ext>
            </a:extLst>
          </p:cNvPr>
          <p:cNvSpPr>
            <a:spLocks noGrp="1"/>
          </p:cNvSpPr>
          <p:nvPr>
            <p:ph type="dt" sz="half" idx="10"/>
          </p:nvPr>
        </p:nvSpPr>
        <p:spPr/>
        <p:txBody>
          <a:bodyPr/>
          <a:lstStyle/>
          <a:p>
            <a:fld id="{BB60C082-AF6A-4A6A-BEB6-04939E158E23}" type="datetimeFigureOut">
              <a:rPr lang="en-US" smtClean="0"/>
              <a:t>12/9/2025</a:t>
            </a:fld>
            <a:endParaRPr lang="en-US"/>
          </a:p>
        </p:txBody>
      </p:sp>
      <p:sp>
        <p:nvSpPr>
          <p:cNvPr id="5" name="Footer Placeholder 4">
            <a:extLst>
              <a:ext uri="{FF2B5EF4-FFF2-40B4-BE49-F238E27FC236}">
                <a16:creationId xmlns:a16="http://schemas.microsoft.com/office/drawing/2014/main" id="{8B95BAEA-22AC-68B0-F1B0-E481265E59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AEAFB-E3CE-A974-0325-36931BF24B6B}"/>
              </a:ext>
            </a:extLst>
          </p:cNvPr>
          <p:cNvSpPr>
            <a:spLocks noGrp="1"/>
          </p:cNvSpPr>
          <p:nvPr>
            <p:ph type="sldNum" sz="quarter" idx="12"/>
          </p:nvPr>
        </p:nvSpPr>
        <p:spPr/>
        <p:txBody>
          <a:bodyPr/>
          <a:lstStyle/>
          <a:p>
            <a:fld id="{51625974-72A8-470E-9921-0F5DB38046B2}" type="slidenum">
              <a:rPr lang="en-US" smtClean="0"/>
              <a:t>‹N°›</a:t>
            </a:fld>
            <a:endParaRPr lang="en-US"/>
          </a:p>
        </p:txBody>
      </p:sp>
    </p:spTree>
    <p:extLst>
      <p:ext uri="{BB962C8B-B14F-4D97-AF65-F5344CB8AC3E}">
        <p14:creationId xmlns:p14="http://schemas.microsoft.com/office/powerpoint/2010/main" val="2329218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57798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18300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26BE1-4F1D-8B05-1F35-EA14E3596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273168-5551-B824-03D6-66276C3B6F0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B2EA7C-DB9D-C084-B459-67FA5F385F8D}"/>
              </a:ext>
            </a:extLst>
          </p:cNvPr>
          <p:cNvSpPr>
            <a:spLocks noGrp="1"/>
          </p:cNvSpPr>
          <p:nvPr>
            <p:ph type="dt" sz="half" idx="10"/>
          </p:nvPr>
        </p:nvSpPr>
        <p:spPr/>
        <p:txBody>
          <a:bodyPr/>
          <a:lstStyle/>
          <a:p>
            <a:fld id="{BB60C082-AF6A-4A6A-BEB6-04939E158E23}" type="datetimeFigureOut">
              <a:rPr lang="en-US" smtClean="0"/>
              <a:t>12/9/2025</a:t>
            </a:fld>
            <a:endParaRPr lang="en-US"/>
          </a:p>
        </p:txBody>
      </p:sp>
      <p:sp>
        <p:nvSpPr>
          <p:cNvPr id="5" name="Footer Placeholder 4">
            <a:extLst>
              <a:ext uri="{FF2B5EF4-FFF2-40B4-BE49-F238E27FC236}">
                <a16:creationId xmlns:a16="http://schemas.microsoft.com/office/drawing/2014/main" id="{58606FA7-5A7C-B153-6A55-A6E18C1EBE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FF033-08A0-17BD-B031-52A2BA9725C7}"/>
              </a:ext>
            </a:extLst>
          </p:cNvPr>
          <p:cNvSpPr>
            <a:spLocks noGrp="1"/>
          </p:cNvSpPr>
          <p:nvPr>
            <p:ph type="sldNum" sz="quarter" idx="12"/>
          </p:nvPr>
        </p:nvSpPr>
        <p:spPr/>
        <p:txBody>
          <a:bodyPr/>
          <a:lstStyle/>
          <a:p>
            <a:fld id="{51625974-72A8-470E-9921-0F5DB38046B2}" type="slidenum">
              <a:rPr lang="en-US" smtClean="0"/>
              <a:t>‹N°›</a:t>
            </a:fld>
            <a:endParaRPr lang="en-US"/>
          </a:p>
        </p:txBody>
      </p:sp>
    </p:spTree>
    <p:extLst>
      <p:ext uri="{BB962C8B-B14F-4D97-AF65-F5344CB8AC3E}">
        <p14:creationId xmlns:p14="http://schemas.microsoft.com/office/powerpoint/2010/main" val="442427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DF223-209B-D57A-4876-FC9CFA138B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EF0C8E-AA8B-E876-20EE-E007459EAD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D33899-5A36-28EC-D3DE-68963E42CE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8B89F5-FF80-6022-4E5B-C850BC800E06}"/>
              </a:ext>
            </a:extLst>
          </p:cNvPr>
          <p:cNvSpPr>
            <a:spLocks noGrp="1"/>
          </p:cNvSpPr>
          <p:nvPr>
            <p:ph type="dt" sz="half" idx="10"/>
          </p:nvPr>
        </p:nvSpPr>
        <p:spPr/>
        <p:txBody>
          <a:bodyPr/>
          <a:lstStyle/>
          <a:p>
            <a:fld id="{BB60C082-AF6A-4A6A-BEB6-04939E158E23}" type="datetimeFigureOut">
              <a:rPr lang="en-US" smtClean="0"/>
              <a:t>12/9/2025</a:t>
            </a:fld>
            <a:endParaRPr lang="en-US"/>
          </a:p>
        </p:txBody>
      </p:sp>
      <p:sp>
        <p:nvSpPr>
          <p:cNvPr id="6" name="Footer Placeholder 5">
            <a:extLst>
              <a:ext uri="{FF2B5EF4-FFF2-40B4-BE49-F238E27FC236}">
                <a16:creationId xmlns:a16="http://schemas.microsoft.com/office/drawing/2014/main" id="{392B516B-1AAB-6942-EE9C-BF8B0BF8ED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B7B3FB-D060-69FD-C9C0-1268FBF256A7}"/>
              </a:ext>
            </a:extLst>
          </p:cNvPr>
          <p:cNvSpPr>
            <a:spLocks noGrp="1"/>
          </p:cNvSpPr>
          <p:nvPr>
            <p:ph type="sldNum" sz="quarter" idx="12"/>
          </p:nvPr>
        </p:nvSpPr>
        <p:spPr/>
        <p:txBody>
          <a:bodyPr/>
          <a:lstStyle/>
          <a:p>
            <a:fld id="{51625974-72A8-470E-9921-0F5DB38046B2}" type="slidenum">
              <a:rPr lang="en-US" smtClean="0"/>
              <a:t>‹N°›</a:t>
            </a:fld>
            <a:endParaRPr lang="en-US"/>
          </a:p>
        </p:txBody>
      </p:sp>
    </p:spTree>
    <p:extLst>
      <p:ext uri="{BB962C8B-B14F-4D97-AF65-F5344CB8AC3E}">
        <p14:creationId xmlns:p14="http://schemas.microsoft.com/office/powerpoint/2010/main" val="4085055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65A9C-D4D2-73EB-CE6E-FC4AF28F1E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47021E-CB05-ACAA-8B51-32A7A9DDA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E1B9D3-0C59-BC1A-E9EB-B913AF5963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B1C8C2-F015-0860-38C2-73BECE1E43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E67224-2207-502F-D60B-2412C15CE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FA04E8-5622-4045-F434-EBCA0B5BF4F8}"/>
              </a:ext>
            </a:extLst>
          </p:cNvPr>
          <p:cNvSpPr>
            <a:spLocks noGrp="1"/>
          </p:cNvSpPr>
          <p:nvPr>
            <p:ph type="dt" sz="half" idx="10"/>
          </p:nvPr>
        </p:nvSpPr>
        <p:spPr/>
        <p:txBody>
          <a:bodyPr/>
          <a:lstStyle/>
          <a:p>
            <a:fld id="{BB60C082-AF6A-4A6A-BEB6-04939E158E23}" type="datetimeFigureOut">
              <a:rPr lang="en-US" smtClean="0"/>
              <a:t>12/9/2025</a:t>
            </a:fld>
            <a:endParaRPr lang="en-US"/>
          </a:p>
        </p:txBody>
      </p:sp>
      <p:sp>
        <p:nvSpPr>
          <p:cNvPr id="8" name="Footer Placeholder 7">
            <a:extLst>
              <a:ext uri="{FF2B5EF4-FFF2-40B4-BE49-F238E27FC236}">
                <a16:creationId xmlns:a16="http://schemas.microsoft.com/office/drawing/2014/main" id="{9C8141A8-6D7E-9C21-E192-EA2D5D98BC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978AB9-32A4-9BE0-ED9B-F4DE91084478}"/>
              </a:ext>
            </a:extLst>
          </p:cNvPr>
          <p:cNvSpPr>
            <a:spLocks noGrp="1"/>
          </p:cNvSpPr>
          <p:nvPr>
            <p:ph type="sldNum" sz="quarter" idx="12"/>
          </p:nvPr>
        </p:nvSpPr>
        <p:spPr/>
        <p:txBody>
          <a:bodyPr/>
          <a:lstStyle/>
          <a:p>
            <a:fld id="{51625974-72A8-470E-9921-0F5DB38046B2}" type="slidenum">
              <a:rPr lang="en-US" smtClean="0"/>
              <a:t>‹N°›</a:t>
            </a:fld>
            <a:endParaRPr lang="en-US"/>
          </a:p>
        </p:txBody>
      </p:sp>
    </p:spTree>
    <p:extLst>
      <p:ext uri="{BB962C8B-B14F-4D97-AF65-F5344CB8AC3E}">
        <p14:creationId xmlns:p14="http://schemas.microsoft.com/office/powerpoint/2010/main" val="2721273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9EA5A-025A-AD14-BF7D-36B9AA82B2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318360-6FB0-6163-6363-68D1C027C5D7}"/>
              </a:ext>
            </a:extLst>
          </p:cNvPr>
          <p:cNvSpPr>
            <a:spLocks noGrp="1"/>
          </p:cNvSpPr>
          <p:nvPr>
            <p:ph type="dt" sz="half" idx="10"/>
          </p:nvPr>
        </p:nvSpPr>
        <p:spPr/>
        <p:txBody>
          <a:bodyPr/>
          <a:lstStyle/>
          <a:p>
            <a:fld id="{BB60C082-AF6A-4A6A-BEB6-04939E158E23}" type="datetimeFigureOut">
              <a:rPr lang="en-US" smtClean="0"/>
              <a:t>12/9/2025</a:t>
            </a:fld>
            <a:endParaRPr lang="en-US"/>
          </a:p>
        </p:txBody>
      </p:sp>
      <p:sp>
        <p:nvSpPr>
          <p:cNvPr id="4" name="Footer Placeholder 3">
            <a:extLst>
              <a:ext uri="{FF2B5EF4-FFF2-40B4-BE49-F238E27FC236}">
                <a16:creationId xmlns:a16="http://schemas.microsoft.com/office/drawing/2014/main" id="{E5C03675-3127-4B35-FB0A-1DA8B63CC0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62111D-143C-816F-B058-600933F93C06}"/>
              </a:ext>
            </a:extLst>
          </p:cNvPr>
          <p:cNvSpPr>
            <a:spLocks noGrp="1"/>
          </p:cNvSpPr>
          <p:nvPr>
            <p:ph type="sldNum" sz="quarter" idx="12"/>
          </p:nvPr>
        </p:nvSpPr>
        <p:spPr/>
        <p:txBody>
          <a:bodyPr/>
          <a:lstStyle/>
          <a:p>
            <a:fld id="{51625974-72A8-470E-9921-0F5DB38046B2}" type="slidenum">
              <a:rPr lang="en-US" smtClean="0"/>
              <a:t>‹N°›</a:t>
            </a:fld>
            <a:endParaRPr lang="en-US"/>
          </a:p>
        </p:txBody>
      </p:sp>
    </p:spTree>
    <p:extLst>
      <p:ext uri="{BB962C8B-B14F-4D97-AF65-F5344CB8AC3E}">
        <p14:creationId xmlns:p14="http://schemas.microsoft.com/office/powerpoint/2010/main" val="2404244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ADD4DC-6E89-74CA-2F14-F427F8EEDBA3}"/>
              </a:ext>
            </a:extLst>
          </p:cNvPr>
          <p:cNvSpPr>
            <a:spLocks noGrp="1"/>
          </p:cNvSpPr>
          <p:nvPr>
            <p:ph type="dt" sz="half" idx="10"/>
          </p:nvPr>
        </p:nvSpPr>
        <p:spPr/>
        <p:txBody>
          <a:bodyPr/>
          <a:lstStyle/>
          <a:p>
            <a:fld id="{BB60C082-AF6A-4A6A-BEB6-04939E158E23}" type="datetimeFigureOut">
              <a:rPr lang="en-US" smtClean="0"/>
              <a:t>12/9/2025</a:t>
            </a:fld>
            <a:endParaRPr lang="en-US"/>
          </a:p>
        </p:txBody>
      </p:sp>
      <p:sp>
        <p:nvSpPr>
          <p:cNvPr id="3" name="Footer Placeholder 2">
            <a:extLst>
              <a:ext uri="{FF2B5EF4-FFF2-40B4-BE49-F238E27FC236}">
                <a16:creationId xmlns:a16="http://schemas.microsoft.com/office/drawing/2014/main" id="{1DEB3C6C-8777-15EE-5BF9-13806A864E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C17DE4-D65C-54BA-336D-D406DF9DC0F2}"/>
              </a:ext>
            </a:extLst>
          </p:cNvPr>
          <p:cNvSpPr>
            <a:spLocks noGrp="1"/>
          </p:cNvSpPr>
          <p:nvPr>
            <p:ph type="sldNum" sz="quarter" idx="12"/>
          </p:nvPr>
        </p:nvSpPr>
        <p:spPr/>
        <p:txBody>
          <a:bodyPr/>
          <a:lstStyle/>
          <a:p>
            <a:fld id="{51625974-72A8-470E-9921-0F5DB38046B2}" type="slidenum">
              <a:rPr lang="en-US" smtClean="0"/>
              <a:t>‹N°›</a:t>
            </a:fld>
            <a:endParaRPr lang="en-US"/>
          </a:p>
        </p:txBody>
      </p:sp>
    </p:spTree>
    <p:extLst>
      <p:ext uri="{BB962C8B-B14F-4D97-AF65-F5344CB8AC3E}">
        <p14:creationId xmlns:p14="http://schemas.microsoft.com/office/powerpoint/2010/main" val="3593049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90904-BF30-C56B-F2A3-FC3E023AAA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831F39-05E2-8C7F-4564-89E74FB8E9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E01BE4-DBDE-1F3A-AABD-548DBB207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4FF73E-FD72-C44E-51F6-D035F8EEB044}"/>
              </a:ext>
            </a:extLst>
          </p:cNvPr>
          <p:cNvSpPr>
            <a:spLocks noGrp="1"/>
          </p:cNvSpPr>
          <p:nvPr>
            <p:ph type="dt" sz="half" idx="10"/>
          </p:nvPr>
        </p:nvSpPr>
        <p:spPr/>
        <p:txBody>
          <a:bodyPr/>
          <a:lstStyle/>
          <a:p>
            <a:fld id="{BB60C082-AF6A-4A6A-BEB6-04939E158E23}" type="datetimeFigureOut">
              <a:rPr lang="en-US" smtClean="0"/>
              <a:t>12/9/2025</a:t>
            </a:fld>
            <a:endParaRPr lang="en-US"/>
          </a:p>
        </p:txBody>
      </p:sp>
      <p:sp>
        <p:nvSpPr>
          <p:cNvPr id="6" name="Footer Placeholder 5">
            <a:extLst>
              <a:ext uri="{FF2B5EF4-FFF2-40B4-BE49-F238E27FC236}">
                <a16:creationId xmlns:a16="http://schemas.microsoft.com/office/drawing/2014/main" id="{0159A4FE-AFA8-DBE8-58A3-DB1A6BFA33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349837-DB7A-BAC1-1BE7-E0B67046D194}"/>
              </a:ext>
            </a:extLst>
          </p:cNvPr>
          <p:cNvSpPr>
            <a:spLocks noGrp="1"/>
          </p:cNvSpPr>
          <p:nvPr>
            <p:ph type="sldNum" sz="quarter" idx="12"/>
          </p:nvPr>
        </p:nvSpPr>
        <p:spPr/>
        <p:txBody>
          <a:bodyPr/>
          <a:lstStyle/>
          <a:p>
            <a:fld id="{51625974-72A8-470E-9921-0F5DB38046B2}" type="slidenum">
              <a:rPr lang="en-US" smtClean="0"/>
              <a:t>‹N°›</a:t>
            </a:fld>
            <a:endParaRPr lang="en-US"/>
          </a:p>
        </p:txBody>
      </p:sp>
    </p:spTree>
    <p:extLst>
      <p:ext uri="{BB962C8B-B14F-4D97-AF65-F5344CB8AC3E}">
        <p14:creationId xmlns:p14="http://schemas.microsoft.com/office/powerpoint/2010/main" val="1687020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65AB5-5BCA-5AE5-8136-D1DF9F7D4A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C1C4BE-2876-4915-470F-8762EB6D0A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998CA4-C9C3-BFB0-3315-B06E088730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BC7EE8-7A87-95ED-EDB4-4C92E8A7E22C}"/>
              </a:ext>
            </a:extLst>
          </p:cNvPr>
          <p:cNvSpPr>
            <a:spLocks noGrp="1"/>
          </p:cNvSpPr>
          <p:nvPr>
            <p:ph type="dt" sz="half" idx="10"/>
          </p:nvPr>
        </p:nvSpPr>
        <p:spPr/>
        <p:txBody>
          <a:bodyPr/>
          <a:lstStyle/>
          <a:p>
            <a:fld id="{BB60C082-AF6A-4A6A-BEB6-04939E158E23}" type="datetimeFigureOut">
              <a:rPr lang="en-US" smtClean="0"/>
              <a:t>12/9/2025</a:t>
            </a:fld>
            <a:endParaRPr lang="en-US"/>
          </a:p>
        </p:txBody>
      </p:sp>
      <p:sp>
        <p:nvSpPr>
          <p:cNvPr id="6" name="Footer Placeholder 5">
            <a:extLst>
              <a:ext uri="{FF2B5EF4-FFF2-40B4-BE49-F238E27FC236}">
                <a16:creationId xmlns:a16="http://schemas.microsoft.com/office/drawing/2014/main" id="{9B5B8004-777F-B000-F17E-B649256865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DCECD7-D80A-F52E-CD97-F13EAF24A64F}"/>
              </a:ext>
            </a:extLst>
          </p:cNvPr>
          <p:cNvSpPr>
            <a:spLocks noGrp="1"/>
          </p:cNvSpPr>
          <p:nvPr>
            <p:ph type="sldNum" sz="quarter" idx="12"/>
          </p:nvPr>
        </p:nvSpPr>
        <p:spPr/>
        <p:txBody>
          <a:bodyPr/>
          <a:lstStyle/>
          <a:p>
            <a:fld id="{51625974-72A8-470E-9921-0F5DB38046B2}" type="slidenum">
              <a:rPr lang="en-US" smtClean="0"/>
              <a:t>‹N°›</a:t>
            </a:fld>
            <a:endParaRPr lang="en-US"/>
          </a:p>
        </p:txBody>
      </p:sp>
    </p:spTree>
    <p:extLst>
      <p:ext uri="{BB962C8B-B14F-4D97-AF65-F5344CB8AC3E}">
        <p14:creationId xmlns:p14="http://schemas.microsoft.com/office/powerpoint/2010/main" val="3392978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703B0B-DE33-82E2-A03A-0AB3D5CFE6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0A9C80-6F10-A3E8-3E04-9EA721EAFE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73966C-0211-1571-B7C2-2F90BEAF37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60C082-AF6A-4A6A-BEB6-04939E158E23}" type="datetimeFigureOut">
              <a:rPr lang="en-US" smtClean="0"/>
              <a:t>12/9/2025</a:t>
            </a:fld>
            <a:endParaRPr lang="en-US"/>
          </a:p>
        </p:txBody>
      </p:sp>
      <p:sp>
        <p:nvSpPr>
          <p:cNvPr id="5" name="Footer Placeholder 4">
            <a:extLst>
              <a:ext uri="{FF2B5EF4-FFF2-40B4-BE49-F238E27FC236}">
                <a16:creationId xmlns:a16="http://schemas.microsoft.com/office/drawing/2014/main" id="{E52DAE2C-07BB-F2FF-9F19-90720CCB4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D3C685B-518C-1FAE-22B7-84FB8FB59D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625974-72A8-470E-9921-0F5DB38046B2}" type="slidenum">
              <a:rPr lang="en-US" smtClean="0"/>
              <a:t>‹N°›</a:t>
            </a:fld>
            <a:endParaRPr lang="en-US"/>
          </a:p>
        </p:txBody>
      </p:sp>
    </p:spTree>
    <p:extLst>
      <p:ext uri="{BB962C8B-B14F-4D97-AF65-F5344CB8AC3E}">
        <p14:creationId xmlns:p14="http://schemas.microsoft.com/office/powerpoint/2010/main" val="3104673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notesSlide" Target="../notesSlides/notesSlide9.xml"/><Relationship Id="rId16"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svg"/><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28.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31.png"/><Relationship Id="rId2" Type="http://schemas.openxmlformats.org/officeDocument/2006/relationships/notesSlide" Target="../notesSlides/notesSlide10.xml"/><Relationship Id="rId16"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29.png"/><Relationship Id="rId10" Type="http://schemas.openxmlformats.org/officeDocument/2006/relationships/image" Target="../media/image39.png"/><Relationship Id="rId19" Type="http://schemas.openxmlformats.org/officeDocument/2006/relationships/image" Target="../media/image44.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sv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44.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sv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1.xml"/><Relationship Id="rId5" Type="http://schemas.openxmlformats.org/officeDocument/2006/relationships/image" Target="../media/image1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5.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7514C8-17CC-8A67-8FED-0DFD3E9917D7}"/>
              </a:ext>
            </a:extLst>
          </p:cNvPr>
          <p:cNvSpPr/>
          <p:nvPr/>
        </p:nvSpPr>
        <p:spPr>
          <a:xfrm>
            <a:off x="10038303" y="6270171"/>
            <a:ext cx="2153697" cy="587829"/>
          </a:xfrm>
          <a:prstGeom prst="rect">
            <a:avLst/>
          </a:prstGeom>
          <a:solidFill>
            <a:srgbClr val="EEEE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0" descr="preencoded.png"/>
          <p:cNvPicPr>
            <a:picLocks noChangeAspect="1"/>
          </p:cNvPicPr>
          <p:nvPr/>
        </p:nvPicPr>
        <p:blipFill>
          <a:blip r:embed="rId3"/>
          <a:stretch>
            <a:fillRect/>
          </a:stretch>
        </p:blipFill>
        <p:spPr>
          <a:xfrm>
            <a:off x="12252960" y="0"/>
            <a:ext cx="4572000" cy="6858000"/>
          </a:xfrm>
          <a:prstGeom prst="rect">
            <a:avLst/>
          </a:prstGeom>
        </p:spPr>
      </p:pic>
      <p:sp>
        <p:nvSpPr>
          <p:cNvPr id="3" name="Text 0"/>
          <p:cNvSpPr/>
          <p:nvPr/>
        </p:nvSpPr>
        <p:spPr>
          <a:xfrm>
            <a:off x="661492" y="2614414"/>
            <a:ext cx="6297018" cy="1131438"/>
          </a:xfrm>
          <a:prstGeom prst="rect">
            <a:avLst/>
          </a:prstGeom>
          <a:noFill/>
          <a:ln/>
        </p:spPr>
        <p:txBody>
          <a:bodyPr wrap="square" lIns="0" tIns="0" rIns="0" bIns="0" rtlCol="0" anchor="t"/>
          <a:lstStyle/>
          <a:p>
            <a:pPr>
              <a:lnSpc>
                <a:spcPts val="4625"/>
              </a:lnSpc>
            </a:pPr>
            <a:r>
              <a:rPr lang="fr-FR" sz="3708" b="1" dirty="0">
                <a:solidFill>
                  <a:srgbClr val="231971"/>
                </a:solidFill>
                <a:latin typeface="Outfit Extra Bold" panose="020B0604020202020204" charset="0"/>
              </a:rPr>
              <a:t>Impact de l’IA Générative</a:t>
            </a:r>
          </a:p>
          <a:p>
            <a:pPr>
              <a:lnSpc>
                <a:spcPts val="4625"/>
              </a:lnSpc>
            </a:pPr>
            <a:r>
              <a:rPr lang="fr-FR" sz="3708" b="1" dirty="0">
                <a:solidFill>
                  <a:srgbClr val="231971"/>
                </a:solidFill>
                <a:latin typeface="Outfit Extra Bold" panose="020B0604020202020204" charset="0"/>
              </a:rPr>
              <a:t> (ex : </a:t>
            </a:r>
            <a:r>
              <a:rPr lang="fr-FR" sz="3708" b="1" dirty="0" err="1">
                <a:solidFill>
                  <a:srgbClr val="231971"/>
                </a:solidFill>
                <a:latin typeface="Outfit Extra Bold" panose="020B0604020202020204" charset="0"/>
              </a:rPr>
              <a:t>ChatGPT</a:t>
            </a:r>
            <a:r>
              <a:rPr lang="fr-FR" sz="3708" b="1" dirty="0">
                <a:solidFill>
                  <a:srgbClr val="231971"/>
                </a:solidFill>
                <a:latin typeface="Outfit Extra Bold" panose="020B0604020202020204" charset="0"/>
              </a:rPr>
              <a:t>) sur les EIAH</a:t>
            </a:r>
            <a:endParaRPr lang="en-US" sz="3708" b="1" dirty="0">
              <a:solidFill>
                <a:srgbClr val="231971"/>
              </a:solidFill>
              <a:latin typeface="Outfit Extra Bold" panose="020B0604020202020204" charset="0"/>
              <a:ea typeface="Outfit Extra Bold" pitchFamily="34" charset="-122"/>
              <a:cs typeface="Outfit Extra Bold" pitchFamily="34" charset="-120"/>
            </a:endParaRPr>
          </a:p>
          <a:p>
            <a:pPr>
              <a:lnSpc>
                <a:spcPts val="4625"/>
              </a:lnSpc>
            </a:pPr>
            <a:endParaRPr lang="en-US" sz="3708" dirty="0"/>
          </a:p>
        </p:txBody>
      </p:sp>
      <p:sp>
        <p:nvSpPr>
          <p:cNvPr id="4" name="Text 1"/>
          <p:cNvSpPr/>
          <p:nvPr/>
        </p:nvSpPr>
        <p:spPr>
          <a:xfrm>
            <a:off x="661492" y="4638080"/>
            <a:ext cx="6297018" cy="907257"/>
          </a:xfrm>
          <a:prstGeom prst="rect">
            <a:avLst/>
          </a:prstGeom>
          <a:noFill/>
          <a:ln/>
        </p:spPr>
        <p:txBody>
          <a:bodyPr wrap="square" lIns="0" tIns="0" rIns="0" bIns="0" rtlCol="0" anchor="t"/>
          <a:lstStyle/>
          <a:p>
            <a:pPr>
              <a:lnSpc>
                <a:spcPts val="2375"/>
              </a:lnSpc>
            </a:pPr>
            <a:r>
              <a:rPr lang="fr-FR" sz="1500" dirty="0" err="1">
                <a:solidFill>
                  <a:srgbClr val="2A2742"/>
                </a:solidFill>
                <a:latin typeface="Arimo" pitchFamily="34" charset="0"/>
                <a:ea typeface="Arimo" pitchFamily="34" charset="-122"/>
                <a:cs typeface="Arimo" pitchFamily="34" charset="-120"/>
              </a:rPr>
              <a:t>Explorercomment</a:t>
            </a:r>
            <a:r>
              <a:rPr lang="fr-FR" sz="1500" dirty="0">
                <a:solidFill>
                  <a:srgbClr val="2A2742"/>
                </a:solidFill>
                <a:latin typeface="Arimo" pitchFamily="34" charset="0"/>
                <a:ea typeface="Arimo" pitchFamily="34" charset="-122"/>
                <a:cs typeface="Arimo" pitchFamily="34" charset="-120"/>
              </a:rPr>
              <a:t> les modèles d'IA de pointe tels que </a:t>
            </a:r>
            <a:r>
              <a:rPr lang="fr-FR" sz="1500" dirty="0" err="1">
                <a:solidFill>
                  <a:srgbClr val="2A2742"/>
                </a:solidFill>
                <a:latin typeface="Arimo" pitchFamily="34" charset="0"/>
                <a:ea typeface="Arimo" pitchFamily="34" charset="-122"/>
                <a:cs typeface="Arimo" pitchFamily="34" charset="-120"/>
              </a:rPr>
              <a:t>ChatGPT</a:t>
            </a:r>
            <a:r>
              <a:rPr lang="fr-FR" sz="1500" dirty="0">
                <a:solidFill>
                  <a:srgbClr val="2A2742"/>
                </a:solidFill>
                <a:latin typeface="Arimo" pitchFamily="34" charset="0"/>
                <a:ea typeface="Arimo" pitchFamily="34" charset="-122"/>
                <a:cs typeface="Arimo" pitchFamily="34" charset="-120"/>
              </a:rPr>
              <a:t> transforment les systèmes de tutorat </a:t>
            </a:r>
            <a:r>
              <a:rPr lang="fr-FR" sz="1500" dirty="0" err="1">
                <a:solidFill>
                  <a:srgbClr val="2A2742"/>
                </a:solidFill>
                <a:latin typeface="Arimo" pitchFamily="34" charset="0"/>
                <a:ea typeface="Arimo" pitchFamily="34" charset="-122"/>
                <a:cs typeface="Arimo" pitchFamily="34" charset="-120"/>
              </a:rPr>
              <a:t>intelligentset</a:t>
            </a:r>
            <a:r>
              <a:rPr lang="fr-FR" sz="1500" dirty="0">
                <a:solidFill>
                  <a:srgbClr val="2A2742"/>
                </a:solidFill>
                <a:latin typeface="Arimo" pitchFamily="34" charset="0"/>
                <a:ea typeface="Arimo" pitchFamily="34" charset="-122"/>
                <a:cs typeface="Arimo" pitchFamily="34" charset="-120"/>
              </a:rPr>
              <a:t> l'interaction homme-machine dans le domaine de l'éducation</a:t>
            </a:r>
            <a:r>
              <a:rPr lang="en-US" sz="1500" dirty="0">
                <a:solidFill>
                  <a:srgbClr val="2A2742"/>
                </a:solidFill>
                <a:latin typeface="Arimo" pitchFamily="34" charset="0"/>
                <a:ea typeface="Arimo" pitchFamily="34" charset="-122"/>
                <a:cs typeface="Arimo" pitchFamily="34" charset="-120"/>
              </a:rPr>
              <a:t>.</a:t>
            </a:r>
            <a:endParaRPr lang="en-US" sz="1500" dirty="0"/>
          </a:p>
        </p:txBody>
      </p:sp>
      <p:pic>
        <p:nvPicPr>
          <p:cNvPr id="5" name="Image 0" descr="preencoded.png">
            <a:extLst>
              <a:ext uri="{FF2B5EF4-FFF2-40B4-BE49-F238E27FC236}">
                <a16:creationId xmlns:a16="http://schemas.microsoft.com/office/drawing/2014/main" id="{E1F71CFC-AFC4-4415-D406-43779643B0D7}"/>
              </a:ext>
            </a:extLst>
          </p:cNvPr>
          <p:cNvPicPr>
            <a:picLocks noChangeAspect="1"/>
          </p:cNvPicPr>
          <p:nvPr/>
        </p:nvPicPr>
        <p:blipFill>
          <a:blip r:embed="rId4"/>
          <a:stretch>
            <a:fillRect/>
          </a:stretch>
        </p:blipFill>
        <p:spPr>
          <a:xfrm>
            <a:off x="-12573000" y="0"/>
            <a:ext cx="12192000" cy="2362696"/>
          </a:xfrm>
          <a:prstGeom prst="rect">
            <a:avLst/>
          </a:prstGeom>
        </p:spPr>
      </p:pic>
      <p:sp>
        <p:nvSpPr>
          <p:cNvPr id="6" name="Text 1">
            <a:extLst>
              <a:ext uri="{FF2B5EF4-FFF2-40B4-BE49-F238E27FC236}">
                <a16:creationId xmlns:a16="http://schemas.microsoft.com/office/drawing/2014/main" id="{735E79F7-84A5-2F3F-F3F0-1C764648FEE6}"/>
              </a:ext>
            </a:extLst>
          </p:cNvPr>
          <p:cNvSpPr/>
          <p:nvPr/>
        </p:nvSpPr>
        <p:spPr>
          <a:xfrm>
            <a:off x="79375" y="156540"/>
            <a:ext cx="7223125" cy="2063381"/>
          </a:xfrm>
          <a:prstGeom prst="rect">
            <a:avLst/>
          </a:prstGeom>
          <a:noFill/>
          <a:ln/>
        </p:spPr>
        <p:txBody>
          <a:bodyPr wrap="square" lIns="0" tIns="0" rIns="0" bIns="0" rtlCol="0" anchor="t"/>
          <a:lstStyle/>
          <a:p>
            <a:pPr algn="ctr"/>
            <a:r>
              <a:rPr lang="en-US" sz="3667" u="sng" dirty="0"/>
              <a:t>Exposé – Master 2 IATI | Module </a:t>
            </a:r>
          </a:p>
          <a:p>
            <a:pPr algn="ctr"/>
            <a:r>
              <a:rPr lang="en-US" sz="3667" u="sng" dirty="0"/>
              <a:t>Environnement </a:t>
            </a:r>
            <a:r>
              <a:rPr lang="en-US" sz="3667" u="sng" dirty="0" err="1"/>
              <a:t>informatique</a:t>
            </a:r>
            <a:r>
              <a:rPr lang="en-US" sz="3667" u="sng" dirty="0"/>
              <a:t> pour </a:t>
            </a:r>
            <a:r>
              <a:rPr lang="en-US" sz="3667" u="sng" dirty="0" err="1"/>
              <a:t>l’apprentissage</a:t>
            </a:r>
            <a:r>
              <a:rPr lang="en-US" sz="3667" u="sng" dirty="0"/>
              <a:t> </a:t>
            </a:r>
            <a:r>
              <a:rPr lang="en-US" sz="3667" u="sng" dirty="0" err="1"/>
              <a:t>humain</a:t>
            </a:r>
            <a:r>
              <a:rPr lang="en-US" sz="3667" u="sng" dirty="0"/>
              <a:t> </a:t>
            </a:r>
          </a:p>
        </p:txBody>
      </p:sp>
      <p:sp>
        <p:nvSpPr>
          <p:cNvPr id="8" name="Text 1">
            <a:extLst>
              <a:ext uri="{FF2B5EF4-FFF2-40B4-BE49-F238E27FC236}">
                <a16:creationId xmlns:a16="http://schemas.microsoft.com/office/drawing/2014/main" id="{50301BEF-A488-04BE-CA8D-096BDDFDD1D7}"/>
              </a:ext>
            </a:extLst>
          </p:cNvPr>
          <p:cNvSpPr/>
          <p:nvPr/>
        </p:nvSpPr>
        <p:spPr>
          <a:xfrm>
            <a:off x="661492" y="5963499"/>
            <a:ext cx="6297018" cy="613343"/>
          </a:xfrm>
          <a:prstGeom prst="rect">
            <a:avLst/>
          </a:prstGeom>
          <a:noFill/>
          <a:ln/>
        </p:spPr>
        <p:txBody>
          <a:bodyPr wrap="square" lIns="0" tIns="0" rIns="0" bIns="0" rtlCol="0" anchor="t"/>
          <a:lstStyle/>
          <a:p>
            <a:pPr>
              <a:lnSpc>
                <a:spcPts val="2375"/>
              </a:lnSpc>
            </a:pPr>
            <a:r>
              <a:rPr lang="fr-FR" sz="1500" b="1" dirty="0">
                <a:solidFill>
                  <a:srgbClr val="2A2742"/>
                </a:solidFill>
                <a:latin typeface="Arimo" pitchFamily="34" charset="0"/>
                <a:ea typeface="Arimo" pitchFamily="34" charset="-122"/>
                <a:cs typeface="Arimo" pitchFamily="34" charset="-120"/>
              </a:rPr>
              <a:t>Bouchbita Mohamed Ramzi</a:t>
            </a:r>
          </a:p>
          <a:p>
            <a:pPr>
              <a:lnSpc>
                <a:spcPts val="2375"/>
              </a:lnSpc>
            </a:pPr>
            <a:r>
              <a:rPr lang="fr-FR" sz="1500" b="1" dirty="0" err="1">
                <a:solidFill>
                  <a:srgbClr val="2A2742"/>
                </a:solidFill>
                <a:latin typeface="Arimo" pitchFamily="34" charset="0"/>
                <a:ea typeface="Arimo" pitchFamily="34" charset="-122"/>
              </a:rPr>
              <a:t>Ghouat</a:t>
            </a:r>
            <a:r>
              <a:rPr lang="fr-FR" sz="1500" b="1" dirty="0">
                <a:solidFill>
                  <a:srgbClr val="2A2742"/>
                </a:solidFill>
                <a:latin typeface="Arimo" pitchFamily="34" charset="0"/>
                <a:ea typeface="Arimo" pitchFamily="34" charset="-122"/>
              </a:rPr>
              <a:t> Brahim Mounib</a:t>
            </a:r>
            <a:endParaRPr lang="en-US" sz="1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25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2250"/>
                                        <p:tgtEl>
                                          <p:spTgt spid="3">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up)">
                                      <p:cBhvr>
                                        <p:cTn id="13" dur="2250"/>
                                        <p:tgtEl>
                                          <p:spTgt spid="4">
                                            <p:txEl>
                                              <p:pRg st="0" end="0"/>
                                            </p:txEl>
                                          </p:spTgt>
                                        </p:tgtEl>
                                      </p:cBhvr>
                                    </p:animEffect>
                                  </p:childTnLst>
                                </p:cTn>
                              </p:par>
                              <p:par>
                                <p:cTn id="14" presetID="35" presetClass="path" presetSubtype="0" accel="50000" decel="50000" fill="hold" nodeType="withEffect">
                                  <p:stCondLst>
                                    <p:cond delay="0"/>
                                  </p:stCondLst>
                                  <p:childTnLst>
                                    <p:animMotion origin="layout" path="M 0.00608 0 L -0.37869 0 " pathEditMode="relative" rAng="0" ptsTypes="AA">
                                      <p:cBhvr>
                                        <p:cTn id="15" dur="2250" fill="hold"/>
                                        <p:tgtEl>
                                          <p:spTgt spid="2"/>
                                        </p:tgtEl>
                                        <p:attrNameLst>
                                          <p:attrName>ppt_x</p:attrName>
                                          <p:attrName>ppt_y</p:attrName>
                                        </p:attrNameLst>
                                      </p:cBhvr>
                                      <p:rCtr x="-19238" y="0"/>
                                    </p:animMotion>
                                  </p:childTnLst>
                                </p:cTn>
                              </p:par>
                              <p:par>
                                <p:cTn id="16" presetID="22" presetClass="entr" presetSubtype="1"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up)">
                                      <p:cBhvr>
                                        <p:cTn id="18" dur="2250"/>
                                        <p:tgtEl>
                                          <p:spTgt spid="8">
                                            <p:txEl>
                                              <p:pRg st="0" end="0"/>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up)">
                                      <p:cBhvr>
                                        <p:cTn id="21" dur="225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3A269F-C3DC-B362-BCBF-C7B9C8966B6F}"/>
              </a:ext>
            </a:extLst>
          </p:cNvPr>
          <p:cNvSpPr/>
          <p:nvPr/>
        </p:nvSpPr>
        <p:spPr>
          <a:xfrm>
            <a:off x="10038303" y="6270171"/>
            <a:ext cx="2153697" cy="587829"/>
          </a:xfrm>
          <a:prstGeom prst="rect">
            <a:avLst/>
          </a:prstGeom>
          <a:solidFill>
            <a:srgbClr val="EEEE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0"/>
          <p:cNvSpPr/>
          <p:nvPr/>
        </p:nvSpPr>
        <p:spPr>
          <a:xfrm>
            <a:off x="556418" y="563066"/>
            <a:ext cx="6545422" cy="433288"/>
          </a:xfrm>
          <a:prstGeom prst="rect">
            <a:avLst/>
          </a:prstGeom>
          <a:noFill/>
          <a:ln/>
        </p:spPr>
        <p:txBody>
          <a:bodyPr wrap="none" lIns="0" tIns="0" rIns="0" bIns="0" rtlCol="0" anchor="t"/>
          <a:lstStyle/>
          <a:p>
            <a:pPr>
              <a:lnSpc>
                <a:spcPts val="3125"/>
              </a:lnSpc>
            </a:pPr>
            <a:r>
              <a:rPr lang="fr-FR" sz="2500" b="1" dirty="0">
                <a:solidFill>
                  <a:srgbClr val="231971"/>
                </a:solidFill>
                <a:latin typeface="Outfit Extra Bold" pitchFamily="34" charset="0"/>
                <a:ea typeface="Outfit Extra Bold" pitchFamily="34" charset="-122"/>
                <a:cs typeface="Outfit Extra Bold" pitchFamily="34" charset="-120"/>
              </a:rPr>
              <a:t>Applications pratiques : au-delà de </a:t>
            </a:r>
            <a:r>
              <a:rPr lang="fr-FR" sz="2500" b="1" dirty="0" err="1">
                <a:solidFill>
                  <a:srgbClr val="231971"/>
                </a:solidFill>
                <a:latin typeface="Outfit Extra Bold" pitchFamily="34" charset="0"/>
                <a:ea typeface="Outfit Extra Bold" pitchFamily="34" charset="-122"/>
                <a:cs typeface="Outfit Extra Bold" pitchFamily="34" charset="-120"/>
              </a:rPr>
              <a:t>ChatGPT</a:t>
            </a:r>
            <a:endParaRPr lang="en-US" sz="2500" dirty="0"/>
          </a:p>
        </p:txBody>
      </p:sp>
      <p:pic>
        <p:nvPicPr>
          <p:cNvPr id="4" name="Image 0" descr="preencoded.png"/>
          <p:cNvPicPr>
            <a:picLocks noChangeAspect="1"/>
          </p:cNvPicPr>
          <p:nvPr/>
        </p:nvPicPr>
        <p:blipFill>
          <a:blip r:embed="rId3"/>
          <a:stretch>
            <a:fillRect/>
          </a:stretch>
        </p:blipFill>
        <p:spPr>
          <a:xfrm>
            <a:off x="562769" y="1815107"/>
            <a:ext cx="3604022" cy="1907977"/>
          </a:xfrm>
          <a:prstGeom prst="rect">
            <a:avLst/>
          </a:prstGeom>
        </p:spPr>
      </p:pic>
      <p:pic>
        <p:nvPicPr>
          <p:cNvPr id="5" name="Image 1" descr="preencoded.png"/>
          <p:cNvPicPr>
            <a:picLocks noChangeAspect="1"/>
          </p:cNvPicPr>
          <p:nvPr/>
        </p:nvPicPr>
        <p:blipFill>
          <a:blip r:embed="rId4"/>
          <a:stretch>
            <a:fillRect/>
          </a:stretch>
        </p:blipFill>
        <p:spPr>
          <a:xfrm>
            <a:off x="4293989" y="1815107"/>
            <a:ext cx="3604022" cy="1907977"/>
          </a:xfrm>
          <a:prstGeom prst="rect">
            <a:avLst/>
          </a:prstGeom>
        </p:spPr>
      </p:pic>
      <p:pic>
        <p:nvPicPr>
          <p:cNvPr id="6" name="Image 2" descr="preencoded.png"/>
          <p:cNvPicPr>
            <a:picLocks noChangeAspect="1"/>
          </p:cNvPicPr>
          <p:nvPr/>
        </p:nvPicPr>
        <p:blipFill>
          <a:blip r:embed="rId5"/>
          <a:stretch>
            <a:fillRect/>
          </a:stretch>
        </p:blipFill>
        <p:spPr>
          <a:xfrm>
            <a:off x="8025209" y="1815107"/>
            <a:ext cx="3604022" cy="1907977"/>
          </a:xfrm>
          <a:prstGeom prst="rect">
            <a:avLst/>
          </a:prstGeom>
        </p:spPr>
      </p:pic>
      <p:pic>
        <p:nvPicPr>
          <p:cNvPr id="7" name="Image 3" descr="preencoded.png"/>
          <p:cNvPicPr>
            <a:picLocks noChangeAspect="1"/>
          </p:cNvPicPr>
          <p:nvPr/>
        </p:nvPicPr>
        <p:blipFill>
          <a:blip r:embed="rId6"/>
          <a:stretch>
            <a:fillRect/>
          </a:stretch>
        </p:blipFill>
        <p:spPr>
          <a:xfrm>
            <a:off x="562769" y="3850282"/>
            <a:ext cx="11066463" cy="1907977"/>
          </a:xfrm>
          <a:prstGeom prst="rect">
            <a:avLst/>
          </a:prstGeom>
        </p:spPr>
      </p:pic>
      <p:sp>
        <p:nvSpPr>
          <p:cNvPr id="8" name="Text 2"/>
          <p:cNvSpPr/>
          <p:nvPr/>
        </p:nvSpPr>
        <p:spPr>
          <a:xfrm>
            <a:off x="556419" y="6040437"/>
            <a:ext cx="11079163" cy="568746"/>
          </a:xfrm>
          <a:prstGeom prst="rect">
            <a:avLst/>
          </a:prstGeom>
          <a:noFill/>
          <a:ln/>
        </p:spPr>
        <p:txBody>
          <a:bodyPr wrap="none" lIns="0" tIns="0" rIns="0" bIns="0" rtlCol="0" anchor="t"/>
          <a:lstStyle/>
          <a:p>
            <a:pPr>
              <a:lnSpc>
                <a:spcPts val="2000"/>
              </a:lnSpc>
            </a:pPr>
            <a:r>
              <a:rPr lang="fr-FR" sz="2000" dirty="0">
                <a:solidFill>
                  <a:srgbClr val="2A2742"/>
                </a:solidFill>
                <a:latin typeface="Arimo" pitchFamily="34" charset="0"/>
                <a:ea typeface="Arimo" pitchFamily="34" charset="-122"/>
                <a:cs typeface="Arimo" pitchFamily="34" charset="-120"/>
              </a:rPr>
              <a:t>Ces applications vont de la génération d'environnements de réalité virtuelle pour un</a:t>
            </a:r>
          </a:p>
          <a:p>
            <a:pPr>
              <a:lnSpc>
                <a:spcPts val="2000"/>
              </a:lnSpc>
            </a:pPr>
            <a:r>
              <a:rPr lang="fr-FR" sz="2000" dirty="0">
                <a:solidFill>
                  <a:srgbClr val="2A2742"/>
                </a:solidFill>
                <a:latin typeface="Arimo" pitchFamily="34" charset="0"/>
                <a:ea typeface="Arimo" pitchFamily="34" charset="-122"/>
                <a:cs typeface="Arimo" pitchFamily="34" charset="-120"/>
              </a:rPr>
              <a:t> apprentissage immersif à la création de musique adaptative qui améliore la concentration.</a:t>
            </a:r>
            <a:endParaRPr lang="en-US" sz="2000" dirty="0"/>
          </a:p>
        </p:txBody>
      </p:sp>
      <p:sp>
        <p:nvSpPr>
          <p:cNvPr id="13" name="Rectangle 5">
            <a:extLst>
              <a:ext uri="{FF2B5EF4-FFF2-40B4-BE49-F238E27FC236}">
                <a16:creationId xmlns:a16="http://schemas.microsoft.com/office/drawing/2014/main" id="{53C822EA-8E51-7104-BE08-58D0876302DF}"/>
              </a:ext>
            </a:extLst>
          </p:cNvPr>
          <p:cNvSpPr>
            <a:spLocks noChangeArrowheads="1"/>
          </p:cNvSpPr>
          <p:nvPr/>
        </p:nvSpPr>
        <p:spPr bwMode="auto">
          <a:xfrm>
            <a:off x="202783" y="1022797"/>
            <a:ext cx="11803359"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6200" tIns="38100" rIns="76200" bIns="38100" numCol="1" anchor="ctr" anchorCtr="0" compatLnSpc="1">
            <a:prstTxWarp prst="textNoShape">
              <a:avLst/>
            </a:prstTxWarp>
            <a:spAutoFit/>
          </a:bodyPr>
          <a:lstStyle/>
          <a:p>
            <a:pPr defTabSz="761970" eaLnBrk="0" fontAlgn="base" hangingPunct="0">
              <a:spcBef>
                <a:spcPct val="0"/>
              </a:spcBef>
              <a:spcAft>
                <a:spcPct val="0"/>
              </a:spcAft>
            </a:pPr>
            <a:r>
              <a:rPr lang="LID4096" altLang="LID4096" sz="2000" dirty="0">
                <a:latin typeface="Arial" panose="020B0604020202020204" pitchFamily="34" charset="0"/>
              </a:rPr>
              <a:t>Alors que ChatGPT démontre la puissance des grands modèles linguistiques, l'IA générative s'étend à </a:t>
            </a:r>
            <a:endParaRPr lang="en-US" altLang="LID4096" sz="2000" dirty="0">
              <a:latin typeface="Arial" panose="020B0604020202020204" pitchFamily="34" charset="0"/>
            </a:endParaRPr>
          </a:p>
          <a:p>
            <a:pPr defTabSz="761970" eaLnBrk="0" fontAlgn="base" hangingPunct="0">
              <a:spcBef>
                <a:spcPct val="0"/>
              </a:spcBef>
              <a:spcAft>
                <a:spcPct val="0"/>
              </a:spcAft>
            </a:pPr>
            <a:r>
              <a:rPr lang="LID4096" altLang="LID4096" sz="2000" dirty="0">
                <a:latin typeface="Arial" panose="020B0604020202020204" pitchFamily="34" charset="0"/>
              </a:rPr>
              <a:t>diverses modalités, créant ainsi des expériences d'apprentissage riches et immersives.</a:t>
            </a:r>
          </a:p>
        </p:txBody>
      </p:sp>
      <p:pic>
        <p:nvPicPr>
          <p:cNvPr id="14" name="Image 0" descr="preencoded.png">
            <a:extLst>
              <a:ext uri="{FF2B5EF4-FFF2-40B4-BE49-F238E27FC236}">
                <a16:creationId xmlns:a16="http://schemas.microsoft.com/office/drawing/2014/main" id="{00775B0E-17AD-CA80-202A-BC2E5F76932A}"/>
              </a:ext>
            </a:extLst>
          </p:cNvPr>
          <p:cNvPicPr>
            <a:picLocks noChangeAspect="1"/>
          </p:cNvPicPr>
          <p:nvPr/>
        </p:nvPicPr>
        <p:blipFill>
          <a:blip r:embed="rId7"/>
          <a:stretch>
            <a:fillRect/>
          </a:stretch>
        </p:blipFill>
        <p:spPr>
          <a:xfrm>
            <a:off x="4193878" y="6885999"/>
            <a:ext cx="3804146" cy="3804146"/>
          </a:xfrm>
          <a:prstGeom prst="rect">
            <a:avLst/>
          </a:prstGeom>
        </p:spPr>
      </p:pic>
      <p:pic>
        <p:nvPicPr>
          <p:cNvPr id="15" name="Image 1" descr="preencoded.png">
            <a:extLst>
              <a:ext uri="{FF2B5EF4-FFF2-40B4-BE49-F238E27FC236}">
                <a16:creationId xmlns:a16="http://schemas.microsoft.com/office/drawing/2014/main" id="{24436EB4-DB62-4407-4049-C020B3265F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88943" y="7557214"/>
            <a:ext cx="282773" cy="282773"/>
          </a:xfrm>
          <a:prstGeom prst="rect">
            <a:avLst/>
          </a:prstGeom>
        </p:spPr>
      </p:pic>
      <p:pic>
        <p:nvPicPr>
          <p:cNvPr id="16" name="Image 2" descr="preencoded.png">
            <a:extLst>
              <a:ext uri="{FF2B5EF4-FFF2-40B4-BE49-F238E27FC236}">
                <a16:creationId xmlns:a16="http://schemas.microsoft.com/office/drawing/2014/main" id="{1D5190C6-D906-81CB-4568-52962C4ED024}"/>
              </a:ext>
            </a:extLst>
          </p:cNvPr>
          <p:cNvPicPr>
            <a:picLocks noChangeAspect="1"/>
          </p:cNvPicPr>
          <p:nvPr/>
        </p:nvPicPr>
        <p:blipFill>
          <a:blip r:embed="rId10"/>
          <a:stretch>
            <a:fillRect/>
          </a:stretch>
        </p:blipFill>
        <p:spPr>
          <a:xfrm>
            <a:off x="4193878" y="6885999"/>
            <a:ext cx="3804146" cy="3804146"/>
          </a:xfrm>
          <a:prstGeom prst="rect">
            <a:avLst/>
          </a:prstGeom>
        </p:spPr>
      </p:pic>
      <p:pic>
        <p:nvPicPr>
          <p:cNvPr id="17" name="Image 3" descr="preencoded.png">
            <a:extLst>
              <a:ext uri="{FF2B5EF4-FFF2-40B4-BE49-F238E27FC236}">
                <a16:creationId xmlns:a16="http://schemas.microsoft.com/office/drawing/2014/main" id="{AD5AD8D2-D7FE-C08F-B419-D7E6862FBE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43837" y="7880965"/>
            <a:ext cx="282773" cy="282773"/>
          </a:xfrm>
          <a:prstGeom prst="rect">
            <a:avLst/>
          </a:prstGeom>
        </p:spPr>
      </p:pic>
      <p:pic>
        <p:nvPicPr>
          <p:cNvPr id="18" name="Image 4" descr="preencoded.png">
            <a:extLst>
              <a:ext uri="{FF2B5EF4-FFF2-40B4-BE49-F238E27FC236}">
                <a16:creationId xmlns:a16="http://schemas.microsoft.com/office/drawing/2014/main" id="{F2C5C400-0DD2-EEB2-8183-E59B6F6AFE28}"/>
              </a:ext>
            </a:extLst>
          </p:cNvPr>
          <p:cNvPicPr>
            <a:picLocks noChangeAspect="1"/>
          </p:cNvPicPr>
          <p:nvPr/>
        </p:nvPicPr>
        <p:blipFill>
          <a:blip r:embed="rId13"/>
          <a:stretch>
            <a:fillRect/>
          </a:stretch>
        </p:blipFill>
        <p:spPr>
          <a:xfrm>
            <a:off x="4193878" y="6885999"/>
            <a:ext cx="3804146" cy="3804146"/>
          </a:xfrm>
          <a:prstGeom prst="rect">
            <a:avLst/>
          </a:prstGeom>
        </p:spPr>
      </p:pic>
      <p:pic>
        <p:nvPicPr>
          <p:cNvPr id="19" name="Image 5" descr="preencoded.png">
            <a:extLst>
              <a:ext uri="{FF2B5EF4-FFF2-40B4-BE49-F238E27FC236}">
                <a16:creationId xmlns:a16="http://schemas.microsoft.com/office/drawing/2014/main" id="{831C3A5D-5BCD-3752-30D8-E2CB8DE66B1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20086" y="9735860"/>
            <a:ext cx="282773" cy="282773"/>
          </a:xfrm>
          <a:prstGeom prst="rect">
            <a:avLst/>
          </a:prstGeom>
        </p:spPr>
      </p:pic>
      <p:pic>
        <p:nvPicPr>
          <p:cNvPr id="20" name="Image 6" descr="preencoded.png">
            <a:extLst>
              <a:ext uri="{FF2B5EF4-FFF2-40B4-BE49-F238E27FC236}">
                <a16:creationId xmlns:a16="http://schemas.microsoft.com/office/drawing/2014/main" id="{F3B8E92B-2459-46BD-51B4-F5BE20EA4ADF}"/>
              </a:ext>
            </a:extLst>
          </p:cNvPr>
          <p:cNvPicPr>
            <a:picLocks noChangeAspect="1"/>
          </p:cNvPicPr>
          <p:nvPr/>
        </p:nvPicPr>
        <p:blipFill>
          <a:blip r:embed="rId16"/>
          <a:stretch>
            <a:fillRect/>
          </a:stretch>
        </p:blipFill>
        <p:spPr>
          <a:xfrm>
            <a:off x="4193878" y="6885999"/>
            <a:ext cx="3804146" cy="3804146"/>
          </a:xfrm>
          <a:prstGeom prst="rect">
            <a:avLst/>
          </a:prstGeom>
        </p:spPr>
      </p:pic>
      <p:pic>
        <p:nvPicPr>
          <p:cNvPr id="21" name="Image 7" descr="preencoded.png">
            <a:extLst>
              <a:ext uri="{FF2B5EF4-FFF2-40B4-BE49-F238E27FC236}">
                <a16:creationId xmlns:a16="http://schemas.microsoft.com/office/drawing/2014/main" id="{23667FBF-2440-4971-47AC-7BC2461AF9B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65192" y="9412109"/>
            <a:ext cx="282773" cy="28277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7760E3-C6EA-2550-8B7B-C4304D388D52}"/>
              </a:ext>
            </a:extLst>
          </p:cNvPr>
          <p:cNvSpPr/>
          <p:nvPr/>
        </p:nvSpPr>
        <p:spPr>
          <a:xfrm>
            <a:off x="10038303" y="6270171"/>
            <a:ext cx="2153697" cy="587829"/>
          </a:xfrm>
          <a:prstGeom prst="rect">
            <a:avLst/>
          </a:prstGeom>
          <a:solidFill>
            <a:srgbClr val="EEEE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0"/>
          <p:cNvSpPr/>
          <p:nvPr/>
        </p:nvSpPr>
        <p:spPr>
          <a:xfrm>
            <a:off x="661492" y="541734"/>
            <a:ext cx="9982696" cy="637878"/>
          </a:xfrm>
          <a:prstGeom prst="rect">
            <a:avLst/>
          </a:prstGeom>
          <a:noFill/>
          <a:ln/>
        </p:spPr>
        <p:txBody>
          <a:bodyPr wrap="none" lIns="0" tIns="0" rIns="0" bIns="0" rtlCol="0" anchor="t"/>
          <a:lstStyle/>
          <a:p>
            <a:pPr>
              <a:lnSpc>
                <a:spcPts val="3708"/>
              </a:lnSpc>
            </a:pPr>
            <a:r>
              <a:rPr lang="fr-FR" sz="2958" b="1" dirty="0">
                <a:solidFill>
                  <a:srgbClr val="231971"/>
                </a:solidFill>
                <a:latin typeface="Outfit Extra Bold" pitchFamily="34" charset="0"/>
                <a:ea typeface="Outfit Extra Bold" pitchFamily="34" charset="-122"/>
                <a:cs typeface="Outfit Extra Bold" pitchFamily="34" charset="-120"/>
              </a:rPr>
              <a:t>Perspectives d'avenir : l'IA comme partenaire collaboratif</a:t>
            </a:r>
            <a:endParaRPr lang="en-US" sz="2958" dirty="0"/>
          </a:p>
        </p:txBody>
      </p:sp>
      <p:sp>
        <p:nvSpPr>
          <p:cNvPr id="3" name="Text 1"/>
          <p:cNvSpPr/>
          <p:nvPr/>
        </p:nvSpPr>
        <p:spPr>
          <a:xfrm>
            <a:off x="661491" y="1162627"/>
            <a:ext cx="10869018" cy="1236085"/>
          </a:xfrm>
          <a:prstGeom prst="rect">
            <a:avLst/>
          </a:prstGeom>
          <a:noFill/>
          <a:ln/>
        </p:spPr>
        <p:txBody>
          <a:bodyPr wrap="square" lIns="0" tIns="0" rIns="0" bIns="0" rtlCol="0" anchor="t"/>
          <a:lstStyle/>
          <a:p>
            <a:pPr>
              <a:lnSpc>
                <a:spcPts val="2375"/>
              </a:lnSpc>
            </a:pPr>
            <a:r>
              <a:rPr lang="fr-FR" sz="2000" dirty="0">
                <a:solidFill>
                  <a:srgbClr val="2A2742"/>
                </a:solidFill>
                <a:latin typeface="Arimo" pitchFamily="34" charset="0"/>
                <a:ea typeface="Arimo" pitchFamily="34" charset="-122"/>
                <a:cs typeface="Arimo" pitchFamily="34" charset="-120"/>
              </a:rPr>
              <a:t>L'avenir de l'IA générative dans l'éducation ne consiste pas à remplacer les enseignants humains, mais à leur donner plus de moyens. L'IA servira d'assistant intelligent, se chargeant des tâches routinières et fournissant des informations basées sur des données, ce qui permettra aux enseignants de se concentrer sur le mentorat et la résolution de problèmes complexes.</a:t>
            </a:r>
            <a:endParaRPr lang="en-US" sz="2000" dirty="0"/>
          </a:p>
        </p:txBody>
      </p:sp>
      <p:sp>
        <p:nvSpPr>
          <p:cNvPr id="4" name="Text 2"/>
          <p:cNvSpPr/>
          <p:nvPr/>
        </p:nvSpPr>
        <p:spPr>
          <a:xfrm>
            <a:off x="106266" y="2885481"/>
            <a:ext cx="3804145" cy="297854"/>
          </a:xfrm>
          <a:prstGeom prst="rect">
            <a:avLst/>
          </a:prstGeom>
          <a:noFill/>
          <a:ln/>
        </p:spPr>
        <p:txBody>
          <a:bodyPr wrap="none" lIns="0" tIns="0" rIns="0" bIns="0" rtlCol="0" anchor="t"/>
          <a:lstStyle/>
          <a:p>
            <a:pPr algn="r">
              <a:lnSpc>
                <a:spcPts val="2292"/>
              </a:lnSpc>
            </a:pPr>
            <a:r>
              <a:rPr lang="fr-FR" sz="1833" b="1" dirty="0">
                <a:solidFill>
                  <a:srgbClr val="2A2742"/>
                </a:solidFill>
                <a:latin typeface="Outfit Extra Bold" pitchFamily="34" charset="0"/>
                <a:ea typeface="Outfit Extra Bold" pitchFamily="34" charset="-122"/>
                <a:cs typeface="Outfit Extra Bold" pitchFamily="34" charset="-120"/>
              </a:rPr>
              <a:t>Donner les moyens aux éducateurs</a:t>
            </a:r>
            <a:endParaRPr lang="en-US" sz="1833" dirty="0"/>
          </a:p>
        </p:txBody>
      </p:sp>
      <p:sp>
        <p:nvSpPr>
          <p:cNvPr id="5" name="Text 3"/>
          <p:cNvSpPr/>
          <p:nvPr/>
        </p:nvSpPr>
        <p:spPr>
          <a:xfrm>
            <a:off x="661492" y="3294162"/>
            <a:ext cx="3248918" cy="1094958"/>
          </a:xfrm>
          <a:prstGeom prst="rect">
            <a:avLst/>
          </a:prstGeom>
          <a:noFill/>
          <a:ln/>
        </p:spPr>
        <p:txBody>
          <a:bodyPr wrap="square" lIns="0" tIns="0" rIns="0" bIns="0" rtlCol="0" anchor="t"/>
          <a:lstStyle/>
          <a:p>
            <a:pPr algn="ctr">
              <a:lnSpc>
                <a:spcPts val="2375"/>
              </a:lnSpc>
            </a:pPr>
            <a:r>
              <a:rPr lang="fr-FR" sz="1667" dirty="0">
                <a:solidFill>
                  <a:srgbClr val="2A2742"/>
                </a:solidFill>
                <a:latin typeface="Arimo" pitchFamily="34" charset="0"/>
                <a:ea typeface="Arimo" pitchFamily="34" charset="-122"/>
                <a:cs typeface="Arimo" pitchFamily="34" charset="-120"/>
              </a:rPr>
              <a:t>L'IA rationalise les tâches administratives, libérant ainsi du temps pour les enseignants.</a:t>
            </a:r>
            <a:endParaRPr lang="en-US" sz="1667" dirty="0"/>
          </a:p>
        </p:txBody>
      </p:sp>
      <p:pic>
        <p:nvPicPr>
          <p:cNvPr id="6" name="Image 0" descr="preencoded.png"/>
          <p:cNvPicPr>
            <a:picLocks noChangeAspect="1"/>
          </p:cNvPicPr>
          <p:nvPr/>
        </p:nvPicPr>
        <p:blipFill>
          <a:blip r:embed="rId3"/>
          <a:stretch>
            <a:fillRect/>
          </a:stretch>
        </p:blipFill>
        <p:spPr>
          <a:xfrm>
            <a:off x="4193878" y="2512120"/>
            <a:ext cx="3804146" cy="3804146"/>
          </a:xfrm>
          <a:prstGeom prst="rect">
            <a:avLst/>
          </a:prstGeom>
        </p:spPr>
      </p:pic>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88943" y="3183334"/>
            <a:ext cx="282773" cy="282773"/>
          </a:xfrm>
          <a:prstGeom prst="rect">
            <a:avLst/>
          </a:prstGeom>
        </p:spPr>
      </p:pic>
      <p:sp>
        <p:nvSpPr>
          <p:cNvPr id="8" name="Text 4"/>
          <p:cNvSpPr/>
          <p:nvPr/>
        </p:nvSpPr>
        <p:spPr>
          <a:xfrm>
            <a:off x="8281492" y="2885480"/>
            <a:ext cx="3804146" cy="408682"/>
          </a:xfrm>
          <a:prstGeom prst="rect">
            <a:avLst/>
          </a:prstGeom>
          <a:noFill/>
          <a:ln/>
        </p:spPr>
        <p:txBody>
          <a:bodyPr wrap="none" lIns="0" tIns="0" rIns="0" bIns="0" rtlCol="0" anchor="t"/>
          <a:lstStyle/>
          <a:p>
            <a:pPr>
              <a:lnSpc>
                <a:spcPts val="2292"/>
              </a:lnSpc>
            </a:pPr>
            <a:r>
              <a:rPr lang="fr-FR" sz="1833" b="1" dirty="0">
                <a:solidFill>
                  <a:srgbClr val="2A2742"/>
                </a:solidFill>
                <a:latin typeface="Outfit Extra Bold" pitchFamily="34" charset="0"/>
                <a:ea typeface="Outfit Extra Bold" pitchFamily="34" charset="-122"/>
                <a:cs typeface="Outfit Extra Bold" pitchFamily="34" charset="-120"/>
              </a:rPr>
              <a:t>Informations basées sur les données</a:t>
            </a:r>
            <a:endParaRPr lang="en-US" sz="1833" dirty="0"/>
          </a:p>
        </p:txBody>
      </p:sp>
      <p:pic>
        <p:nvPicPr>
          <p:cNvPr id="10" name="Image 2" descr="preencoded.png"/>
          <p:cNvPicPr>
            <a:picLocks noChangeAspect="1"/>
          </p:cNvPicPr>
          <p:nvPr/>
        </p:nvPicPr>
        <p:blipFill>
          <a:blip r:embed="rId6"/>
          <a:stretch>
            <a:fillRect/>
          </a:stretch>
        </p:blipFill>
        <p:spPr>
          <a:xfrm>
            <a:off x="4193878" y="2512120"/>
            <a:ext cx="3804146" cy="3804146"/>
          </a:xfrm>
          <a:prstGeom prst="rect">
            <a:avLst/>
          </a:prstGeom>
        </p:spPr>
      </p:pic>
      <p:pic>
        <p:nvPicPr>
          <p:cNvPr id="11"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43837" y="3507085"/>
            <a:ext cx="282773" cy="282773"/>
          </a:xfrm>
          <a:prstGeom prst="rect">
            <a:avLst/>
          </a:prstGeom>
        </p:spPr>
      </p:pic>
      <p:sp>
        <p:nvSpPr>
          <p:cNvPr id="12" name="Text 6"/>
          <p:cNvSpPr/>
          <p:nvPr/>
        </p:nvSpPr>
        <p:spPr>
          <a:xfrm>
            <a:off x="8281492" y="4929287"/>
            <a:ext cx="2767508" cy="295275"/>
          </a:xfrm>
          <a:prstGeom prst="rect">
            <a:avLst/>
          </a:prstGeom>
          <a:noFill/>
          <a:ln/>
        </p:spPr>
        <p:txBody>
          <a:bodyPr wrap="none" lIns="0" tIns="0" rIns="0" bIns="0" rtlCol="0" anchor="t"/>
          <a:lstStyle/>
          <a:p>
            <a:pPr>
              <a:lnSpc>
                <a:spcPts val="2292"/>
              </a:lnSpc>
            </a:pPr>
            <a:r>
              <a:rPr lang="en-US" sz="1833" b="1" dirty="0">
                <a:solidFill>
                  <a:srgbClr val="2A2742"/>
                </a:solidFill>
                <a:latin typeface="Outfit Extra Bold" pitchFamily="34" charset="0"/>
                <a:ea typeface="Outfit Extra Bold" pitchFamily="34" charset="-122"/>
                <a:cs typeface="Outfit Extra Bold" pitchFamily="34" charset="-120"/>
              </a:rPr>
              <a:t>Encourager la </a:t>
            </a:r>
            <a:r>
              <a:rPr lang="en-US" sz="1833" b="1" dirty="0" err="1">
                <a:solidFill>
                  <a:srgbClr val="2A2742"/>
                </a:solidFill>
                <a:latin typeface="Outfit Extra Bold" pitchFamily="34" charset="0"/>
                <a:ea typeface="Outfit Extra Bold" pitchFamily="34" charset="-122"/>
                <a:cs typeface="Outfit Extra Bold" pitchFamily="34" charset="-120"/>
              </a:rPr>
              <a:t>créativité</a:t>
            </a:r>
            <a:endParaRPr lang="en-US" sz="1833" dirty="0"/>
          </a:p>
        </p:txBody>
      </p:sp>
      <p:sp>
        <p:nvSpPr>
          <p:cNvPr id="13" name="Text 7"/>
          <p:cNvSpPr/>
          <p:nvPr/>
        </p:nvSpPr>
        <p:spPr>
          <a:xfrm>
            <a:off x="8281492" y="5337969"/>
            <a:ext cx="3249018" cy="1094958"/>
          </a:xfrm>
          <a:prstGeom prst="rect">
            <a:avLst/>
          </a:prstGeom>
          <a:noFill/>
          <a:ln/>
        </p:spPr>
        <p:txBody>
          <a:bodyPr wrap="square" lIns="0" tIns="0" rIns="0" bIns="0" rtlCol="0" anchor="t"/>
          <a:lstStyle/>
          <a:p>
            <a:pPr algn="ctr">
              <a:lnSpc>
                <a:spcPts val="2375"/>
              </a:lnSpc>
            </a:pPr>
            <a:r>
              <a:rPr lang="fr-FR" sz="1667" dirty="0">
                <a:solidFill>
                  <a:srgbClr val="2A2742"/>
                </a:solidFill>
                <a:latin typeface="Arimo" pitchFamily="34" charset="0"/>
                <a:ea typeface="Arimo" pitchFamily="34" charset="-122"/>
                <a:cs typeface="Arimo" pitchFamily="34" charset="-120"/>
              </a:rPr>
              <a:t>L'IA soutient la planification innovante des cours et les activités d'apprentissage.</a:t>
            </a:r>
            <a:endParaRPr lang="en-US" sz="1667" dirty="0"/>
          </a:p>
        </p:txBody>
      </p:sp>
      <p:pic>
        <p:nvPicPr>
          <p:cNvPr id="14" name="Image 4" descr="preencoded.png"/>
          <p:cNvPicPr>
            <a:picLocks noChangeAspect="1"/>
          </p:cNvPicPr>
          <p:nvPr/>
        </p:nvPicPr>
        <p:blipFill>
          <a:blip r:embed="rId9"/>
          <a:stretch>
            <a:fillRect/>
          </a:stretch>
        </p:blipFill>
        <p:spPr>
          <a:xfrm>
            <a:off x="4193878" y="2512120"/>
            <a:ext cx="3804146" cy="3804146"/>
          </a:xfrm>
          <a:prstGeom prst="rect">
            <a:avLst/>
          </a:prstGeom>
        </p:spPr>
      </p:pic>
      <p:pic>
        <p:nvPicPr>
          <p:cNvPr id="15"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20086" y="5361980"/>
            <a:ext cx="282773" cy="282773"/>
          </a:xfrm>
          <a:prstGeom prst="rect">
            <a:avLst/>
          </a:prstGeom>
        </p:spPr>
      </p:pic>
      <p:sp>
        <p:nvSpPr>
          <p:cNvPr id="16" name="Text 8"/>
          <p:cNvSpPr/>
          <p:nvPr/>
        </p:nvSpPr>
        <p:spPr>
          <a:xfrm>
            <a:off x="381001" y="4929287"/>
            <a:ext cx="3529409" cy="295275"/>
          </a:xfrm>
          <a:prstGeom prst="rect">
            <a:avLst/>
          </a:prstGeom>
          <a:noFill/>
          <a:ln/>
        </p:spPr>
        <p:txBody>
          <a:bodyPr wrap="none" lIns="0" tIns="0" rIns="0" bIns="0" rtlCol="0" anchor="t"/>
          <a:lstStyle/>
          <a:p>
            <a:pPr algn="r">
              <a:lnSpc>
                <a:spcPts val="2292"/>
              </a:lnSpc>
            </a:pPr>
            <a:r>
              <a:rPr lang="en-US" sz="1833" b="1" dirty="0" err="1">
                <a:solidFill>
                  <a:srgbClr val="2A2742"/>
                </a:solidFill>
                <a:latin typeface="Outfit Extra Bold" pitchFamily="34" charset="0"/>
                <a:ea typeface="Outfit Extra Bold" pitchFamily="34" charset="-122"/>
                <a:cs typeface="Outfit Extra Bold" pitchFamily="34" charset="-120"/>
              </a:rPr>
              <a:t>Accès</a:t>
            </a:r>
            <a:r>
              <a:rPr lang="en-US" sz="1833" b="1" dirty="0">
                <a:solidFill>
                  <a:srgbClr val="2A2742"/>
                </a:solidFill>
                <a:latin typeface="Outfit Extra Bold" pitchFamily="34" charset="0"/>
                <a:ea typeface="Outfit Extra Bold" pitchFamily="34" charset="-122"/>
                <a:cs typeface="Outfit Extra Bold" pitchFamily="34" charset="-120"/>
              </a:rPr>
              <a:t> à </a:t>
            </a:r>
            <a:r>
              <a:rPr lang="en-US" sz="1833" b="1" dirty="0" err="1">
                <a:solidFill>
                  <a:srgbClr val="2A2742"/>
                </a:solidFill>
                <a:latin typeface="Outfit Extra Bold" pitchFamily="34" charset="0"/>
                <a:ea typeface="Outfit Extra Bold" pitchFamily="34" charset="-122"/>
                <a:cs typeface="Outfit Extra Bold" pitchFamily="34" charset="-120"/>
              </a:rPr>
              <a:t>l'apprentissage</a:t>
            </a:r>
            <a:r>
              <a:rPr lang="en-US" sz="1833" b="1" dirty="0">
                <a:solidFill>
                  <a:srgbClr val="2A2742"/>
                </a:solidFill>
                <a:latin typeface="Outfit Extra Bold" pitchFamily="34" charset="0"/>
                <a:ea typeface="Outfit Extra Bold" pitchFamily="34" charset="-122"/>
                <a:cs typeface="Outfit Extra Bold" pitchFamily="34" charset="-120"/>
              </a:rPr>
              <a:t> </a:t>
            </a:r>
            <a:r>
              <a:rPr lang="en-US" sz="1833" b="1" dirty="0" err="1">
                <a:solidFill>
                  <a:srgbClr val="2A2742"/>
                </a:solidFill>
                <a:latin typeface="Outfit Extra Bold" pitchFamily="34" charset="0"/>
                <a:ea typeface="Outfit Extra Bold" pitchFamily="34" charset="-122"/>
                <a:cs typeface="Outfit Extra Bold" pitchFamily="34" charset="-120"/>
              </a:rPr>
              <a:t>mondial</a:t>
            </a:r>
            <a:endParaRPr lang="en-US" sz="1833" dirty="0"/>
          </a:p>
        </p:txBody>
      </p:sp>
      <p:sp>
        <p:nvSpPr>
          <p:cNvPr id="17" name="Text 9"/>
          <p:cNvSpPr/>
          <p:nvPr/>
        </p:nvSpPr>
        <p:spPr>
          <a:xfrm>
            <a:off x="661492" y="5337969"/>
            <a:ext cx="3248918" cy="1094958"/>
          </a:xfrm>
          <a:prstGeom prst="rect">
            <a:avLst/>
          </a:prstGeom>
          <a:noFill/>
          <a:ln/>
        </p:spPr>
        <p:txBody>
          <a:bodyPr wrap="square" lIns="0" tIns="0" rIns="0" bIns="0" rtlCol="0" anchor="t"/>
          <a:lstStyle/>
          <a:p>
            <a:pPr algn="ctr">
              <a:lnSpc>
                <a:spcPts val="2375"/>
              </a:lnSpc>
            </a:pPr>
            <a:r>
              <a:rPr lang="fr-FR" sz="1667" dirty="0">
                <a:solidFill>
                  <a:srgbClr val="2A2742"/>
                </a:solidFill>
                <a:latin typeface="Arimo" pitchFamily="34" charset="0"/>
                <a:ea typeface="Arimo" pitchFamily="34" charset="-122"/>
                <a:cs typeface="Arimo" pitchFamily="34" charset="-120"/>
              </a:rPr>
              <a:t>Éliminer les obstacles à une éducation de qualité dans le monde entier.</a:t>
            </a:r>
            <a:endParaRPr lang="en-US" sz="1667" dirty="0"/>
          </a:p>
        </p:txBody>
      </p:sp>
      <p:pic>
        <p:nvPicPr>
          <p:cNvPr id="18" name="Image 6" descr="preencoded.png"/>
          <p:cNvPicPr>
            <a:picLocks noChangeAspect="1"/>
          </p:cNvPicPr>
          <p:nvPr/>
        </p:nvPicPr>
        <p:blipFill>
          <a:blip r:embed="rId12"/>
          <a:stretch>
            <a:fillRect/>
          </a:stretch>
        </p:blipFill>
        <p:spPr>
          <a:xfrm>
            <a:off x="4193878" y="2512120"/>
            <a:ext cx="3804146" cy="3804146"/>
          </a:xfrm>
          <a:prstGeom prst="rect">
            <a:avLst/>
          </a:prstGeom>
        </p:spPr>
      </p:pic>
      <p:pic>
        <p:nvPicPr>
          <p:cNvPr id="19"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65192" y="5038229"/>
            <a:ext cx="282773" cy="282773"/>
          </a:xfrm>
          <a:prstGeom prst="rect">
            <a:avLst/>
          </a:prstGeom>
        </p:spPr>
      </p:pic>
      <p:sp>
        <p:nvSpPr>
          <p:cNvPr id="25" name="Rectangle 3">
            <a:extLst>
              <a:ext uri="{FF2B5EF4-FFF2-40B4-BE49-F238E27FC236}">
                <a16:creationId xmlns:a16="http://schemas.microsoft.com/office/drawing/2014/main" id="{05075EFF-D059-0601-1FF7-80E3E1DF2535}"/>
              </a:ext>
            </a:extLst>
          </p:cNvPr>
          <p:cNvSpPr>
            <a:spLocks noChangeArrowheads="1"/>
          </p:cNvSpPr>
          <p:nvPr/>
        </p:nvSpPr>
        <p:spPr bwMode="auto">
          <a:xfrm>
            <a:off x="8281490" y="3415618"/>
            <a:ext cx="3804147" cy="846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38100" rIns="76200" bIns="38100" numCol="1" anchor="ctr" anchorCtr="0" compatLnSpc="1">
            <a:prstTxWarp prst="textNoShape">
              <a:avLst/>
            </a:prstTxWarp>
            <a:spAutoFit/>
          </a:bodyPr>
          <a:lstStyle/>
          <a:p>
            <a:pPr algn="ctr" defTabSz="761970" eaLnBrk="0" fontAlgn="base" hangingPunct="0">
              <a:spcBef>
                <a:spcPct val="0"/>
              </a:spcBef>
              <a:spcAft>
                <a:spcPct val="0"/>
              </a:spcAft>
            </a:pPr>
            <a:r>
              <a:rPr lang="LID4096" altLang="LID4096" sz="1667" dirty="0">
                <a:latin typeface="Arial" panose="020B0604020202020204" pitchFamily="34" charset="0"/>
              </a:rPr>
              <a:t>Analyse personnalisée des performances des élèves pour les enseignants.</a:t>
            </a:r>
          </a:p>
        </p:txBody>
      </p:sp>
      <p:pic>
        <p:nvPicPr>
          <p:cNvPr id="26" name="Image 0" descr="preencoded.png">
            <a:extLst>
              <a:ext uri="{FF2B5EF4-FFF2-40B4-BE49-F238E27FC236}">
                <a16:creationId xmlns:a16="http://schemas.microsoft.com/office/drawing/2014/main" id="{DE06FBC3-993E-1B74-CB9A-773ED0D15544}"/>
              </a:ext>
            </a:extLst>
          </p:cNvPr>
          <p:cNvPicPr>
            <a:picLocks noChangeAspect="1"/>
          </p:cNvPicPr>
          <p:nvPr/>
        </p:nvPicPr>
        <p:blipFill>
          <a:blip r:embed="rId15"/>
          <a:stretch>
            <a:fillRect/>
          </a:stretch>
        </p:blipFill>
        <p:spPr>
          <a:xfrm>
            <a:off x="-3729310" y="1815107"/>
            <a:ext cx="3604022" cy="1907977"/>
          </a:xfrm>
          <a:prstGeom prst="rect">
            <a:avLst/>
          </a:prstGeom>
        </p:spPr>
      </p:pic>
      <p:pic>
        <p:nvPicPr>
          <p:cNvPr id="27" name="Image 1" descr="preencoded.png">
            <a:extLst>
              <a:ext uri="{FF2B5EF4-FFF2-40B4-BE49-F238E27FC236}">
                <a16:creationId xmlns:a16="http://schemas.microsoft.com/office/drawing/2014/main" id="{AAA63E36-B0C2-1BE1-AE5B-7D360BA5DC9D}"/>
              </a:ext>
            </a:extLst>
          </p:cNvPr>
          <p:cNvPicPr>
            <a:picLocks noChangeAspect="1"/>
          </p:cNvPicPr>
          <p:nvPr/>
        </p:nvPicPr>
        <p:blipFill>
          <a:blip r:embed="rId16"/>
          <a:stretch>
            <a:fillRect/>
          </a:stretch>
        </p:blipFill>
        <p:spPr>
          <a:xfrm>
            <a:off x="4293989" y="-2025373"/>
            <a:ext cx="3604022" cy="1907977"/>
          </a:xfrm>
          <a:prstGeom prst="rect">
            <a:avLst/>
          </a:prstGeom>
        </p:spPr>
      </p:pic>
      <p:pic>
        <p:nvPicPr>
          <p:cNvPr id="28" name="Image 2" descr="preencoded.png">
            <a:extLst>
              <a:ext uri="{FF2B5EF4-FFF2-40B4-BE49-F238E27FC236}">
                <a16:creationId xmlns:a16="http://schemas.microsoft.com/office/drawing/2014/main" id="{6BE8DCCE-8B90-25EF-13D5-FF4EE037AAA7}"/>
              </a:ext>
            </a:extLst>
          </p:cNvPr>
          <p:cNvPicPr>
            <a:picLocks noChangeAspect="1"/>
          </p:cNvPicPr>
          <p:nvPr/>
        </p:nvPicPr>
        <p:blipFill>
          <a:blip r:embed="rId17"/>
          <a:stretch>
            <a:fillRect/>
          </a:stretch>
        </p:blipFill>
        <p:spPr>
          <a:xfrm>
            <a:off x="12339994" y="1815107"/>
            <a:ext cx="3604022" cy="1907977"/>
          </a:xfrm>
          <a:prstGeom prst="rect">
            <a:avLst/>
          </a:prstGeom>
        </p:spPr>
      </p:pic>
      <p:pic>
        <p:nvPicPr>
          <p:cNvPr id="29" name="Image 3" descr="preencoded.png">
            <a:extLst>
              <a:ext uri="{FF2B5EF4-FFF2-40B4-BE49-F238E27FC236}">
                <a16:creationId xmlns:a16="http://schemas.microsoft.com/office/drawing/2014/main" id="{B7232A47-BD08-ECA9-F982-1889F831A09E}"/>
              </a:ext>
            </a:extLst>
          </p:cNvPr>
          <p:cNvPicPr>
            <a:picLocks noChangeAspect="1"/>
          </p:cNvPicPr>
          <p:nvPr/>
        </p:nvPicPr>
        <p:blipFill>
          <a:blip r:embed="rId18"/>
          <a:stretch>
            <a:fillRect/>
          </a:stretch>
        </p:blipFill>
        <p:spPr>
          <a:xfrm>
            <a:off x="562769" y="8157912"/>
            <a:ext cx="11066463" cy="1907977"/>
          </a:xfrm>
          <a:prstGeom prst="rect">
            <a:avLst/>
          </a:prstGeom>
        </p:spPr>
      </p:pic>
      <p:pic>
        <p:nvPicPr>
          <p:cNvPr id="30" name="Image 0" descr="preencoded.png">
            <a:extLst>
              <a:ext uri="{FF2B5EF4-FFF2-40B4-BE49-F238E27FC236}">
                <a16:creationId xmlns:a16="http://schemas.microsoft.com/office/drawing/2014/main" id="{A89F6F55-69A7-8E59-F1A3-48D6939CC117}"/>
              </a:ext>
            </a:extLst>
          </p:cNvPr>
          <p:cNvPicPr>
            <a:picLocks noChangeAspect="1"/>
          </p:cNvPicPr>
          <p:nvPr/>
        </p:nvPicPr>
        <p:blipFill>
          <a:blip r:embed="rId19"/>
          <a:stretch>
            <a:fillRect/>
          </a:stretch>
        </p:blipFill>
        <p:spPr>
          <a:xfrm>
            <a:off x="-4623450" y="-280"/>
            <a:ext cx="457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6290EC-2C12-2990-8F08-1E3E8AC843DC}"/>
              </a:ext>
            </a:extLst>
          </p:cNvPr>
          <p:cNvSpPr/>
          <p:nvPr/>
        </p:nvSpPr>
        <p:spPr>
          <a:xfrm>
            <a:off x="10038303" y="6270171"/>
            <a:ext cx="2153697" cy="587829"/>
          </a:xfrm>
          <a:prstGeom prst="rect">
            <a:avLst/>
          </a:prstGeom>
          <a:solidFill>
            <a:srgbClr val="EEEE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33492" y="361752"/>
            <a:ext cx="6577508" cy="491688"/>
          </a:xfrm>
          <a:prstGeom prst="rect">
            <a:avLst/>
          </a:prstGeom>
          <a:noFill/>
          <a:ln/>
        </p:spPr>
        <p:txBody>
          <a:bodyPr wrap="none" lIns="0" tIns="0" rIns="0" bIns="0" rtlCol="0" anchor="t"/>
          <a:lstStyle/>
          <a:p>
            <a:pPr>
              <a:lnSpc>
                <a:spcPts val="3708"/>
              </a:lnSpc>
            </a:pPr>
            <a:r>
              <a:rPr lang="en-US" sz="2958" b="1" dirty="0" err="1">
                <a:solidFill>
                  <a:srgbClr val="231971"/>
                </a:solidFill>
                <a:latin typeface="Outfit Extra Bold" pitchFamily="34" charset="0"/>
                <a:ea typeface="Outfit Extra Bold" pitchFamily="34" charset="-122"/>
                <a:cs typeface="Outfit Extra Bold" pitchFamily="34" charset="-120"/>
              </a:rPr>
              <a:t>Embrasser</a:t>
            </a:r>
            <a:r>
              <a:rPr lang="en-US" sz="2958" b="1" dirty="0">
                <a:solidFill>
                  <a:srgbClr val="231971"/>
                </a:solidFill>
                <a:latin typeface="Outfit Extra Bold" pitchFamily="34" charset="0"/>
                <a:ea typeface="Outfit Extra Bold" pitchFamily="34" charset="-122"/>
                <a:cs typeface="Outfit Extra Bold" pitchFamily="34" charset="-120"/>
              </a:rPr>
              <a:t> </a:t>
            </a:r>
            <a:r>
              <a:rPr lang="en-US" sz="2958" b="1" dirty="0" err="1">
                <a:solidFill>
                  <a:srgbClr val="231971"/>
                </a:solidFill>
                <a:latin typeface="Outfit Extra Bold" pitchFamily="34" charset="0"/>
                <a:ea typeface="Outfit Extra Bold" pitchFamily="34" charset="-122"/>
                <a:cs typeface="Outfit Extra Bold" pitchFamily="34" charset="-120"/>
              </a:rPr>
              <a:t>l'avenir</a:t>
            </a:r>
            <a:r>
              <a:rPr lang="en-US" sz="2958" b="1" dirty="0">
                <a:solidFill>
                  <a:srgbClr val="231971"/>
                </a:solidFill>
                <a:latin typeface="Outfit Extra Bold" pitchFamily="34" charset="0"/>
                <a:ea typeface="Outfit Extra Bold" pitchFamily="34" charset="-122"/>
                <a:cs typeface="Outfit Extra Bold" pitchFamily="34" charset="-120"/>
              </a:rPr>
              <a:t> de </a:t>
            </a:r>
            <a:r>
              <a:rPr lang="en-US" sz="2958" b="1" dirty="0" err="1">
                <a:solidFill>
                  <a:srgbClr val="231971"/>
                </a:solidFill>
                <a:latin typeface="Outfit Extra Bold" pitchFamily="34" charset="0"/>
                <a:ea typeface="Outfit Extra Bold" pitchFamily="34" charset="-122"/>
                <a:cs typeface="Outfit Extra Bold" pitchFamily="34" charset="-120"/>
              </a:rPr>
              <a:t>l'apprentissage</a:t>
            </a:r>
            <a:endParaRPr lang="en-US" sz="2958" dirty="0"/>
          </a:p>
        </p:txBody>
      </p:sp>
      <p:sp>
        <p:nvSpPr>
          <p:cNvPr id="4" name="Text 1"/>
          <p:cNvSpPr/>
          <p:nvPr/>
        </p:nvSpPr>
        <p:spPr>
          <a:xfrm>
            <a:off x="5233492" y="1117698"/>
            <a:ext cx="6297018" cy="2175577"/>
          </a:xfrm>
          <a:prstGeom prst="rect">
            <a:avLst/>
          </a:prstGeom>
          <a:noFill/>
          <a:ln/>
        </p:spPr>
        <p:txBody>
          <a:bodyPr wrap="square" lIns="0" tIns="0" rIns="0" bIns="0" rtlCol="0" anchor="t"/>
          <a:lstStyle/>
          <a:p>
            <a:pPr>
              <a:lnSpc>
                <a:spcPts val="2375"/>
              </a:lnSpc>
            </a:pPr>
            <a:r>
              <a:rPr lang="fr-FR" sz="2000" dirty="0">
                <a:solidFill>
                  <a:srgbClr val="2A2742"/>
                </a:solidFill>
                <a:latin typeface="Arimo" pitchFamily="34" charset="0"/>
                <a:ea typeface="Arimo" pitchFamily="34" charset="-122"/>
                <a:cs typeface="Arimo" pitchFamily="34" charset="-120"/>
              </a:rPr>
              <a:t>L'intégration de l'IA générative dans les technologies éducatives marque un tournant décisif. En adoptant ces avancées de manière responsable et créative, nous pouvons ouvrir des possibilités sans précédent pour l'apprentissage mondial et donner les moyens d'agir à la prochaine génération d'apprenants.</a:t>
            </a:r>
            <a:endParaRPr lang="en-US" sz="1667" dirty="0"/>
          </a:p>
        </p:txBody>
      </p:sp>
      <p:sp>
        <p:nvSpPr>
          <p:cNvPr id="6" name="Title 1">
            <a:extLst>
              <a:ext uri="{FF2B5EF4-FFF2-40B4-BE49-F238E27FC236}">
                <a16:creationId xmlns:a16="http://schemas.microsoft.com/office/drawing/2014/main" id="{CD057E14-10B0-43B9-50F3-CFFAE97E7389}"/>
              </a:ext>
            </a:extLst>
          </p:cNvPr>
          <p:cNvSpPr>
            <a:spLocks noGrp="1"/>
          </p:cNvSpPr>
          <p:nvPr/>
        </p:nvSpPr>
        <p:spPr>
          <a:xfrm>
            <a:off x="5233491" y="3067248"/>
            <a:ext cx="4818738" cy="685535"/>
          </a:xfrm>
          <a:prstGeom prst="rect">
            <a:avLst/>
          </a:prstGeom>
        </p:spPr>
        <p:txBody>
          <a:bodyPr vert="horz" lIns="76200" tIns="38100" rIns="76200" bIns="3810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sz="2750" b="1" dirty="0">
                <a:solidFill>
                  <a:srgbClr val="231971"/>
                </a:solidFill>
                <a:latin typeface="Outfit Extra Bold" panose="020B0604020202020204" charset="0"/>
              </a:rPr>
              <a:t>Conclusion</a:t>
            </a:r>
          </a:p>
        </p:txBody>
      </p:sp>
      <p:sp>
        <p:nvSpPr>
          <p:cNvPr id="7" name="Content Placeholder 2">
            <a:extLst>
              <a:ext uri="{FF2B5EF4-FFF2-40B4-BE49-F238E27FC236}">
                <a16:creationId xmlns:a16="http://schemas.microsoft.com/office/drawing/2014/main" id="{32E4AD82-50E8-072E-2A7A-853FE4CC6C63}"/>
              </a:ext>
            </a:extLst>
          </p:cNvPr>
          <p:cNvSpPr>
            <a:spLocks noGrp="1"/>
          </p:cNvSpPr>
          <p:nvPr/>
        </p:nvSpPr>
        <p:spPr>
          <a:xfrm>
            <a:off x="4953000" y="3828983"/>
            <a:ext cx="6858000" cy="2175577"/>
          </a:xfrm>
          <a:prstGeom prst="rect">
            <a:avLst/>
          </a:prstGeom>
        </p:spPr>
        <p:txBody>
          <a:bodyPr vert="horz" lIns="76200" tIns="38100" rIns="76200" bIns="3810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sz="2333" dirty="0">
                <a:latin typeface="Arimo" panose="020B0604020202020204" charset="0"/>
                <a:ea typeface="Arimo" panose="020B0604020202020204" charset="0"/>
                <a:cs typeface="Arimo" panose="020B0604020202020204" charset="0"/>
              </a:rPr>
              <a:t>L’IA </a:t>
            </a:r>
            <a:r>
              <a:rPr sz="2333" dirty="0" err="1">
                <a:latin typeface="Arimo" panose="020B0604020202020204" charset="0"/>
                <a:ea typeface="Arimo" panose="020B0604020202020204" charset="0"/>
                <a:cs typeface="Arimo" panose="020B0604020202020204" charset="0"/>
              </a:rPr>
              <a:t>générative</a:t>
            </a:r>
            <a:r>
              <a:rPr sz="2333" dirty="0">
                <a:latin typeface="Arimo" panose="020B0604020202020204" charset="0"/>
                <a:ea typeface="Arimo" panose="020B0604020202020204" charset="0"/>
                <a:cs typeface="Arimo" panose="020B0604020202020204" charset="0"/>
              </a:rPr>
              <a:t> </a:t>
            </a:r>
            <a:r>
              <a:rPr sz="2333" dirty="0" err="1">
                <a:latin typeface="Arimo" panose="020B0604020202020204" charset="0"/>
                <a:ea typeface="Arimo" panose="020B0604020202020204" charset="0"/>
                <a:cs typeface="Arimo" panose="020B0604020202020204" charset="0"/>
              </a:rPr>
              <a:t>transforme</a:t>
            </a:r>
            <a:r>
              <a:rPr sz="2333" dirty="0">
                <a:latin typeface="Arimo" panose="020B0604020202020204" charset="0"/>
                <a:ea typeface="Arimo" panose="020B0604020202020204" charset="0"/>
                <a:cs typeface="Arimo" panose="020B0604020202020204" charset="0"/>
              </a:rPr>
              <a:t> </a:t>
            </a:r>
            <a:r>
              <a:rPr sz="2333" dirty="0" err="1">
                <a:latin typeface="Arimo" panose="020B0604020202020204" charset="0"/>
                <a:ea typeface="Arimo" panose="020B0604020202020204" charset="0"/>
                <a:cs typeface="Arimo" panose="020B0604020202020204" charset="0"/>
              </a:rPr>
              <a:t>profondément</a:t>
            </a:r>
            <a:r>
              <a:rPr sz="2333" dirty="0">
                <a:latin typeface="Arimo" panose="020B0604020202020204" charset="0"/>
                <a:ea typeface="Arimo" panose="020B0604020202020204" charset="0"/>
                <a:cs typeface="Arimo" panose="020B0604020202020204" charset="0"/>
              </a:rPr>
              <a:t> </a:t>
            </a:r>
            <a:r>
              <a:rPr sz="2333" dirty="0" err="1">
                <a:latin typeface="Arimo" panose="020B0604020202020204" charset="0"/>
                <a:ea typeface="Arimo" panose="020B0604020202020204" charset="0"/>
                <a:cs typeface="Arimo" panose="020B0604020202020204" charset="0"/>
              </a:rPr>
              <a:t>l’éducation</a:t>
            </a:r>
            <a:r>
              <a:rPr sz="2333" dirty="0">
                <a:latin typeface="Arimo" panose="020B0604020202020204" charset="0"/>
                <a:ea typeface="Arimo" panose="020B0604020202020204" charset="0"/>
                <a:cs typeface="Arimo" panose="020B0604020202020204" charset="0"/>
              </a:rPr>
              <a:t>. Elle </a:t>
            </a:r>
            <a:r>
              <a:rPr sz="2333" dirty="0" err="1">
                <a:latin typeface="Arimo" panose="020B0604020202020204" charset="0"/>
                <a:ea typeface="Arimo" panose="020B0604020202020204" charset="0"/>
                <a:cs typeface="Arimo" panose="020B0604020202020204" charset="0"/>
              </a:rPr>
              <a:t>offre</a:t>
            </a:r>
            <a:r>
              <a:rPr sz="2333" dirty="0">
                <a:latin typeface="Arimo" panose="020B0604020202020204" charset="0"/>
                <a:ea typeface="Arimo" panose="020B0604020202020204" charset="0"/>
                <a:cs typeface="Arimo" panose="020B0604020202020204" charset="0"/>
              </a:rPr>
              <a:t> de </a:t>
            </a:r>
            <a:r>
              <a:rPr sz="2333" dirty="0" err="1">
                <a:latin typeface="Arimo" panose="020B0604020202020204" charset="0"/>
                <a:ea typeface="Arimo" panose="020B0604020202020204" charset="0"/>
                <a:cs typeface="Arimo" panose="020B0604020202020204" charset="0"/>
              </a:rPr>
              <a:t>nouvelles</a:t>
            </a:r>
            <a:r>
              <a:rPr sz="2333" dirty="0">
                <a:latin typeface="Arimo" panose="020B0604020202020204" charset="0"/>
                <a:ea typeface="Arimo" panose="020B0604020202020204" charset="0"/>
                <a:cs typeface="Arimo" panose="020B0604020202020204" charset="0"/>
              </a:rPr>
              <a:t> </a:t>
            </a:r>
            <a:r>
              <a:rPr sz="2333" dirty="0" err="1">
                <a:latin typeface="Arimo" panose="020B0604020202020204" charset="0"/>
                <a:ea typeface="Arimo" panose="020B0604020202020204" charset="0"/>
                <a:cs typeface="Arimo" panose="020B0604020202020204" charset="0"/>
              </a:rPr>
              <a:t>opportunités</a:t>
            </a:r>
            <a:r>
              <a:rPr sz="2333" dirty="0">
                <a:latin typeface="Arimo" panose="020B0604020202020204" charset="0"/>
                <a:ea typeface="Arimo" panose="020B0604020202020204" charset="0"/>
                <a:cs typeface="Arimo" panose="020B0604020202020204" charset="0"/>
              </a:rPr>
              <a:t> pour un </a:t>
            </a:r>
            <a:r>
              <a:rPr sz="2333" dirty="0" err="1">
                <a:latin typeface="Arimo" panose="020B0604020202020204" charset="0"/>
                <a:ea typeface="Arimo" panose="020B0604020202020204" charset="0"/>
                <a:cs typeface="Arimo" panose="020B0604020202020204" charset="0"/>
              </a:rPr>
              <a:t>apprentissage</a:t>
            </a:r>
            <a:r>
              <a:rPr sz="2333" dirty="0">
                <a:latin typeface="Arimo" panose="020B0604020202020204" charset="0"/>
                <a:ea typeface="Arimo" panose="020B0604020202020204" charset="0"/>
                <a:cs typeface="Arimo" panose="020B0604020202020204" charset="0"/>
              </a:rPr>
              <a:t> </a:t>
            </a:r>
            <a:r>
              <a:rPr sz="2333" dirty="0" err="1">
                <a:latin typeface="Arimo" panose="020B0604020202020204" charset="0"/>
                <a:ea typeface="Arimo" panose="020B0604020202020204" charset="0"/>
                <a:cs typeface="Arimo" panose="020B0604020202020204" charset="0"/>
              </a:rPr>
              <a:t>personnalisé</a:t>
            </a:r>
            <a:r>
              <a:rPr sz="2333" dirty="0">
                <a:latin typeface="Arimo" panose="020B0604020202020204" charset="0"/>
                <a:ea typeface="Arimo" panose="020B0604020202020204" charset="0"/>
                <a:cs typeface="Arimo" panose="020B0604020202020204" charset="0"/>
              </a:rPr>
              <a:t>, </a:t>
            </a:r>
            <a:r>
              <a:rPr sz="2333" dirty="0" err="1">
                <a:latin typeface="Arimo" panose="020B0604020202020204" charset="0"/>
                <a:ea typeface="Arimo" panose="020B0604020202020204" charset="0"/>
                <a:cs typeface="Arimo" panose="020B0604020202020204" charset="0"/>
              </a:rPr>
              <a:t>interactif</a:t>
            </a:r>
            <a:r>
              <a:rPr sz="2333" dirty="0">
                <a:latin typeface="Arimo" panose="020B0604020202020204" charset="0"/>
                <a:ea typeface="Arimo" panose="020B0604020202020204" charset="0"/>
                <a:cs typeface="Arimo" panose="020B0604020202020204" charset="0"/>
              </a:rPr>
              <a:t> et plus </a:t>
            </a:r>
            <a:r>
              <a:rPr sz="2333" dirty="0" err="1">
                <a:latin typeface="Arimo" panose="020B0604020202020204" charset="0"/>
                <a:ea typeface="Arimo" panose="020B0604020202020204" charset="0"/>
                <a:cs typeface="Arimo" panose="020B0604020202020204" charset="0"/>
              </a:rPr>
              <a:t>efficace</a:t>
            </a:r>
            <a:r>
              <a:rPr sz="2333" dirty="0">
                <a:latin typeface="Arimo" panose="020B0604020202020204" charset="0"/>
                <a:ea typeface="Arimo" panose="020B0604020202020204" charset="0"/>
                <a:cs typeface="Arimo" panose="020B0604020202020204" charset="0"/>
              </a:rPr>
              <a:t>. </a:t>
            </a:r>
            <a:r>
              <a:rPr sz="2333" dirty="0" err="1">
                <a:latin typeface="Arimo" panose="020B0604020202020204" charset="0"/>
                <a:ea typeface="Arimo" panose="020B0604020202020204" charset="0"/>
                <a:cs typeface="Arimo" panose="020B0604020202020204" charset="0"/>
              </a:rPr>
              <a:t>Toutefois</a:t>
            </a:r>
            <a:r>
              <a:rPr sz="2333" dirty="0">
                <a:latin typeface="Arimo" panose="020B0604020202020204" charset="0"/>
                <a:ea typeface="Arimo" panose="020B0604020202020204" charset="0"/>
                <a:cs typeface="Arimo" panose="020B0604020202020204" charset="0"/>
              </a:rPr>
              <a:t>, son usage doit </a:t>
            </a:r>
            <a:r>
              <a:rPr sz="2333" dirty="0" err="1">
                <a:latin typeface="Arimo" panose="020B0604020202020204" charset="0"/>
                <a:ea typeface="Arimo" panose="020B0604020202020204" charset="0"/>
                <a:cs typeface="Arimo" panose="020B0604020202020204" charset="0"/>
              </a:rPr>
              <a:t>être</a:t>
            </a:r>
            <a:r>
              <a:rPr sz="2333" dirty="0">
                <a:latin typeface="Arimo" panose="020B0604020202020204" charset="0"/>
                <a:ea typeface="Arimo" panose="020B0604020202020204" charset="0"/>
                <a:cs typeface="Arimo" panose="020B0604020202020204" charset="0"/>
              </a:rPr>
              <a:t> </a:t>
            </a:r>
            <a:r>
              <a:rPr sz="2333" dirty="0" err="1">
                <a:latin typeface="Arimo" panose="020B0604020202020204" charset="0"/>
                <a:ea typeface="Arimo" panose="020B0604020202020204" charset="0"/>
                <a:cs typeface="Arimo" panose="020B0604020202020204" charset="0"/>
              </a:rPr>
              <a:t>encadré</a:t>
            </a:r>
            <a:r>
              <a:rPr sz="2333" dirty="0">
                <a:latin typeface="Arimo" panose="020B0604020202020204" charset="0"/>
                <a:ea typeface="Arimo" panose="020B0604020202020204" charset="0"/>
                <a:cs typeface="Arimo" panose="020B0604020202020204" charset="0"/>
              </a:rPr>
              <a:t> pour </a:t>
            </a:r>
            <a:r>
              <a:rPr sz="2333" dirty="0" err="1">
                <a:latin typeface="Arimo" panose="020B0604020202020204" charset="0"/>
                <a:ea typeface="Arimo" panose="020B0604020202020204" charset="0"/>
                <a:cs typeface="Arimo" panose="020B0604020202020204" charset="0"/>
              </a:rPr>
              <a:t>garantir</a:t>
            </a:r>
            <a:r>
              <a:rPr sz="2333" dirty="0">
                <a:latin typeface="Arimo" panose="020B0604020202020204" charset="0"/>
                <a:ea typeface="Arimo" panose="020B0604020202020204" charset="0"/>
                <a:cs typeface="Arimo" panose="020B0604020202020204" charset="0"/>
              </a:rPr>
              <a:t> la </a:t>
            </a:r>
            <a:r>
              <a:rPr sz="2333" dirty="0" err="1">
                <a:latin typeface="Arimo" panose="020B0604020202020204" charset="0"/>
                <a:ea typeface="Arimo" panose="020B0604020202020204" charset="0"/>
                <a:cs typeface="Arimo" panose="020B0604020202020204" charset="0"/>
              </a:rPr>
              <a:t>fiabilité</a:t>
            </a:r>
            <a:r>
              <a:rPr sz="2333" dirty="0">
                <a:latin typeface="Arimo" panose="020B0604020202020204" charset="0"/>
                <a:ea typeface="Arimo" panose="020B0604020202020204" charset="0"/>
                <a:cs typeface="Arimo" panose="020B0604020202020204" charset="0"/>
              </a:rPr>
              <a:t>, </a:t>
            </a:r>
            <a:r>
              <a:rPr sz="2333" dirty="0" err="1">
                <a:latin typeface="Arimo" panose="020B0604020202020204" charset="0"/>
                <a:ea typeface="Arimo" panose="020B0604020202020204" charset="0"/>
                <a:cs typeface="Arimo" panose="020B0604020202020204" charset="0"/>
              </a:rPr>
              <a:t>l’équité</a:t>
            </a:r>
            <a:r>
              <a:rPr sz="2333" dirty="0">
                <a:latin typeface="Arimo" panose="020B0604020202020204" charset="0"/>
                <a:ea typeface="Arimo" panose="020B0604020202020204" charset="0"/>
                <a:cs typeface="Arimo" panose="020B0604020202020204" charset="0"/>
              </a:rPr>
              <a:t> et la protection des données.</a:t>
            </a:r>
          </a:p>
        </p:txBody>
      </p:sp>
      <p:pic>
        <p:nvPicPr>
          <p:cNvPr id="8" name="Image 0" descr="preencoded.png">
            <a:extLst>
              <a:ext uri="{FF2B5EF4-FFF2-40B4-BE49-F238E27FC236}">
                <a16:creationId xmlns:a16="http://schemas.microsoft.com/office/drawing/2014/main" id="{0BB8645D-D1DD-2E68-5FDD-333C361ADECA}"/>
              </a:ext>
            </a:extLst>
          </p:cNvPr>
          <p:cNvPicPr>
            <a:picLocks noChangeAspect="1"/>
          </p:cNvPicPr>
          <p:nvPr/>
        </p:nvPicPr>
        <p:blipFill>
          <a:blip r:embed="rId4"/>
          <a:stretch>
            <a:fillRect/>
          </a:stretch>
        </p:blipFill>
        <p:spPr>
          <a:xfrm>
            <a:off x="4468198" y="6901239"/>
            <a:ext cx="3804146" cy="3804146"/>
          </a:xfrm>
          <a:prstGeom prst="rect">
            <a:avLst/>
          </a:prstGeom>
        </p:spPr>
      </p:pic>
      <p:pic>
        <p:nvPicPr>
          <p:cNvPr id="9" name="Image 1" descr="preencoded.png">
            <a:extLst>
              <a:ext uri="{FF2B5EF4-FFF2-40B4-BE49-F238E27FC236}">
                <a16:creationId xmlns:a16="http://schemas.microsoft.com/office/drawing/2014/main" id="{38F267ED-54C0-7CAE-0F3F-B414CBB66B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63263" y="7572454"/>
            <a:ext cx="282773" cy="282773"/>
          </a:xfrm>
          <a:prstGeom prst="rect">
            <a:avLst/>
          </a:prstGeom>
        </p:spPr>
      </p:pic>
      <p:pic>
        <p:nvPicPr>
          <p:cNvPr id="10" name="Image 2" descr="preencoded.png">
            <a:extLst>
              <a:ext uri="{FF2B5EF4-FFF2-40B4-BE49-F238E27FC236}">
                <a16:creationId xmlns:a16="http://schemas.microsoft.com/office/drawing/2014/main" id="{42FB8EFB-A9C5-595C-BCC0-DA80B7746E67}"/>
              </a:ext>
            </a:extLst>
          </p:cNvPr>
          <p:cNvPicPr>
            <a:picLocks noChangeAspect="1"/>
          </p:cNvPicPr>
          <p:nvPr/>
        </p:nvPicPr>
        <p:blipFill>
          <a:blip r:embed="rId7"/>
          <a:stretch>
            <a:fillRect/>
          </a:stretch>
        </p:blipFill>
        <p:spPr>
          <a:xfrm>
            <a:off x="4468198" y="6901239"/>
            <a:ext cx="3804146" cy="3804146"/>
          </a:xfrm>
          <a:prstGeom prst="rect">
            <a:avLst/>
          </a:prstGeom>
        </p:spPr>
      </p:pic>
      <p:pic>
        <p:nvPicPr>
          <p:cNvPr id="11" name="Image 3" descr="preencoded.png">
            <a:extLst>
              <a:ext uri="{FF2B5EF4-FFF2-40B4-BE49-F238E27FC236}">
                <a16:creationId xmlns:a16="http://schemas.microsoft.com/office/drawing/2014/main" id="{A7DA0F22-1D85-E010-7DDD-DEAE4FE934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18157" y="7896205"/>
            <a:ext cx="282773" cy="282773"/>
          </a:xfrm>
          <a:prstGeom prst="rect">
            <a:avLst/>
          </a:prstGeom>
        </p:spPr>
      </p:pic>
      <p:pic>
        <p:nvPicPr>
          <p:cNvPr id="12" name="Image 4" descr="preencoded.png">
            <a:extLst>
              <a:ext uri="{FF2B5EF4-FFF2-40B4-BE49-F238E27FC236}">
                <a16:creationId xmlns:a16="http://schemas.microsoft.com/office/drawing/2014/main" id="{4A8991A2-4DA5-EE5B-95E3-0CEF1A4EAD8C}"/>
              </a:ext>
            </a:extLst>
          </p:cNvPr>
          <p:cNvPicPr>
            <a:picLocks noChangeAspect="1"/>
          </p:cNvPicPr>
          <p:nvPr/>
        </p:nvPicPr>
        <p:blipFill>
          <a:blip r:embed="rId10"/>
          <a:stretch>
            <a:fillRect/>
          </a:stretch>
        </p:blipFill>
        <p:spPr>
          <a:xfrm>
            <a:off x="4468198" y="6901239"/>
            <a:ext cx="3804146" cy="3804146"/>
          </a:xfrm>
          <a:prstGeom prst="rect">
            <a:avLst/>
          </a:prstGeom>
        </p:spPr>
      </p:pic>
      <p:pic>
        <p:nvPicPr>
          <p:cNvPr id="13" name="Image 5" descr="preencoded.png">
            <a:extLst>
              <a:ext uri="{FF2B5EF4-FFF2-40B4-BE49-F238E27FC236}">
                <a16:creationId xmlns:a16="http://schemas.microsoft.com/office/drawing/2014/main" id="{0CECEA6F-AE1B-D713-5688-DF49E10BDA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94406" y="9751100"/>
            <a:ext cx="282773" cy="282773"/>
          </a:xfrm>
          <a:prstGeom prst="rect">
            <a:avLst/>
          </a:prstGeom>
        </p:spPr>
      </p:pic>
      <p:pic>
        <p:nvPicPr>
          <p:cNvPr id="14" name="Image 6" descr="preencoded.png">
            <a:extLst>
              <a:ext uri="{FF2B5EF4-FFF2-40B4-BE49-F238E27FC236}">
                <a16:creationId xmlns:a16="http://schemas.microsoft.com/office/drawing/2014/main" id="{332FAA47-B6EA-38C6-E261-0ACDC3C30C4F}"/>
              </a:ext>
            </a:extLst>
          </p:cNvPr>
          <p:cNvPicPr>
            <a:picLocks noChangeAspect="1"/>
          </p:cNvPicPr>
          <p:nvPr/>
        </p:nvPicPr>
        <p:blipFill>
          <a:blip r:embed="rId13"/>
          <a:stretch>
            <a:fillRect/>
          </a:stretch>
        </p:blipFill>
        <p:spPr>
          <a:xfrm>
            <a:off x="4468198" y="6901239"/>
            <a:ext cx="3804146" cy="3804146"/>
          </a:xfrm>
          <a:prstGeom prst="rect">
            <a:avLst/>
          </a:prstGeom>
        </p:spPr>
      </p:pic>
      <p:pic>
        <p:nvPicPr>
          <p:cNvPr id="15" name="Image 7" descr="preencoded.png">
            <a:extLst>
              <a:ext uri="{FF2B5EF4-FFF2-40B4-BE49-F238E27FC236}">
                <a16:creationId xmlns:a16="http://schemas.microsoft.com/office/drawing/2014/main" id="{E1B32DC8-2E1F-6629-5E81-FA75D227EE0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39512" y="9427349"/>
            <a:ext cx="282773" cy="282773"/>
          </a:xfrm>
          <a:prstGeom prst="rect">
            <a:avLst/>
          </a:prstGeom>
        </p:spPr>
      </p:pic>
      <p:sp>
        <p:nvSpPr>
          <p:cNvPr id="16" name="TextBox 15">
            <a:extLst>
              <a:ext uri="{FF2B5EF4-FFF2-40B4-BE49-F238E27FC236}">
                <a16:creationId xmlns:a16="http://schemas.microsoft.com/office/drawing/2014/main" id="{F6E10A89-FF5A-1A94-003C-D69402D52692}"/>
              </a:ext>
            </a:extLst>
          </p:cNvPr>
          <p:cNvSpPr txBox="1"/>
          <p:nvPr/>
        </p:nvSpPr>
        <p:spPr>
          <a:xfrm>
            <a:off x="-10865588" y="1683584"/>
            <a:ext cx="10160000" cy="2581448"/>
          </a:xfrm>
          <a:prstGeom prst="rect">
            <a:avLst/>
          </a:prstGeom>
        </p:spPr>
        <p:txBody>
          <a:bodyPr vert="horz" lIns="76200" tIns="38100" rIns="76200" bIns="38100" rtlCol="0">
            <a:noAutofit/>
          </a:bodyPr>
          <a:lstStyle/>
          <a:p>
            <a:pPr algn="ctr">
              <a:lnSpc>
                <a:spcPct val="90000"/>
              </a:lnSpc>
              <a:spcAft>
                <a:spcPts val="500"/>
              </a:spcAft>
            </a:pPr>
            <a:r>
              <a:rPr lang="en-US" sz="18333" b="1" dirty="0">
                <a:solidFill>
                  <a:srgbClr val="231971"/>
                </a:solidFill>
                <a:effectLst>
                  <a:outerShdw blurRad="38100" dist="38100" dir="2700000" algn="tl">
                    <a:srgbClr val="000000">
                      <a:alpha val="43137"/>
                    </a:srgbClr>
                  </a:outerShdw>
                </a:effectLst>
              </a:rPr>
              <a:t>Merci</a:t>
            </a:r>
          </a:p>
        </p:txBody>
      </p:sp>
      <p:sp>
        <p:nvSpPr>
          <p:cNvPr id="17" name="TextBox 16">
            <a:extLst>
              <a:ext uri="{FF2B5EF4-FFF2-40B4-BE49-F238E27FC236}">
                <a16:creationId xmlns:a16="http://schemas.microsoft.com/office/drawing/2014/main" id="{AA5D2E6C-6DAA-2F12-4427-3051CA0CD0F3}"/>
              </a:ext>
            </a:extLst>
          </p:cNvPr>
          <p:cNvSpPr txBox="1"/>
          <p:nvPr/>
        </p:nvSpPr>
        <p:spPr>
          <a:xfrm>
            <a:off x="10594263" y="1566777"/>
            <a:ext cx="10160000" cy="2581448"/>
          </a:xfrm>
          <a:prstGeom prst="rect">
            <a:avLst/>
          </a:prstGeom>
        </p:spPr>
        <p:txBody>
          <a:bodyPr vert="horz" lIns="76200" tIns="38100" rIns="76200" bIns="38100" rtlCol="0">
            <a:noAutofit/>
          </a:bodyPr>
          <a:lstStyle/>
          <a:p>
            <a:pPr algn="ctr">
              <a:lnSpc>
                <a:spcPct val="90000"/>
              </a:lnSpc>
              <a:spcAft>
                <a:spcPts val="500"/>
              </a:spcAft>
            </a:pPr>
            <a:r>
              <a:rPr lang="en-US" sz="18333" b="1" dirty="0">
                <a:solidFill>
                  <a:schemeClr val="bg1"/>
                </a:solidFill>
                <a:effectLst>
                  <a:outerShdw blurRad="38100" dist="38100" dir="2700000" algn="tl">
                    <a:srgbClr val="000000">
                      <a:alpha val="43137"/>
                    </a:srgbClr>
                  </a:outerShdw>
                </a:effectLst>
              </a:rPr>
              <a:t>Merci</a:t>
            </a:r>
          </a:p>
        </p:txBody>
      </p:sp>
      <p:sp>
        <p:nvSpPr>
          <p:cNvPr id="18" name="TextBox 17">
            <a:extLst>
              <a:ext uri="{FF2B5EF4-FFF2-40B4-BE49-F238E27FC236}">
                <a16:creationId xmlns:a16="http://schemas.microsoft.com/office/drawing/2014/main" id="{F8F9D2A8-76CB-7ADE-05E3-2D5731F1599D}"/>
              </a:ext>
            </a:extLst>
          </p:cNvPr>
          <p:cNvSpPr txBox="1"/>
          <p:nvPr/>
        </p:nvSpPr>
        <p:spPr>
          <a:xfrm>
            <a:off x="444500" y="7935991"/>
            <a:ext cx="9271000" cy="605230"/>
          </a:xfrm>
          <a:prstGeom prst="rect">
            <a:avLst/>
          </a:prstGeom>
          <a:noFill/>
          <a:ln>
            <a:noFill/>
          </a:ln>
        </p:spPr>
        <p:txBody>
          <a:bodyPr wrap="square" rtlCol="0">
            <a:spAutoFit/>
          </a:bodyPr>
          <a:lstStyle/>
          <a:p>
            <a:pPr algn="ctr"/>
            <a:r>
              <a:rPr lang="en-US" sz="3333" b="1" spc="1583" dirty="0">
                <a:ln>
                  <a:solidFill>
                    <a:schemeClr val="bg1"/>
                  </a:solidFill>
                </a:ln>
                <a:effectLst>
                  <a:outerShdw blurRad="38100" dist="38100" dir="2700000" algn="tl">
                    <a:srgbClr val="000000">
                      <a:alpha val="43137"/>
                    </a:srgbClr>
                  </a:outerShdw>
                </a:effectLst>
              </a:rPr>
              <a:t>de </a:t>
            </a:r>
            <a:r>
              <a:rPr lang="en-US" sz="3333" b="1" spc="1583" dirty="0" err="1">
                <a:ln>
                  <a:solidFill>
                    <a:schemeClr val="bg1"/>
                  </a:solidFill>
                </a:ln>
                <a:effectLst>
                  <a:outerShdw blurRad="38100" dist="38100" dir="2700000" algn="tl">
                    <a:srgbClr val="000000">
                      <a:alpha val="43137"/>
                    </a:srgbClr>
                  </a:outerShdw>
                </a:effectLst>
              </a:rPr>
              <a:t>votre</a:t>
            </a:r>
            <a:r>
              <a:rPr lang="en-US" sz="3333" b="1" spc="1583" dirty="0">
                <a:ln>
                  <a:solidFill>
                    <a:schemeClr val="bg1"/>
                  </a:solidFill>
                </a:ln>
                <a:effectLst>
                  <a:outerShdw blurRad="38100" dist="38100" dir="2700000" algn="tl">
                    <a:srgbClr val="000000">
                      <a:alpha val="43137"/>
                    </a:srgbClr>
                  </a:outerShdw>
                </a:effectLst>
              </a:rPr>
              <a:t> attention</a:t>
            </a:r>
            <a:endParaRPr lang="LID4096" sz="1500" b="1" spc="1583" dirty="0">
              <a:ln>
                <a:solidFill>
                  <a:schemeClr val="bg1"/>
                </a:solidFill>
              </a:ln>
              <a:effectLst>
                <a:outerShdw blurRad="38100" dist="38100" dir="2700000" algn="tl">
                  <a:srgbClr val="000000">
                    <a:alpha val="43137"/>
                  </a:srgbClr>
                </a:outerShdw>
              </a:effectLst>
            </a:endParaRPr>
          </a:p>
        </p:txBody>
      </p:sp>
      <p:sp>
        <p:nvSpPr>
          <p:cNvPr id="19" name="Freeform: Shape 18">
            <a:extLst>
              <a:ext uri="{FF2B5EF4-FFF2-40B4-BE49-F238E27FC236}">
                <a16:creationId xmlns:a16="http://schemas.microsoft.com/office/drawing/2014/main" id="{A16CA53E-EF2E-46C0-2B0F-6E3EFC94821C}"/>
              </a:ext>
            </a:extLst>
          </p:cNvPr>
          <p:cNvSpPr/>
          <p:nvPr/>
        </p:nvSpPr>
        <p:spPr>
          <a:xfrm flipH="1">
            <a:off x="14088885" y="5869832"/>
            <a:ext cx="676565" cy="1610384"/>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20" name="Freeform: Shape 19">
            <a:extLst>
              <a:ext uri="{FF2B5EF4-FFF2-40B4-BE49-F238E27FC236}">
                <a16:creationId xmlns:a16="http://schemas.microsoft.com/office/drawing/2014/main" id="{0E842952-1A7F-86A8-4DF2-AED0ECC19774}"/>
              </a:ext>
            </a:extLst>
          </p:cNvPr>
          <p:cNvSpPr/>
          <p:nvPr/>
        </p:nvSpPr>
        <p:spPr>
          <a:xfrm flipH="1">
            <a:off x="14017846" y="5521791"/>
            <a:ext cx="818644" cy="1951551"/>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21" name="Freeform: Shape 20">
            <a:extLst>
              <a:ext uri="{FF2B5EF4-FFF2-40B4-BE49-F238E27FC236}">
                <a16:creationId xmlns:a16="http://schemas.microsoft.com/office/drawing/2014/main" id="{36E4B606-21CA-9E9A-7898-84E6E0674B5E}"/>
              </a:ext>
            </a:extLst>
          </p:cNvPr>
          <p:cNvSpPr/>
          <p:nvPr/>
        </p:nvSpPr>
        <p:spPr>
          <a:xfrm flipH="1">
            <a:off x="14159924" y="6217873"/>
            <a:ext cx="534486" cy="1271494"/>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22" name="Freeform: Shape 21">
            <a:extLst>
              <a:ext uri="{FF2B5EF4-FFF2-40B4-BE49-F238E27FC236}">
                <a16:creationId xmlns:a16="http://schemas.microsoft.com/office/drawing/2014/main" id="{42FF03C9-A285-EBF8-BADA-EE6D5EAF9315}"/>
              </a:ext>
            </a:extLst>
          </p:cNvPr>
          <p:cNvSpPr/>
          <p:nvPr/>
        </p:nvSpPr>
        <p:spPr>
          <a:xfrm rot="18900000" flipH="1">
            <a:off x="13503732" y="6107055"/>
            <a:ext cx="682435" cy="1596532"/>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23" name="Freeform: Shape 22">
            <a:extLst>
              <a:ext uri="{FF2B5EF4-FFF2-40B4-BE49-F238E27FC236}">
                <a16:creationId xmlns:a16="http://schemas.microsoft.com/office/drawing/2014/main" id="{EA9D1CC1-BA26-87C7-8DE7-A55C7BC1035F}"/>
              </a:ext>
            </a:extLst>
          </p:cNvPr>
          <p:cNvSpPr/>
          <p:nvPr/>
        </p:nvSpPr>
        <p:spPr>
          <a:xfrm rot="18900000" flipH="1">
            <a:off x="13307673" y="5812457"/>
            <a:ext cx="825747" cy="1934764"/>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24" name="Freeform: Shape 23">
            <a:extLst>
              <a:ext uri="{FF2B5EF4-FFF2-40B4-BE49-F238E27FC236}">
                <a16:creationId xmlns:a16="http://schemas.microsoft.com/office/drawing/2014/main" id="{89F6CAB5-75C9-F87E-C771-81132B12A9A8}"/>
              </a:ext>
            </a:extLst>
          </p:cNvPr>
          <p:cNvSpPr/>
          <p:nvPr/>
        </p:nvSpPr>
        <p:spPr>
          <a:xfrm rot="18900000" flipH="1">
            <a:off x="13700588" y="6401331"/>
            <a:ext cx="539124" cy="1260557"/>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25" name="Freeform: Shape 24">
            <a:extLst>
              <a:ext uri="{FF2B5EF4-FFF2-40B4-BE49-F238E27FC236}">
                <a16:creationId xmlns:a16="http://schemas.microsoft.com/office/drawing/2014/main" id="{81AB2539-D417-7BFE-15F3-14747477B996}"/>
              </a:ext>
            </a:extLst>
          </p:cNvPr>
          <p:cNvSpPr/>
          <p:nvPr/>
        </p:nvSpPr>
        <p:spPr>
          <a:xfrm rot="10800000">
            <a:off x="14088885" y="7559292"/>
            <a:ext cx="676565" cy="1610384"/>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26" name="Freeform: Shape 25">
            <a:extLst>
              <a:ext uri="{FF2B5EF4-FFF2-40B4-BE49-F238E27FC236}">
                <a16:creationId xmlns:a16="http://schemas.microsoft.com/office/drawing/2014/main" id="{02F6C160-0C62-B2BA-21E6-B3C337AFFD0B}"/>
              </a:ext>
            </a:extLst>
          </p:cNvPr>
          <p:cNvSpPr/>
          <p:nvPr/>
        </p:nvSpPr>
        <p:spPr>
          <a:xfrm rot="10800000">
            <a:off x="14017846" y="7566168"/>
            <a:ext cx="818644" cy="1951551"/>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27" name="Freeform: Shape 26">
            <a:extLst>
              <a:ext uri="{FF2B5EF4-FFF2-40B4-BE49-F238E27FC236}">
                <a16:creationId xmlns:a16="http://schemas.microsoft.com/office/drawing/2014/main" id="{5164A5EE-8614-1ACE-46C8-7D9B8DEA9EA7}"/>
              </a:ext>
            </a:extLst>
          </p:cNvPr>
          <p:cNvSpPr/>
          <p:nvPr/>
        </p:nvSpPr>
        <p:spPr>
          <a:xfrm rot="10800000">
            <a:off x="14159924" y="7550140"/>
            <a:ext cx="534486" cy="1271494"/>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28" name="Freeform: Shape 27">
            <a:extLst>
              <a:ext uri="{FF2B5EF4-FFF2-40B4-BE49-F238E27FC236}">
                <a16:creationId xmlns:a16="http://schemas.microsoft.com/office/drawing/2014/main" id="{0311BB87-07DA-5466-6ECB-1E38798BB002}"/>
              </a:ext>
            </a:extLst>
          </p:cNvPr>
          <p:cNvSpPr/>
          <p:nvPr/>
        </p:nvSpPr>
        <p:spPr>
          <a:xfrm rot="13500000">
            <a:off x="13503732" y="7319699"/>
            <a:ext cx="682435" cy="1596532"/>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29" name="Freeform: Shape 28">
            <a:extLst>
              <a:ext uri="{FF2B5EF4-FFF2-40B4-BE49-F238E27FC236}">
                <a16:creationId xmlns:a16="http://schemas.microsoft.com/office/drawing/2014/main" id="{60DF594B-56E6-D3EC-8FC5-EFA9D5B3317F}"/>
              </a:ext>
            </a:extLst>
          </p:cNvPr>
          <p:cNvSpPr/>
          <p:nvPr/>
        </p:nvSpPr>
        <p:spPr>
          <a:xfrm rot="13500000">
            <a:off x="13307674" y="7276066"/>
            <a:ext cx="825747" cy="1934764"/>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30" name="Freeform: Shape 29">
            <a:extLst>
              <a:ext uri="{FF2B5EF4-FFF2-40B4-BE49-F238E27FC236}">
                <a16:creationId xmlns:a16="http://schemas.microsoft.com/office/drawing/2014/main" id="{14A7B320-34DA-1AA4-BC5C-9730579D64FC}"/>
              </a:ext>
            </a:extLst>
          </p:cNvPr>
          <p:cNvSpPr/>
          <p:nvPr/>
        </p:nvSpPr>
        <p:spPr>
          <a:xfrm rot="13500000">
            <a:off x="13700588" y="7361401"/>
            <a:ext cx="539124" cy="1260557"/>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31" name="Freeform: Shape 30">
            <a:extLst>
              <a:ext uri="{FF2B5EF4-FFF2-40B4-BE49-F238E27FC236}">
                <a16:creationId xmlns:a16="http://schemas.microsoft.com/office/drawing/2014/main" id="{2E781AA9-BE4C-82FD-3D0E-A2E79107A5F0}"/>
              </a:ext>
            </a:extLst>
          </p:cNvPr>
          <p:cNvSpPr/>
          <p:nvPr/>
        </p:nvSpPr>
        <p:spPr>
          <a:xfrm rot="16200000" flipH="1">
            <a:off x="13262582" y="6721488"/>
            <a:ext cx="682435" cy="1596532"/>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32" name="Freeform: Shape 31">
            <a:extLst>
              <a:ext uri="{FF2B5EF4-FFF2-40B4-BE49-F238E27FC236}">
                <a16:creationId xmlns:a16="http://schemas.microsoft.com/office/drawing/2014/main" id="{CAAF5AD7-364B-E0C3-9505-4871F25FC52B}"/>
              </a:ext>
            </a:extLst>
          </p:cNvPr>
          <p:cNvSpPr/>
          <p:nvPr/>
        </p:nvSpPr>
        <p:spPr>
          <a:xfrm rot="16200000" flipH="1">
            <a:off x="12995272" y="6552372"/>
            <a:ext cx="825747" cy="1934764"/>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33" name="Freeform: Shape 32">
            <a:extLst>
              <a:ext uri="{FF2B5EF4-FFF2-40B4-BE49-F238E27FC236}">
                <a16:creationId xmlns:a16="http://schemas.microsoft.com/office/drawing/2014/main" id="{E6E3ED5A-1BBB-2135-C70E-06F6D7C9626C}"/>
              </a:ext>
            </a:extLst>
          </p:cNvPr>
          <p:cNvSpPr/>
          <p:nvPr/>
        </p:nvSpPr>
        <p:spPr>
          <a:xfrm rot="16200000" flipH="1">
            <a:off x="13511298" y="6889476"/>
            <a:ext cx="539124" cy="1260557"/>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34" name="Freeform: Shape 33">
            <a:extLst>
              <a:ext uri="{FF2B5EF4-FFF2-40B4-BE49-F238E27FC236}">
                <a16:creationId xmlns:a16="http://schemas.microsoft.com/office/drawing/2014/main" id="{F16EC9F9-6C92-9794-2B32-7C2DE4C04155}"/>
              </a:ext>
            </a:extLst>
          </p:cNvPr>
          <p:cNvSpPr/>
          <p:nvPr/>
        </p:nvSpPr>
        <p:spPr>
          <a:xfrm>
            <a:off x="-2440511" y="-2330025"/>
            <a:ext cx="682498" cy="1610532"/>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35" name="Freeform: Shape 34">
            <a:extLst>
              <a:ext uri="{FF2B5EF4-FFF2-40B4-BE49-F238E27FC236}">
                <a16:creationId xmlns:a16="http://schemas.microsoft.com/office/drawing/2014/main" id="{2181107A-F268-990C-E26B-084589B44779}"/>
              </a:ext>
            </a:extLst>
          </p:cNvPr>
          <p:cNvSpPr/>
          <p:nvPr/>
        </p:nvSpPr>
        <p:spPr>
          <a:xfrm>
            <a:off x="-2512173" y="-2678097"/>
            <a:ext cx="825823" cy="1951729"/>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36" name="Freeform: Shape 35">
            <a:extLst>
              <a:ext uri="{FF2B5EF4-FFF2-40B4-BE49-F238E27FC236}">
                <a16:creationId xmlns:a16="http://schemas.microsoft.com/office/drawing/2014/main" id="{2497BD86-4832-D623-3EBC-A0B648B57F66}"/>
              </a:ext>
            </a:extLst>
          </p:cNvPr>
          <p:cNvSpPr/>
          <p:nvPr/>
        </p:nvSpPr>
        <p:spPr>
          <a:xfrm>
            <a:off x="-2368848" y="-1981951"/>
            <a:ext cx="539174" cy="1271610"/>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37" name="Freeform: Shape 36">
            <a:extLst>
              <a:ext uri="{FF2B5EF4-FFF2-40B4-BE49-F238E27FC236}">
                <a16:creationId xmlns:a16="http://schemas.microsoft.com/office/drawing/2014/main" id="{F754A333-5354-3EBD-3FF6-A13695121FED}"/>
              </a:ext>
            </a:extLst>
          </p:cNvPr>
          <p:cNvSpPr/>
          <p:nvPr/>
        </p:nvSpPr>
        <p:spPr>
          <a:xfrm rot="2700000">
            <a:off x="-1853187" y="-2099704"/>
            <a:ext cx="682498" cy="1610531"/>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38" name="Freeform: Shape 37">
            <a:extLst>
              <a:ext uri="{FF2B5EF4-FFF2-40B4-BE49-F238E27FC236}">
                <a16:creationId xmlns:a16="http://schemas.microsoft.com/office/drawing/2014/main" id="{7F24E50B-E592-1D20-BF04-85C459D52D53}"/>
              </a:ext>
            </a:extLst>
          </p:cNvPr>
          <p:cNvSpPr/>
          <p:nvPr/>
        </p:nvSpPr>
        <p:spPr>
          <a:xfrm rot="2700000">
            <a:off x="-1799355" y="-2395798"/>
            <a:ext cx="825823" cy="1951729"/>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39" name="Freeform: Shape 38">
            <a:extLst>
              <a:ext uri="{FF2B5EF4-FFF2-40B4-BE49-F238E27FC236}">
                <a16:creationId xmlns:a16="http://schemas.microsoft.com/office/drawing/2014/main" id="{D6281B4A-FD0D-5731-3E88-3832AED9F59A}"/>
              </a:ext>
            </a:extLst>
          </p:cNvPr>
          <p:cNvSpPr/>
          <p:nvPr/>
        </p:nvSpPr>
        <p:spPr>
          <a:xfrm rot="2700000">
            <a:off x="-1907822" y="-1803946"/>
            <a:ext cx="539173" cy="1271610"/>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40" name="Freeform: Shape 39">
            <a:extLst>
              <a:ext uri="{FF2B5EF4-FFF2-40B4-BE49-F238E27FC236}">
                <a16:creationId xmlns:a16="http://schemas.microsoft.com/office/drawing/2014/main" id="{D9320826-C7BB-FFCB-C895-4DBD71DDFF07}"/>
              </a:ext>
            </a:extLst>
          </p:cNvPr>
          <p:cNvSpPr/>
          <p:nvPr/>
        </p:nvSpPr>
        <p:spPr>
          <a:xfrm rot="10800000" flipH="1">
            <a:off x="-2440511" y="-640410"/>
            <a:ext cx="682498" cy="1610532"/>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41" name="Freeform: Shape 40">
            <a:extLst>
              <a:ext uri="{FF2B5EF4-FFF2-40B4-BE49-F238E27FC236}">
                <a16:creationId xmlns:a16="http://schemas.microsoft.com/office/drawing/2014/main" id="{CFA185BE-FEC9-F9DA-A422-EE4B17C918DB}"/>
              </a:ext>
            </a:extLst>
          </p:cNvPr>
          <p:cNvSpPr/>
          <p:nvPr/>
        </p:nvSpPr>
        <p:spPr>
          <a:xfrm rot="10800000" flipH="1">
            <a:off x="-2512173" y="-633532"/>
            <a:ext cx="825823" cy="1951729"/>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42" name="Freeform: Shape 41">
            <a:extLst>
              <a:ext uri="{FF2B5EF4-FFF2-40B4-BE49-F238E27FC236}">
                <a16:creationId xmlns:a16="http://schemas.microsoft.com/office/drawing/2014/main" id="{67BAB837-9F69-06C4-92D4-C95421C1D2E8}"/>
              </a:ext>
            </a:extLst>
          </p:cNvPr>
          <p:cNvSpPr/>
          <p:nvPr/>
        </p:nvSpPr>
        <p:spPr>
          <a:xfrm rot="10800000" flipH="1">
            <a:off x="-2368848" y="-649563"/>
            <a:ext cx="539174" cy="1271610"/>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43" name="Freeform: Shape 42">
            <a:extLst>
              <a:ext uri="{FF2B5EF4-FFF2-40B4-BE49-F238E27FC236}">
                <a16:creationId xmlns:a16="http://schemas.microsoft.com/office/drawing/2014/main" id="{2660BD2A-6238-EC6E-9AB6-C4EAAAC5DDCD}"/>
              </a:ext>
            </a:extLst>
          </p:cNvPr>
          <p:cNvSpPr/>
          <p:nvPr/>
        </p:nvSpPr>
        <p:spPr>
          <a:xfrm rot="8100000" flipH="1">
            <a:off x="-1853186" y="-886949"/>
            <a:ext cx="682498" cy="1610531"/>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44" name="Freeform: Shape 43">
            <a:extLst>
              <a:ext uri="{FF2B5EF4-FFF2-40B4-BE49-F238E27FC236}">
                <a16:creationId xmlns:a16="http://schemas.microsoft.com/office/drawing/2014/main" id="{86A9BB3C-6A76-34E3-5EC5-F28880CBF972}"/>
              </a:ext>
            </a:extLst>
          </p:cNvPr>
          <p:cNvSpPr/>
          <p:nvPr/>
        </p:nvSpPr>
        <p:spPr>
          <a:xfrm rot="8100000" flipH="1">
            <a:off x="-1799356" y="-932055"/>
            <a:ext cx="825823" cy="1951729"/>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45" name="Freeform: Shape 44">
            <a:extLst>
              <a:ext uri="{FF2B5EF4-FFF2-40B4-BE49-F238E27FC236}">
                <a16:creationId xmlns:a16="http://schemas.microsoft.com/office/drawing/2014/main" id="{1D23F4DF-73DA-6BE9-06EF-18BC6622C74C}"/>
              </a:ext>
            </a:extLst>
          </p:cNvPr>
          <p:cNvSpPr/>
          <p:nvPr/>
        </p:nvSpPr>
        <p:spPr>
          <a:xfrm rot="8100000" flipH="1">
            <a:off x="-1907822" y="-843788"/>
            <a:ext cx="539173" cy="1271610"/>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46" name="Freeform: Shape 45">
            <a:extLst>
              <a:ext uri="{FF2B5EF4-FFF2-40B4-BE49-F238E27FC236}">
                <a16:creationId xmlns:a16="http://schemas.microsoft.com/office/drawing/2014/main" id="{0D4A57DA-59CE-8496-C38E-FE8ED7B336D2}"/>
              </a:ext>
            </a:extLst>
          </p:cNvPr>
          <p:cNvSpPr/>
          <p:nvPr/>
        </p:nvSpPr>
        <p:spPr>
          <a:xfrm rot="5400000">
            <a:off x="-1609922" y="-1485215"/>
            <a:ext cx="682498" cy="1610531"/>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47" name="Freeform: Shape 46">
            <a:extLst>
              <a:ext uri="{FF2B5EF4-FFF2-40B4-BE49-F238E27FC236}">
                <a16:creationId xmlns:a16="http://schemas.microsoft.com/office/drawing/2014/main" id="{504F94E3-3688-C54E-9B10-1389E0E9D37F}"/>
              </a:ext>
            </a:extLst>
          </p:cNvPr>
          <p:cNvSpPr/>
          <p:nvPr/>
        </p:nvSpPr>
        <p:spPr>
          <a:xfrm rot="5400000">
            <a:off x="-1504109" y="-1655816"/>
            <a:ext cx="825823" cy="1951729"/>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48" name="Freeform: Shape 47">
            <a:extLst>
              <a:ext uri="{FF2B5EF4-FFF2-40B4-BE49-F238E27FC236}">
                <a16:creationId xmlns:a16="http://schemas.microsoft.com/office/drawing/2014/main" id="{6435993A-6536-BFBF-CCF5-D32FBA421574}"/>
              </a:ext>
            </a:extLst>
          </p:cNvPr>
          <p:cNvSpPr/>
          <p:nvPr/>
        </p:nvSpPr>
        <p:spPr>
          <a:xfrm rot="5400000">
            <a:off x="-1716873" y="-1315757"/>
            <a:ext cx="539173" cy="1271610"/>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chemeClr val="bg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B22C9-FC66-2A20-D8AF-5B53A751BFBF}"/>
            </a:ext>
          </a:extLst>
        </p:cNvPr>
        <p:cNvGrpSpPr/>
        <p:nvPr/>
      </p:nvGrpSpPr>
      <p:grpSpPr>
        <a:xfrm>
          <a:off x="0" y="0"/>
          <a:ext cx="0" cy="0"/>
          <a:chOff x="0" y="0"/>
          <a:chExt cx="0" cy="0"/>
        </a:xfrm>
      </p:grpSpPr>
      <p:sp>
        <p:nvSpPr>
          <p:cNvPr id="30" name="Freeform: Shape 29">
            <a:extLst>
              <a:ext uri="{FF2B5EF4-FFF2-40B4-BE49-F238E27FC236}">
                <a16:creationId xmlns:a16="http://schemas.microsoft.com/office/drawing/2014/main" id="{807455B9-CC8C-D8D0-2038-72351B1F8737}"/>
              </a:ext>
            </a:extLst>
          </p:cNvPr>
          <p:cNvSpPr/>
          <p:nvPr/>
        </p:nvSpPr>
        <p:spPr>
          <a:xfrm>
            <a:off x="-301993" y="472170"/>
            <a:ext cx="682498" cy="1610532"/>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rgbClr val="9966FF"/>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31" name="Freeform: Shape 30">
            <a:extLst>
              <a:ext uri="{FF2B5EF4-FFF2-40B4-BE49-F238E27FC236}">
                <a16:creationId xmlns:a16="http://schemas.microsoft.com/office/drawing/2014/main" id="{F9EF5EBE-DECA-8C41-681E-A5CE12CEDF15}"/>
              </a:ext>
            </a:extLst>
          </p:cNvPr>
          <p:cNvSpPr/>
          <p:nvPr/>
        </p:nvSpPr>
        <p:spPr>
          <a:xfrm>
            <a:off x="-373656" y="124098"/>
            <a:ext cx="825823" cy="1951729"/>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rgbClr val="23197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32" name="Freeform: Shape 31">
            <a:extLst>
              <a:ext uri="{FF2B5EF4-FFF2-40B4-BE49-F238E27FC236}">
                <a16:creationId xmlns:a16="http://schemas.microsoft.com/office/drawing/2014/main" id="{2ADE5071-014E-1E82-3934-FA6CA995792C}"/>
              </a:ext>
            </a:extLst>
          </p:cNvPr>
          <p:cNvSpPr/>
          <p:nvPr/>
        </p:nvSpPr>
        <p:spPr>
          <a:xfrm>
            <a:off x="-230330" y="820244"/>
            <a:ext cx="539174" cy="1271610"/>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rgbClr val="666699"/>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38" name="Freeform: Shape 37">
            <a:extLst>
              <a:ext uri="{FF2B5EF4-FFF2-40B4-BE49-F238E27FC236}">
                <a16:creationId xmlns:a16="http://schemas.microsoft.com/office/drawing/2014/main" id="{B888E80F-7B07-0E4F-F40E-12BAD5968E3E}"/>
              </a:ext>
            </a:extLst>
          </p:cNvPr>
          <p:cNvSpPr/>
          <p:nvPr/>
        </p:nvSpPr>
        <p:spPr>
          <a:xfrm rot="2700000">
            <a:off x="285331" y="702491"/>
            <a:ext cx="682498" cy="1610531"/>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rgbClr val="9966FF"/>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39" name="Freeform: Shape 38">
            <a:extLst>
              <a:ext uri="{FF2B5EF4-FFF2-40B4-BE49-F238E27FC236}">
                <a16:creationId xmlns:a16="http://schemas.microsoft.com/office/drawing/2014/main" id="{E04A22CD-F5AA-4179-63F5-C274C33BF82E}"/>
              </a:ext>
            </a:extLst>
          </p:cNvPr>
          <p:cNvSpPr/>
          <p:nvPr/>
        </p:nvSpPr>
        <p:spPr>
          <a:xfrm rot="2700000">
            <a:off x="339162" y="406397"/>
            <a:ext cx="825823" cy="1951729"/>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rgbClr val="23197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40" name="Freeform: Shape 39">
            <a:extLst>
              <a:ext uri="{FF2B5EF4-FFF2-40B4-BE49-F238E27FC236}">
                <a16:creationId xmlns:a16="http://schemas.microsoft.com/office/drawing/2014/main" id="{1D643E2F-BA11-82B1-D0B7-74BDF9C6342D}"/>
              </a:ext>
            </a:extLst>
          </p:cNvPr>
          <p:cNvSpPr/>
          <p:nvPr/>
        </p:nvSpPr>
        <p:spPr>
          <a:xfrm rot="2700000">
            <a:off x="230695" y="998249"/>
            <a:ext cx="539173" cy="1271610"/>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rgbClr val="666699"/>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20" name="Freeform: Shape 19">
            <a:extLst>
              <a:ext uri="{FF2B5EF4-FFF2-40B4-BE49-F238E27FC236}">
                <a16:creationId xmlns:a16="http://schemas.microsoft.com/office/drawing/2014/main" id="{30920E5F-577C-90E0-AA99-0732165FAB82}"/>
              </a:ext>
            </a:extLst>
          </p:cNvPr>
          <p:cNvSpPr/>
          <p:nvPr/>
        </p:nvSpPr>
        <p:spPr>
          <a:xfrm rot="10800000" flipH="1">
            <a:off x="-301993" y="2161785"/>
            <a:ext cx="682498" cy="1610532"/>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rgbClr val="9966FF"/>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21" name="Freeform: Shape 20">
            <a:extLst>
              <a:ext uri="{FF2B5EF4-FFF2-40B4-BE49-F238E27FC236}">
                <a16:creationId xmlns:a16="http://schemas.microsoft.com/office/drawing/2014/main" id="{1B0568EE-2D82-7C25-AFF1-70F99DEAE02F}"/>
              </a:ext>
            </a:extLst>
          </p:cNvPr>
          <p:cNvSpPr/>
          <p:nvPr/>
        </p:nvSpPr>
        <p:spPr>
          <a:xfrm rot="10800000" flipH="1">
            <a:off x="-373656" y="2168663"/>
            <a:ext cx="825823" cy="1951729"/>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rgbClr val="23197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22" name="Freeform: Shape 21">
            <a:extLst>
              <a:ext uri="{FF2B5EF4-FFF2-40B4-BE49-F238E27FC236}">
                <a16:creationId xmlns:a16="http://schemas.microsoft.com/office/drawing/2014/main" id="{6D36C9B6-AEEB-A72E-DEAF-9771D560F1BD}"/>
              </a:ext>
            </a:extLst>
          </p:cNvPr>
          <p:cNvSpPr/>
          <p:nvPr/>
        </p:nvSpPr>
        <p:spPr>
          <a:xfrm rot="10800000" flipH="1">
            <a:off x="-230330" y="2152632"/>
            <a:ext cx="539174" cy="1271610"/>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rgbClr val="666699"/>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34" name="Freeform: Shape 33">
            <a:extLst>
              <a:ext uri="{FF2B5EF4-FFF2-40B4-BE49-F238E27FC236}">
                <a16:creationId xmlns:a16="http://schemas.microsoft.com/office/drawing/2014/main" id="{F1BA0C2E-828A-F012-692E-F753D8151B00}"/>
              </a:ext>
            </a:extLst>
          </p:cNvPr>
          <p:cNvSpPr/>
          <p:nvPr/>
        </p:nvSpPr>
        <p:spPr>
          <a:xfrm rot="8100000" flipH="1">
            <a:off x="285331" y="1915246"/>
            <a:ext cx="682498" cy="1610531"/>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rgbClr val="9966FF"/>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35" name="Freeform: Shape 34">
            <a:extLst>
              <a:ext uri="{FF2B5EF4-FFF2-40B4-BE49-F238E27FC236}">
                <a16:creationId xmlns:a16="http://schemas.microsoft.com/office/drawing/2014/main" id="{258033CD-2E43-12B7-1669-014E3E3E749A}"/>
              </a:ext>
            </a:extLst>
          </p:cNvPr>
          <p:cNvSpPr/>
          <p:nvPr/>
        </p:nvSpPr>
        <p:spPr>
          <a:xfrm rot="8100000" flipH="1">
            <a:off x="339162" y="1870140"/>
            <a:ext cx="825823" cy="1951729"/>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rgbClr val="23197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36" name="Freeform: Shape 35">
            <a:extLst>
              <a:ext uri="{FF2B5EF4-FFF2-40B4-BE49-F238E27FC236}">
                <a16:creationId xmlns:a16="http://schemas.microsoft.com/office/drawing/2014/main" id="{A53D7766-C732-03E3-3D62-6EEC3C25CA58}"/>
              </a:ext>
            </a:extLst>
          </p:cNvPr>
          <p:cNvSpPr/>
          <p:nvPr/>
        </p:nvSpPr>
        <p:spPr>
          <a:xfrm rot="8100000" flipH="1">
            <a:off x="230695" y="1958407"/>
            <a:ext cx="539173" cy="1271610"/>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rgbClr val="666699"/>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242" name="Freeform: Shape 241">
            <a:extLst>
              <a:ext uri="{FF2B5EF4-FFF2-40B4-BE49-F238E27FC236}">
                <a16:creationId xmlns:a16="http://schemas.microsoft.com/office/drawing/2014/main" id="{64A94CC6-3DA5-DD34-018D-68CC6A951CD4}"/>
              </a:ext>
            </a:extLst>
          </p:cNvPr>
          <p:cNvSpPr/>
          <p:nvPr/>
        </p:nvSpPr>
        <p:spPr>
          <a:xfrm rot="5400000">
            <a:off x="528595" y="1316980"/>
            <a:ext cx="682498" cy="1610531"/>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rgbClr val="9966FF"/>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solidFill>
                <a:srgbClr val="231971"/>
              </a:solidFill>
            </a:endParaRPr>
          </a:p>
        </p:txBody>
      </p:sp>
      <p:sp>
        <p:nvSpPr>
          <p:cNvPr id="236" name="Freeform: Shape 235">
            <a:extLst>
              <a:ext uri="{FF2B5EF4-FFF2-40B4-BE49-F238E27FC236}">
                <a16:creationId xmlns:a16="http://schemas.microsoft.com/office/drawing/2014/main" id="{0A8DAACE-41FB-8DFE-98D6-7AE2CEE9DC0E}"/>
              </a:ext>
            </a:extLst>
          </p:cNvPr>
          <p:cNvSpPr/>
          <p:nvPr/>
        </p:nvSpPr>
        <p:spPr>
          <a:xfrm rot="5400000">
            <a:off x="634409" y="1146380"/>
            <a:ext cx="825823" cy="1951729"/>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rgbClr val="23197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235" name="Freeform: Shape 234">
            <a:extLst>
              <a:ext uri="{FF2B5EF4-FFF2-40B4-BE49-F238E27FC236}">
                <a16:creationId xmlns:a16="http://schemas.microsoft.com/office/drawing/2014/main" id="{81411773-8EC5-8CAA-8395-C781C49F4E85}"/>
              </a:ext>
            </a:extLst>
          </p:cNvPr>
          <p:cNvSpPr/>
          <p:nvPr/>
        </p:nvSpPr>
        <p:spPr>
          <a:xfrm rot="5400000">
            <a:off x="421644" y="1486438"/>
            <a:ext cx="539173" cy="1271610"/>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rgbClr val="666699"/>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4" name="Freeform: Shape 3">
            <a:extLst>
              <a:ext uri="{FF2B5EF4-FFF2-40B4-BE49-F238E27FC236}">
                <a16:creationId xmlns:a16="http://schemas.microsoft.com/office/drawing/2014/main" id="{F966C15D-4EAA-0B85-2E81-D81B261E3637}"/>
              </a:ext>
            </a:extLst>
          </p:cNvPr>
          <p:cNvSpPr/>
          <p:nvPr/>
        </p:nvSpPr>
        <p:spPr>
          <a:xfrm flipH="1">
            <a:off x="11802884" y="3190541"/>
            <a:ext cx="676565" cy="1610384"/>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rgbClr val="9966FF"/>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5" name="Freeform: Shape 4">
            <a:extLst>
              <a:ext uri="{FF2B5EF4-FFF2-40B4-BE49-F238E27FC236}">
                <a16:creationId xmlns:a16="http://schemas.microsoft.com/office/drawing/2014/main" id="{DAAC4B79-BCD2-CE63-5DAD-DC0E24FAD32C}"/>
              </a:ext>
            </a:extLst>
          </p:cNvPr>
          <p:cNvSpPr/>
          <p:nvPr/>
        </p:nvSpPr>
        <p:spPr>
          <a:xfrm flipH="1">
            <a:off x="11731846" y="2842500"/>
            <a:ext cx="818644" cy="1951551"/>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rgbClr val="23197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solidFill>
                <a:srgbClr val="231971"/>
              </a:solidFill>
            </a:endParaRPr>
          </a:p>
        </p:txBody>
      </p:sp>
      <p:sp>
        <p:nvSpPr>
          <p:cNvPr id="6" name="Freeform: Shape 5">
            <a:extLst>
              <a:ext uri="{FF2B5EF4-FFF2-40B4-BE49-F238E27FC236}">
                <a16:creationId xmlns:a16="http://schemas.microsoft.com/office/drawing/2014/main" id="{CF9411C1-E3B5-5A44-5C6A-CA1C9372852C}"/>
              </a:ext>
            </a:extLst>
          </p:cNvPr>
          <p:cNvSpPr/>
          <p:nvPr/>
        </p:nvSpPr>
        <p:spPr>
          <a:xfrm flipH="1">
            <a:off x="11873924" y="3538582"/>
            <a:ext cx="534486" cy="1271494"/>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rgbClr val="666699"/>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7" name="Freeform: Shape 6">
            <a:extLst>
              <a:ext uri="{FF2B5EF4-FFF2-40B4-BE49-F238E27FC236}">
                <a16:creationId xmlns:a16="http://schemas.microsoft.com/office/drawing/2014/main" id="{D0CD7D81-FE58-8166-A643-94C540AF108A}"/>
              </a:ext>
            </a:extLst>
          </p:cNvPr>
          <p:cNvSpPr/>
          <p:nvPr/>
        </p:nvSpPr>
        <p:spPr>
          <a:xfrm rot="18900000" flipH="1">
            <a:off x="11217731" y="3427764"/>
            <a:ext cx="682435" cy="1596532"/>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rgbClr val="9966FF"/>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8" name="Freeform: Shape 7">
            <a:extLst>
              <a:ext uri="{FF2B5EF4-FFF2-40B4-BE49-F238E27FC236}">
                <a16:creationId xmlns:a16="http://schemas.microsoft.com/office/drawing/2014/main" id="{C9DC9895-5DD2-27C2-79B4-449DC64C96E3}"/>
              </a:ext>
            </a:extLst>
          </p:cNvPr>
          <p:cNvSpPr/>
          <p:nvPr/>
        </p:nvSpPr>
        <p:spPr>
          <a:xfrm rot="18900000" flipH="1">
            <a:off x="11021672" y="3133166"/>
            <a:ext cx="825747" cy="1934764"/>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rgbClr val="23197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9" name="Freeform: Shape 8">
            <a:extLst>
              <a:ext uri="{FF2B5EF4-FFF2-40B4-BE49-F238E27FC236}">
                <a16:creationId xmlns:a16="http://schemas.microsoft.com/office/drawing/2014/main" id="{D79EB9C9-31D1-312F-714A-1D4823F82F68}"/>
              </a:ext>
            </a:extLst>
          </p:cNvPr>
          <p:cNvSpPr/>
          <p:nvPr/>
        </p:nvSpPr>
        <p:spPr>
          <a:xfrm rot="18900000" flipH="1">
            <a:off x="11414587" y="3722040"/>
            <a:ext cx="539124" cy="1260557"/>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rgbClr val="666699"/>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10" name="Freeform: Shape 9">
            <a:extLst>
              <a:ext uri="{FF2B5EF4-FFF2-40B4-BE49-F238E27FC236}">
                <a16:creationId xmlns:a16="http://schemas.microsoft.com/office/drawing/2014/main" id="{28E4ECE2-3B85-3998-C57C-282E35253E2A}"/>
              </a:ext>
            </a:extLst>
          </p:cNvPr>
          <p:cNvSpPr/>
          <p:nvPr/>
        </p:nvSpPr>
        <p:spPr>
          <a:xfrm rot="10800000">
            <a:off x="11802884" y="4880001"/>
            <a:ext cx="676565" cy="1610384"/>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rgbClr val="9966FF"/>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11" name="Freeform: Shape 10">
            <a:extLst>
              <a:ext uri="{FF2B5EF4-FFF2-40B4-BE49-F238E27FC236}">
                <a16:creationId xmlns:a16="http://schemas.microsoft.com/office/drawing/2014/main" id="{C6AAFE4A-F8DF-7BAD-1278-519D93E7F02C}"/>
              </a:ext>
            </a:extLst>
          </p:cNvPr>
          <p:cNvSpPr/>
          <p:nvPr/>
        </p:nvSpPr>
        <p:spPr>
          <a:xfrm rot="10800000">
            <a:off x="11731846" y="4886877"/>
            <a:ext cx="818644" cy="1951551"/>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rgbClr val="23197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12" name="Freeform: Shape 11">
            <a:extLst>
              <a:ext uri="{FF2B5EF4-FFF2-40B4-BE49-F238E27FC236}">
                <a16:creationId xmlns:a16="http://schemas.microsoft.com/office/drawing/2014/main" id="{71163353-5EAD-0D19-2B96-CF70B221978D}"/>
              </a:ext>
            </a:extLst>
          </p:cNvPr>
          <p:cNvSpPr/>
          <p:nvPr/>
        </p:nvSpPr>
        <p:spPr>
          <a:xfrm rot="10800000">
            <a:off x="11873924" y="4870850"/>
            <a:ext cx="534486" cy="1271494"/>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rgbClr val="666699"/>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13" name="Freeform: Shape 12">
            <a:extLst>
              <a:ext uri="{FF2B5EF4-FFF2-40B4-BE49-F238E27FC236}">
                <a16:creationId xmlns:a16="http://schemas.microsoft.com/office/drawing/2014/main" id="{F6A9DCD6-48A9-1F3B-E061-17930C9E1B27}"/>
              </a:ext>
            </a:extLst>
          </p:cNvPr>
          <p:cNvSpPr/>
          <p:nvPr/>
        </p:nvSpPr>
        <p:spPr>
          <a:xfrm rot="13500000">
            <a:off x="11217731" y="4640408"/>
            <a:ext cx="682435" cy="1596532"/>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rgbClr val="9966FF"/>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14" name="Freeform: Shape 13">
            <a:extLst>
              <a:ext uri="{FF2B5EF4-FFF2-40B4-BE49-F238E27FC236}">
                <a16:creationId xmlns:a16="http://schemas.microsoft.com/office/drawing/2014/main" id="{1D9E4D9A-884B-6558-9CAE-7F54AAE3944E}"/>
              </a:ext>
            </a:extLst>
          </p:cNvPr>
          <p:cNvSpPr/>
          <p:nvPr/>
        </p:nvSpPr>
        <p:spPr>
          <a:xfrm rot="13500000">
            <a:off x="11021672" y="4596776"/>
            <a:ext cx="825747" cy="1934764"/>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rgbClr val="23197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15" name="Freeform: Shape 14">
            <a:extLst>
              <a:ext uri="{FF2B5EF4-FFF2-40B4-BE49-F238E27FC236}">
                <a16:creationId xmlns:a16="http://schemas.microsoft.com/office/drawing/2014/main" id="{23B38E57-7C5F-704B-B8B1-308EBDE4717A}"/>
              </a:ext>
            </a:extLst>
          </p:cNvPr>
          <p:cNvSpPr/>
          <p:nvPr/>
        </p:nvSpPr>
        <p:spPr>
          <a:xfrm rot="13500000">
            <a:off x="11414587" y="4682110"/>
            <a:ext cx="539124" cy="1260557"/>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rgbClr val="666699"/>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16" name="Freeform: Shape 15">
            <a:extLst>
              <a:ext uri="{FF2B5EF4-FFF2-40B4-BE49-F238E27FC236}">
                <a16:creationId xmlns:a16="http://schemas.microsoft.com/office/drawing/2014/main" id="{732C2CE9-A7A6-5C75-C184-5DA73035D86B}"/>
              </a:ext>
            </a:extLst>
          </p:cNvPr>
          <p:cNvSpPr/>
          <p:nvPr/>
        </p:nvSpPr>
        <p:spPr>
          <a:xfrm rot="16200000" flipH="1">
            <a:off x="10976581" y="4042197"/>
            <a:ext cx="682435" cy="1596532"/>
          </a:xfrm>
          <a:custGeom>
            <a:avLst/>
            <a:gdLst>
              <a:gd name="connsiteX0" fmla="*/ 457200 w 914400"/>
              <a:gd name="connsiteY0" fmla="*/ 0 h 2157765"/>
              <a:gd name="connsiteX1" fmla="*/ 511250 w 914400"/>
              <a:gd name="connsiteY1" fmla="*/ 45546 h 2157765"/>
              <a:gd name="connsiteX2" fmla="*/ 914400 w 914400"/>
              <a:gd name="connsiteY2" fmla="*/ 1097280 h 2157765"/>
              <a:gd name="connsiteX3" fmla="*/ 598407 w 914400"/>
              <a:gd name="connsiteY3" fmla="*/ 2056337 h 2157765"/>
              <a:gd name="connsiteX4" fmla="*/ 511683 w 914400"/>
              <a:gd name="connsiteY4" fmla="*/ 2148553 h 2157765"/>
              <a:gd name="connsiteX5" fmla="*/ 500779 w 914400"/>
              <a:gd name="connsiteY5" fmla="*/ 2157761 h 2157765"/>
              <a:gd name="connsiteX6" fmla="*/ 568754 w 914400"/>
              <a:gd name="connsiteY6" fmla="*/ 2085710 h 2157765"/>
              <a:gd name="connsiteX7" fmla="*/ 818388 w 914400"/>
              <a:gd name="connsiteY7" fmla="*/ 1330452 h 2157765"/>
              <a:gd name="connsiteX8" fmla="*/ 499900 w 914400"/>
              <a:gd name="connsiteY8" fmla="*/ 502212 h 2157765"/>
              <a:gd name="connsiteX9" fmla="*/ 457200 w 914400"/>
              <a:gd name="connsiteY9" fmla="*/ 466344 h 2157765"/>
              <a:gd name="connsiteX10" fmla="*/ 414501 w 914400"/>
              <a:gd name="connsiteY10" fmla="*/ 502212 h 2157765"/>
              <a:gd name="connsiteX11" fmla="*/ 96012 w 914400"/>
              <a:gd name="connsiteY11" fmla="*/ 1330452 h 2157765"/>
              <a:gd name="connsiteX12" fmla="*/ 345647 w 914400"/>
              <a:gd name="connsiteY12" fmla="*/ 2085710 h 2157765"/>
              <a:gd name="connsiteX13" fmla="*/ 413627 w 914400"/>
              <a:gd name="connsiteY13" fmla="*/ 2157765 h 2157765"/>
              <a:gd name="connsiteX14" fmla="*/ 402718 w 914400"/>
              <a:gd name="connsiteY14" fmla="*/ 2148553 h 2157765"/>
              <a:gd name="connsiteX15" fmla="*/ 315993 w 914400"/>
              <a:gd name="connsiteY15" fmla="*/ 2056337 h 2157765"/>
              <a:gd name="connsiteX16" fmla="*/ 0 w 914400"/>
              <a:gd name="connsiteY16" fmla="*/ 1097280 h 2157765"/>
              <a:gd name="connsiteX17" fmla="*/ 403150 w 914400"/>
              <a:gd name="connsiteY17" fmla="*/ 45546 h 2157765"/>
              <a:gd name="connsiteX18" fmla="*/ 457200 w 914400"/>
              <a:gd name="connsiteY18" fmla="*/ 0 h 2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 h="2157765">
                <a:moveTo>
                  <a:pt x="457200" y="0"/>
                </a:moveTo>
                <a:lnTo>
                  <a:pt x="511250" y="45546"/>
                </a:lnTo>
                <a:cubicBezTo>
                  <a:pt x="754482" y="273477"/>
                  <a:pt x="914400" y="659474"/>
                  <a:pt x="914400" y="1097280"/>
                </a:cubicBezTo>
                <a:cubicBezTo>
                  <a:pt x="914400" y="1480360"/>
                  <a:pt x="791963" y="1823774"/>
                  <a:pt x="598407" y="2056337"/>
                </a:cubicBezTo>
                <a:lnTo>
                  <a:pt x="511683" y="2148553"/>
                </a:lnTo>
                <a:lnTo>
                  <a:pt x="500779" y="2157761"/>
                </a:lnTo>
                <a:lnTo>
                  <a:pt x="568754" y="2085710"/>
                </a:lnTo>
                <a:cubicBezTo>
                  <a:pt x="721663" y="1902566"/>
                  <a:pt x="818388" y="1632128"/>
                  <a:pt x="818388" y="1330452"/>
                </a:cubicBezTo>
                <a:cubicBezTo>
                  <a:pt x="818388" y="985680"/>
                  <a:pt x="692053" y="681707"/>
                  <a:pt x="499900" y="502212"/>
                </a:cubicBezTo>
                <a:lnTo>
                  <a:pt x="457200" y="466344"/>
                </a:lnTo>
                <a:lnTo>
                  <a:pt x="414501" y="502212"/>
                </a:lnTo>
                <a:cubicBezTo>
                  <a:pt x="222348" y="681707"/>
                  <a:pt x="96012" y="985680"/>
                  <a:pt x="96012" y="1330452"/>
                </a:cubicBezTo>
                <a:cubicBezTo>
                  <a:pt x="96012" y="1632128"/>
                  <a:pt x="192738" y="1902566"/>
                  <a:pt x="345647" y="2085710"/>
                </a:cubicBezTo>
                <a:lnTo>
                  <a:pt x="413627" y="2157765"/>
                </a:lnTo>
                <a:lnTo>
                  <a:pt x="402718" y="2148553"/>
                </a:lnTo>
                <a:lnTo>
                  <a:pt x="315993" y="2056337"/>
                </a:lnTo>
                <a:cubicBezTo>
                  <a:pt x="122438" y="1823774"/>
                  <a:pt x="0" y="1480360"/>
                  <a:pt x="0" y="1097280"/>
                </a:cubicBezTo>
                <a:cubicBezTo>
                  <a:pt x="0" y="659474"/>
                  <a:pt x="159919" y="273477"/>
                  <a:pt x="403150" y="45546"/>
                </a:cubicBezTo>
                <a:lnTo>
                  <a:pt x="457200" y="0"/>
                </a:lnTo>
                <a:close/>
              </a:path>
            </a:pathLst>
          </a:custGeom>
          <a:solidFill>
            <a:srgbClr val="9966FF"/>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17" name="Freeform: Shape 16">
            <a:extLst>
              <a:ext uri="{FF2B5EF4-FFF2-40B4-BE49-F238E27FC236}">
                <a16:creationId xmlns:a16="http://schemas.microsoft.com/office/drawing/2014/main" id="{3F5B97C7-39F1-1195-0529-C3E321B9B144}"/>
              </a:ext>
            </a:extLst>
          </p:cNvPr>
          <p:cNvSpPr/>
          <p:nvPr/>
        </p:nvSpPr>
        <p:spPr>
          <a:xfrm rot="16200000" flipH="1">
            <a:off x="10709271" y="3873081"/>
            <a:ext cx="825747" cy="1934764"/>
          </a:xfrm>
          <a:custGeom>
            <a:avLst/>
            <a:gdLst>
              <a:gd name="connsiteX0" fmla="*/ 553212 w 1106424"/>
              <a:gd name="connsiteY0" fmla="*/ 0 h 2614897"/>
              <a:gd name="connsiteX1" fmla="*/ 618612 w 1106424"/>
              <a:gd name="connsiteY1" fmla="*/ 55225 h 2614897"/>
              <a:gd name="connsiteX2" fmla="*/ 1106424 w 1106424"/>
              <a:gd name="connsiteY2" fmla="*/ 1330451 h 2614897"/>
              <a:gd name="connsiteX3" fmla="*/ 618612 w 1106424"/>
              <a:gd name="connsiteY3" fmla="*/ 2605678 h 2614897"/>
              <a:gd name="connsiteX4" fmla="*/ 607695 w 1106424"/>
              <a:gd name="connsiteY4" fmla="*/ 2614897 h 2614897"/>
              <a:gd name="connsiteX5" fmla="*/ 694419 w 1106424"/>
              <a:gd name="connsiteY5" fmla="*/ 2522681 h 2614897"/>
              <a:gd name="connsiteX6" fmla="*/ 1010412 w 1106424"/>
              <a:gd name="connsiteY6" fmla="*/ 1563624 h 2614897"/>
              <a:gd name="connsiteX7" fmla="*/ 607262 w 1106424"/>
              <a:gd name="connsiteY7" fmla="*/ 511890 h 2614897"/>
              <a:gd name="connsiteX8" fmla="*/ 553212 w 1106424"/>
              <a:gd name="connsiteY8" fmla="*/ 466344 h 2614897"/>
              <a:gd name="connsiteX9" fmla="*/ 499162 w 1106424"/>
              <a:gd name="connsiteY9" fmla="*/ 511890 h 2614897"/>
              <a:gd name="connsiteX10" fmla="*/ 96012 w 1106424"/>
              <a:gd name="connsiteY10" fmla="*/ 1563624 h 2614897"/>
              <a:gd name="connsiteX11" fmla="*/ 412005 w 1106424"/>
              <a:gd name="connsiteY11" fmla="*/ 2522681 h 2614897"/>
              <a:gd name="connsiteX12" fmla="*/ 498730 w 1106424"/>
              <a:gd name="connsiteY12" fmla="*/ 2614897 h 2614897"/>
              <a:gd name="connsiteX13" fmla="*/ 487812 w 1106424"/>
              <a:gd name="connsiteY13" fmla="*/ 2605678 h 2614897"/>
              <a:gd name="connsiteX14" fmla="*/ 0 w 1106424"/>
              <a:gd name="connsiteY14" fmla="*/ 1330451 h 2614897"/>
              <a:gd name="connsiteX15" fmla="*/ 487812 w 1106424"/>
              <a:gd name="connsiteY15" fmla="*/ 55225 h 2614897"/>
              <a:gd name="connsiteX16" fmla="*/ 553212 w 1106424"/>
              <a:gd name="connsiteY16" fmla="*/ 0 h 26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24" h="2614897">
                <a:moveTo>
                  <a:pt x="553212" y="0"/>
                </a:moveTo>
                <a:lnTo>
                  <a:pt x="618612" y="55225"/>
                </a:lnTo>
                <a:cubicBezTo>
                  <a:pt x="912924" y="331591"/>
                  <a:pt x="1106424" y="799613"/>
                  <a:pt x="1106424" y="1330451"/>
                </a:cubicBezTo>
                <a:cubicBezTo>
                  <a:pt x="1106424" y="1861292"/>
                  <a:pt x="912924" y="2329312"/>
                  <a:pt x="618612" y="2605678"/>
                </a:cubicBezTo>
                <a:lnTo>
                  <a:pt x="607695" y="2614897"/>
                </a:lnTo>
                <a:lnTo>
                  <a:pt x="694419" y="2522681"/>
                </a:lnTo>
                <a:cubicBezTo>
                  <a:pt x="887975" y="2290118"/>
                  <a:pt x="1010412" y="1946704"/>
                  <a:pt x="1010412" y="1563624"/>
                </a:cubicBezTo>
                <a:cubicBezTo>
                  <a:pt x="1010412" y="1125818"/>
                  <a:pt x="850494" y="739821"/>
                  <a:pt x="607262" y="511890"/>
                </a:cubicBezTo>
                <a:lnTo>
                  <a:pt x="553212" y="466344"/>
                </a:lnTo>
                <a:lnTo>
                  <a:pt x="499162" y="511890"/>
                </a:lnTo>
                <a:cubicBezTo>
                  <a:pt x="255931" y="739821"/>
                  <a:pt x="96012" y="1125818"/>
                  <a:pt x="96012" y="1563624"/>
                </a:cubicBezTo>
                <a:cubicBezTo>
                  <a:pt x="96012" y="1946704"/>
                  <a:pt x="218450" y="2290118"/>
                  <a:pt x="412005" y="2522681"/>
                </a:cubicBezTo>
                <a:lnTo>
                  <a:pt x="498730" y="2614897"/>
                </a:lnTo>
                <a:lnTo>
                  <a:pt x="487812" y="2605678"/>
                </a:lnTo>
                <a:cubicBezTo>
                  <a:pt x="193502" y="2329312"/>
                  <a:pt x="0" y="1861292"/>
                  <a:pt x="0" y="1330451"/>
                </a:cubicBezTo>
                <a:cubicBezTo>
                  <a:pt x="0" y="799613"/>
                  <a:pt x="193502" y="331591"/>
                  <a:pt x="487812" y="55225"/>
                </a:cubicBezTo>
                <a:lnTo>
                  <a:pt x="553212" y="0"/>
                </a:lnTo>
                <a:close/>
              </a:path>
            </a:pathLst>
          </a:custGeom>
          <a:solidFill>
            <a:srgbClr val="231971"/>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18" name="Freeform: Shape 17">
            <a:extLst>
              <a:ext uri="{FF2B5EF4-FFF2-40B4-BE49-F238E27FC236}">
                <a16:creationId xmlns:a16="http://schemas.microsoft.com/office/drawing/2014/main" id="{A14A7DF5-6F45-759E-3272-B4EB49DE1B3D}"/>
              </a:ext>
            </a:extLst>
          </p:cNvPr>
          <p:cNvSpPr/>
          <p:nvPr/>
        </p:nvSpPr>
        <p:spPr>
          <a:xfrm rot="16200000" flipH="1">
            <a:off x="11225297" y="4210185"/>
            <a:ext cx="539124" cy="1260557"/>
          </a:xfrm>
          <a:custGeom>
            <a:avLst/>
            <a:gdLst>
              <a:gd name="connsiteX0" fmla="*/ 361188 w 722376"/>
              <a:gd name="connsiteY0" fmla="*/ 0 h 1703684"/>
              <a:gd name="connsiteX1" fmla="*/ 403888 w 722376"/>
              <a:gd name="connsiteY1" fmla="*/ 35868 h 1703684"/>
              <a:gd name="connsiteX2" fmla="*/ 722376 w 722376"/>
              <a:gd name="connsiteY2" fmla="*/ 864108 h 1703684"/>
              <a:gd name="connsiteX3" fmla="*/ 472742 w 722376"/>
              <a:gd name="connsiteY3" fmla="*/ 1619366 h 1703684"/>
              <a:gd name="connsiteX4" fmla="*/ 404767 w 722376"/>
              <a:gd name="connsiteY4" fmla="*/ 1691417 h 1703684"/>
              <a:gd name="connsiteX5" fmla="*/ 390241 w 722376"/>
              <a:gd name="connsiteY5" fmla="*/ 1703683 h 1703684"/>
              <a:gd name="connsiteX6" fmla="*/ 434616 w 722376"/>
              <a:gd name="connsiteY6" fmla="*/ 1656801 h 1703684"/>
              <a:gd name="connsiteX7" fmla="*/ 598932 w 722376"/>
              <a:gd name="connsiteY7" fmla="*/ 1161288 h 1703684"/>
              <a:gd name="connsiteX8" fmla="*/ 389294 w 722376"/>
              <a:gd name="connsiteY8" fmla="*/ 617892 h 1703684"/>
              <a:gd name="connsiteX9" fmla="*/ 361188 w 722376"/>
              <a:gd name="connsiteY9" fmla="*/ 594360 h 1703684"/>
              <a:gd name="connsiteX10" fmla="*/ 333082 w 722376"/>
              <a:gd name="connsiteY10" fmla="*/ 617892 h 1703684"/>
              <a:gd name="connsiteX11" fmla="*/ 123444 w 722376"/>
              <a:gd name="connsiteY11" fmla="*/ 1161288 h 1703684"/>
              <a:gd name="connsiteX12" fmla="*/ 287761 w 722376"/>
              <a:gd name="connsiteY12" fmla="*/ 1656801 h 1703684"/>
              <a:gd name="connsiteX13" fmla="*/ 332136 w 722376"/>
              <a:gd name="connsiteY13" fmla="*/ 1703684 h 1703684"/>
              <a:gd name="connsiteX14" fmla="*/ 317615 w 722376"/>
              <a:gd name="connsiteY14" fmla="*/ 1691421 h 1703684"/>
              <a:gd name="connsiteX15" fmla="*/ 249635 w 722376"/>
              <a:gd name="connsiteY15" fmla="*/ 1619366 h 1703684"/>
              <a:gd name="connsiteX16" fmla="*/ 0 w 722376"/>
              <a:gd name="connsiteY16" fmla="*/ 864108 h 1703684"/>
              <a:gd name="connsiteX17" fmla="*/ 318489 w 722376"/>
              <a:gd name="connsiteY17" fmla="*/ 35868 h 1703684"/>
              <a:gd name="connsiteX18" fmla="*/ 361188 w 722376"/>
              <a:gd name="connsiteY18" fmla="*/ 0 h 17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2376" h="1703684">
                <a:moveTo>
                  <a:pt x="361188" y="0"/>
                </a:moveTo>
                <a:lnTo>
                  <a:pt x="403888" y="35868"/>
                </a:lnTo>
                <a:cubicBezTo>
                  <a:pt x="596041" y="215363"/>
                  <a:pt x="722376" y="519336"/>
                  <a:pt x="722376" y="864108"/>
                </a:cubicBezTo>
                <a:cubicBezTo>
                  <a:pt x="722376" y="1165784"/>
                  <a:pt x="625651" y="1436222"/>
                  <a:pt x="472742" y="1619366"/>
                </a:cubicBezTo>
                <a:lnTo>
                  <a:pt x="404767" y="1691417"/>
                </a:lnTo>
                <a:lnTo>
                  <a:pt x="390241" y="1703683"/>
                </a:lnTo>
                <a:lnTo>
                  <a:pt x="434616" y="1656801"/>
                </a:lnTo>
                <a:cubicBezTo>
                  <a:pt x="535265" y="1536643"/>
                  <a:pt x="598932" y="1359213"/>
                  <a:pt x="598932" y="1161288"/>
                </a:cubicBezTo>
                <a:cubicBezTo>
                  <a:pt x="598932" y="935088"/>
                  <a:pt x="515775" y="735656"/>
                  <a:pt x="389294" y="617892"/>
                </a:cubicBezTo>
                <a:lnTo>
                  <a:pt x="361188" y="594360"/>
                </a:lnTo>
                <a:lnTo>
                  <a:pt x="333082" y="617892"/>
                </a:lnTo>
                <a:cubicBezTo>
                  <a:pt x="206602" y="735656"/>
                  <a:pt x="123444" y="935088"/>
                  <a:pt x="123444" y="1161288"/>
                </a:cubicBezTo>
                <a:cubicBezTo>
                  <a:pt x="123444" y="1359213"/>
                  <a:pt x="187112" y="1536643"/>
                  <a:pt x="287761" y="1656801"/>
                </a:cubicBezTo>
                <a:lnTo>
                  <a:pt x="332136" y="1703684"/>
                </a:lnTo>
                <a:lnTo>
                  <a:pt x="317615" y="1691421"/>
                </a:lnTo>
                <a:lnTo>
                  <a:pt x="249635" y="1619366"/>
                </a:lnTo>
                <a:cubicBezTo>
                  <a:pt x="96726" y="1436222"/>
                  <a:pt x="0" y="1165784"/>
                  <a:pt x="0" y="864108"/>
                </a:cubicBezTo>
                <a:cubicBezTo>
                  <a:pt x="0" y="519336"/>
                  <a:pt x="126336" y="215363"/>
                  <a:pt x="318489" y="35868"/>
                </a:cubicBezTo>
                <a:lnTo>
                  <a:pt x="361188" y="0"/>
                </a:lnTo>
                <a:close/>
              </a:path>
            </a:pathLst>
          </a:custGeom>
          <a:solidFill>
            <a:srgbClr val="666699"/>
          </a:solidFill>
          <a:ln>
            <a:noFill/>
          </a:ln>
          <a:effectLst>
            <a:outerShdw blurRad="317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25" name="TextBox 24">
            <a:extLst>
              <a:ext uri="{FF2B5EF4-FFF2-40B4-BE49-F238E27FC236}">
                <a16:creationId xmlns:a16="http://schemas.microsoft.com/office/drawing/2014/main" id="{B00CB4F0-3888-D569-5BAA-91D88CD8A791}"/>
              </a:ext>
            </a:extLst>
          </p:cNvPr>
          <p:cNvSpPr txBox="1"/>
          <p:nvPr/>
        </p:nvSpPr>
        <p:spPr>
          <a:xfrm>
            <a:off x="-296090" y="2020301"/>
            <a:ext cx="12192000" cy="3097737"/>
          </a:xfrm>
          <a:prstGeom prst="rect">
            <a:avLst/>
          </a:prstGeom>
        </p:spPr>
        <p:txBody>
          <a:bodyPr vert="horz" lIns="91440" tIns="45720" rIns="91440" bIns="45720" rtlCol="0">
            <a:noAutofit/>
          </a:bodyPr>
          <a:lstStyle/>
          <a:p>
            <a:pPr algn="ctr">
              <a:lnSpc>
                <a:spcPct val="90000"/>
              </a:lnSpc>
              <a:spcAft>
                <a:spcPts val="600"/>
              </a:spcAft>
            </a:pPr>
            <a:r>
              <a:rPr lang="en-US" sz="21999" b="1" dirty="0">
                <a:solidFill>
                  <a:srgbClr val="231971"/>
                </a:solidFill>
                <a:effectLst>
                  <a:outerShdw blurRad="38100" dist="38100" dir="2700000" algn="tl">
                    <a:srgbClr val="000000">
                      <a:alpha val="43137"/>
                    </a:srgbClr>
                  </a:outerShdw>
                </a:effectLst>
              </a:rPr>
              <a:t>Merci</a:t>
            </a:r>
          </a:p>
        </p:txBody>
      </p:sp>
      <p:sp>
        <p:nvSpPr>
          <p:cNvPr id="26" name="TextBox 25">
            <a:extLst>
              <a:ext uri="{FF2B5EF4-FFF2-40B4-BE49-F238E27FC236}">
                <a16:creationId xmlns:a16="http://schemas.microsoft.com/office/drawing/2014/main" id="{0C9EB29F-D4F9-8EE9-95CC-B48EB1D2FABD}"/>
              </a:ext>
            </a:extLst>
          </p:cNvPr>
          <p:cNvSpPr txBox="1"/>
          <p:nvPr/>
        </p:nvSpPr>
        <p:spPr>
          <a:xfrm>
            <a:off x="533400" y="4727258"/>
            <a:ext cx="11125200" cy="707886"/>
          </a:xfrm>
          <a:prstGeom prst="rect">
            <a:avLst/>
          </a:prstGeom>
          <a:noFill/>
          <a:ln>
            <a:noFill/>
          </a:ln>
        </p:spPr>
        <p:txBody>
          <a:bodyPr wrap="square" rtlCol="0">
            <a:spAutoFit/>
          </a:bodyPr>
          <a:lstStyle/>
          <a:p>
            <a:pPr algn="ctr"/>
            <a:r>
              <a:rPr lang="en-US" sz="4000" b="1" spc="1900" dirty="0">
                <a:ln>
                  <a:solidFill>
                    <a:schemeClr val="bg1"/>
                  </a:solidFill>
                </a:ln>
                <a:effectLst>
                  <a:outerShdw blurRad="38100" dist="38100" dir="2700000" algn="tl">
                    <a:srgbClr val="000000">
                      <a:alpha val="43137"/>
                    </a:srgbClr>
                  </a:outerShdw>
                </a:effectLst>
              </a:rPr>
              <a:t>de </a:t>
            </a:r>
            <a:r>
              <a:rPr lang="en-US" sz="4000" b="1" spc="1900" dirty="0" err="1">
                <a:ln>
                  <a:solidFill>
                    <a:schemeClr val="bg1"/>
                  </a:solidFill>
                </a:ln>
                <a:effectLst>
                  <a:outerShdw blurRad="38100" dist="38100" dir="2700000" algn="tl">
                    <a:srgbClr val="000000">
                      <a:alpha val="43137"/>
                    </a:srgbClr>
                  </a:outerShdw>
                </a:effectLst>
              </a:rPr>
              <a:t>votre</a:t>
            </a:r>
            <a:r>
              <a:rPr lang="en-US" sz="4000" b="1" spc="1900" dirty="0">
                <a:ln>
                  <a:solidFill>
                    <a:schemeClr val="bg1"/>
                  </a:solidFill>
                </a:ln>
                <a:effectLst>
                  <a:outerShdw blurRad="38100" dist="38100" dir="2700000" algn="tl">
                    <a:srgbClr val="000000">
                      <a:alpha val="43137"/>
                    </a:srgbClr>
                  </a:outerShdw>
                </a:effectLst>
              </a:rPr>
              <a:t> attention</a:t>
            </a:r>
            <a:endParaRPr lang="LID4096" b="1" spc="1900" dirty="0">
              <a:ln>
                <a:solidFill>
                  <a:schemeClr val="bg1"/>
                </a:solidFill>
              </a:ln>
              <a:effectLst>
                <a:outerShdw blurRad="38100" dist="38100" dir="2700000" algn="tl">
                  <a:srgbClr val="000000">
                    <a:alpha val="43137"/>
                  </a:srgbClr>
                </a:outerShdw>
              </a:effectLst>
            </a:endParaRPr>
          </a:p>
        </p:txBody>
      </p:sp>
      <p:sp>
        <p:nvSpPr>
          <p:cNvPr id="27" name="TextBox 26">
            <a:extLst>
              <a:ext uri="{FF2B5EF4-FFF2-40B4-BE49-F238E27FC236}">
                <a16:creationId xmlns:a16="http://schemas.microsoft.com/office/drawing/2014/main" id="{A008B437-89B2-7703-4210-35905C3C8AEC}"/>
              </a:ext>
            </a:extLst>
          </p:cNvPr>
          <p:cNvSpPr txBox="1"/>
          <p:nvPr/>
        </p:nvSpPr>
        <p:spPr>
          <a:xfrm>
            <a:off x="0" y="1880132"/>
            <a:ext cx="12192000" cy="3097737"/>
          </a:xfrm>
          <a:prstGeom prst="rect">
            <a:avLst/>
          </a:prstGeom>
        </p:spPr>
        <p:txBody>
          <a:bodyPr vert="horz" lIns="91440" tIns="45720" rIns="91440" bIns="45720" rtlCol="0">
            <a:noAutofit/>
          </a:bodyPr>
          <a:lstStyle/>
          <a:p>
            <a:pPr algn="ctr">
              <a:lnSpc>
                <a:spcPct val="90000"/>
              </a:lnSpc>
              <a:spcAft>
                <a:spcPts val="600"/>
              </a:spcAft>
            </a:pPr>
            <a:r>
              <a:rPr lang="en-US" sz="21999" b="1" dirty="0">
                <a:solidFill>
                  <a:schemeClr val="bg1"/>
                </a:solidFill>
                <a:effectLst>
                  <a:outerShdw blurRad="38100" dist="38100" dir="2700000" algn="tl">
                    <a:srgbClr val="000000">
                      <a:alpha val="43137"/>
                    </a:srgbClr>
                  </a:outerShdw>
                </a:effectLst>
              </a:rPr>
              <a:t>Merci</a:t>
            </a:r>
          </a:p>
        </p:txBody>
      </p:sp>
    </p:spTree>
    <p:extLst>
      <p:ext uri="{BB962C8B-B14F-4D97-AF65-F5344CB8AC3E}">
        <p14:creationId xmlns:p14="http://schemas.microsoft.com/office/powerpoint/2010/main" val="991119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67E286-46FF-7028-B877-D2541720777A}"/>
              </a:ext>
            </a:extLst>
          </p:cNvPr>
          <p:cNvSpPr/>
          <p:nvPr/>
        </p:nvSpPr>
        <p:spPr>
          <a:xfrm>
            <a:off x="10038303" y="6270171"/>
            <a:ext cx="2153697" cy="587829"/>
          </a:xfrm>
          <a:prstGeom prst="rect">
            <a:avLst/>
          </a:prstGeom>
          <a:solidFill>
            <a:srgbClr val="EEEE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7847E76-E4CF-0B57-4096-740B126F42AC}"/>
              </a:ext>
            </a:extLst>
          </p:cNvPr>
          <p:cNvSpPr txBox="1"/>
          <p:nvPr/>
        </p:nvSpPr>
        <p:spPr>
          <a:xfrm>
            <a:off x="3048000" y="1584799"/>
            <a:ext cx="6096000" cy="3416320"/>
          </a:xfrm>
          <a:prstGeom prst="rect">
            <a:avLst/>
          </a:prstGeom>
          <a:noFill/>
        </p:spPr>
        <p:txBody>
          <a:bodyPr wrap="square">
            <a:spAutoFit/>
          </a:bodyPr>
          <a:lstStyle/>
          <a:p>
            <a:pPr>
              <a:buNone/>
            </a:pPr>
            <a:r>
              <a:rPr lang="fr-FR" b="1" dirty="0"/>
              <a:t>Comment Combiner Deux Modèles selon l’Utilisateur</a:t>
            </a:r>
          </a:p>
          <a:p>
            <a:pPr>
              <a:buNone/>
            </a:pPr>
            <a:r>
              <a:rPr lang="fr-FR" b="1" dirty="0"/>
              <a:t>1. Cascade (</a:t>
            </a:r>
            <a:r>
              <a:rPr lang="fr-FR" b="1" dirty="0" err="1"/>
              <a:t>Fallback</a:t>
            </a:r>
            <a:r>
              <a:rPr lang="fr-FR" b="1" dirty="0"/>
              <a:t>)</a:t>
            </a:r>
          </a:p>
          <a:p>
            <a:pPr>
              <a:buFont typeface="Arial" panose="020B0604020202020204" pitchFamily="34" charset="0"/>
              <a:buChar char="•"/>
            </a:pPr>
            <a:r>
              <a:rPr lang="fr-FR" dirty="0"/>
              <a:t>Modèle 1 → si faible confiance → Modèle 2.</a:t>
            </a:r>
            <a:br>
              <a:rPr lang="fr-FR" dirty="0"/>
            </a:br>
            <a:r>
              <a:rPr lang="fr-FR" dirty="0"/>
              <a:t>→ Simple, rapide, économique.</a:t>
            </a:r>
          </a:p>
          <a:p>
            <a:pPr>
              <a:buNone/>
            </a:pPr>
            <a:r>
              <a:rPr lang="fr-FR" b="1" dirty="0"/>
              <a:t>2. </a:t>
            </a:r>
            <a:r>
              <a:rPr lang="fr-FR" b="1" dirty="0" err="1"/>
              <a:t>Gating</a:t>
            </a:r>
            <a:r>
              <a:rPr lang="fr-FR" b="1" dirty="0"/>
              <a:t> basé sur l’utilisateur</a:t>
            </a:r>
          </a:p>
          <a:p>
            <a:pPr>
              <a:buNone/>
            </a:pPr>
            <a:r>
              <a:rPr lang="fr-FR" dirty="0"/>
              <a:t>Variables utilisées : niveau de l’élève, erreurs récentes, préférence de détail.</a:t>
            </a:r>
            <a:br>
              <a:rPr lang="fr-FR" dirty="0"/>
            </a:br>
            <a:r>
              <a:rPr lang="fr-FR" dirty="0"/>
              <a:t>→ Le système choisit le modèle le plus adapté.</a:t>
            </a:r>
          </a:p>
          <a:p>
            <a:pPr>
              <a:buNone/>
            </a:pPr>
            <a:r>
              <a:rPr lang="fr-FR" b="1" dirty="0"/>
              <a:t>3. Combinaison (Mixture)</a:t>
            </a:r>
          </a:p>
          <a:p>
            <a:pPr>
              <a:buFont typeface="Arial" panose="020B0604020202020204" pitchFamily="34" charset="0"/>
              <a:buChar char="•"/>
            </a:pPr>
            <a:r>
              <a:rPr lang="fr-FR" dirty="0"/>
              <a:t>Les deux modèles génèrent.</a:t>
            </a:r>
          </a:p>
          <a:p>
            <a:pPr>
              <a:buFont typeface="Arial" panose="020B0604020202020204" pitchFamily="34" charset="0"/>
              <a:buChar char="•"/>
            </a:pPr>
            <a:r>
              <a:rPr lang="fr-FR" dirty="0"/>
              <a:t>Un contrôleur calcule les poids (α1, α2).</a:t>
            </a:r>
            <a:br>
              <a:rPr lang="fr-FR" dirty="0"/>
            </a:br>
            <a:r>
              <a:rPr lang="fr-FR" dirty="0"/>
              <a:t>→ Réponse finale = combinaison optimisée.</a:t>
            </a:r>
          </a:p>
        </p:txBody>
      </p:sp>
    </p:spTree>
    <p:extLst>
      <p:ext uri="{BB962C8B-B14F-4D97-AF65-F5344CB8AC3E}">
        <p14:creationId xmlns:p14="http://schemas.microsoft.com/office/powerpoint/2010/main" val="1128174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4B13B0-3A9C-F897-284B-2FA81B3C139B}"/>
              </a:ext>
            </a:extLst>
          </p:cNvPr>
          <p:cNvSpPr/>
          <p:nvPr/>
        </p:nvSpPr>
        <p:spPr>
          <a:xfrm>
            <a:off x="10038303" y="6270171"/>
            <a:ext cx="2153697" cy="587829"/>
          </a:xfrm>
          <a:prstGeom prst="rect">
            <a:avLst/>
          </a:prstGeom>
          <a:solidFill>
            <a:srgbClr val="EEEE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0" descr="preencoded.png"/>
          <p:cNvPicPr>
            <a:picLocks noChangeAspect="1"/>
          </p:cNvPicPr>
          <p:nvPr/>
        </p:nvPicPr>
        <p:blipFill>
          <a:blip r:embed="rId3"/>
          <a:stretch>
            <a:fillRect/>
          </a:stretch>
        </p:blipFill>
        <p:spPr>
          <a:xfrm>
            <a:off x="0" y="0"/>
            <a:ext cx="12192000" cy="2362696"/>
          </a:xfrm>
          <a:prstGeom prst="rect">
            <a:avLst/>
          </a:prstGeom>
        </p:spPr>
      </p:pic>
      <p:sp>
        <p:nvSpPr>
          <p:cNvPr id="3" name="Text 0"/>
          <p:cNvSpPr/>
          <p:nvPr/>
        </p:nvSpPr>
        <p:spPr>
          <a:xfrm>
            <a:off x="661492" y="2982019"/>
            <a:ext cx="7405489" cy="472480"/>
          </a:xfrm>
          <a:prstGeom prst="rect">
            <a:avLst/>
          </a:prstGeom>
          <a:noFill/>
          <a:ln/>
        </p:spPr>
        <p:txBody>
          <a:bodyPr wrap="none" lIns="0" tIns="0" rIns="0" bIns="0" rtlCol="0" anchor="t"/>
          <a:lstStyle/>
          <a:p>
            <a:pPr>
              <a:lnSpc>
                <a:spcPts val="3708"/>
              </a:lnSpc>
            </a:pPr>
            <a:r>
              <a:rPr lang="en-US" sz="3333" b="1" dirty="0">
                <a:solidFill>
                  <a:srgbClr val="231971"/>
                </a:solidFill>
                <a:latin typeface="Outfit Extra Bold" panose="020B0604020202020204" charset="0"/>
              </a:rPr>
              <a:t>Introduction</a:t>
            </a:r>
            <a:endParaRPr lang="en-US" sz="3000" b="1" dirty="0">
              <a:solidFill>
                <a:srgbClr val="231971"/>
              </a:solidFill>
              <a:latin typeface="Outfit Extra Bold" panose="020B0604020202020204" charset="0"/>
            </a:endParaRPr>
          </a:p>
        </p:txBody>
      </p:sp>
      <p:sp>
        <p:nvSpPr>
          <p:cNvPr id="4" name="Text 1"/>
          <p:cNvSpPr/>
          <p:nvPr/>
        </p:nvSpPr>
        <p:spPr>
          <a:xfrm>
            <a:off x="661492" y="3737967"/>
            <a:ext cx="10869018" cy="907257"/>
          </a:xfrm>
          <a:prstGeom prst="rect">
            <a:avLst/>
          </a:prstGeom>
          <a:noFill/>
          <a:ln/>
        </p:spPr>
        <p:txBody>
          <a:bodyPr wrap="square" lIns="0" tIns="0" rIns="0" bIns="0" rtlCol="0" anchor="t"/>
          <a:lstStyle/>
          <a:p>
            <a:pPr>
              <a:lnSpc>
                <a:spcPts val="2375"/>
              </a:lnSpc>
            </a:pPr>
            <a:r>
              <a:rPr lang="fr-FR" sz="2333" dirty="0"/>
              <a:t>L'intelligence artificielle générative occupe une place centrale dans l'évolution des environnements informatiques pour l'apprentissage humain (EIAH). Elle transforme la manière dont les apprenants interagissent avec les contenus</a:t>
            </a:r>
            <a:endParaRPr lang="en-US" sz="2333" dirty="0"/>
          </a:p>
        </p:txBody>
      </p:sp>
      <p:grpSp>
        <p:nvGrpSpPr>
          <p:cNvPr id="18" name="Group 17">
            <a:extLst>
              <a:ext uri="{FF2B5EF4-FFF2-40B4-BE49-F238E27FC236}">
                <a16:creationId xmlns:a16="http://schemas.microsoft.com/office/drawing/2014/main" id="{C1C3BA1E-1F4E-6E42-B47B-10642E3E3AA0}"/>
              </a:ext>
            </a:extLst>
          </p:cNvPr>
          <p:cNvGrpSpPr/>
          <p:nvPr/>
        </p:nvGrpSpPr>
        <p:grpSpPr>
          <a:xfrm>
            <a:off x="661492" y="7050540"/>
            <a:ext cx="3465513" cy="1380828"/>
            <a:chOff x="793790" y="8274038"/>
            <a:chExt cx="4158615" cy="1656993"/>
          </a:xfrm>
        </p:grpSpPr>
        <p:sp>
          <p:nvSpPr>
            <p:cNvPr id="5" name="Shape 2"/>
            <p:cNvSpPr/>
            <p:nvPr/>
          </p:nvSpPr>
          <p:spPr>
            <a:xfrm>
              <a:off x="793790" y="8274038"/>
              <a:ext cx="510302" cy="510302"/>
            </a:xfrm>
            <a:prstGeom prst="roundRect">
              <a:avLst>
                <a:gd name="adj" fmla="val 18669"/>
              </a:avLst>
            </a:prstGeom>
            <a:solidFill>
              <a:srgbClr val="E9E6FA"/>
            </a:solidFill>
            <a:ln w="7620">
              <a:solidFill>
                <a:srgbClr val="BDB8DF"/>
              </a:solidFill>
              <a:prstDash val="solid"/>
            </a:ln>
          </p:spPr>
          <p:txBody>
            <a:bodyPr/>
            <a:lstStyle/>
            <a:p>
              <a:endParaRPr lang="LID4096" sz="1500"/>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8860" y="8359049"/>
              <a:ext cx="340162" cy="340162"/>
            </a:xfrm>
            <a:prstGeom prst="rect">
              <a:avLst/>
            </a:prstGeom>
          </p:spPr>
        </p:pic>
        <p:sp>
          <p:nvSpPr>
            <p:cNvPr id="7" name="Text 3"/>
            <p:cNvSpPr/>
            <p:nvPr/>
          </p:nvSpPr>
          <p:spPr>
            <a:xfrm>
              <a:off x="1530906" y="8351905"/>
              <a:ext cx="2835235" cy="354330"/>
            </a:xfrm>
            <a:prstGeom prst="rect">
              <a:avLst/>
            </a:prstGeom>
            <a:noFill/>
            <a:ln/>
          </p:spPr>
          <p:txBody>
            <a:bodyPr wrap="none" lIns="0" tIns="0" rIns="0" bIns="0" rtlCol="0" anchor="t"/>
            <a:lstStyle/>
            <a:p>
              <a:pPr>
                <a:lnSpc>
                  <a:spcPts val="2292"/>
                </a:lnSpc>
              </a:pPr>
              <a:r>
                <a:rPr lang="en-US" sz="1833" b="1" dirty="0" err="1">
                  <a:solidFill>
                    <a:srgbClr val="2A2742"/>
                  </a:solidFill>
                  <a:latin typeface="Outfit Extra Bold" pitchFamily="34" charset="0"/>
                  <a:ea typeface="Outfit Extra Bold" pitchFamily="34" charset="-122"/>
                  <a:cs typeface="Outfit Extra Bold" pitchFamily="34" charset="-120"/>
                </a:rPr>
                <a:t>Création</a:t>
              </a:r>
              <a:r>
                <a:rPr lang="en-US" sz="1833" b="1" dirty="0">
                  <a:solidFill>
                    <a:srgbClr val="2A2742"/>
                  </a:solidFill>
                  <a:latin typeface="Outfit Extra Bold" pitchFamily="34" charset="0"/>
                  <a:ea typeface="Outfit Extra Bold" pitchFamily="34" charset="-122"/>
                  <a:cs typeface="Outfit Extra Bold" pitchFamily="34" charset="-120"/>
                </a:rPr>
                <a:t> de </a:t>
              </a:r>
              <a:r>
                <a:rPr lang="en-US" sz="1833" b="1" dirty="0" err="1">
                  <a:solidFill>
                    <a:srgbClr val="2A2742"/>
                  </a:solidFill>
                  <a:latin typeface="Outfit Extra Bold" pitchFamily="34" charset="0"/>
                  <a:ea typeface="Outfit Extra Bold" pitchFamily="34" charset="-122"/>
                  <a:cs typeface="Outfit Extra Bold" pitchFamily="34" charset="-120"/>
                </a:rPr>
                <a:t>contenu</a:t>
              </a:r>
              <a:endParaRPr lang="en-US" sz="1833" dirty="0"/>
            </a:p>
          </p:txBody>
        </p:sp>
        <p:sp>
          <p:nvSpPr>
            <p:cNvPr id="8" name="Text 4"/>
            <p:cNvSpPr/>
            <p:nvPr/>
          </p:nvSpPr>
          <p:spPr>
            <a:xfrm>
              <a:off x="1530906" y="8842323"/>
              <a:ext cx="3421499" cy="1088708"/>
            </a:xfrm>
            <a:prstGeom prst="rect">
              <a:avLst/>
            </a:prstGeom>
            <a:noFill/>
            <a:ln/>
          </p:spPr>
          <p:txBody>
            <a:bodyPr wrap="square" lIns="0" tIns="0" rIns="0" bIns="0" rtlCol="0" anchor="t"/>
            <a:lstStyle/>
            <a:p>
              <a:pPr>
                <a:lnSpc>
                  <a:spcPts val="2375"/>
                </a:lnSpc>
              </a:pPr>
              <a:r>
                <a:rPr lang="fr-FR" sz="1458" dirty="0">
                  <a:solidFill>
                    <a:srgbClr val="2A2742"/>
                  </a:solidFill>
                  <a:latin typeface="Arimo" pitchFamily="34" charset="0"/>
                  <a:ea typeface="Arimo" pitchFamily="34" charset="-122"/>
                  <a:cs typeface="Arimo" pitchFamily="34" charset="-120"/>
                </a:rPr>
                <a:t>Génération automatisée de supports pédagogiques, de quiz et d'exercices.</a:t>
              </a:r>
              <a:endParaRPr lang="en-US" sz="1458" dirty="0"/>
            </a:p>
          </p:txBody>
        </p:sp>
      </p:grpSp>
      <p:grpSp>
        <p:nvGrpSpPr>
          <p:cNvPr id="19" name="Group 18">
            <a:extLst>
              <a:ext uri="{FF2B5EF4-FFF2-40B4-BE49-F238E27FC236}">
                <a16:creationId xmlns:a16="http://schemas.microsoft.com/office/drawing/2014/main" id="{E47F709C-ED5A-BD11-875B-FFC4411C8216}"/>
              </a:ext>
            </a:extLst>
          </p:cNvPr>
          <p:cNvGrpSpPr/>
          <p:nvPr/>
        </p:nvGrpSpPr>
        <p:grpSpPr>
          <a:xfrm>
            <a:off x="4363244" y="7128296"/>
            <a:ext cx="3512740" cy="1380828"/>
            <a:chOff x="5235893" y="5829419"/>
            <a:chExt cx="4215288" cy="1656993"/>
          </a:xfrm>
        </p:grpSpPr>
        <p:sp>
          <p:nvSpPr>
            <p:cNvPr id="9" name="Shape 5"/>
            <p:cNvSpPr/>
            <p:nvPr/>
          </p:nvSpPr>
          <p:spPr>
            <a:xfrm>
              <a:off x="5235893" y="5829419"/>
              <a:ext cx="510302" cy="510302"/>
            </a:xfrm>
            <a:prstGeom prst="roundRect">
              <a:avLst>
                <a:gd name="adj" fmla="val 18669"/>
              </a:avLst>
            </a:prstGeom>
            <a:solidFill>
              <a:srgbClr val="E9E6FA"/>
            </a:solidFill>
            <a:ln w="7620">
              <a:solidFill>
                <a:srgbClr val="BDB8DF"/>
              </a:solidFill>
              <a:prstDash val="solid"/>
            </a:ln>
          </p:spPr>
          <p:txBody>
            <a:bodyPr/>
            <a:lstStyle/>
            <a:p>
              <a:endParaRPr lang="LID4096" sz="1500"/>
            </a:p>
          </p:txBody>
        </p:sp>
        <p:pic>
          <p:nvPicPr>
            <p:cNvPr id="10"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20963" y="5914430"/>
              <a:ext cx="340162" cy="340162"/>
            </a:xfrm>
            <a:prstGeom prst="rect">
              <a:avLst/>
            </a:prstGeom>
          </p:spPr>
        </p:pic>
        <p:sp>
          <p:nvSpPr>
            <p:cNvPr id="11" name="Text 6"/>
            <p:cNvSpPr/>
            <p:nvPr/>
          </p:nvSpPr>
          <p:spPr>
            <a:xfrm>
              <a:off x="5973008" y="5907285"/>
              <a:ext cx="3478173" cy="432435"/>
            </a:xfrm>
            <a:prstGeom prst="rect">
              <a:avLst/>
            </a:prstGeom>
            <a:noFill/>
            <a:ln/>
          </p:spPr>
          <p:txBody>
            <a:bodyPr wrap="none" lIns="0" tIns="0" rIns="0" bIns="0" rtlCol="0" anchor="t"/>
            <a:lstStyle/>
            <a:p>
              <a:pPr>
                <a:lnSpc>
                  <a:spcPts val="2292"/>
                </a:lnSpc>
              </a:pPr>
              <a:r>
                <a:rPr lang="en-US" sz="1833" b="1" dirty="0" err="1">
                  <a:solidFill>
                    <a:srgbClr val="2A2742"/>
                  </a:solidFill>
                  <a:latin typeface="Outfit Extra Bold" pitchFamily="34" charset="0"/>
                  <a:ea typeface="Outfit Extra Bold" pitchFamily="34" charset="-122"/>
                  <a:cs typeface="Outfit Extra Bold" pitchFamily="34" charset="-120"/>
                </a:rPr>
                <a:t>Apprentissage</a:t>
              </a:r>
              <a:r>
                <a:rPr lang="en-US" sz="1833" b="1" dirty="0">
                  <a:solidFill>
                    <a:srgbClr val="2A2742"/>
                  </a:solidFill>
                  <a:latin typeface="Outfit Extra Bold" pitchFamily="34" charset="0"/>
                  <a:ea typeface="Outfit Extra Bold" pitchFamily="34" charset="-122"/>
                  <a:cs typeface="Outfit Extra Bold" pitchFamily="34" charset="-120"/>
                </a:rPr>
                <a:t> </a:t>
              </a:r>
              <a:r>
                <a:rPr lang="en-US" sz="1833" b="1" dirty="0" err="1">
                  <a:solidFill>
                    <a:srgbClr val="2A2742"/>
                  </a:solidFill>
                  <a:latin typeface="Outfit Extra Bold" pitchFamily="34" charset="0"/>
                  <a:ea typeface="Outfit Extra Bold" pitchFamily="34" charset="-122"/>
                  <a:cs typeface="Outfit Extra Bold" pitchFamily="34" charset="-120"/>
                </a:rPr>
                <a:t>personnalisé</a:t>
              </a:r>
              <a:endParaRPr lang="en-US" sz="1833" dirty="0"/>
            </a:p>
          </p:txBody>
        </p:sp>
        <p:sp>
          <p:nvSpPr>
            <p:cNvPr id="12" name="Text 7"/>
            <p:cNvSpPr/>
            <p:nvPr/>
          </p:nvSpPr>
          <p:spPr>
            <a:xfrm>
              <a:off x="5973008" y="6397704"/>
              <a:ext cx="3421499" cy="1088708"/>
            </a:xfrm>
            <a:prstGeom prst="rect">
              <a:avLst/>
            </a:prstGeom>
            <a:noFill/>
            <a:ln/>
          </p:spPr>
          <p:txBody>
            <a:bodyPr wrap="square" lIns="0" tIns="0" rIns="0" bIns="0" rtlCol="0" anchor="t"/>
            <a:lstStyle/>
            <a:p>
              <a:pPr>
                <a:lnSpc>
                  <a:spcPts val="2375"/>
                </a:lnSpc>
              </a:pPr>
              <a:r>
                <a:rPr lang="fr-FR" sz="1458" dirty="0">
                  <a:solidFill>
                    <a:srgbClr val="2A2742"/>
                  </a:solidFill>
                  <a:latin typeface="Arimo" pitchFamily="34" charset="0"/>
                  <a:ea typeface="Arimo" pitchFamily="34" charset="-122"/>
                  <a:cs typeface="Arimo" pitchFamily="34" charset="-120"/>
                </a:rPr>
                <a:t>Parcours d'apprentissage adaptatifs et commentaires personnalisés pour chaque élève.</a:t>
              </a:r>
              <a:endParaRPr lang="en-US" sz="1458" dirty="0"/>
            </a:p>
          </p:txBody>
        </p:sp>
      </p:grpSp>
      <p:grpSp>
        <p:nvGrpSpPr>
          <p:cNvPr id="20" name="Group 19">
            <a:extLst>
              <a:ext uri="{FF2B5EF4-FFF2-40B4-BE49-F238E27FC236}">
                <a16:creationId xmlns:a16="http://schemas.microsoft.com/office/drawing/2014/main" id="{0968A06D-57CF-6245-19A5-22981B1500CD}"/>
              </a:ext>
            </a:extLst>
          </p:cNvPr>
          <p:cNvGrpSpPr/>
          <p:nvPr/>
        </p:nvGrpSpPr>
        <p:grpSpPr>
          <a:xfrm>
            <a:off x="8064996" y="7159396"/>
            <a:ext cx="3465513" cy="1380828"/>
            <a:chOff x="9677995" y="5829419"/>
            <a:chExt cx="4158615" cy="1656993"/>
          </a:xfrm>
        </p:grpSpPr>
        <p:sp>
          <p:nvSpPr>
            <p:cNvPr id="13" name="Shape 8"/>
            <p:cNvSpPr/>
            <p:nvPr/>
          </p:nvSpPr>
          <p:spPr>
            <a:xfrm>
              <a:off x="9677995" y="5829419"/>
              <a:ext cx="510302" cy="510302"/>
            </a:xfrm>
            <a:prstGeom prst="roundRect">
              <a:avLst>
                <a:gd name="adj" fmla="val 18669"/>
              </a:avLst>
            </a:prstGeom>
            <a:solidFill>
              <a:srgbClr val="E9E6FA"/>
            </a:solidFill>
            <a:ln w="7620">
              <a:solidFill>
                <a:srgbClr val="BDB8DF"/>
              </a:solidFill>
              <a:prstDash val="solid"/>
            </a:ln>
          </p:spPr>
          <p:txBody>
            <a:bodyPr/>
            <a:lstStyle/>
            <a:p>
              <a:endParaRPr lang="LID4096" sz="1500"/>
            </a:p>
          </p:txBody>
        </p:sp>
        <p:pic>
          <p:nvPicPr>
            <p:cNvPr id="14"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63065" y="5914430"/>
              <a:ext cx="340162" cy="340162"/>
            </a:xfrm>
            <a:prstGeom prst="rect">
              <a:avLst/>
            </a:prstGeom>
          </p:spPr>
        </p:pic>
        <p:sp>
          <p:nvSpPr>
            <p:cNvPr id="15" name="Text 9"/>
            <p:cNvSpPr/>
            <p:nvPr/>
          </p:nvSpPr>
          <p:spPr>
            <a:xfrm>
              <a:off x="10415111" y="5907286"/>
              <a:ext cx="2835235" cy="354330"/>
            </a:xfrm>
            <a:prstGeom prst="rect">
              <a:avLst/>
            </a:prstGeom>
            <a:noFill/>
            <a:ln/>
          </p:spPr>
          <p:txBody>
            <a:bodyPr wrap="none" lIns="0" tIns="0" rIns="0" bIns="0" rtlCol="0" anchor="t"/>
            <a:lstStyle/>
            <a:p>
              <a:pPr>
                <a:lnSpc>
                  <a:spcPts val="2292"/>
                </a:lnSpc>
              </a:pPr>
              <a:r>
                <a:rPr lang="en-US" sz="1833" b="1" dirty="0">
                  <a:solidFill>
                    <a:srgbClr val="2A2742"/>
                  </a:solidFill>
                  <a:latin typeface="Outfit Extra Bold" pitchFamily="34" charset="0"/>
                  <a:ea typeface="Outfit Extra Bold" pitchFamily="34" charset="-122"/>
                  <a:cs typeface="Outfit Extra Bold" pitchFamily="34" charset="-120"/>
                </a:rPr>
                <a:t>Agents </a:t>
              </a:r>
              <a:r>
                <a:rPr lang="en-US" sz="1833" b="1" dirty="0" err="1">
                  <a:solidFill>
                    <a:srgbClr val="2A2742"/>
                  </a:solidFill>
                  <a:latin typeface="Outfit Extra Bold" pitchFamily="34" charset="0"/>
                  <a:ea typeface="Outfit Extra Bold" pitchFamily="34" charset="-122"/>
                  <a:cs typeface="Outfit Extra Bold" pitchFamily="34" charset="-120"/>
                </a:rPr>
                <a:t>interactifs</a:t>
              </a:r>
              <a:endParaRPr lang="en-US" sz="1833" dirty="0"/>
            </a:p>
          </p:txBody>
        </p:sp>
        <p:sp>
          <p:nvSpPr>
            <p:cNvPr id="16" name="Text 10"/>
            <p:cNvSpPr/>
            <p:nvPr/>
          </p:nvSpPr>
          <p:spPr>
            <a:xfrm>
              <a:off x="10415111" y="6397704"/>
              <a:ext cx="3421499" cy="1088708"/>
            </a:xfrm>
            <a:prstGeom prst="rect">
              <a:avLst/>
            </a:prstGeom>
            <a:noFill/>
            <a:ln/>
          </p:spPr>
          <p:txBody>
            <a:bodyPr wrap="square" lIns="0" tIns="0" rIns="0" bIns="0" rtlCol="0" anchor="t"/>
            <a:lstStyle/>
            <a:p>
              <a:pPr>
                <a:lnSpc>
                  <a:spcPts val="2375"/>
                </a:lnSpc>
              </a:pPr>
              <a:r>
                <a:rPr lang="fr-FR" sz="1458" dirty="0" err="1">
                  <a:solidFill>
                    <a:srgbClr val="2A2742"/>
                  </a:solidFill>
                  <a:latin typeface="Arimo" pitchFamily="34" charset="0"/>
                  <a:ea typeface="Arimo" pitchFamily="34" charset="-122"/>
                  <a:cs typeface="Arimo" pitchFamily="34" charset="-120"/>
                </a:rPr>
                <a:t>Chatbots</a:t>
              </a:r>
              <a:r>
                <a:rPr lang="fr-FR" sz="1458" dirty="0">
                  <a:solidFill>
                    <a:srgbClr val="2A2742"/>
                  </a:solidFill>
                  <a:latin typeface="Arimo" pitchFamily="34" charset="0"/>
                  <a:ea typeface="Arimo" pitchFamily="34" charset="-122"/>
                  <a:cs typeface="Arimo" pitchFamily="34" charset="-120"/>
                </a:rPr>
                <a:t> intelligents pour les questions-réponses, le brainstorming et le tutorat virtuel.</a:t>
              </a:r>
              <a:endParaRPr lang="en-US" sz="1458" dirty="0"/>
            </a:p>
          </p:txBody>
        </p:sp>
      </p:grpSp>
      <p:pic>
        <p:nvPicPr>
          <p:cNvPr id="17" name="Image 0" descr="preencoded.png">
            <a:extLst>
              <a:ext uri="{FF2B5EF4-FFF2-40B4-BE49-F238E27FC236}">
                <a16:creationId xmlns:a16="http://schemas.microsoft.com/office/drawing/2014/main" id="{3D999C97-C4DF-2B29-11A8-B9D1A68825EF}"/>
              </a:ext>
            </a:extLst>
          </p:cNvPr>
          <p:cNvPicPr>
            <a:picLocks noChangeAspect="1"/>
          </p:cNvPicPr>
          <p:nvPr/>
        </p:nvPicPr>
        <p:blipFill>
          <a:blip r:embed="rId10"/>
          <a:stretch>
            <a:fillRect/>
          </a:stretch>
        </p:blipFill>
        <p:spPr>
          <a:xfrm>
            <a:off x="12252960" y="0"/>
            <a:ext cx="4572000" cy="6858000"/>
          </a:xfrm>
          <a:prstGeom prst="rect">
            <a:avLst/>
          </a:prstGeom>
        </p:spPr>
      </p:pic>
      <p:pic>
        <p:nvPicPr>
          <p:cNvPr id="21" name="Image 0" descr="preencoded.png">
            <a:extLst>
              <a:ext uri="{FF2B5EF4-FFF2-40B4-BE49-F238E27FC236}">
                <a16:creationId xmlns:a16="http://schemas.microsoft.com/office/drawing/2014/main" id="{8E0A786B-919E-B025-003D-CBB7B7F2C0A0}"/>
              </a:ext>
            </a:extLst>
          </p:cNvPr>
          <p:cNvPicPr>
            <a:picLocks noChangeAspect="1"/>
          </p:cNvPicPr>
          <p:nvPr/>
        </p:nvPicPr>
        <p:blipFill>
          <a:blip r:embed="rId11"/>
          <a:stretch>
            <a:fillRect/>
          </a:stretch>
        </p:blipFill>
        <p:spPr>
          <a:xfrm>
            <a:off x="0" y="-7013503"/>
            <a:ext cx="457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43056E-6 4.87654E-6 L 0.0013 -0.31 " pathEditMode="relative" rAng="0" ptsTypes="AA">
                                      <p:cBhvr>
                                        <p:cTn id="6" dur="2000" fill="hold"/>
                                        <p:tgtEl>
                                          <p:spTgt spid="18"/>
                                        </p:tgtEl>
                                        <p:attrNameLst>
                                          <p:attrName>ppt_x</p:attrName>
                                          <p:attrName>ppt_y</p:attrName>
                                        </p:attrNameLst>
                                      </p:cBhvr>
                                      <p:rCtr x="65" y="-15509"/>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4.61806E-6 3.7037E-6 L -4.61806E-6 -0.32832 " pathEditMode="relative" rAng="0" ptsTypes="AA">
                                      <p:cBhvr>
                                        <p:cTn id="9" dur="2000" fill="hold"/>
                                        <p:tgtEl>
                                          <p:spTgt spid="19"/>
                                        </p:tgtEl>
                                        <p:attrNameLst>
                                          <p:attrName>ppt_x</p:attrName>
                                          <p:attrName>ppt_y</p:attrName>
                                        </p:attrNameLst>
                                      </p:cBhvr>
                                      <p:rCtr x="0" y="-16416"/>
                                    </p:animMotion>
                                  </p:childTnLst>
                                </p:cTn>
                              </p:par>
                            </p:childTnLst>
                          </p:cTn>
                        </p:par>
                        <p:par>
                          <p:cTn id="10" fill="hold">
                            <p:stCondLst>
                              <p:cond delay="4000"/>
                            </p:stCondLst>
                            <p:childTnLst>
                              <p:par>
                                <p:cTn id="11" presetID="64" presetClass="path" presetSubtype="0" accel="50000" decel="50000" fill="hold" nodeType="afterEffect">
                                  <p:stCondLst>
                                    <p:cond delay="0"/>
                                  </p:stCondLst>
                                  <p:childTnLst>
                                    <p:animMotion origin="layout" path="M -2.43056E-6 4.07407E-6 L -2.43056E-6 -0.32601 " pathEditMode="relative" rAng="0" ptsTypes="AA">
                                      <p:cBhvr>
                                        <p:cTn id="12" dur="2000" fill="hold"/>
                                        <p:tgtEl>
                                          <p:spTgt spid="20"/>
                                        </p:tgtEl>
                                        <p:attrNameLst>
                                          <p:attrName>ppt_x</p:attrName>
                                          <p:attrName>ppt_y</p:attrName>
                                        </p:attrNameLst>
                                      </p:cBhvr>
                                      <p:rCtr x="0" y="-16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7B5335-D63C-7951-B8F2-2D6F913505B3}"/>
              </a:ext>
            </a:extLst>
          </p:cNvPr>
          <p:cNvSpPr/>
          <p:nvPr/>
        </p:nvSpPr>
        <p:spPr>
          <a:xfrm>
            <a:off x="10038303" y="6270171"/>
            <a:ext cx="2153697" cy="587829"/>
          </a:xfrm>
          <a:prstGeom prst="rect">
            <a:avLst/>
          </a:prstGeom>
          <a:solidFill>
            <a:srgbClr val="EEEE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33492" y="764183"/>
            <a:ext cx="6297018" cy="944959"/>
          </a:xfrm>
          <a:prstGeom prst="rect">
            <a:avLst/>
          </a:prstGeom>
          <a:noFill/>
          <a:ln/>
        </p:spPr>
        <p:txBody>
          <a:bodyPr wrap="square" lIns="0" tIns="0" rIns="0" bIns="0" rtlCol="0" anchor="t"/>
          <a:lstStyle/>
          <a:p>
            <a:pPr>
              <a:lnSpc>
                <a:spcPts val="3708"/>
              </a:lnSpc>
            </a:pPr>
            <a:r>
              <a:rPr lang="en-US" sz="4000" b="1" dirty="0">
                <a:solidFill>
                  <a:srgbClr val="231971"/>
                </a:solidFill>
                <a:latin typeface="Outfit Extra Bold" panose="020B0604020202020204" charset="0"/>
              </a:rPr>
              <a:t>Impact sur les EIAH</a:t>
            </a:r>
            <a:endParaRPr lang="en-US" sz="3667" b="1" dirty="0">
              <a:solidFill>
                <a:srgbClr val="231971"/>
              </a:solidFill>
              <a:latin typeface="Outfit Extra Bold" panose="020B0604020202020204" charset="0"/>
            </a:endParaRPr>
          </a:p>
        </p:txBody>
      </p:sp>
      <p:sp>
        <p:nvSpPr>
          <p:cNvPr id="4" name="Text 1"/>
          <p:cNvSpPr/>
          <p:nvPr/>
        </p:nvSpPr>
        <p:spPr>
          <a:xfrm>
            <a:off x="5093246" y="2603004"/>
            <a:ext cx="6577509" cy="2436516"/>
          </a:xfrm>
          <a:prstGeom prst="rect">
            <a:avLst/>
          </a:prstGeom>
          <a:noFill/>
          <a:ln/>
        </p:spPr>
        <p:txBody>
          <a:bodyPr wrap="square" lIns="0" tIns="0" rIns="0" bIns="0" rtlCol="0" anchor="t"/>
          <a:lstStyle/>
          <a:p>
            <a:r>
              <a:rPr lang="fr-FR" sz="2333" dirty="0"/>
              <a:t>• Personnalisation de l’apprentissage.</a:t>
            </a:r>
          </a:p>
          <a:p>
            <a:r>
              <a:rPr lang="fr-FR" sz="2333" dirty="0"/>
              <a:t>• Génération automatique d’exercices et d’explications.</a:t>
            </a:r>
          </a:p>
          <a:p>
            <a:r>
              <a:rPr lang="fr-FR" sz="2333" dirty="0"/>
              <a:t>• Feedback immédiat aux apprenants.</a:t>
            </a:r>
          </a:p>
          <a:p>
            <a:r>
              <a:rPr lang="fr-FR" sz="2333" dirty="0"/>
              <a:t>• Support aux enseignants (correction, préparation de cours).</a:t>
            </a:r>
          </a:p>
        </p:txBody>
      </p:sp>
      <p:pic>
        <p:nvPicPr>
          <p:cNvPr id="6" name="Image 0" descr="preencoded.png">
            <a:extLst>
              <a:ext uri="{FF2B5EF4-FFF2-40B4-BE49-F238E27FC236}">
                <a16:creationId xmlns:a16="http://schemas.microsoft.com/office/drawing/2014/main" id="{3953EF3A-392B-8545-433B-D06C7827BFC5}"/>
              </a:ext>
            </a:extLst>
          </p:cNvPr>
          <p:cNvPicPr>
            <a:picLocks noChangeAspect="1"/>
          </p:cNvPicPr>
          <p:nvPr/>
        </p:nvPicPr>
        <p:blipFill>
          <a:blip r:embed="rId4"/>
          <a:stretch>
            <a:fillRect/>
          </a:stretch>
        </p:blipFill>
        <p:spPr>
          <a:xfrm>
            <a:off x="-4785360" y="152400"/>
            <a:ext cx="4572000" cy="6858000"/>
          </a:xfrm>
          <a:prstGeom prst="rect">
            <a:avLst/>
          </a:prstGeom>
        </p:spPr>
      </p:pic>
      <p:sp>
        <p:nvSpPr>
          <p:cNvPr id="7" name="Shape 2">
            <a:extLst>
              <a:ext uri="{FF2B5EF4-FFF2-40B4-BE49-F238E27FC236}">
                <a16:creationId xmlns:a16="http://schemas.microsoft.com/office/drawing/2014/main" id="{41E56520-3C9D-5482-3466-885A9D141A1A}"/>
              </a:ext>
            </a:extLst>
          </p:cNvPr>
          <p:cNvSpPr/>
          <p:nvPr/>
        </p:nvSpPr>
        <p:spPr>
          <a:xfrm>
            <a:off x="12583843" y="1408262"/>
            <a:ext cx="6550819" cy="918170"/>
          </a:xfrm>
          <a:prstGeom prst="roundRect">
            <a:avLst>
              <a:gd name="adj" fmla="val 9959"/>
            </a:avLst>
          </a:prstGeom>
          <a:solidFill>
            <a:srgbClr val="FAFAFA">
              <a:alpha val="95000"/>
            </a:srgbClr>
          </a:solidFill>
          <a:ln w="22860">
            <a:solidFill>
              <a:srgbClr val="BDB8DF"/>
            </a:solidFill>
            <a:prstDash val="solid"/>
          </a:ln>
        </p:spPr>
        <p:txBody>
          <a:bodyPr/>
          <a:lstStyle/>
          <a:p>
            <a:endParaRPr lang="LID4096" sz="1500"/>
          </a:p>
        </p:txBody>
      </p:sp>
      <p:sp>
        <p:nvSpPr>
          <p:cNvPr id="8" name="Shape 3">
            <a:extLst>
              <a:ext uri="{FF2B5EF4-FFF2-40B4-BE49-F238E27FC236}">
                <a16:creationId xmlns:a16="http://schemas.microsoft.com/office/drawing/2014/main" id="{7E3DF50C-D27F-3307-00E5-C9048E21540B}"/>
              </a:ext>
            </a:extLst>
          </p:cNvPr>
          <p:cNvSpPr/>
          <p:nvPr/>
        </p:nvSpPr>
        <p:spPr>
          <a:xfrm>
            <a:off x="12564793" y="1408261"/>
            <a:ext cx="76200" cy="918170"/>
          </a:xfrm>
          <a:prstGeom prst="roundRect">
            <a:avLst>
              <a:gd name="adj" fmla="val 84197"/>
            </a:avLst>
          </a:prstGeom>
          <a:solidFill>
            <a:srgbClr val="5E4CE6"/>
          </a:solidFill>
          <a:ln/>
        </p:spPr>
        <p:txBody>
          <a:bodyPr/>
          <a:lstStyle/>
          <a:p>
            <a:endParaRPr lang="LID4096" sz="1500"/>
          </a:p>
        </p:txBody>
      </p:sp>
      <p:sp>
        <p:nvSpPr>
          <p:cNvPr id="9" name="Text 4">
            <a:extLst>
              <a:ext uri="{FF2B5EF4-FFF2-40B4-BE49-F238E27FC236}">
                <a16:creationId xmlns:a16="http://schemas.microsoft.com/office/drawing/2014/main" id="{6F5A1F98-335E-BAD5-99A5-4F37C6340677}"/>
              </a:ext>
            </a:extLst>
          </p:cNvPr>
          <p:cNvSpPr/>
          <p:nvPr/>
        </p:nvSpPr>
        <p:spPr>
          <a:xfrm>
            <a:off x="12812741" y="1580010"/>
            <a:ext cx="2613819" cy="238621"/>
          </a:xfrm>
          <a:prstGeom prst="rect">
            <a:avLst/>
          </a:prstGeom>
          <a:noFill/>
          <a:ln/>
        </p:spPr>
        <p:txBody>
          <a:bodyPr wrap="none" lIns="0" tIns="0" rIns="0" bIns="0" rtlCol="0" anchor="t"/>
          <a:lstStyle/>
          <a:p>
            <a:pPr>
              <a:lnSpc>
                <a:spcPts val="1875"/>
              </a:lnSpc>
            </a:pPr>
            <a:r>
              <a:rPr lang="en-US" sz="1600" b="1" dirty="0"/>
              <a:t>Architecture Dual-Layer</a:t>
            </a:r>
            <a:endParaRPr lang="en-US" sz="1500" b="1" dirty="0"/>
          </a:p>
        </p:txBody>
      </p:sp>
      <p:sp>
        <p:nvSpPr>
          <p:cNvPr id="10" name="Text 5">
            <a:extLst>
              <a:ext uri="{FF2B5EF4-FFF2-40B4-BE49-F238E27FC236}">
                <a16:creationId xmlns:a16="http://schemas.microsoft.com/office/drawing/2014/main" id="{05AA58C6-8F3F-DE8C-213B-9FD9150016AD}"/>
              </a:ext>
            </a:extLst>
          </p:cNvPr>
          <p:cNvSpPr/>
          <p:nvPr/>
        </p:nvSpPr>
        <p:spPr>
          <a:xfrm>
            <a:off x="12812741" y="1851218"/>
            <a:ext cx="6150173" cy="492917"/>
          </a:xfrm>
          <a:prstGeom prst="rect">
            <a:avLst/>
          </a:prstGeom>
          <a:noFill/>
          <a:ln/>
        </p:spPr>
        <p:txBody>
          <a:bodyPr wrap="none" lIns="0" tIns="0" rIns="0" bIns="0" rtlCol="0" anchor="t"/>
          <a:lstStyle/>
          <a:p>
            <a:pPr>
              <a:lnSpc>
                <a:spcPts val="1917"/>
              </a:lnSpc>
            </a:pPr>
            <a:r>
              <a:rPr lang="fr-FR" sz="1400" dirty="0"/>
              <a:t>LLM → </a:t>
            </a:r>
            <a:r>
              <a:rPr lang="fr-FR" sz="1400" b="1" dirty="0"/>
              <a:t>Module de validation</a:t>
            </a:r>
            <a:r>
              <a:rPr lang="fr-FR" sz="1400" dirty="0"/>
              <a:t> (</a:t>
            </a:r>
            <a:r>
              <a:rPr lang="fr-FR" sz="1400" dirty="0" err="1"/>
              <a:t>fact</a:t>
            </a:r>
            <a:r>
              <a:rPr lang="fr-FR" sz="1400" dirty="0"/>
              <a:t>-check / règles) → </a:t>
            </a:r>
            <a:r>
              <a:rPr lang="fr-FR" sz="1400" dirty="0" err="1"/>
              <a:t>Student</a:t>
            </a:r>
            <a:r>
              <a:rPr lang="fr-FR" sz="1400" dirty="0"/>
              <a:t> Model</a:t>
            </a:r>
          </a:p>
          <a:p>
            <a:pPr>
              <a:lnSpc>
                <a:spcPts val="1917"/>
              </a:lnSpc>
            </a:pPr>
            <a:r>
              <a:rPr lang="fr-FR" sz="1400" dirty="0"/>
              <a:t> → Politique pédagogique.→ Réduit les erreurs, contrôle la pédagogie.</a:t>
            </a:r>
            <a:endParaRPr lang="en-US" sz="1200" dirty="0"/>
          </a:p>
        </p:txBody>
      </p:sp>
      <p:sp>
        <p:nvSpPr>
          <p:cNvPr id="11" name="Shape 6">
            <a:extLst>
              <a:ext uri="{FF2B5EF4-FFF2-40B4-BE49-F238E27FC236}">
                <a16:creationId xmlns:a16="http://schemas.microsoft.com/office/drawing/2014/main" id="{250006BA-88FA-E957-D9AE-AA69C620438F}"/>
              </a:ext>
            </a:extLst>
          </p:cNvPr>
          <p:cNvSpPr/>
          <p:nvPr/>
        </p:nvSpPr>
        <p:spPr>
          <a:xfrm>
            <a:off x="12583843" y="2559514"/>
            <a:ext cx="6550819" cy="1130902"/>
          </a:xfrm>
          <a:prstGeom prst="roundRect">
            <a:avLst>
              <a:gd name="adj" fmla="val 9959"/>
            </a:avLst>
          </a:prstGeom>
          <a:solidFill>
            <a:srgbClr val="FAFAFA">
              <a:alpha val="95000"/>
            </a:srgbClr>
          </a:solidFill>
          <a:ln w="22860">
            <a:solidFill>
              <a:srgbClr val="BDB8DF"/>
            </a:solidFill>
            <a:prstDash val="solid"/>
          </a:ln>
        </p:spPr>
        <p:txBody>
          <a:bodyPr/>
          <a:lstStyle/>
          <a:p>
            <a:endParaRPr lang="LID4096" sz="1500"/>
          </a:p>
        </p:txBody>
      </p:sp>
      <p:sp>
        <p:nvSpPr>
          <p:cNvPr id="12" name="Shape 7">
            <a:extLst>
              <a:ext uri="{FF2B5EF4-FFF2-40B4-BE49-F238E27FC236}">
                <a16:creationId xmlns:a16="http://schemas.microsoft.com/office/drawing/2014/main" id="{790B7365-DF47-E232-3FAE-B02F395DC2B0}"/>
              </a:ext>
            </a:extLst>
          </p:cNvPr>
          <p:cNvSpPr/>
          <p:nvPr/>
        </p:nvSpPr>
        <p:spPr>
          <a:xfrm>
            <a:off x="12564793" y="2559514"/>
            <a:ext cx="76200" cy="1130901"/>
          </a:xfrm>
          <a:prstGeom prst="roundRect">
            <a:avLst>
              <a:gd name="adj" fmla="val 84197"/>
            </a:avLst>
          </a:prstGeom>
          <a:solidFill>
            <a:srgbClr val="5E4CE6"/>
          </a:solidFill>
          <a:ln/>
        </p:spPr>
        <p:txBody>
          <a:bodyPr/>
          <a:lstStyle/>
          <a:p>
            <a:endParaRPr lang="LID4096" sz="1500"/>
          </a:p>
        </p:txBody>
      </p:sp>
      <p:sp>
        <p:nvSpPr>
          <p:cNvPr id="15" name="Text 8">
            <a:extLst>
              <a:ext uri="{FF2B5EF4-FFF2-40B4-BE49-F238E27FC236}">
                <a16:creationId xmlns:a16="http://schemas.microsoft.com/office/drawing/2014/main" id="{5C640B78-CAA9-AC87-84B2-0FFF187DAB2B}"/>
              </a:ext>
            </a:extLst>
          </p:cNvPr>
          <p:cNvSpPr/>
          <p:nvPr/>
        </p:nvSpPr>
        <p:spPr>
          <a:xfrm>
            <a:off x="12812741" y="2662439"/>
            <a:ext cx="2173188" cy="238621"/>
          </a:xfrm>
          <a:prstGeom prst="rect">
            <a:avLst/>
          </a:prstGeom>
          <a:noFill/>
          <a:ln/>
        </p:spPr>
        <p:txBody>
          <a:bodyPr wrap="none" lIns="0" tIns="0" rIns="0" bIns="0" rtlCol="0" anchor="t"/>
          <a:lstStyle/>
          <a:p>
            <a:pPr>
              <a:lnSpc>
                <a:spcPts val="1875"/>
              </a:lnSpc>
            </a:pPr>
            <a:r>
              <a:rPr lang="en-US" sz="1600" b="1" dirty="0"/>
              <a:t>ITS </a:t>
            </a:r>
            <a:r>
              <a:rPr lang="en-US" sz="1600" b="1" dirty="0" err="1"/>
              <a:t>Hybride</a:t>
            </a:r>
            <a:r>
              <a:rPr lang="en-US" sz="1600" b="1" dirty="0"/>
              <a:t> (</a:t>
            </a:r>
            <a:r>
              <a:rPr lang="en-US" sz="1600" b="1" dirty="0" err="1"/>
              <a:t>classique</a:t>
            </a:r>
            <a:r>
              <a:rPr lang="en-US" sz="1600" b="1" dirty="0"/>
              <a:t> + LLM)</a:t>
            </a:r>
            <a:endParaRPr lang="en-US" sz="1500" b="1" dirty="0"/>
          </a:p>
        </p:txBody>
      </p:sp>
      <p:sp>
        <p:nvSpPr>
          <p:cNvPr id="16" name="Text 9">
            <a:extLst>
              <a:ext uri="{FF2B5EF4-FFF2-40B4-BE49-F238E27FC236}">
                <a16:creationId xmlns:a16="http://schemas.microsoft.com/office/drawing/2014/main" id="{3C08C787-32F6-A4D6-E067-38C2EDF4BEDD}"/>
              </a:ext>
            </a:extLst>
          </p:cNvPr>
          <p:cNvSpPr/>
          <p:nvPr/>
        </p:nvSpPr>
        <p:spPr>
          <a:xfrm>
            <a:off x="12812741" y="2992638"/>
            <a:ext cx="6150173" cy="722966"/>
          </a:xfrm>
          <a:prstGeom prst="rect">
            <a:avLst/>
          </a:prstGeom>
          <a:noFill/>
          <a:ln/>
        </p:spPr>
        <p:txBody>
          <a:bodyPr wrap="none" lIns="0" tIns="0" rIns="0" bIns="0" rtlCol="0" anchor="t"/>
          <a:lstStyle/>
          <a:p>
            <a:r>
              <a:rPr lang="fr-FR" sz="1400" dirty="0"/>
              <a:t>Domain Model + </a:t>
            </a:r>
            <a:r>
              <a:rPr lang="fr-FR" sz="1400" dirty="0" err="1"/>
              <a:t>Student</a:t>
            </a:r>
            <a:r>
              <a:rPr lang="fr-FR" sz="1400" dirty="0"/>
              <a:t> Model + Policy</a:t>
            </a:r>
          </a:p>
          <a:p>
            <a:r>
              <a:rPr lang="fr-FR" sz="1400" dirty="0"/>
              <a:t>LLM pour explications/</a:t>
            </a:r>
            <a:r>
              <a:rPr lang="fr-FR" sz="1400" dirty="0" err="1"/>
              <a:t>hints</a:t>
            </a:r>
            <a:r>
              <a:rPr lang="fr-FR" sz="1400" dirty="0"/>
              <a:t> + Retriever pour vérifier.</a:t>
            </a:r>
            <a:br>
              <a:rPr lang="fr-FR" sz="1400" dirty="0"/>
            </a:br>
            <a:r>
              <a:rPr lang="fr-FR" sz="1400" dirty="0"/>
              <a:t>→ Le LLM est l’interface, l’ITS contrôle la progression.</a:t>
            </a:r>
          </a:p>
          <a:p>
            <a:pPr>
              <a:lnSpc>
                <a:spcPts val="1917"/>
              </a:lnSpc>
            </a:pPr>
            <a:r>
              <a:rPr lang="en-US" sz="1200" dirty="0">
                <a:solidFill>
                  <a:srgbClr val="2A2742"/>
                </a:solidFill>
                <a:latin typeface="Arimo" pitchFamily="34" charset="0"/>
                <a:ea typeface="Arimo" pitchFamily="34" charset="-122"/>
                <a:cs typeface="Arimo" pitchFamily="34" charset="-120"/>
              </a:rPr>
              <a:t>.</a:t>
            </a:r>
            <a:endParaRPr lang="en-US" sz="1200" dirty="0"/>
          </a:p>
        </p:txBody>
      </p:sp>
      <p:sp>
        <p:nvSpPr>
          <p:cNvPr id="17" name="Shape 10">
            <a:extLst>
              <a:ext uri="{FF2B5EF4-FFF2-40B4-BE49-F238E27FC236}">
                <a16:creationId xmlns:a16="http://schemas.microsoft.com/office/drawing/2014/main" id="{24E79265-7B1E-0C43-1B1F-7F6C1B41A06E}"/>
              </a:ext>
            </a:extLst>
          </p:cNvPr>
          <p:cNvSpPr/>
          <p:nvPr/>
        </p:nvSpPr>
        <p:spPr>
          <a:xfrm>
            <a:off x="12583843" y="3908277"/>
            <a:ext cx="6550819" cy="918170"/>
          </a:xfrm>
          <a:prstGeom prst="roundRect">
            <a:avLst>
              <a:gd name="adj" fmla="val 9959"/>
            </a:avLst>
          </a:prstGeom>
          <a:solidFill>
            <a:srgbClr val="FAFAFA">
              <a:alpha val="95000"/>
            </a:srgbClr>
          </a:solidFill>
          <a:ln w="22860">
            <a:solidFill>
              <a:srgbClr val="BDB8DF"/>
            </a:solidFill>
            <a:prstDash val="solid"/>
          </a:ln>
        </p:spPr>
        <p:txBody>
          <a:bodyPr/>
          <a:lstStyle/>
          <a:p>
            <a:endParaRPr lang="LID4096" sz="1500"/>
          </a:p>
        </p:txBody>
      </p:sp>
      <p:sp>
        <p:nvSpPr>
          <p:cNvPr id="18" name="Shape 11">
            <a:extLst>
              <a:ext uri="{FF2B5EF4-FFF2-40B4-BE49-F238E27FC236}">
                <a16:creationId xmlns:a16="http://schemas.microsoft.com/office/drawing/2014/main" id="{3CAD32E0-4C8F-010E-FE49-83B73D24D95B}"/>
              </a:ext>
            </a:extLst>
          </p:cNvPr>
          <p:cNvSpPr/>
          <p:nvPr/>
        </p:nvSpPr>
        <p:spPr>
          <a:xfrm>
            <a:off x="12564793" y="3901685"/>
            <a:ext cx="76200" cy="918170"/>
          </a:xfrm>
          <a:prstGeom prst="roundRect">
            <a:avLst>
              <a:gd name="adj" fmla="val 84197"/>
            </a:avLst>
          </a:prstGeom>
          <a:solidFill>
            <a:srgbClr val="5E4CE6"/>
          </a:solidFill>
          <a:ln/>
        </p:spPr>
        <p:txBody>
          <a:bodyPr/>
          <a:lstStyle/>
          <a:p>
            <a:endParaRPr lang="LID4096" sz="1500"/>
          </a:p>
        </p:txBody>
      </p:sp>
      <p:sp>
        <p:nvSpPr>
          <p:cNvPr id="19" name="Text 12">
            <a:extLst>
              <a:ext uri="{FF2B5EF4-FFF2-40B4-BE49-F238E27FC236}">
                <a16:creationId xmlns:a16="http://schemas.microsoft.com/office/drawing/2014/main" id="{E3D5315E-4829-BD90-A93A-0F077DE95B40}"/>
              </a:ext>
            </a:extLst>
          </p:cNvPr>
          <p:cNvSpPr/>
          <p:nvPr/>
        </p:nvSpPr>
        <p:spPr>
          <a:xfrm>
            <a:off x="12812741" y="4001369"/>
            <a:ext cx="1909366" cy="238621"/>
          </a:xfrm>
          <a:prstGeom prst="rect">
            <a:avLst/>
          </a:prstGeom>
          <a:noFill/>
          <a:ln/>
        </p:spPr>
        <p:txBody>
          <a:bodyPr wrap="none" lIns="0" tIns="0" rIns="0" bIns="0" rtlCol="0" anchor="t"/>
          <a:lstStyle/>
          <a:p>
            <a:pPr>
              <a:lnSpc>
                <a:spcPts val="1875"/>
              </a:lnSpc>
            </a:pPr>
            <a:r>
              <a:rPr lang="en-US" sz="1600" b="1" dirty="0"/>
              <a:t>Mixture-of-Experts (Multi-</a:t>
            </a:r>
            <a:r>
              <a:rPr lang="en-US" sz="1600" b="1" dirty="0" err="1"/>
              <a:t>Modèles</a:t>
            </a:r>
            <a:r>
              <a:rPr lang="en-US" sz="1600" b="1" dirty="0"/>
              <a:t>)</a:t>
            </a:r>
            <a:endParaRPr lang="en-US" sz="1500" b="1" dirty="0"/>
          </a:p>
        </p:txBody>
      </p:sp>
      <p:sp>
        <p:nvSpPr>
          <p:cNvPr id="20" name="Text 13">
            <a:extLst>
              <a:ext uri="{FF2B5EF4-FFF2-40B4-BE49-F238E27FC236}">
                <a16:creationId xmlns:a16="http://schemas.microsoft.com/office/drawing/2014/main" id="{D13CE674-77FE-DF70-4297-BDE873E38162}"/>
              </a:ext>
            </a:extLst>
          </p:cNvPr>
          <p:cNvSpPr/>
          <p:nvPr/>
        </p:nvSpPr>
        <p:spPr>
          <a:xfrm>
            <a:off x="12812741" y="4282409"/>
            <a:ext cx="6150173" cy="490264"/>
          </a:xfrm>
          <a:prstGeom prst="rect">
            <a:avLst/>
          </a:prstGeom>
          <a:noFill/>
          <a:ln/>
        </p:spPr>
        <p:txBody>
          <a:bodyPr wrap="none" lIns="0" tIns="0" rIns="0" bIns="0" rtlCol="0" anchor="t"/>
          <a:lstStyle/>
          <a:p>
            <a:pPr>
              <a:lnSpc>
                <a:spcPts val="1917"/>
              </a:lnSpc>
            </a:pPr>
            <a:r>
              <a:rPr lang="fr-FR" sz="1400" dirty="0"/>
              <a:t>Modèle A (LLM général) + Modèle B (spécialisé) + </a:t>
            </a:r>
            <a:r>
              <a:rPr lang="fr-FR" sz="1400" b="1" dirty="0"/>
              <a:t>Meta-Controller</a:t>
            </a:r>
            <a:r>
              <a:rPr lang="fr-FR" sz="1400" dirty="0"/>
              <a:t>.</a:t>
            </a:r>
            <a:br>
              <a:rPr lang="fr-FR" sz="1400" dirty="0"/>
            </a:br>
            <a:r>
              <a:rPr lang="fr-FR" sz="1400" dirty="0"/>
              <a:t>→ Choisit automatiquement le meilleur modèle selon la situation.</a:t>
            </a:r>
            <a:r>
              <a:rPr lang="en-US" sz="1400" dirty="0">
                <a:solidFill>
                  <a:srgbClr val="2A2742"/>
                </a:solidFill>
                <a:latin typeface="Arimo" pitchFamily="34" charset="0"/>
                <a:ea typeface="Arimo" pitchFamily="34" charset="-122"/>
                <a:cs typeface="Arimo" pitchFamily="34" charset="-120"/>
              </a:rPr>
              <a:t>.</a:t>
            </a:r>
            <a:endParaRPr lang="en-US" sz="1400" dirty="0"/>
          </a:p>
        </p:txBody>
      </p:sp>
      <p:sp>
        <p:nvSpPr>
          <p:cNvPr id="21" name="Shape 14">
            <a:extLst>
              <a:ext uri="{FF2B5EF4-FFF2-40B4-BE49-F238E27FC236}">
                <a16:creationId xmlns:a16="http://schemas.microsoft.com/office/drawing/2014/main" id="{AE411961-DBE0-A2E8-933E-A70856E23EA2}"/>
              </a:ext>
            </a:extLst>
          </p:cNvPr>
          <p:cNvSpPr/>
          <p:nvPr/>
        </p:nvSpPr>
        <p:spPr>
          <a:xfrm>
            <a:off x="12583843" y="5001189"/>
            <a:ext cx="6550819" cy="918170"/>
          </a:xfrm>
          <a:prstGeom prst="roundRect">
            <a:avLst>
              <a:gd name="adj" fmla="val 9959"/>
            </a:avLst>
          </a:prstGeom>
          <a:solidFill>
            <a:srgbClr val="FAFAFA">
              <a:alpha val="95000"/>
            </a:srgbClr>
          </a:solidFill>
          <a:ln w="22860">
            <a:solidFill>
              <a:srgbClr val="BDB8DF"/>
            </a:solidFill>
            <a:prstDash val="solid"/>
          </a:ln>
        </p:spPr>
        <p:txBody>
          <a:bodyPr/>
          <a:lstStyle/>
          <a:p>
            <a:endParaRPr lang="LID4096" sz="1500"/>
          </a:p>
        </p:txBody>
      </p:sp>
      <p:sp>
        <p:nvSpPr>
          <p:cNvPr id="22" name="Shape 15">
            <a:extLst>
              <a:ext uri="{FF2B5EF4-FFF2-40B4-BE49-F238E27FC236}">
                <a16:creationId xmlns:a16="http://schemas.microsoft.com/office/drawing/2014/main" id="{4F0E47F6-D7F5-EF53-B76C-2C20B6D0B653}"/>
              </a:ext>
            </a:extLst>
          </p:cNvPr>
          <p:cNvSpPr/>
          <p:nvPr/>
        </p:nvSpPr>
        <p:spPr>
          <a:xfrm>
            <a:off x="12564793" y="5002701"/>
            <a:ext cx="76200" cy="918170"/>
          </a:xfrm>
          <a:prstGeom prst="roundRect">
            <a:avLst>
              <a:gd name="adj" fmla="val 84197"/>
            </a:avLst>
          </a:prstGeom>
          <a:solidFill>
            <a:srgbClr val="5E4CE6"/>
          </a:solidFill>
          <a:ln/>
        </p:spPr>
        <p:txBody>
          <a:bodyPr/>
          <a:lstStyle/>
          <a:p>
            <a:endParaRPr lang="LID4096" sz="1500"/>
          </a:p>
        </p:txBody>
      </p:sp>
      <p:sp>
        <p:nvSpPr>
          <p:cNvPr id="23" name="Text 16">
            <a:extLst>
              <a:ext uri="{FF2B5EF4-FFF2-40B4-BE49-F238E27FC236}">
                <a16:creationId xmlns:a16="http://schemas.microsoft.com/office/drawing/2014/main" id="{6174F05A-7FD8-A135-6008-4D5BE70E2D11}"/>
              </a:ext>
            </a:extLst>
          </p:cNvPr>
          <p:cNvSpPr/>
          <p:nvPr/>
        </p:nvSpPr>
        <p:spPr>
          <a:xfrm>
            <a:off x="12812741" y="5104112"/>
            <a:ext cx="4850730" cy="244475"/>
          </a:xfrm>
          <a:prstGeom prst="rect">
            <a:avLst/>
          </a:prstGeom>
          <a:noFill/>
          <a:ln/>
        </p:spPr>
        <p:txBody>
          <a:bodyPr wrap="none" lIns="0" tIns="0" rIns="0" bIns="0" rtlCol="0" anchor="t"/>
          <a:lstStyle/>
          <a:p>
            <a:pPr>
              <a:lnSpc>
                <a:spcPts val="1875"/>
              </a:lnSpc>
            </a:pPr>
            <a:r>
              <a:rPr lang="en-US" sz="1600" b="1" dirty="0"/>
              <a:t>Architecture RAG (Retrieval-Augmented Generation)</a:t>
            </a:r>
            <a:endParaRPr lang="en-US" sz="1500" b="1" dirty="0"/>
          </a:p>
        </p:txBody>
      </p:sp>
      <p:sp>
        <p:nvSpPr>
          <p:cNvPr id="24" name="Text 17">
            <a:extLst>
              <a:ext uri="{FF2B5EF4-FFF2-40B4-BE49-F238E27FC236}">
                <a16:creationId xmlns:a16="http://schemas.microsoft.com/office/drawing/2014/main" id="{C1EAB72F-B5B7-76BC-CCC2-A2037F008FFF}"/>
              </a:ext>
            </a:extLst>
          </p:cNvPr>
          <p:cNvSpPr/>
          <p:nvPr/>
        </p:nvSpPr>
        <p:spPr>
          <a:xfrm>
            <a:off x="12812741" y="5434312"/>
            <a:ext cx="6150173" cy="485047"/>
          </a:xfrm>
          <a:prstGeom prst="rect">
            <a:avLst/>
          </a:prstGeom>
          <a:noFill/>
          <a:ln/>
        </p:spPr>
        <p:txBody>
          <a:bodyPr wrap="none" lIns="0" tIns="0" rIns="0" bIns="0" rtlCol="0" anchor="t"/>
          <a:lstStyle/>
          <a:p>
            <a:pPr>
              <a:lnSpc>
                <a:spcPts val="1917"/>
              </a:lnSpc>
            </a:pPr>
            <a:r>
              <a:rPr lang="fr-FR" sz="1400" b="1" dirty="0"/>
              <a:t>Base de connaissances (documents, cours, exercices)</a:t>
            </a:r>
            <a:r>
              <a:rPr lang="fr-FR" sz="1400" dirty="0"/>
              <a:t> → </a:t>
            </a:r>
            <a:r>
              <a:rPr lang="fr-FR" sz="1400" b="1" dirty="0"/>
              <a:t>Moteur de recherche</a:t>
            </a:r>
          </a:p>
          <a:p>
            <a:pPr>
              <a:lnSpc>
                <a:spcPts val="1917"/>
              </a:lnSpc>
            </a:pPr>
            <a:r>
              <a:rPr lang="fr-FR" sz="1400" b="1" dirty="0"/>
              <a:t> vectorielle</a:t>
            </a:r>
            <a:r>
              <a:rPr lang="fr-FR" sz="1400" dirty="0"/>
              <a:t> → </a:t>
            </a:r>
            <a:r>
              <a:rPr lang="fr-FR" sz="1400" b="1" dirty="0"/>
              <a:t>LLM (génération basée sur preuves)</a:t>
            </a:r>
            <a:r>
              <a:rPr lang="fr-FR" sz="1400" dirty="0"/>
              <a:t> → </a:t>
            </a:r>
            <a:r>
              <a:rPr lang="fr-FR" sz="1400" dirty="0" err="1"/>
              <a:t>Student</a:t>
            </a:r>
            <a:r>
              <a:rPr lang="fr-FR" sz="1400" dirty="0"/>
              <a:t> Model / Policy.</a:t>
            </a:r>
            <a:endParaRPr lang="en-US" sz="12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500"/>
                                        <p:tgtEl>
                                          <p:spTgt spid="4">
                                            <p:txEl>
                                              <p:pRg st="0" end="0"/>
                                            </p:txEl>
                                          </p:spTgt>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1500"/>
                                        <p:tgtEl>
                                          <p:spTgt spid="4">
                                            <p:txEl>
                                              <p:pRg st="1" end="1"/>
                                            </p:txEl>
                                          </p:spTgt>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1500"/>
                                        <p:tgtEl>
                                          <p:spTgt spid="4">
                                            <p:txEl>
                                              <p:pRg st="2" end="2"/>
                                            </p:txEl>
                                          </p:spTgt>
                                        </p:tgtEl>
                                      </p:cBhvr>
                                    </p:animEffect>
                                  </p:childTnLst>
                                </p:cTn>
                              </p:par>
                            </p:childTnLst>
                          </p:cTn>
                        </p:par>
                        <p:par>
                          <p:cTn id="16" fill="hold">
                            <p:stCondLst>
                              <p:cond delay="4500"/>
                            </p:stCondLst>
                            <p:childTnLst>
                              <p:par>
                                <p:cTn id="17" presetID="22" presetClass="entr" presetSubtype="8"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1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C9C9E8C-D415-3FB0-7307-05E952CA24C9}"/>
              </a:ext>
            </a:extLst>
          </p:cNvPr>
          <p:cNvSpPr/>
          <p:nvPr/>
        </p:nvSpPr>
        <p:spPr>
          <a:xfrm>
            <a:off x="10038303" y="6270171"/>
            <a:ext cx="2153697" cy="587829"/>
          </a:xfrm>
          <a:prstGeom prst="rect">
            <a:avLst/>
          </a:prstGeom>
          <a:solidFill>
            <a:srgbClr val="EEEE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06591" y="359731"/>
            <a:ext cx="6288996" cy="733425"/>
          </a:xfrm>
          <a:prstGeom prst="rect">
            <a:avLst/>
          </a:prstGeom>
          <a:noFill/>
          <a:ln/>
        </p:spPr>
        <p:txBody>
          <a:bodyPr wrap="none" lIns="0" tIns="0" rIns="0" bIns="0" rtlCol="0" anchor="t"/>
          <a:lstStyle/>
          <a:p>
            <a:pPr>
              <a:lnSpc>
                <a:spcPts val="3000"/>
              </a:lnSpc>
            </a:pPr>
            <a:r>
              <a:rPr lang="fr-FR" sz="2400" b="1" dirty="0">
                <a:solidFill>
                  <a:srgbClr val="67469F"/>
                </a:solidFill>
              </a:rPr>
              <a:t>Architectures Modernes pour intégrer un LLM </a:t>
            </a:r>
          </a:p>
          <a:p>
            <a:pPr algn="ctr">
              <a:lnSpc>
                <a:spcPts val="3000"/>
              </a:lnSpc>
            </a:pPr>
            <a:r>
              <a:rPr lang="fr-FR" sz="2400" b="1" dirty="0">
                <a:solidFill>
                  <a:srgbClr val="67469F"/>
                </a:solidFill>
              </a:rPr>
              <a:t>dans un EIAH</a:t>
            </a:r>
            <a:endParaRPr lang="en-US" sz="2375" b="1" dirty="0">
              <a:solidFill>
                <a:srgbClr val="67469F"/>
              </a:solidFill>
            </a:endParaRPr>
          </a:p>
        </p:txBody>
      </p:sp>
      <p:sp>
        <p:nvSpPr>
          <p:cNvPr id="5" name="Shape 2"/>
          <p:cNvSpPr/>
          <p:nvPr/>
        </p:nvSpPr>
        <p:spPr>
          <a:xfrm>
            <a:off x="5106591" y="1408262"/>
            <a:ext cx="6550819" cy="918170"/>
          </a:xfrm>
          <a:prstGeom prst="roundRect">
            <a:avLst>
              <a:gd name="adj" fmla="val 9959"/>
            </a:avLst>
          </a:prstGeom>
          <a:solidFill>
            <a:srgbClr val="FAFAFA">
              <a:alpha val="95000"/>
            </a:srgbClr>
          </a:solidFill>
          <a:ln w="22860">
            <a:solidFill>
              <a:srgbClr val="BDB8DF"/>
            </a:solidFill>
            <a:prstDash val="solid"/>
          </a:ln>
        </p:spPr>
        <p:txBody>
          <a:bodyPr/>
          <a:lstStyle/>
          <a:p>
            <a:endParaRPr lang="LID4096" sz="1500"/>
          </a:p>
        </p:txBody>
      </p:sp>
      <p:sp>
        <p:nvSpPr>
          <p:cNvPr id="6" name="Shape 3"/>
          <p:cNvSpPr/>
          <p:nvPr/>
        </p:nvSpPr>
        <p:spPr>
          <a:xfrm>
            <a:off x="5087541" y="1408261"/>
            <a:ext cx="76200" cy="918170"/>
          </a:xfrm>
          <a:prstGeom prst="roundRect">
            <a:avLst>
              <a:gd name="adj" fmla="val 84197"/>
            </a:avLst>
          </a:prstGeom>
          <a:solidFill>
            <a:srgbClr val="5E4CE6"/>
          </a:solidFill>
          <a:ln/>
        </p:spPr>
        <p:txBody>
          <a:bodyPr/>
          <a:lstStyle/>
          <a:p>
            <a:endParaRPr lang="LID4096" sz="1500"/>
          </a:p>
        </p:txBody>
      </p:sp>
      <p:sp>
        <p:nvSpPr>
          <p:cNvPr id="7" name="Text 4"/>
          <p:cNvSpPr/>
          <p:nvPr/>
        </p:nvSpPr>
        <p:spPr>
          <a:xfrm>
            <a:off x="5335489" y="1580010"/>
            <a:ext cx="2613819" cy="238621"/>
          </a:xfrm>
          <a:prstGeom prst="rect">
            <a:avLst/>
          </a:prstGeom>
          <a:noFill/>
          <a:ln/>
        </p:spPr>
        <p:txBody>
          <a:bodyPr wrap="none" lIns="0" tIns="0" rIns="0" bIns="0" rtlCol="0" anchor="t"/>
          <a:lstStyle/>
          <a:p>
            <a:pPr>
              <a:lnSpc>
                <a:spcPts val="1875"/>
              </a:lnSpc>
            </a:pPr>
            <a:r>
              <a:rPr lang="en-US" sz="1600" b="1" dirty="0"/>
              <a:t>Architecture Dual-Layer</a:t>
            </a:r>
            <a:endParaRPr lang="en-US" sz="1500" b="1" dirty="0"/>
          </a:p>
        </p:txBody>
      </p:sp>
      <p:sp>
        <p:nvSpPr>
          <p:cNvPr id="8" name="Text 5"/>
          <p:cNvSpPr/>
          <p:nvPr/>
        </p:nvSpPr>
        <p:spPr>
          <a:xfrm>
            <a:off x="5335489" y="1851218"/>
            <a:ext cx="6150173" cy="492917"/>
          </a:xfrm>
          <a:prstGeom prst="rect">
            <a:avLst/>
          </a:prstGeom>
          <a:noFill/>
          <a:ln/>
        </p:spPr>
        <p:txBody>
          <a:bodyPr wrap="none" lIns="0" tIns="0" rIns="0" bIns="0" rtlCol="0" anchor="t"/>
          <a:lstStyle/>
          <a:p>
            <a:pPr>
              <a:lnSpc>
                <a:spcPts val="1917"/>
              </a:lnSpc>
            </a:pPr>
            <a:r>
              <a:rPr lang="fr-FR" sz="1400" dirty="0"/>
              <a:t>LLM → </a:t>
            </a:r>
            <a:r>
              <a:rPr lang="fr-FR" sz="1400" b="1" dirty="0"/>
              <a:t>Module de validation</a:t>
            </a:r>
            <a:r>
              <a:rPr lang="fr-FR" sz="1400" dirty="0"/>
              <a:t> (</a:t>
            </a:r>
            <a:r>
              <a:rPr lang="fr-FR" sz="1400" dirty="0" err="1"/>
              <a:t>fact</a:t>
            </a:r>
            <a:r>
              <a:rPr lang="fr-FR" sz="1400" dirty="0"/>
              <a:t>-check / règles) → </a:t>
            </a:r>
            <a:r>
              <a:rPr lang="fr-FR" sz="1400" dirty="0" err="1"/>
              <a:t>Student</a:t>
            </a:r>
            <a:r>
              <a:rPr lang="fr-FR" sz="1400" dirty="0"/>
              <a:t> Model</a:t>
            </a:r>
          </a:p>
          <a:p>
            <a:pPr>
              <a:lnSpc>
                <a:spcPts val="1917"/>
              </a:lnSpc>
            </a:pPr>
            <a:r>
              <a:rPr lang="fr-FR" sz="1400" dirty="0"/>
              <a:t> → Politique pédagogique.→ Réduit les erreurs, contrôle la pédagogie.</a:t>
            </a:r>
            <a:endParaRPr lang="en-US" sz="1200" dirty="0"/>
          </a:p>
        </p:txBody>
      </p:sp>
      <p:sp>
        <p:nvSpPr>
          <p:cNvPr id="9" name="Shape 6"/>
          <p:cNvSpPr/>
          <p:nvPr/>
        </p:nvSpPr>
        <p:spPr>
          <a:xfrm>
            <a:off x="5106591" y="2559514"/>
            <a:ext cx="6550819" cy="1130902"/>
          </a:xfrm>
          <a:prstGeom prst="roundRect">
            <a:avLst>
              <a:gd name="adj" fmla="val 9959"/>
            </a:avLst>
          </a:prstGeom>
          <a:solidFill>
            <a:srgbClr val="FAFAFA">
              <a:alpha val="95000"/>
            </a:srgbClr>
          </a:solidFill>
          <a:ln w="22860">
            <a:solidFill>
              <a:srgbClr val="BDB8DF"/>
            </a:solidFill>
            <a:prstDash val="solid"/>
          </a:ln>
        </p:spPr>
        <p:txBody>
          <a:bodyPr/>
          <a:lstStyle/>
          <a:p>
            <a:endParaRPr lang="LID4096" sz="1500"/>
          </a:p>
        </p:txBody>
      </p:sp>
      <p:sp>
        <p:nvSpPr>
          <p:cNvPr id="10" name="Shape 7"/>
          <p:cNvSpPr/>
          <p:nvPr/>
        </p:nvSpPr>
        <p:spPr>
          <a:xfrm>
            <a:off x="5087541" y="2559514"/>
            <a:ext cx="76200" cy="1130901"/>
          </a:xfrm>
          <a:prstGeom prst="roundRect">
            <a:avLst>
              <a:gd name="adj" fmla="val 84197"/>
            </a:avLst>
          </a:prstGeom>
          <a:solidFill>
            <a:srgbClr val="5E4CE6"/>
          </a:solidFill>
          <a:ln/>
        </p:spPr>
        <p:txBody>
          <a:bodyPr/>
          <a:lstStyle/>
          <a:p>
            <a:endParaRPr lang="LID4096" sz="1500"/>
          </a:p>
        </p:txBody>
      </p:sp>
      <p:sp>
        <p:nvSpPr>
          <p:cNvPr id="11" name="Text 8"/>
          <p:cNvSpPr/>
          <p:nvPr/>
        </p:nvSpPr>
        <p:spPr>
          <a:xfrm>
            <a:off x="5335489" y="2662439"/>
            <a:ext cx="2173188" cy="238621"/>
          </a:xfrm>
          <a:prstGeom prst="rect">
            <a:avLst/>
          </a:prstGeom>
          <a:noFill/>
          <a:ln/>
        </p:spPr>
        <p:txBody>
          <a:bodyPr wrap="none" lIns="0" tIns="0" rIns="0" bIns="0" rtlCol="0" anchor="t"/>
          <a:lstStyle/>
          <a:p>
            <a:pPr>
              <a:lnSpc>
                <a:spcPts val="1875"/>
              </a:lnSpc>
            </a:pPr>
            <a:r>
              <a:rPr lang="en-US" sz="1600" b="1" dirty="0"/>
              <a:t>ITS </a:t>
            </a:r>
            <a:r>
              <a:rPr lang="en-US" sz="1600" b="1" dirty="0" err="1"/>
              <a:t>Hybride</a:t>
            </a:r>
            <a:r>
              <a:rPr lang="en-US" sz="1600" b="1" dirty="0"/>
              <a:t> (</a:t>
            </a:r>
            <a:r>
              <a:rPr lang="en-US" sz="1600" b="1" dirty="0" err="1"/>
              <a:t>classique</a:t>
            </a:r>
            <a:r>
              <a:rPr lang="en-US" sz="1600" b="1" dirty="0"/>
              <a:t> + LLM)</a:t>
            </a:r>
            <a:endParaRPr lang="en-US" sz="1500" b="1" dirty="0"/>
          </a:p>
        </p:txBody>
      </p:sp>
      <p:sp>
        <p:nvSpPr>
          <p:cNvPr id="12" name="Text 9"/>
          <p:cNvSpPr/>
          <p:nvPr/>
        </p:nvSpPr>
        <p:spPr>
          <a:xfrm>
            <a:off x="5335489" y="2992638"/>
            <a:ext cx="6150173" cy="722966"/>
          </a:xfrm>
          <a:prstGeom prst="rect">
            <a:avLst/>
          </a:prstGeom>
          <a:noFill/>
          <a:ln/>
        </p:spPr>
        <p:txBody>
          <a:bodyPr wrap="none" lIns="0" tIns="0" rIns="0" bIns="0" rtlCol="0" anchor="t"/>
          <a:lstStyle/>
          <a:p>
            <a:r>
              <a:rPr lang="fr-FR" sz="1400" dirty="0"/>
              <a:t>Domain Model + </a:t>
            </a:r>
            <a:r>
              <a:rPr lang="fr-FR" sz="1400" dirty="0" err="1"/>
              <a:t>Student</a:t>
            </a:r>
            <a:r>
              <a:rPr lang="fr-FR" sz="1400" dirty="0"/>
              <a:t> Model + Policy</a:t>
            </a:r>
          </a:p>
          <a:p>
            <a:r>
              <a:rPr lang="fr-FR" sz="1400" dirty="0"/>
              <a:t>LLM pour explications/</a:t>
            </a:r>
            <a:r>
              <a:rPr lang="fr-FR" sz="1400" dirty="0" err="1"/>
              <a:t>hints</a:t>
            </a:r>
            <a:r>
              <a:rPr lang="fr-FR" sz="1400" dirty="0"/>
              <a:t> + Retriever pour vérifier.</a:t>
            </a:r>
            <a:br>
              <a:rPr lang="fr-FR" sz="1400" dirty="0"/>
            </a:br>
            <a:r>
              <a:rPr lang="fr-FR" sz="1400" dirty="0"/>
              <a:t>→ Le LLM est l’interface, l’ITS contrôle la progression.</a:t>
            </a:r>
          </a:p>
          <a:p>
            <a:pPr>
              <a:lnSpc>
                <a:spcPts val="1917"/>
              </a:lnSpc>
            </a:pPr>
            <a:r>
              <a:rPr lang="en-US" sz="1200" dirty="0">
                <a:solidFill>
                  <a:srgbClr val="2A2742"/>
                </a:solidFill>
                <a:latin typeface="Arimo" pitchFamily="34" charset="0"/>
                <a:ea typeface="Arimo" pitchFamily="34" charset="-122"/>
                <a:cs typeface="Arimo" pitchFamily="34" charset="-120"/>
              </a:rPr>
              <a:t>.</a:t>
            </a:r>
            <a:endParaRPr lang="en-US" sz="1200" dirty="0"/>
          </a:p>
        </p:txBody>
      </p:sp>
      <p:sp>
        <p:nvSpPr>
          <p:cNvPr id="13" name="Shape 10"/>
          <p:cNvSpPr/>
          <p:nvPr/>
        </p:nvSpPr>
        <p:spPr>
          <a:xfrm>
            <a:off x="5106591" y="3908277"/>
            <a:ext cx="6550819" cy="918170"/>
          </a:xfrm>
          <a:prstGeom prst="roundRect">
            <a:avLst>
              <a:gd name="adj" fmla="val 9959"/>
            </a:avLst>
          </a:prstGeom>
          <a:solidFill>
            <a:srgbClr val="FAFAFA">
              <a:alpha val="95000"/>
            </a:srgbClr>
          </a:solidFill>
          <a:ln w="22860">
            <a:solidFill>
              <a:srgbClr val="BDB8DF"/>
            </a:solidFill>
            <a:prstDash val="solid"/>
          </a:ln>
        </p:spPr>
        <p:txBody>
          <a:bodyPr/>
          <a:lstStyle/>
          <a:p>
            <a:endParaRPr lang="LID4096" sz="1500"/>
          </a:p>
        </p:txBody>
      </p:sp>
      <p:sp>
        <p:nvSpPr>
          <p:cNvPr id="14" name="Shape 11"/>
          <p:cNvSpPr/>
          <p:nvPr/>
        </p:nvSpPr>
        <p:spPr>
          <a:xfrm>
            <a:off x="5087541" y="3901685"/>
            <a:ext cx="76200" cy="918170"/>
          </a:xfrm>
          <a:prstGeom prst="roundRect">
            <a:avLst>
              <a:gd name="adj" fmla="val 84197"/>
            </a:avLst>
          </a:prstGeom>
          <a:solidFill>
            <a:srgbClr val="5E4CE6"/>
          </a:solidFill>
          <a:ln/>
        </p:spPr>
        <p:txBody>
          <a:bodyPr/>
          <a:lstStyle/>
          <a:p>
            <a:endParaRPr lang="LID4096" sz="1500"/>
          </a:p>
        </p:txBody>
      </p:sp>
      <p:sp>
        <p:nvSpPr>
          <p:cNvPr id="15" name="Text 12"/>
          <p:cNvSpPr/>
          <p:nvPr/>
        </p:nvSpPr>
        <p:spPr>
          <a:xfrm>
            <a:off x="5335489" y="4001369"/>
            <a:ext cx="1909366" cy="238621"/>
          </a:xfrm>
          <a:prstGeom prst="rect">
            <a:avLst/>
          </a:prstGeom>
          <a:noFill/>
          <a:ln/>
        </p:spPr>
        <p:txBody>
          <a:bodyPr wrap="none" lIns="0" tIns="0" rIns="0" bIns="0" rtlCol="0" anchor="t"/>
          <a:lstStyle/>
          <a:p>
            <a:pPr>
              <a:lnSpc>
                <a:spcPts val="1875"/>
              </a:lnSpc>
            </a:pPr>
            <a:r>
              <a:rPr lang="en-US" sz="1600" b="1" dirty="0"/>
              <a:t>Mixture-of-Experts (Multi-</a:t>
            </a:r>
            <a:r>
              <a:rPr lang="en-US" sz="1600" b="1" dirty="0" err="1"/>
              <a:t>Modèles</a:t>
            </a:r>
            <a:r>
              <a:rPr lang="en-US" sz="1600" b="1" dirty="0"/>
              <a:t>)</a:t>
            </a:r>
            <a:endParaRPr lang="en-US" sz="1500" b="1" dirty="0"/>
          </a:p>
        </p:txBody>
      </p:sp>
      <p:sp>
        <p:nvSpPr>
          <p:cNvPr id="16" name="Text 13"/>
          <p:cNvSpPr/>
          <p:nvPr/>
        </p:nvSpPr>
        <p:spPr>
          <a:xfrm>
            <a:off x="5335489" y="4282409"/>
            <a:ext cx="6150173" cy="490264"/>
          </a:xfrm>
          <a:prstGeom prst="rect">
            <a:avLst/>
          </a:prstGeom>
          <a:noFill/>
          <a:ln/>
        </p:spPr>
        <p:txBody>
          <a:bodyPr wrap="none" lIns="0" tIns="0" rIns="0" bIns="0" rtlCol="0" anchor="t"/>
          <a:lstStyle/>
          <a:p>
            <a:pPr>
              <a:lnSpc>
                <a:spcPts val="1917"/>
              </a:lnSpc>
            </a:pPr>
            <a:r>
              <a:rPr lang="fr-FR" sz="1400" dirty="0"/>
              <a:t>Modèle A (LLM général) + Modèle B (spécialisé) + </a:t>
            </a:r>
            <a:r>
              <a:rPr lang="fr-FR" sz="1400" b="1" dirty="0"/>
              <a:t>Meta-Controller</a:t>
            </a:r>
            <a:r>
              <a:rPr lang="fr-FR" sz="1400" dirty="0"/>
              <a:t>.</a:t>
            </a:r>
            <a:br>
              <a:rPr lang="fr-FR" sz="1400" dirty="0"/>
            </a:br>
            <a:r>
              <a:rPr lang="fr-FR" sz="1400" dirty="0"/>
              <a:t>→ Choisit automatiquement le meilleur modèle selon la situation.</a:t>
            </a:r>
            <a:r>
              <a:rPr lang="en-US" sz="1400" dirty="0">
                <a:solidFill>
                  <a:srgbClr val="2A2742"/>
                </a:solidFill>
                <a:latin typeface="Arimo" pitchFamily="34" charset="0"/>
                <a:ea typeface="Arimo" pitchFamily="34" charset="-122"/>
                <a:cs typeface="Arimo" pitchFamily="34" charset="-120"/>
              </a:rPr>
              <a:t>.</a:t>
            </a:r>
            <a:endParaRPr lang="en-US" sz="1400" dirty="0"/>
          </a:p>
        </p:txBody>
      </p:sp>
      <p:sp>
        <p:nvSpPr>
          <p:cNvPr id="17" name="Shape 14"/>
          <p:cNvSpPr/>
          <p:nvPr/>
        </p:nvSpPr>
        <p:spPr>
          <a:xfrm>
            <a:off x="5106591" y="5001189"/>
            <a:ext cx="6550819" cy="918170"/>
          </a:xfrm>
          <a:prstGeom prst="roundRect">
            <a:avLst>
              <a:gd name="adj" fmla="val 9959"/>
            </a:avLst>
          </a:prstGeom>
          <a:solidFill>
            <a:srgbClr val="FAFAFA">
              <a:alpha val="95000"/>
            </a:srgbClr>
          </a:solidFill>
          <a:ln w="22860">
            <a:solidFill>
              <a:srgbClr val="BDB8DF"/>
            </a:solidFill>
            <a:prstDash val="solid"/>
          </a:ln>
        </p:spPr>
        <p:txBody>
          <a:bodyPr/>
          <a:lstStyle/>
          <a:p>
            <a:endParaRPr lang="LID4096" sz="1500"/>
          </a:p>
        </p:txBody>
      </p:sp>
      <p:sp>
        <p:nvSpPr>
          <p:cNvPr id="18" name="Shape 15"/>
          <p:cNvSpPr/>
          <p:nvPr/>
        </p:nvSpPr>
        <p:spPr>
          <a:xfrm>
            <a:off x="5087541" y="5002701"/>
            <a:ext cx="76200" cy="918170"/>
          </a:xfrm>
          <a:prstGeom prst="roundRect">
            <a:avLst>
              <a:gd name="adj" fmla="val 84197"/>
            </a:avLst>
          </a:prstGeom>
          <a:solidFill>
            <a:srgbClr val="5E4CE6"/>
          </a:solidFill>
          <a:ln/>
        </p:spPr>
        <p:txBody>
          <a:bodyPr/>
          <a:lstStyle/>
          <a:p>
            <a:endParaRPr lang="LID4096" sz="1500"/>
          </a:p>
        </p:txBody>
      </p:sp>
      <p:sp>
        <p:nvSpPr>
          <p:cNvPr id="19" name="Text 16"/>
          <p:cNvSpPr/>
          <p:nvPr/>
        </p:nvSpPr>
        <p:spPr>
          <a:xfrm>
            <a:off x="5335489" y="5104112"/>
            <a:ext cx="4850730" cy="244475"/>
          </a:xfrm>
          <a:prstGeom prst="rect">
            <a:avLst/>
          </a:prstGeom>
          <a:noFill/>
          <a:ln/>
        </p:spPr>
        <p:txBody>
          <a:bodyPr wrap="none" lIns="0" tIns="0" rIns="0" bIns="0" rtlCol="0" anchor="t"/>
          <a:lstStyle/>
          <a:p>
            <a:pPr>
              <a:lnSpc>
                <a:spcPts val="1875"/>
              </a:lnSpc>
            </a:pPr>
            <a:r>
              <a:rPr lang="en-US" sz="1600" b="1" dirty="0"/>
              <a:t>Architecture RAG (Retrieval-Augmented Generation)</a:t>
            </a:r>
            <a:endParaRPr lang="en-US" sz="1500" b="1" dirty="0"/>
          </a:p>
        </p:txBody>
      </p:sp>
      <p:sp>
        <p:nvSpPr>
          <p:cNvPr id="20" name="Text 17"/>
          <p:cNvSpPr/>
          <p:nvPr/>
        </p:nvSpPr>
        <p:spPr>
          <a:xfrm>
            <a:off x="5335489" y="5434312"/>
            <a:ext cx="6150173" cy="485047"/>
          </a:xfrm>
          <a:prstGeom prst="rect">
            <a:avLst/>
          </a:prstGeom>
          <a:noFill/>
          <a:ln/>
        </p:spPr>
        <p:txBody>
          <a:bodyPr wrap="none" lIns="0" tIns="0" rIns="0" bIns="0" rtlCol="0" anchor="t"/>
          <a:lstStyle/>
          <a:p>
            <a:pPr>
              <a:lnSpc>
                <a:spcPts val="1917"/>
              </a:lnSpc>
            </a:pPr>
            <a:r>
              <a:rPr lang="fr-FR" sz="1400" b="1" dirty="0"/>
              <a:t>Base de connaissances (documents, cours, exercices)</a:t>
            </a:r>
            <a:r>
              <a:rPr lang="fr-FR" sz="1400" dirty="0"/>
              <a:t> → </a:t>
            </a:r>
            <a:r>
              <a:rPr lang="fr-FR" sz="1400" b="1" dirty="0"/>
              <a:t>Moteur de recherche</a:t>
            </a:r>
          </a:p>
          <a:p>
            <a:pPr>
              <a:lnSpc>
                <a:spcPts val="1917"/>
              </a:lnSpc>
            </a:pPr>
            <a:r>
              <a:rPr lang="fr-FR" sz="1400" b="1" dirty="0"/>
              <a:t> vectorielle</a:t>
            </a:r>
            <a:r>
              <a:rPr lang="fr-FR" sz="1400" dirty="0"/>
              <a:t> → </a:t>
            </a:r>
            <a:r>
              <a:rPr lang="fr-FR" sz="1400" b="1" dirty="0"/>
              <a:t>LLM (génération basée sur preuves)</a:t>
            </a:r>
            <a:r>
              <a:rPr lang="fr-FR" sz="1400" dirty="0"/>
              <a:t> → </a:t>
            </a:r>
            <a:r>
              <a:rPr lang="fr-FR" sz="1400" dirty="0" err="1"/>
              <a:t>Student</a:t>
            </a:r>
            <a:r>
              <a:rPr lang="fr-FR" sz="1400" dirty="0"/>
              <a:t> Model / Policy.</a:t>
            </a:r>
            <a:endParaRPr lang="en-US" sz="1200" dirty="0"/>
          </a:p>
        </p:txBody>
      </p:sp>
      <p:pic>
        <p:nvPicPr>
          <p:cNvPr id="24" name="Image 0" descr="preencoded.png">
            <a:extLst>
              <a:ext uri="{FF2B5EF4-FFF2-40B4-BE49-F238E27FC236}">
                <a16:creationId xmlns:a16="http://schemas.microsoft.com/office/drawing/2014/main" id="{399DE457-316C-AE4A-63EA-B6D64DBDFBBF}"/>
              </a:ext>
            </a:extLst>
          </p:cNvPr>
          <p:cNvPicPr>
            <a:picLocks noChangeAspect="1"/>
          </p:cNvPicPr>
          <p:nvPr/>
        </p:nvPicPr>
        <p:blipFill>
          <a:blip r:embed="rId4"/>
          <a:stretch>
            <a:fillRect/>
          </a:stretch>
        </p:blipFill>
        <p:spPr>
          <a:xfrm>
            <a:off x="0" y="6889750"/>
            <a:ext cx="4572000" cy="6858000"/>
          </a:xfrm>
          <a:prstGeom prst="rect">
            <a:avLst/>
          </a:prstGeom>
        </p:spPr>
      </p:pic>
      <p:sp>
        <p:nvSpPr>
          <p:cNvPr id="27" name="Shape 2">
            <a:extLst>
              <a:ext uri="{FF2B5EF4-FFF2-40B4-BE49-F238E27FC236}">
                <a16:creationId xmlns:a16="http://schemas.microsoft.com/office/drawing/2014/main" id="{B549093A-A38F-2721-8E75-2BE3326799FF}"/>
              </a:ext>
            </a:extLst>
          </p:cNvPr>
          <p:cNvSpPr/>
          <p:nvPr/>
        </p:nvSpPr>
        <p:spPr>
          <a:xfrm>
            <a:off x="12667983" y="1560662"/>
            <a:ext cx="6550819" cy="918170"/>
          </a:xfrm>
          <a:prstGeom prst="roundRect">
            <a:avLst>
              <a:gd name="adj" fmla="val 9959"/>
            </a:avLst>
          </a:prstGeom>
          <a:solidFill>
            <a:srgbClr val="FAFAFA">
              <a:alpha val="95000"/>
            </a:srgbClr>
          </a:solidFill>
          <a:ln w="22860">
            <a:solidFill>
              <a:srgbClr val="BDB8DF"/>
            </a:solidFill>
            <a:prstDash val="solid"/>
          </a:ln>
        </p:spPr>
        <p:txBody>
          <a:bodyPr/>
          <a:lstStyle/>
          <a:p>
            <a:endParaRPr lang="LID4096" sz="1500"/>
          </a:p>
        </p:txBody>
      </p:sp>
      <p:sp>
        <p:nvSpPr>
          <p:cNvPr id="28" name="Shape 3">
            <a:extLst>
              <a:ext uri="{FF2B5EF4-FFF2-40B4-BE49-F238E27FC236}">
                <a16:creationId xmlns:a16="http://schemas.microsoft.com/office/drawing/2014/main" id="{1DE54878-3EDF-7E8E-CB28-8A82ECC5ABB0}"/>
              </a:ext>
            </a:extLst>
          </p:cNvPr>
          <p:cNvSpPr/>
          <p:nvPr/>
        </p:nvSpPr>
        <p:spPr>
          <a:xfrm>
            <a:off x="12648933" y="1560661"/>
            <a:ext cx="76200" cy="918170"/>
          </a:xfrm>
          <a:prstGeom prst="roundRect">
            <a:avLst>
              <a:gd name="adj" fmla="val 84197"/>
            </a:avLst>
          </a:prstGeom>
          <a:solidFill>
            <a:srgbClr val="5E4CE6"/>
          </a:solidFill>
          <a:ln/>
        </p:spPr>
        <p:txBody>
          <a:bodyPr/>
          <a:lstStyle/>
          <a:p>
            <a:endParaRPr lang="LID4096" sz="1500"/>
          </a:p>
        </p:txBody>
      </p:sp>
      <p:sp>
        <p:nvSpPr>
          <p:cNvPr id="29" name="Text 4">
            <a:extLst>
              <a:ext uri="{FF2B5EF4-FFF2-40B4-BE49-F238E27FC236}">
                <a16:creationId xmlns:a16="http://schemas.microsoft.com/office/drawing/2014/main" id="{26C767B8-9119-E6D8-63E9-68DB33E18C5F}"/>
              </a:ext>
            </a:extLst>
          </p:cNvPr>
          <p:cNvSpPr/>
          <p:nvPr/>
        </p:nvSpPr>
        <p:spPr>
          <a:xfrm>
            <a:off x="12896881" y="1732410"/>
            <a:ext cx="2613819" cy="238621"/>
          </a:xfrm>
          <a:prstGeom prst="rect">
            <a:avLst/>
          </a:prstGeom>
          <a:noFill/>
          <a:ln/>
        </p:spPr>
        <p:txBody>
          <a:bodyPr wrap="none" lIns="0" tIns="0" rIns="0" bIns="0" rtlCol="0" anchor="t"/>
          <a:lstStyle/>
          <a:p>
            <a:pPr>
              <a:buNone/>
            </a:pPr>
            <a:r>
              <a:rPr lang="fr-FR" sz="1600" b="1" dirty="0"/>
              <a:t>1. Cascade (</a:t>
            </a:r>
            <a:r>
              <a:rPr lang="fr-FR" sz="1600" b="1" dirty="0" err="1"/>
              <a:t>Fallback</a:t>
            </a:r>
            <a:r>
              <a:rPr lang="fr-FR" sz="1600" b="1" dirty="0"/>
              <a:t>)</a:t>
            </a:r>
          </a:p>
        </p:txBody>
      </p:sp>
      <p:sp>
        <p:nvSpPr>
          <p:cNvPr id="30" name="Text 5">
            <a:extLst>
              <a:ext uri="{FF2B5EF4-FFF2-40B4-BE49-F238E27FC236}">
                <a16:creationId xmlns:a16="http://schemas.microsoft.com/office/drawing/2014/main" id="{46FF3249-FC3D-12DE-6EA5-B67DB60C88B5}"/>
              </a:ext>
            </a:extLst>
          </p:cNvPr>
          <p:cNvSpPr/>
          <p:nvPr/>
        </p:nvSpPr>
        <p:spPr>
          <a:xfrm>
            <a:off x="12896881" y="2003618"/>
            <a:ext cx="6150173" cy="492917"/>
          </a:xfrm>
          <a:prstGeom prst="rect">
            <a:avLst/>
          </a:prstGeom>
          <a:noFill/>
          <a:ln/>
        </p:spPr>
        <p:txBody>
          <a:bodyPr wrap="none" lIns="0" tIns="0" rIns="0" bIns="0" rtlCol="0" anchor="t"/>
          <a:lstStyle/>
          <a:p>
            <a:pPr>
              <a:buFont typeface="Arial" panose="020B0604020202020204" pitchFamily="34" charset="0"/>
              <a:buChar char="•"/>
            </a:pPr>
            <a:r>
              <a:rPr lang="fr-FR" sz="1400" dirty="0"/>
              <a:t>Modèle 1 → si faible confiance → Modèle 2.</a:t>
            </a:r>
            <a:br>
              <a:rPr lang="fr-FR" sz="1400" dirty="0"/>
            </a:br>
            <a:r>
              <a:rPr lang="fr-FR" sz="1400" dirty="0"/>
              <a:t>→ Simple, rapide, économique.</a:t>
            </a:r>
          </a:p>
        </p:txBody>
      </p:sp>
      <p:sp>
        <p:nvSpPr>
          <p:cNvPr id="31" name="Shape 6">
            <a:extLst>
              <a:ext uri="{FF2B5EF4-FFF2-40B4-BE49-F238E27FC236}">
                <a16:creationId xmlns:a16="http://schemas.microsoft.com/office/drawing/2014/main" id="{DD169EC4-B3D5-63D1-424A-67203CF0A414}"/>
              </a:ext>
            </a:extLst>
          </p:cNvPr>
          <p:cNvSpPr/>
          <p:nvPr/>
        </p:nvSpPr>
        <p:spPr>
          <a:xfrm>
            <a:off x="12667983" y="2711914"/>
            <a:ext cx="6550819" cy="1130902"/>
          </a:xfrm>
          <a:prstGeom prst="roundRect">
            <a:avLst>
              <a:gd name="adj" fmla="val 9959"/>
            </a:avLst>
          </a:prstGeom>
          <a:solidFill>
            <a:srgbClr val="FAFAFA">
              <a:alpha val="95000"/>
            </a:srgbClr>
          </a:solidFill>
          <a:ln w="22860">
            <a:solidFill>
              <a:srgbClr val="BDB8DF"/>
            </a:solidFill>
            <a:prstDash val="solid"/>
          </a:ln>
        </p:spPr>
        <p:txBody>
          <a:bodyPr/>
          <a:lstStyle/>
          <a:p>
            <a:endParaRPr lang="LID4096" sz="1500"/>
          </a:p>
        </p:txBody>
      </p:sp>
      <p:sp>
        <p:nvSpPr>
          <p:cNvPr id="32" name="Shape 7">
            <a:extLst>
              <a:ext uri="{FF2B5EF4-FFF2-40B4-BE49-F238E27FC236}">
                <a16:creationId xmlns:a16="http://schemas.microsoft.com/office/drawing/2014/main" id="{42534447-39FA-8759-663F-9F5B6B60CA53}"/>
              </a:ext>
            </a:extLst>
          </p:cNvPr>
          <p:cNvSpPr/>
          <p:nvPr/>
        </p:nvSpPr>
        <p:spPr>
          <a:xfrm>
            <a:off x="12648933" y="2711914"/>
            <a:ext cx="76200" cy="1130901"/>
          </a:xfrm>
          <a:prstGeom prst="roundRect">
            <a:avLst>
              <a:gd name="adj" fmla="val 84197"/>
            </a:avLst>
          </a:prstGeom>
          <a:solidFill>
            <a:srgbClr val="5E4CE6"/>
          </a:solidFill>
          <a:ln/>
        </p:spPr>
        <p:txBody>
          <a:bodyPr/>
          <a:lstStyle/>
          <a:p>
            <a:endParaRPr lang="LID4096" sz="1500"/>
          </a:p>
        </p:txBody>
      </p:sp>
      <p:sp>
        <p:nvSpPr>
          <p:cNvPr id="33" name="Text 8">
            <a:extLst>
              <a:ext uri="{FF2B5EF4-FFF2-40B4-BE49-F238E27FC236}">
                <a16:creationId xmlns:a16="http://schemas.microsoft.com/office/drawing/2014/main" id="{24226ED8-15A7-A7B1-806D-C58A73746C21}"/>
              </a:ext>
            </a:extLst>
          </p:cNvPr>
          <p:cNvSpPr/>
          <p:nvPr/>
        </p:nvSpPr>
        <p:spPr>
          <a:xfrm>
            <a:off x="12896881" y="2814839"/>
            <a:ext cx="2173188" cy="238621"/>
          </a:xfrm>
          <a:prstGeom prst="rect">
            <a:avLst/>
          </a:prstGeom>
          <a:noFill/>
          <a:ln/>
        </p:spPr>
        <p:txBody>
          <a:bodyPr wrap="none" lIns="0" tIns="0" rIns="0" bIns="0" rtlCol="0" anchor="t"/>
          <a:lstStyle/>
          <a:p>
            <a:r>
              <a:rPr lang="fr-FR" sz="1600" b="1" dirty="0"/>
              <a:t>2. </a:t>
            </a:r>
            <a:r>
              <a:rPr lang="fr-FR" sz="1600" b="1" dirty="0" err="1"/>
              <a:t>Gating</a:t>
            </a:r>
            <a:r>
              <a:rPr lang="fr-FR" sz="1600" b="1" dirty="0"/>
              <a:t> basé sur l’utilisateur </a:t>
            </a:r>
          </a:p>
        </p:txBody>
      </p:sp>
      <p:sp>
        <p:nvSpPr>
          <p:cNvPr id="34" name="Text 9">
            <a:extLst>
              <a:ext uri="{FF2B5EF4-FFF2-40B4-BE49-F238E27FC236}">
                <a16:creationId xmlns:a16="http://schemas.microsoft.com/office/drawing/2014/main" id="{2A9FDF5F-4047-AB04-9358-9FED8B361CBE}"/>
              </a:ext>
            </a:extLst>
          </p:cNvPr>
          <p:cNvSpPr/>
          <p:nvPr/>
        </p:nvSpPr>
        <p:spPr>
          <a:xfrm>
            <a:off x="12896881" y="3192227"/>
            <a:ext cx="6150173" cy="564827"/>
          </a:xfrm>
          <a:prstGeom prst="rect">
            <a:avLst/>
          </a:prstGeom>
          <a:noFill/>
          <a:ln/>
        </p:spPr>
        <p:txBody>
          <a:bodyPr wrap="none" lIns="0" tIns="0" rIns="0" bIns="0" rtlCol="0" anchor="t"/>
          <a:lstStyle/>
          <a:p>
            <a:r>
              <a:rPr lang="fr-FR" sz="1400" dirty="0"/>
              <a:t>Variables utilisées : niveau de l’élève, erreurs récentes, préférence de détail.</a:t>
            </a:r>
            <a:br>
              <a:rPr lang="fr-FR" sz="1400" dirty="0"/>
            </a:br>
            <a:r>
              <a:rPr lang="fr-FR" sz="1400" dirty="0"/>
              <a:t>→ Le système choisit le modèle le plus adapté.</a:t>
            </a:r>
          </a:p>
        </p:txBody>
      </p:sp>
      <p:sp>
        <p:nvSpPr>
          <p:cNvPr id="35" name="Shape 10">
            <a:extLst>
              <a:ext uri="{FF2B5EF4-FFF2-40B4-BE49-F238E27FC236}">
                <a16:creationId xmlns:a16="http://schemas.microsoft.com/office/drawing/2014/main" id="{5493BCE8-7D5E-C6EF-9FD1-574BF672DE30}"/>
              </a:ext>
            </a:extLst>
          </p:cNvPr>
          <p:cNvSpPr/>
          <p:nvPr/>
        </p:nvSpPr>
        <p:spPr>
          <a:xfrm>
            <a:off x="12667983" y="4060676"/>
            <a:ext cx="6550819" cy="1014501"/>
          </a:xfrm>
          <a:prstGeom prst="roundRect">
            <a:avLst>
              <a:gd name="adj" fmla="val 9959"/>
            </a:avLst>
          </a:prstGeom>
          <a:solidFill>
            <a:srgbClr val="FAFAFA">
              <a:alpha val="95000"/>
            </a:srgbClr>
          </a:solidFill>
          <a:ln w="22860">
            <a:solidFill>
              <a:srgbClr val="BDB8DF"/>
            </a:solidFill>
            <a:prstDash val="solid"/>
          </a:ln>
        </p:spPr>
        <p:txBody>
          <a:bodyPr/>
          <a:lstStyle/>
          <a:p>
            <a:endParaRPr lang="LID4096" sz="1500"/>
          </a:p>
        </p:txBody>
      </p:sp>
      <p:sp>
        <p:nvSpPr>
          <p:cNvPr id="36" name="Shape 11">
            <a:extLst>
              <a:ext uri="{FF2B5EF4-FFF2-40B4-BE49-F238E27FC236}">
                <a16:creationId xmlns:a16="http://schemas.microsoft.com/office/drawing/2014/main" id="{3D200857-669C-066E-CCD4-F796CE67CB32}"/>
              </a:ext>
            </a:extLst>
          </p:cNvPr>
          <p:cNvSpPr/>
          <p:nvPr/>
        </p:nvSpPr>
        <p:spPr>
          <a:xfrm>
            <a:off x="12648933" y="4054085"/>
            <a:ext cx="76200" cy="1021092"/>
          </a:xfrm>
          <a:prstGeom prst="roundRect">
            <a:avLst>
              <a:gd name="adj" fmla="val 84197"/>
            </a:avLst>
          </a:prstGeom>
          <a:solidFill>
            <a:srgbClr val="5E4CE6"/>
          </a:solidFill>
          <a:ln/>
        </p:spPr>
        <p:txBody>
          <a:bodyPr/>
          <a:lstStyle/>
          <a:p>
            <a:endParaRPr lang="LID4096" sz="1500"/>
          </a:p>
        </p:txBody>
      </p:sp>
      <p:sp>
        <p:nvSpPr>
          <p:cNvPr id="37" name="Text 12">
            <a:extLst>
              <a:ext uri="{FF2B5EF4-FFF2-40B4-BE49-F238E27FC236}">
                <a16:creationId xmlns:a16="http://schemas.microsoft.com/office/drawing/2014/main" id="{CFD09185-148F-522F-0BED-D64CA15E3147}"/>
              </a:ext>
            </a:extLst>
          </p:cNvPr>
          <p:cNvSpPr/>
          <p:nvPr/>
        </p:nvSpPr>
        <p:spPr>
          <a:xfrm>
            <a:off x="12896881" y="4153769"/>
            <a:ext cx="1909366" cy="238621"/>
          </a:xfrm>
          <a:prstGeom prst="rect">
            <a:avLst/>
          </a:prstGeom>
          <a:noFill/>
          <a:ln/>
        </p:spPr>
        <p:txBody>
          <a:bodyPr wrap="none" lIns="0" tIns="0" rIns="0" bIns="0" rtlCol="0" anchor="t"/>
          <a:lstStyle/>
          <a:p>
            <a:r>
              <a:rPr lang="fr-FR" sz="1600" b="1" dirty="0"/>
              <a:t>3. Combinaison (Mixture) </a:t>
            </a:r>
          </a:p>
        </p:txBody>
      </p:sp>
      <p:sp>
        <p:nvSpPr>
          <p:cNvPr id="38" name="Text 13">
            <a:extLst>
              <a:ext uri="{FF2B5EF4-FFF2-40B4-BE49-F238E27FC236}">
                <a16:creationId xmlns:a16="http://schemas.microsoft.com/office/drawing/2014/main" id="{4131CBD0-432D-77CB-22F5-1B2A4EB7851C}"/>
              </a:ext>
            </a:extLst>
          </p:cNvPr>
          <p:cNvSpPr/>
          <p:nvPr/>
        </p:nvSpPr>
        <p:spPr>
          <a:xfrm>
            <a:off x="12896881" y="4434809"/>
            <a:ext cx="6150173" cy="490264"/>
          </a:xfrm>
          <a:prstGeom prst="rect">
            <a:avLst/>
          </a:prstGeom>
          <a:noFill/>
          <a:ln/>
        </p:spPr>
        <p:txBody>
          <a:bodyPr wrap="none" lIns="0" tIns="0" rIns="0" bIns="0" rtlCol="0" anchor="t"/>
          <a:lstStyle/>
          <a:p>
            <a:r>
              <a:rPr lang="fr-FR" sz="1400" dirty="0"/>
              <a:t>Les deux modèles génèrent. </a:t>
            </a:r>
          </a:p>
          <a:p>
            <a:r>
              <a:rPr lang="fr-FR" sz="1400" dirty="0"/>
              <a:t>Un contrôleur calcule les poids (α1, α2).</a:t>
            </a:r>
            <a:br>
              <a:rPr lang="fr-FR" sz="1400" dirty="0"/>
            </a:br>
            <a:r>
              <a:rPr lang="fr-FR" sz="1400" dirty="0"/>
              <a:t>→ Réponse finale = combinaison optimisée.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8E90C-C04C-47FC-8615-E043D84F9733}"/>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3A9E7254-D94D-0D7F-93DD-5FD1196BD90B}"/>
              </a:ext>
            </a:extLst>
          </p:cNvPr>
          <p:cNvSpPr/>
          <p:nvPr/>
        </p:nvSpPr>
        <p:spPr>
          <a:xfrm>
            <a:off x="10038303" y="6270171"/>
            <a:ext cx="2153697" cy="587829"/>
          </a:xfrm>
          <a:prstGeom prst="rect">
            <a:avLst/>
          </a:prstGeom>
          <a:solidFill>
            <a:srgbClr val="EEEE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0" descr="preencoded.png">
            <a:extLst>
              <a:ext uri="{FF2B5EF4-FFF2-40B4-BE49-F238E27FC236}">
                <a16:creationId xmlns:a16="http://schemas.microsoft.com/office/drawing/2014/main" id="{AB6E8E29-9271-A96F-5537-242FF2C929BA}"/>
              </a:ext>
            </a:extLst>
          </p:cNvPr>
          <p:cNvPicPr>
            <a:picLocks noChangeAspect="1"/>
          </p:cNvPicPr>
          <p:nvPr/>
        </p:nvPicPr>
        <p:blipFill>
          <a:blip r:embed="rId3"/>
          <a:stretch>
            <a:fillRect/>
          </a:stretch>
        </p:blipFill>
        <p:spPr>
          <a:xfrm>
            <a:off x="0" y="0"/>
            <a:ext cx="4572000" cy="6858000"/>
          </a:xfrm>
          <a:prstGeom prst="rect">
            <a:avLst/>
          </a:prstGeom>
        </p:spPr>
      </p:pic>
      <p:sp>
        <p:nvSpPr>
          <p:cNvPr id="3" name="Text 0">
            <a:extLst>
              <a:ext uri="{FF2B5EF4-FFF2-40B4-BE49-F238E27FC236}">
                <a16:creationId xmlns:a16="http://schemas.microsoft.com/office/drawing/2014/main" id="{F41F0BA9-EC50-E930-413D-3AD80386EA5A}"/>
              </a:ext>
            </a:extLst>
          </p:cNvPr>
          <p:cNvSpPr/>
          <p:nvPr/>
        </p:nvSpPr>
        <p:spPr>
          <a:xfrm>
            <a:off x="5087541" y="324024"/>
            <a:ext cx="5866209" cy="733425"/>
          </a:xfrm>
          <a:prstGeom prst="rect">
            <a:avLst/>
          </a:prstGeom>
          <a:noFill/>
          <a:ln/>
        </p:spPr>
        <p:txBody>
          <a:bodyPr wrap="none" lIns="0" tIns="0" rIns="0" bIns="0" rtlCol="0" anchor="t"/>
          <a:lstStyle/>
          <a:p>
            <a:pPr>
              <a:buNone/>
            </a:pPr>
            <a:r>
              <a:rPr lang="fr-FR" sz="2400" b="1" dirty="0">
                <a:solidFill>
                  <a:srgbClr val="67469F"/>
                </a:solidFill>
              </a:rPr>
              <a:t>Comment Combiner Deux Modèles selon </a:t>
            </a:r>
          </a:p>
          <a:p>
            <a:pPr algn="ctr">
              <a:buNone/>
            </a:pPr>
            <a:r>
              <a:rPr lang="fr-FR" sz="2400" b="1" dirty="0">
                <a:solidFill>
                  <a:srgbClr val="67469F"/>
                </a:solidFill>
              </a:rPr>
              <a:t>l’Utilisateur</a:t>
            </a:r>
          </a:p>
        </p:txBody>
      </p:sp>
      <p:sp>
        <p:nvSpPr>
          <p:cNvPr id="5" name="Shape 2">
            <a:extLst>
              <a:ext uri="{FF2B5EF4-FFF2-40B4-BE49-F238E27FC236}">
                <a16:creationId xmlns:a16="http://schemas.microsoft.com/office/drawing/2014/main" id="{0C9C22AF-750B-E6D9-2F32-B3E2B3418858}"/>
              </a:ext>
            </a:extLst>
          </p:cNvPr>
          <p:cNvSpPr/>
          <p:nvPr/>
        </p:nvSpPr>
        <p:spPr>
          <a:xfrm>
            <a:off x="5106591" y="1408262"/>
            <a:ext cx="6550819" cy="918170"/>
          </a:xfrm>
          <a:prstGeom prst="roundRect">
            <a:avLst>
              <a:gd name="adj" fmla="val 9959"/>
            </a:avLst>
          </a:prstGeom>
          <a:solidFill>
            <a:srgbClr val="FAFAFA">
              <a:alpha val="95000"/>
            </a:srgbClr>
          </a:solidFill>
          <a:ln w="22860">
            <a:solidFill>
              <a:srgbClr val="BDB8DF"/>
            </a:solidFill>
            <a:prstDash val="solid"/>
          </a:ln>
        </p:spPr>
        <p:txBody>
          <a:bodyPr/>
          <a:lstStyle/>
          <a:p>
            <a:endParaRPr lang="LID4096" sz="1500"/>
          </a:p>
        </p:txBody>
      </p:sp>
      <p:sp>
        <p:nvSpPr>
          <p:cNvPr id="6" name="Shape 3">
            <a:extLst>
              <a:ext uri="{FF2B5EF4-FFF2-40B4-BE49-F238E27FC236}">
                <a16:creationId xmlns:a16="http://schemas.microsoft.com/office/drawing/2014/main" id="{68D2CDFD-21F3-20E2-160A-DBDC6E52A676}"/>
              </a:ext>
            </a:extLst>
          </p:cNvPr>
          <p:cNvSpPr/>
          <p:nvPr/>
        </p:nvSpPr>
        <p:spPr>
          <a:xfrm>
            <a:off x="5087541" y="1408261"/>
            <a:ext cx="76200" cy="918170"/>
          </a:xfrm>
          <a:prstGeom prst="roundRect">
            <a:avLst>
              <a:gd name="adj" fmla="val 84197"/>
            </a:avLst>
          </a:prstGeom>
          <a:solidFill>
            <a:srgbClr val="5E4CE6"/>
          </a:solidFill>
          <a:ln/>
        </p:spPr>
        <p:txBody>
          <a:bodyPr/>
          <a:lstStyle/>
          <a:p>
            <a:endParaRPr lang="LID4096" sz="1500"/>
          </a:p>
        </p:txBody>
      </p:sp>
      <p:sp>
        <p:nvSpPr>
          <p:cNvPr id="7" name="Text 4">
            <a:extLst>
              <a:ext uri="{FF2B5EF4-FFF2-40B4-BE49-F238E27FC236}">
                <a16:creationId xmlns:a16="http://schemas.microsoft.com/office/drawing/2014/main" id="{239DB0D9-FCD8-CA05-2238-7A4BDF2AA8DA}"/>
              </a:ext>
            </a:extLst>
          </p:cNvPr>
          <p:cNvSpPr/>
          <p:nvPr/>
        </p:nvSpPr>
        <p:spPr>
          <a:xfrm>
            <a:off x="5335489" y="1580010"/>
            <a:ext cx="2613819" cy="238621"/>
          </a:xfrm>
          <a:prstGeom prst="rect">
            <a:avLst/>
          </a:prstGeom>
          <a:noFill/>
          <a:ln/>
        </p:spPr>
        <p:txBody>
          <a:bodyPr wrap="none" lIns="0" tIns="0" rIns="0" bIns="0" rtlCol="0" anchor="t"/>
          <a:lstStyle/>
          <a:p>
            <a:pPr>
              <a:buNone/>
            </a:pPr>
            <a:r>
              <a:rPr lang="fr-FR" sz="1600" b="1" dirty="0"/>
              <a:t>1. Cascade (</a:t>
            </a:r>
            <a:r>
              <a:rPr lang="fr-FR" sz="1600" b="1" dirty="0" err="1"/>
              <a:t>Fallback</a:t>
            </a:r>
            <a:r>
              <a:rPr lang="fr-FR" sz="1600" b="1" dirty="0"/>
              <a:t>)</a:t>
            </a:r>
          </a:p>
        </p:txBody>
      </p:sp>
      <p:sp>
        <p:nvSpPr>
          <p:cNvPr id="8" name="Text 5">
            <a:extLst>
              <a:ext uri="{FF2B5EF4-FFF2-40B4-BE49-F238E27FC236}">
                <a16:creationId xmlns:a16="http://schemas.microsoft.com/office/drawing/2014/main" id="{FFA09425-E335-05D5-E040-5886F2BB5548}"/>
              </a:ext>
            </a:extLst>
          </p:cNvPr>
          <p:cNvSpPr/>
          <p:nvPr/>
        </p:nvSpPr>
        <p:spPr>
          <a:xfrm>
            <a:off x="5335489" y="1851218"/>
            <a:ext cx="6150173" cy="492917"/>
          </a:xfrm>
          <a:prstGeom prst="rect">
            <a:avLst/>
          </a:prstGeom>
          <a:noFill/>
          <a:ln/>
        </p:spPr>
        <p:txBody>
          <a:bodyPr wrap="none" lIns="0" tIns="0" rIns="0" bIns="0" rtlCol="0" anchor="t"/>
          <a:lstStyle/>
          <a:p>
            <a:pPr>
              <a:buFont typeface="Arial" panose="020B0604020202020204" pitchFamily="34" charset="0"/>
              <a:buChar char="•"/>
            </a:pPr>
            <a:r>
              <a:rPr lang="fr-FR" sz="1400" dirty="0"/>
              <a:t>Modèle 1 → si faible confiance → Modèle 2.</a:t>
            </a:r>
            <a:br>
              <a:rPr lang="fr-FR" sz="1400" dirty="0"/>
            </a:br>
            <a:r>
              <a:rPr lang="fr-FR" sz="1400" dirty="0"/>
              <a:t>→ Simple, rapide, économique.</a:t>
            </a:r>
          </a:p>
        </p:txBody>
      </p:sp>
      <p:sp>
        <p:nvSpPr>
          <p:cNvPr id="9" name="Shape 6">
            <a:extLst>
              <a:ext uri="{FF2B5EF4-FFF2-40B4-BE49-F238E27FC236}">
                <a16:creationId xmlns:a16="http://schemas.microsoft.com/office/drawing/2014/main" id="{B66A7D55-5B72-E7BE-4599-19D7FA01D21D}"/>
              </a:ext>
            </a:extLst>
          </p:cNvPr>
          <p:cNvSpPr/>
          <p:nvPr/>
        </p:nvSpPr>
        <p:spPr>
          <a:xfrm>
            <a:off x="5106591" y="2559514"/>
            <a:ext cx="6550819" cy="1130902"/>
          </a:xfrm>
          <a:prstGeom prst="roundRect">
            <a:avLst>
              <a:gd name="adj" fmla="val 9959"/>
            </a:avLst>
          </a:prstGeom>
          <a:solidFill>
            <a:srgbClr val="FAFAFA">
              <a:alpha val="95000"/>
            </a:srgbClr>
          </a:solidFill>
          <a:ln w="22860">
            <a:solidFill>
              <a:srgbClr val="BDB8DF"/>
            </a:solidFill>
            <a:prstDash val="solid"/>
          </a:ln>
        </p:spPr>
        <p:txBody>
          <a:bodyPr/>
          <a:lstStyle/>
          <a:p>
            <a:endParaRPr lang="LID4096" sz="1500"/>
          </a:p>
        </p:txBody>
      </p:sp>
      <p:sp>
        <p:nvSpPr>
          <p:cNvPr id="10" name="Shape 7">
            <a:extLst>
              <a:ext uri="{FF2B5EF4-FFF2-40B4-BE49-F238E27FC236}">
                <a16:creationId xmlns:a16="http://schemas.microsoft.com/office/drawing/2014/main" id="{27C4424F-1352-C17F-FD0F-405779EB15CD}"/>
              </a:ext>
            </a:extLst>
          </p:cNvPr>
          <p:cNvSpPr/>
          <p:nvPr/>
        </p:nvSpPr>
        <p:spPr>
          <a:xfrm>
            <a:off x="5087541" y="2559514"/>
            <a:ext cx="76200" cy="1130901"/>
          </a:xfrm>
          <a:prstGeom prst="roundRect">
            <a:avLst>
              <a:gd name="adj" fmla="val 84197"/>
            </a:avLst>
          </a:prstGeom>
          <a:solidFill>
            <a:srgbClr val="5E4CE6"/>
          </a:solidFill>
          <a:ln/>
        </p:spPr>
        <p:txBody>
          <a:bodyPr/>
          <a:lstStyle/>
          <a:p>
            <a:endParaRPr lang="LID4096" sz="1500"/>
          </a:p>
        </p:txBody>
      </p:sp>
      <p:sp>
        <p:nvSpPr>
          <p:cNvPr id="11" name="Text 8">
            <a:extLst>
              <a:ext uri="{FF2B5EF4-FFF2-40B4-BE49-F238E27FC236}">
                <a16:creationId xmlns:a16="http://schemas.microsoft.com/office/drawing/2014/main" id="{0C9B7A2B-6E24-81A7-265A-849B1A9F7D70}"/>
              </a:ext>
            </a:extLst>
          </p:cNvPr>
          <p:cNvSpPr/>
          <p:nvPr/>
        </p:nvSpPr>
        <p:spPr>
          <a:xfrm>
            <a:off x="5335489" y="2662439"/>
            <a:ext cx="2173188" cy="238621"/>
          </a:xfrm>
          <a:prstGeom prst="rect">
            <a:avLst/>
          </a:prstGeom>
          <a:noFill/>
          <a:ln/>
        </p:spPr>
        <p:txBody>
          <a:bodyPr wrap="none" lIns="0" tIns="0" rIns="0" bIns="0" rtlCol="0" anchor="t"/>
          <a:lstStyle/>
          <a:p>
            <a:r>
              <a:rPr lang="fr-FR" sz="1600" b="1" dirty="0"/>
              <a:t>2. </a:t>
            </a:r>
            <a:r>
              <a:rPr lang="fr-FR" sz="1600" b="1" dirty="0" err="1"/>
              <a:t>Gating</a:t>
            </a:r>
            <a:r>
              <a:rPr lang="fr-FR" sz="1600" b="1" dirty="0"/>
              <a:t> basé sur l’utilisateur </a:t>
            </a:r>
          </a:p>
        </p:txBody>
      </p:sp>
      <p:sp>
        <p:nvSpPr>
          <p:cNvPr id="12" name="Text 9">
            <a:extLst>
              <a:ext uri="{FF2B5EF4-FFF2-40B4-BE49-F238E27FC236}">
                <a16:creationId xmlns:a16="http://schemas.microsoft.com/office/drawing/2014/main" id="{7C6DEB1B-7C7B-BDE4-BE3B-509E162087B1}"/>
              </a:ext>
            </a:extLst>
          </p:cNvPr>
          <p:cNvSpPr/>
          <p:nvPr/>
        </p:nvSpPr>
        <p:spPr>
          <a:xfrm>
            <a:off x="5335489" y="3039827"/>
            <a:ext cx="6150173" cy="564827"/>
          </a:xfrm>
          <a:prstGeom prst="rect">
            <a:avLst/>
          </a:prstGeom>
          <a:noFill/>
          <a:ln/>
        </p:spPr>
        <p:txBody>
          <a:bodyPr wrap="none" lIns="0" tIns="0" rIns="0" bIns="0" rtlCol="0" anchor="t"/>
          <a:lstStyle/>
          <a:p>
            <a:r>
              <a:rPr lang="fr-FR" sz="1400" dirty="0"/>
              <a:t>Variables utilisées : niveau de l’élève, erreurs récentes, préférence de détail.</a:t>
            </a:r>
            <a:br>
              <a:rPr lang="fr-FR" sz="1400" dirty="0"/>
            </a:br>
            <a:r>
              <a:rPr lang="fr-FR" sz="1400" dirty="0"/>
              <a:t>→ Le système choisit le modèle le plus adapté.</a:t>
            </a:r>
          </a:p>
        </p:txBody>
      </p:sp>
      <p:sp>
        <p:nvSpPr>
          <p:cNvPr id="13" name="Shape 10">
            <a:extLst>
              <a:ext uri="{FF2B5EF4-FFF2-40B4-BE49-F238E27FC236}">
                <a16:creationId xmlns:a16="http://schemas.microsoft.com/office/drawing/2014/main" id="{0FCCC741-D686-AF0E-ECD5-441D7D46D6F3}"/>
              </a:ext>
            </a:extLst>
          </p:cNvPr>
          <p:cNvSpPr/>
          <p:nvPr/>
        </p:nvSpPr>
        <p:spPr>
          <a:xfrm>
            <a:off x="5106591" y="3908276"/>
            <a:ext cx="6550819" cy="1014501"/>
          </a:xfrm>
          <a:prstGeom prst="roundRect">
            <a:avLst>
              <a:gd name="adj" fmla="val 9959"/>
            </a:avLst>
          </a:prstGeom>
          <a:solidFill>
            <a:srgbClr val="FAFAFA">
              <a:alpha val="95000"/>
            </a:srgbClr>
          </a:solidFill>
          <a:ln w="22860">
            <a:solidFill>
              <a:srgbClr val="BDB8DF"/>
            </a:solidFill>
            <a:prstDash val="solid"/>
          </a:ln>
        </p:spPr>
        <p:txBody>
          <a:bodyPr/>
          <a:lstStyle/>
          <a:p>
            <a:endParaRPr lang="LID4096" sz="1500"/>
          </a:p>
        </p:txBody>
      </p:sp>
      <p:sp>
        <p:nvSpPr>
          <p:cNvPr id="14" name="Shape 11">
            <a:extLst>
              <a:ext uri="{FF2B5EF4-FFF2-40B4-BE49-F238E27FC236}">
                <a16:creationId xmlns:a16="http://schemas.microsoft.com/office/drawing/2014/main" id="{072302DE-1B2E-66C9-8A61-C9DEC302666D}"/>
              </a:ext>
            </a:extLst>
          </p:cNvPr>
          <p:cNvSpPr/>
          <p:nvPr/>
        </p:nvSpPr>
        <p:spPr>
          <a:xfrm>
            <a:off x="5087541" y="3901685"/>
            <a:ext cx="76200" cy="1021092"/>
          </a:xfrm>
          <a:prstGeom prst="roundRect">
            <a:avLst>
              <a:gd name="adj" fmla="val 84197"/>
            </a:avLst>
          </a:prstGeom>
          <a:solidFill>
            <a:srgbClr val="5E4CE6"/>
          </a:solidFill>
          <a:ln/>
        </p:spPr>
        <p:txBody>
          <a:bodyPr/>
          <a:lstStyle/>
          <a:p>
            <a:endParaRPr lang="LID4096" sz="1500"/>
          </a:p>
        </p:txBody>
      </p:sp>
      <p:sp>
        <p:nvSpPr>
          <p:cNvPr id="15" name="Text 12">
            <a:extLst>
              <a:ext uri="{FF2B5EF4-FFF2-40B4-BE49-F238E27FC236}">
                <a16:creationId xmlns:a16="http://schemas.microsoft.com/office/drawing/2014/main" id="{F21772C0-1CE7-D377-987F-E81DB7734BE3}"/>
              </a:ext>
            </a:extLst>
          </p:cNvPr>
          <p:cNvSpPr/>
          <p:nvPr/>
        </p:nvSpPr>
        <p:spPr>
          <a:xfrm>
            <a:off x="5335489" y="4001369"/>
            <a:ext cx="1909366" cy="238621"/>
          </a:xfrm>
          <a:prstGeom prst="rect">
            <a:avLst/>
          </a:prstGeom>
          <a:noFill/>
          <a:ln/>
        </p:spPr>
        <p:txBody>
          <a:bodyPr wrap="none" lIns="0" tIns="0" rIns="0" bIns="0" rtlCol="0" anchor="t"/>
          <a:lstStyle/>
          <a:p>
            <a:r>
              <a:rPr lang="fr-FR" sz="1600" b="1" dirty="0"/>
              <a:t>3. Combinaison (Mixture) </a:t>
            </a:r>
          </a:p>
        </p:txBody>
      </p:sp>
      <p:sp>
        <p:nvSpPr>
          <p:cNvPr id="16" name="Text 13">
            <a:extLst>
              <a:ext uri="{FF2B5EF4-FFF2-40B4-BE49-F238E27FC236}">
                <a16:creationId xmlns:a16="http://schemas.microsoft.com/office/drawing/2014/main" id="{05191666-A47C-36F3-6144-FD6782B797BE}"/>
              </a:ext>
            </a:extLst>
          </p:cNvPr>
          <p:cNvSpPr/>
          <p:nvPr/>
        </p:nvSpPr>
        <p:spPr>
          <a:xfrm>
            <a:off x="5335489" y="4282409"/>
            <a:ext cx="6150173" cy="490264"/>
          </a:xfrm>
          <a:prstGeom prst="rect">
            <a:avLst/>
          </a:prstGeom>
          <a:noFill/>
          <a:ln/>
        </p:spPr>
        <p:txBody>
          <a:bodyPr wrap="none" lIns="0" tIns="0" rIns="0" bIns="0" rtlCol="0" anchor="t"/>
          <a:lstStyle/>
          <a:p>
            <a:r>
              <a:rPr lang="fr-FR" sz="1400" dirty="0"/>
              <a:t>Les deux modèles génèrent. </a:t>
            </a:r>
          </a:p>
          <a:p>
            <a:r>
              <a:rPr lang="fr-FR" sz="1400" dirty="0"/>
              <a:t>Un contrôleur calcule les poids (α1, α2).</a:t>
            </a:r>
            <a:br>
              <a:rPr lang="fr-FR" sz="1400" dirty="0"/>
            </a:br>
            <a:r>
              <a:rPr lang="fr-FR" sz="1400" dirty="0"/>
              <a:t>→ Réponse finale = combinaison optimisée.</a:t>
            </a:r>
          </a:p>
        </p:txBody>
      </p:sp>
      <p:pic>
        <p:nvPicPr>
          <p:cNvPr id="25" name="Picture 24" descr="A diagram of a diagram&#10;&#10;AI-generated content may be incorrect.">
            <a:extLst>
              <a:ext uri="{FF2B5EF4-FFF2-40B4-BE49-F238E27FC236}">
                <a16:creationId xmlns:a16="http://schemas.microsoft.com/office/drawing/2014/main" id="{407238C6-2E8D-9E5A-8F13-5C0F97924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5311" y="2894"/>
            <a:ext cx="6096000" cy="6858000"/>
          </a:xfrm>
          <a:prstGeom prst="rect">
            <a:avLst/>
          </a:prstGeom>
        </p:spPr>
      </p:pic>
      <p:pic>
        <p:nvPicPr>
          <p:cNvPr id="26" name="Picture 25" descr="A diagram of a computer program&#10;&#10;AI-generated content may be incorrect.">
            <a:extLst>
              <a:ext uri="{FF2B5EF4-FFF2-40B4-BE49-F238E27FC236}">
                <a16:creationId xmlns:a16="http://schemas.microsoft.com/office/drawing/2014/main" id="{62F2B660-E83A-84ED-FC76-A90B6AE6D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889" y="2894"/>
            <a:ext cx="6096000" cy="6858000"/>
          </a:xfrm>
          <a:prstGeom prst="rect">
            <a:avLst/>
          </a:prstGeom>
        </p:spPr>
      </p:pic>
    </p:spTree>
    <p:extLst>
      <p:ext uri="{BB962C8B-B14F-4D97-AF65-F5344CB8AC3E}">
        <p14:creationId xmlns:p14="http://schemas.microsoft.com/office/powerpoint/2010/main" val="3618540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B77652-9C7D-54C4-F8EA-C7F3D9420AAE}"/>
              </a:ext>
            </a:extLst>
          </p:cNvPr>
          <p:cNvSpPr/>
          <p:nvPr/>
        </p:nvSpPr>
        <p:spPr>
          <a:xfrm>
            <a:off x="10038303" y="6270171"/>
            <a:ext cx="2153697" cy="587829"/>
          </a:xfrm>
          <a:prstGeom prst="rect">
            <a:avLst/>
          </a:prstGeom>
          <a:solidFill>
            <a:srgbClr val="EEEE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diagram&#10;&#10;AI-generated content may be incorrect.">
            <a:extLst>
              <a:ext uri="{FF2B5EF4-FFF2-40B4-BE49-F238E27FC236}">
                <a16:creationId xmlns:a16="http://schemas.microsoft.com/office/drawing/2014/main" id="{5AA41424-545D-2148-F0AE-5107B11B4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894"/>
            <a:ext cx="6096000" cy="6858000"/>
          </a:xfrm>
          <a:prstGeom prst="rect">
            <a:avLst/>
          </a:prstGeom>
        </p:spPr>
      </p:pic>
      <p:pic>
        <p:nvPicPr>
          <p:cNvPr id="6" name="Picture 5" descr="A diagram of a computer program&#10;&#10;AI-generated content may be incorrect.">
            <a:extLst>
              <a:ext uri="{FF2B5EF4-FFF2-40B4-BE49-F238E27FC236}">
                <a16:creationId xmlns:a16="http://schemas.microsoft.com/office/drawing/2014/main" id="{A3B32FBE-3667-8971-9F6A-CAB351C25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94"/>
            <a:ext cx="6096000" cy="6858000"/>
          </a:xfrm>
          <a:prstGeom prst="rect">
            <a:avLst/>
          </a:prstGeom>
        </p:spPr>
      </p:pic>
      <p:pic>
        <p:nvPicPr>
          <p:cNvPr id="22" name="Image 0" descr="preencoded.png">
            <a:extLst>
              <a:ext uri="{FF2B5EF4-FFF2-40B4-BE49-F238E27FC236}">
                <a16:creationId xmlns:a16="http://schemas.microsoft.com/office/drawing/2014/main" id="{7E3CAF71-8A3F-F675-04EF-5D2C904F9436}"/>
              </a:ext>
            </a:extLst>
          </p:cNvPr>
          <p:cNvPicPr>
            <a:picLocks noChangeAspect="1"/>
          </p:cNvPicPr>
          <p:nvPr/>
        </p:nvPicPr>
        <p:blipFill>
          <a:blip r:embed="rId4"/>
          <a:stretch>
            <a:fillRect/>
          </a:stretch>
        </p:blipFill>
        <p:spPr>
          <a:xfrm>
            <a:off x="3682" y="-2428875"/>
            <a:ext cx="12192000" cy="2362696"/>
          </a:xfrm>
          <a:prstGeom prst="rect">
            <a:avLst/>
          </a:prstGeom>
        </p:spPr>
      </p:pic>
      <p:pic>
        <p:nvPicPr>
          <p:cNvPr id="23" name="Image 0" descr="preencoded.png">
            <a:extLst>
              <a:ext uri="{FF2B5EF4-FFF2-40B4-BE49-F238E27FC236}">
                <a16:creationId xmlns:a16="http://schemas.microsoft.com/office/drawing/2014/main" id="{605C0809-D981-8C38-07B6-63FBCEB505A2}"/>
              </a:ext>
            </a:extLst>
          </p:cNvPr>
          <p:cNvPicPr>
            <a:picLocks noChangeAspect="1"/>
          </p:cNvPicPr>
          <p:nvPr/>
        </p:nvPicPr>
        <p:blipFill>
          <a:blip r:embed="rId5"/>
          <a:stretch>
            <a:fillRect/>
          </a:stretch>
        </p:blipFill>
        <p:spPr>
          <a:xfrm>
            <a:off x="7620000" y="-6889750"/>
            <a:ext cx="4572000" cy="6858000"/>
          </a:xfrm>
          <a:prstGeom prst="rect">
            <a:avLst/>
          </a:prstGeom>
        </p:spPr>
      </p:pic>
    </p:spTree>
    <p:extLst>
      <p:ext uri="{BB962C8B-B14F-4D97-AF65-F5344CB8AC3E}">
        <p14:creationId xmlns:p14="http://schemas.microsoft.com/office/powerpoint/2010/main" val="2412933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B71158-3DDA-9274-DD0D-DFA0A06FDE10}"/>
              </a:ext>
            </a:extLst>
          </p:cNvPr>
          <p:cNvSpPr/>
          <p:nvPr/>
        </p:nvSpPr>
        <p:spPr>
          <a:xfrm>
            <a:off x="10038303" y="6270171"/>
            <a:ext cx="2153697" cy="587829"/>
          </a:xfrm>
          <a:prstGeom prst="rect">
            <a:avLst/>
          </a:prstGeom>
          <a:solidFill>
            <a:srgbClr val="EEEE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age 3" descr="preencoded.png">
            <a:extLst>
              <a:ext uri="{FF2B5EF4-FFF2-40B4-BE49-F238E27FC236}">
                <a16:creationId xmlns:a16="http://schemas.microsoft.com/office/drawing/2014/main" id="{B594F6ED-0671-98A9-6E0F-447C43C37270}"/>
              </a:ext>
            </a:extLst>
          </p:cNvPr>
          <p:cNvPicPr>
            <a:picLocks noChangeAspect="1"/>
          </p:cNvPicPr>
          <p:nvPr/>
        </p:nvPicPr>
        <p:blipFill>
          <a:blip r:embed="rId3"/>
          <a:stretch>
            <a:fillRect/>
          </a:stretch>
        </p:blipFill>
        <p:spPr>
          <a:xfrm>
            <a:off x="627757" y="1375172"/>
            <a:ext cx="919559" cy="1353939"/>
          </a:xfrm>
          <a:prstGeom prst="rect">
            <a:avLst/>
          </a:prstGeom>
        </p:spPr>
      </p:pic>
      <p:pic>
        <p:nvPicPr>
          <p:cNvPr id="11" name="Image 3" descr="preencoded.png"/>
          <p:cNvPicPr>
            <a:picLocks noChangeAspect="1"/>
          </p:cNvPicPr>
          <p:nvPr/>
        </p:nvPicPr>
        <p:blipFill>
          <a:blip r:embed="rId3"/>
          <a:stretch>
            <a:fillRect/>
          </a:stretch>
        </p:blipFill>
        <p:spPr>
          <a:xfrm>
            <a:off x="643632" y="1375172"/>
            <a:ext cx="919559" cy="1353939"/>
          </a:xfrm>
          <a:prstGeom prst="rect">
            <a:avLst/>
          </a:prstGeom>
        </p:spPr>
      </p:pic>
      <p:pic>
        <p:nvPicPr>
          <p:cNvPr id="8" name="Image 2" descr="preencoded.png"/>
          <p:cNvPicPr>
            <a:picLocks noChangeAspect="1"/>
          </p:cNvPicPr>
          <p:nvPr/>
        </p:nvPicPr>
        <p:blipFill>
          <a:blip r:embed="rId4"/>
          <a:stretch>
            <a:fillRect/>
          </a:stretch>
        </p:blipFill>
        <p:spPr>
          <a:xfrm>
            <a:off x="643632" y="1369040"/>
            <a:ext cx="919559" cy="1103412"/>
          </a:xfrm>
          <a:prstGeom prst="rect">
            <a:avLst/>
          </a:prstGeom>
        </p:spPr>
      </p:pic>
      <p:pic>
        <p:nvPicPr>
          <p:cNvPr id="2" name="Image 0" descr="preencoded.png"/>
          <p:cNvPicPr>
            <a:picLocks noChangeAspect="1"/>
          </p:cNvPicPr>
          <p:nvPr/>
        </p:nvPicPr>
        <p:blipFill>
          <a:blip r:embed="rId5"/>
          <a:stretch>
            <a:fillRect/>
          </a:stretch>
        </p:blipFill>
        <p:spPr>
          <a:xfrm>
            <a:off x="7620000" y="0"/>
            <a:ext cx="4572000" cy="6858000"/>
          </a:xfrm>
          <a:prstGeom prst="rect">
            <a:avLst/>
          </a:prstGeom>
        </p:spPr>
      </p:pic>
      <p:sp>
        <p:nvSpPr>
          <p:cNvPr id="3" name="Text 0"/>
          <p:cNvSpPr/>
          <p:nvPr/>
        </p:nvSpPr>
        <p:spPr>
          <a:xfrm>
            <a:off x="643632" y="506115"/>
            <a:ext cx="6332736" cy="919361"/>
          </a:xfrm>
          <a:prstGeom prst="rect">
            <a:avLst/>
          </a:prstGeom>
          <a:noFill/>
          <a:ln/>
        </p:spPr>
        <p:txBody>
          <a:bodyPr wrap="square" lIns="0" tIns="0" rIns="0" bIns="0" rtlCol="0" anchor="t"/>
          <a:lstStyle/>
          <a:p>
            <a:pPr>
              <a:lnSpc>
                <a:spcPts val="3583"/>
              </a:lnSpc>
            </a:pPr>
            <a:r>
              <a:rPr lang="en-US" sz="3000" b="1" dirty="0">
                <a:solidFill>
                  <a:srgbClr val="231971"/>
                </a:solidFill>
                <a:latin typeface="Outfit Extra Bold" panose="020B0604020202020204" charset="0"/>
              </a:rPr>
              <a:t>Cas </a:t>
            </a:r>
            <a:r>
              <a:rPr lang="en-US" sz="3000" b="1" dirty="0" err="1">
                <a:solidFill>
                  <a:srgbClr val="231971"/>
                </a:solidFill>
                <a:latin typeface="Outfit Extra Bold" panose="020B0604020202020204" charset="0"/>
              </a:rPr>
              <a:t>d’utilisation</a:t>
            </a:r>
            <a:r>
              <a:rPr lang="en-US" sz="3000" b="1" dirty="0">
                <a:solidFill>
                  <a:srgbClr val="231971"/>
                </a:solidFill>
                <a:latin typeface="Outfit Extra Bold" panose="020B0604020202020204" charset="0"/>
              </a:rPr>
              <a:t> </a:t>
            </a:r>
            <a:r>
              <a:rPr lang="en-US" sz="3000" b="1" dirty="0" err="1">
                <a:solidFill>
                  <a:srgbClr val="231971"/>
                </a:solidFill>
                <a:latin typeface="Outfit Extra Bold" panose="020B0604020202020204" charset="0"/>
              </a:rPr>
              <a:t>concrets</a:t>
            </a:r>
            <a:endParaRPr lang="en-US" sz="2875" b="1" dirty="0">
              <a:solidFill>
                <a:srgbClr val="231971"/>
              </a:solidFill>
              <a:latin typeface="Outfit Extra Bold" panose="020B0604020202020204" charset="0"/>
            </a:endParaRPr>
          </a:p>
        </p:txBody>
      </p:sp>
      <p:pic>
        <p:nvPicPr>
          <p:cNvPr id="5" name="Image 1" descr="preencoded.png"/>
          <p:cNvPicPr>
            <a:picLocks noChangeAspect="1"/>
          </p:cNvPicPr>
          <p:nvPr/>
        </p:nvPicPr>
        <p:blipFill>
          <a:blip r:embed="rId6"/>
          <a:stretch>
            <a:fillRect/>
          </a:stretch>
        </p:blipFill>
        <p:spPr>
          <a:xfrm>
            <a:off x="643632" y="1378148"/>
            <a:ext cx="919559" cy="1103412"/>
          </a:xfrm>
          <a:prstGeom prst="rect">
            <a:avLst/>
          </a:prstGeom>
        </p:spPr>
      </p:pic>
      <p:sp>
        <p:nvSpPr>
          <p:cNvPr id="6" name="Text 2"/>
          <p:cNvSpPr/>
          <p:nvPr/>
        </p:nvSpPr>
        <p:spPr>
          <a:xfrm>
            <a:off x="1747043" y="1786185"/>
            <a:ext cx="4572000" cy="448420"/>
          </a:xfrm>
          <a:prstGeom prst="rect">
            <a:avLst/>
          </a:prstGeom>
          <a:noFill/>
          <a:ln/>
        </p:spPr>
        <p:txBody>
          <a:bodyPr wrap="none" lIns="0" tIns="0" rIns="0" bIns="0" rtlCol="0" anchor="t"/>
          <a:lstStyle/>
          <a:p>
            <a:r>
              <a:rPr lang="en-US" sz="2000" dirty="0"/>
              <a:t>• </a:t>
            </a:r>
            <a:r>
              <a:rPr lang="en-US" sz="2333" dirty="0"/>
              <a:t>Chatbots </a:t>
            </a:r>
            <a:r>
              <a:rPr lang="en-US" sz="2333" dirty="0" err="1"/>
              <a:t>pédagogiques</a:t>
            </a:r>
            <a:r>
              <a:rPr lang="en-US" sz="2333" dirty="0"/>
              <a:t> </a:t>
            </a:r>
            <a:r>
              <a:rPr lang="en-US" sz="2333" dirty="0" err="1"/>
              <a:t>interactifs</a:t>
            </a:r>
            <a:r>
              <a:rPr lang="en-US" sz="2333" dirty="0"/>
              <a:t>.</a:t>
            </a:r>
            <a:endParaRPr lang="en-US" sz="2000" dirty="0"/>
          </a:p>
        </p:txBody>
      </p:sp>
      <p:sp>
        <p:nvSpPr>
          <p:cNvPr id="9" name="Text 4"/>
          <p:cNvSpPr/>
          <p:nvPr/>
        </p:nvSpPr>
        <p:spPr>
          <a:xfrm>
            <a:off x="1747044" y="2760663"/>
            <a:ext cx="4079081" cy="287338"/>
          </a:xfrm>
          <a:prstGeom prst="rect">
            <a:avLst/>
          </a:prstGeom>
          <a:noFill/>
          <a:ln/>
        </p:spPr>
        <p:txBody>
          <a:bodyPr wrap="none" lIns="0" tIns="0" rIns="0" bIns="0" rtlCol="0" anchor="t"/>
          <a:lstStyle/>
          <a:p>
            <a:r>
              <a:rPr lang="en-US" sz="2333" dirty="0"/>
              <a:t>• </a:t>
            </a:r>
            <a:r>
              <a:rPr lang="en-US" sz="2333" dirty="0" err="1"/>
              <a:t>Création</a:t>
            </a:r>
            <a:r>
              <a:rPr lang="en-US" sz="2333" dirty="0"/>
              <a:t> </a:t>
            </a:r>
            <a:r>
              <a:rPr lang="en-US" sz="2333" dirty="0" err="1"/>
              <a:t>automatique</a:t>
            </a:r>
            <a:r>
              <a:rPr lang="en-US" sz="2333" dirty="0"/>
              <a:t> de quiz.</a:t>
            </a:r>
          </a:p>
        </p:txBody>
      </p:sp>
      <p:sp>
        <p:nvSpPr>
          <p:cNvPr id="12" name="Text 6"/>
          <p:cNvSpPr/>
          <p:nvPr/>
        </p:nvSpPr>
        <p:spPr>
          <a:xfrm>
            <a:off x="1747045" y="4070449"/>
            <a:ext cx="4920456" cy="287338"/>
          </a:xfrm>
          <a:prstGeom prst="rect">
            <a:avLst/>
          </a:prstGeom>
          <a:noFill/>
          <a:ln/>
        </p:spPr>
        <p:txBody>
          <a:bodyPr wrap="none" lIns="0" tIns="0" rIns="0" bIns="0" rtlCol="0" anchor="t"/>
          <a:lstStyle/>
          <a:p>
            <a:pPr>
              <a:lnSpc>
                <a:spcPts val="2250"/>
              </a:lnSpc>
            </a:pPr>
            <a:r>
              <a:rPr lang="en-US" sz="2333" dirty="0"/>
              <a:t>• </a:t>
            </a:r>
            <a:r>
              <a:rPr lang="fr-FR" sz="2333" dirty="0"/>
              <a:t>Résumés intelligents pour les étudiants.</a:t>
            </a:r>
            <a:endParaRPr lang="en-US" sz="2000" dirty="0"/>
          </a:p>
        </p:txBody>
      </p:sp>
      <p:pic>
        <p:nvPicPr>
          <p:cNvPr id="15" name="Image 0" descr="preencoded.png">
            <a:extLst>
              <a:ext uri="{FF2B5EF4-FFF2-40B4-BE49-F238E27FC236}">
                <a16:creationId xmlns:a16="http://schemas.microsoft.com/office/drawing/2014/main" id="{A5F6E009-EA99-5E0B-39CE-FBE130279D53}"/>
              </a:ext>
            </a:extLst>
          </p:cNvPr>
          <p:cNvPicPr>
            <a:picLocks noChangeAspect="1"/>
          </p:cNvPicPr>
          <p:nvPr/>
        </p:nvPicPr>
        <p:blipFill>
          <a:blip r:embed="rId7"/>
          <a:stretch>
            <a:fillRect/>
          </a:stretch>
        </p:blipFill>
        <p:spPr>
          <a:xfrm>
            <a:off x="-5965528" y="1798142"/>
            <a:ext cx="5427663" cy="5427663"/>
          </a:xfrm>
          <a:prstGeom prst="rect">
            <a:avLst/>
          </a:prstGeom>
        </p:spPr>
      </p:pic>
      <p:sp>
        <p:nvSpPr>
          <p:cNvPr id="16" name="Text 6">
            <a:extLst>
              <a:ext uri="{FF2B5EF4-FFF2-40B4-BE49-F238E27FC236}">
                <a16:creationId xmlns:a16="http://schemas.microsoft.com/office/drawing/2014/main" id="{1551B693-9BCD-11F7-6B08-D810C92C17E2}"/>
              </a:ext>
            </a:extLst>
          </p:cNvPr>
          <p:cNvSpPr/>
          <p:nvPr/>
        </p:nvSpPr>
        <p:spPr>
          <a:xfrm>
            <a:off x="1747045" y="5483325"/>
            <a:ext cx="5682456" cy="299244"/>
          </a:xfrm>
          <a:prstGeom prst="rect">
            <a:avLst/>
          </a:prstGeom>
          <a:noFill/>
          <a:ln/>
        </p:spPr>
        <p:txBody>
          <a:bodyPr wrap="none" lIns="0" tIns="0" rIns="0" bIns="0" rtlCol="0" anchor="t"/>
          <a:lstStyle/>
          <a:p>
            <a:r>
              <a:rPr lang="fr-FR" sz="2333" dirty="0"/>
              <a:t>• Assistance à l’écriture et à la programmation.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arn(outVertical)">
                                      <p:cBhvr>
                                        <p:cTn id="7" dur="500"/>
                                        <p:tgtEl>
                                          <p:spTgt spid="6">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left)">
                                      <p:cBhvr>
                                        <p:cTn id="10" dur="500"/>
                                        <p:tgtEl>
                                          <p:spTgt spid="6">
                                            <p:txEl>
                                              <p:pRg st="0" end="0"/>
                                            </p:txEl>
                                          </p:spTgt>
                                        </p:tgtEl>
                                      </p:cBhvr>
                                    </p:animEffect>
                                  </p:childTnLst>
                                </p:cTn>
                              </p:par>
                            </p:childTnLst>
                          </p:cTn>
                        </p:par>
                        <p:par>
                          <p:cTn id="11" fill="hold">
                            <p:stCondLst>
                              <p:cond delay="500"/>
                            </p:stCondLst>
                            <p:childTnLst>
                              <p:par>
                                <p:cTn id="12" presetID="42" presetClass="path" presetSubtype="0" accel="50000" decel="50000" fill="hold" nodeType="afterEffect">
                                  <p:stCondLst>
                                    <p:cond delay="0"/>
                                  </p:stCondLst>
                                  <p:childTnLst>
                                    <p:animMotion origin="layout" path="M -4.79167E-6 -2.59259E-6 L -4.79167E-6 0.16088 " pathEditMode="relative" rAng="0" ptsTypes="AA">
                                      <p:cBhvr>
                                        <p:cTn id="13" dur="2000" fill="hold"/>
                                        <p:tgtEl>
                                          <p:spTgt spid="8"/>
                                        </p:tgtEl>
                                        <p:attrNameLst>
                                          <p:attrName>ppt_x</p:attrName>
                                          <p:attrName>ppt_y</p:attrName>
                                        </p:attrNameLst>
                                      </p:cBhvr>
                                      <p:rCtr x="0" y="8044"/>
                                    </p:animMotion>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3000"/>
                            </p:stCondLst>
                            <p:childTnLst>
                              <p:par>
                                <p:cTn id="19" presetID="42" presetClass="path" presetSubtype="0" accel="50000" decel="50000" fill="hold" nodeType="afterEffect">
                                  <p:stCondLst>
                                    <p:cond delay="0"/>
                                  </p:stCondLst>
                                  <p:childTnLst>
                                    <p:animMotion origin="layout" path="M -4.79167E-6 1.85185E-7 L -4.79167E-6 0.33044 " pathEditMode="relative" rAng="0" ptsTypes="AA">
                                      <p:cBhvr>
                                        <p:cTn id="20" dur="2000" fill="hold"/>
                                        <p:tgtEl>
                                          <p:spTgt spid="11"/>
                                        </p:tgtEl>
                                        <p:attrNameLst>
                                          <p:attrName>ppt_x</p:attrName>
                                          <p:attrName>ppt_y</p:attrName>
                                        </p:attrNameLst>
                                      </p:cBhvr>
                                      <p:rCtr x="0" y="16512"/>
                                    </p:animMotion>
                                  </p:childTnLst>
                                </p:cTn>
                              </p:par>
                            </p:childTnLst>
                          </p:cTn>
                        </p:par>
                        <p:par>
                          <p:cTn id="21" fill="hold">
                            <p:stCondLst>
                              <p:cond delay="50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5500"/>
                            </p:stCondLst>
                            <p:childTnLst>
                              <p:par>
                                <p:cTn id="26" presetID="42" presetClass="path" presetSubtype="0" accel="50000" decel="50000" fill="hold" nodeType="afterEffect">
                                  <p:stCondLst>
                                    <p:cond delay="0"/>
                                  </p:stCondLst>
                                  <p:childTnLst>
                                    <p:animMotion origin="layout" path="M 0.00261 0.03241 L 0.00196 0.53221 " pathEditMode="relative" rAng="0" ptsTypes="AA">
                                      <p:cBhvr>
                                        <p:cTn id="27" dur="2000" fill="hold"/>
                                        <p:tgtEl>
                                          <p:spTgt spid="17"/>
                                        </p:tgtEl>
                                        <p:attrNameLst>
                                          <p:attrName>ppt_x</p:attrName>
                                          <p:attrName>ppt_y</p:attrName>
                                        </p:attrNameLst>
                                      </p:cBhvr>
                                      <p:rCtr x="-33" y="24981"/>
                                    </p:animMotion>
                                  </p:childTnLst>
                                </p:cTn>
                              </p:par>
                            </p:childTnLst>
                          </p:cTn>
                        </p:par>
                        <p:par>
                          <p:cTn id="28" fill="hold">
                            <p:stCondLst>
                              <p:cond delay="75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P spid="9" grpId="0" animBg="1"/>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01F8B87-7685-E268-E962-A6548F212AC6}"/>
              </a:ext>
            </a:extLst>
          </p:cNvPr>
          <p:cNvSpPr/>
          <p:nvPr/>
        </p:nvSpPr>
        <p:spPr>
          <a:xfrm>
            <a:off x="10038303" y="6270171"/>
            <a:ext cx="2153697" cy="587829"/>
          </a:xfrm>
          <a:prstGeom prst="rect">
            <a:avLst/>
          </a:prstGeom>
          <a:solidFill>
            <a:srgbClr val="EEEE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0"/>
          <p:cNvSpPr/>
          <p:nvPr/>
        </p:nvSpPr>
        <p:spPr>
          <a:xfrm>
            <a:off x="495598" y="389434"/>
            <a:ext cx="5412283" cy="354013"/>
          </a:xfrm>
          <a:prstGeom prst="rect">
            <a:avLst/>
          </a:prstGeom>
          <a:noFill/>
          <a:ln/>
        </p:spPr>
        <p:txBody>
          <a:bodyPr wrap="none" lIns="0" tIns="0" rIns="0" bIns="0" rtlCol="0" anchor="t"/>
          <a:lstStyle/>
          <a:p>
            <a:pPr>
              <a:lnSpc>
                <a:spcPts val="2750"/>
              </a:lnSpc>
            </a:pPr>
            <a:r>
              <a:rPr lang="en-US" sz="3000" b="1" dirty="0" err="1">
                <a:solidFill>
                  <a:srgbClr val="231971"/>
                </a:solidFill>
              </a:rPr>
              <a:t>Limites</a:t>
            </a:r>
            <a:r>
              <a:rPr lang="en-US" sz="3000" b="1" dirty="0">
                <a:solidFill>
                  <a:srgbClr val="231971"/>
                </a:solidFill>
              </a:rPr>
              <a:t> et </a:t>
            </a:r>
            <a:r>
              <a:rPr lang="en-US" sz="3000" b="1" dirty="0" err="1">
                <a:solidFill>
                  <a:srgbClr val="231971"/>
                </a:solidFill>
              </a:rPr>
              <a:t>risques</a:t>
            </a:r>
            <a:endParaRPr lang="en-US" sz="2667" b="1" dirty="0">
              <a:solidFill>
                <a:srgbClr val="231971"/>
              </a:solidFill>
            </a:endParaRPr>
          </a:p>
        </p:txBody>
      </p:sp>
      <p:sp>
        <p:nvSpPr>
          <p:cNvPr id="3" name="Text 1"/>
          <p:cNvSpPr/>
          <p:nvPr/>
        </p:nvSpPr>
        <p:spPr>
          <a:xfrm>
            <a:off x="495598" y="915492"/>
            <a:ext cx="11200805" cy="710903"/>
          </a:xfrm>
          <a:prstGeom prst="rect">
            <a:avLst/>
          </a:prstGeom>
          <a:noFill/>
          <a:ln/>
        </p:spPr>
        <p:txBody>
          <a:bodyPr wrap="square" lIns="0" tIns="0" rIns="0" bIns="0" rtlCol="0" anchor="t"/>
          <a:lstStyle/>
          <a:p>
            <a:pPr>
              <a:lnSpc>
                <a:spcPts val="1750"/>
              </a:lnSpc>
            </a:pPr>
            <a:r>
              <a:rPr lang="fr-FR" sz="1667" dirty="0">
                <a:solidFill>
                  <a:srgbClr val="2A2742"/>
                </a:solidFill>
                <a:latin typeface="Outfit Extra Bold" panose="020B0604020202020204" charset="0"/>
                <a:ea typeface="Arimo" pitchFamily="34" charset="-122"/>
                <a:cs typeface="Arimo" pitchFamily="34" charset="-120"/>
              </a:rPr>
              <a:t>L'un des impacts les plus significatifs de l'IA générative est sa capacité à créer du contenu d'apprentissage adaptatif à la volée. Cela signifie que les manuels, les exercices et les exemples peuvent être ajustés de manière dynamique au niveau de compétence et au rythme d'apprentissage de chaque élève.</a:t>
            </a:r>
            <a:endParaRPr lang="en-US" sz="1667" dirty="0">
              <a:latin typeface="Outfit Extra Bold" panose="020B0604020202020204" charset="0"/>
            </a:endParaRPr>
          </a:p>
        </p:txBody>
      </p:sp>
      <p:pic>
        <p:nvPicPr>
          <p:cNvPr id="4" name="Image 0" descr="preencoded.png"/>
          <p:cNvPicPr>
            <a:picLocks noChangeAspect="1"/>
          </p:cNvPicPr>
          <p:nvPr/>
        </p:nvPicPr>
        <p:blipFill>
          <a:blip r:embed="rId3"/>
          <a:stretch>
            <a:fillRect/>
          </a:stretch>
        </p:blipFill>
        <p:spPr>
          <a:xfrm>
            <a:off x="495598" y="1798142"/>
            <a:ext cx="5427663" cy="5427663"/>
          </a:xfrm>
          <a:prstGeom prst="rect">
            <a:avLst/>
          </a:prstGeom>
        </p:spPr>
      </p:pic>
      <p:sp>
        <p:nvSpPr>
          <p:cNvPr id="5" name="Text 2"/>
          <p:cNvSpPr/>
          <p:nvPr/>
        </p:nvSpPr>
        <p:spPr>
          <a:xfrm>
            <a:off x="6275090" y="1766293"/>
            <a:ext cx="5427663" cy="580628"/>
          </a:xfrm>
          <a:prstGeom prst="rect">
            <a:avLst/>
          </a:prstGeom>
          <a:noFill/>
          <a:ln/>
        </p:spPr>
        <p:txBody>
          <a:bodyPr wrap="none" lIns="0" tIns="0" rIns="0" bIns="0" rtlCol="0" anchor="t"/>
          <a:lstStyle/>
          <a:p>
            <a:r>
              <a:rPr lang="en-US" sz="2333" dirty="0"/>
              <a:t>•       Risque </a:t>
            </a:r>
            <a:r>
              <a:rPr lang="en-US" sz="2333" dirty="0" err="1"/>
              <a:t>d’erreurs</a:t>
            </a:r>
            <a:r>
              <a:rPr lang="en-US" sz="2333" dirty="0"/>
              <a:t> (hallucinations).</a:t>
            </a:r>
          </a:p>
        </p:txBody>
      </p:sp>
      <p:sp>
        <p:nvSpPr>
          <p:cNvPr id="6" name="Text 3"/>
          <p:cNvSpPr/>
          <p:nvPr/>
        </p:nvSpPr>
        <p:spPr>
          <a:xfrm>
            <a:off x="6275090" y="2375694"/>
            <a:ext cx="5427663" cy="580628"/>
          </a:xfrm>
          <a:prstGeom prst="rect">
            <a:avLst/>
          </a:prstGeom>
          <a:noFill/>
          <a:ln/>
        </p:spPr>
        <p:txBody>
          <a:bodyPr wrap="none" lIns="0" tIns="0" rIns="0" bIns="0" rtlCol="0" anchor="t"/>
          <a:lstStyle/>
          <a:p>
            <a:r>
              <a:rPr lang="en-US" sz="2333" dirty="0"/>
              <a:t>•       </a:t>
            </a:r>
            <a:r>
              <a:rPr lang="en-US" sz="2333" dirty="0" err="1"/>
              <a:t>Dépendance</a:t>
            </a:r>
            <a:r>
              <a:rPr lang="en-US" sz="2333" dirty="0"/>
              <a:t> </a:t>
            </a:r>
            <a:r>
              <a:rPr lang="en-US" sz="2333" dirty="0" err="1"/>
              <a:t>technologique</a:t>
            </a:r>
            <a:r>
              <a:rPr lang="en-US" sz="2333" dirty="0"/>
              <a:t>.</a:t>
            </a:r>
          </a:p>
        </p:txBody>
      </p:sp>
      <p:sp>
        <p:nvSpPr>
          <p:cNvPr id="7" name="Text 4"/>
          <p:cNvSpPr/>
          <p:nvPr/>
        </p:nvSpPr>
        <p:spPr>
          <a:xfrm>
            <a:off x="6275090" y="3254970"/>
            <a:ext cx="5916910" cy="580628"/>
          </a:xfrm>
          <a:prstGeom prst="rect">
            <a:avLst/>
          </a:prstGeom>
          <a:noFill/>
          <a:ln/>
        </p:spPr>
        <p:txBody>
          <a:bodyPr wrap="none" lIns="0" tIns="0" rIns="0" bIns="0" rtlCol="0" anchor="t"/>
          <a:lstStyle/>
          <a:p>
            <a:r>
              <a:rPr lang="fr-FR" sz="2333" dirty="0"/>
              <a:t>•       Problèmes de confidentialité des données.</a:t>
            </a:r>
          </a:p>
        </p:txBody>
      </p:sp>
      <p:sp>
        <p:nvSpPr>
          <p:cNvPr id="8" name="Text 5"/>
          <p:cNvSpPr/>
          <p:nvPr/>
        </p:nvSpPr>
        <p:spPr>
          <a:xfrm>
            <a:off x="6268740" y="4023121"/>
            <a:ext cx="5427663" cy="580628"/>
          </a:xfrm>
          <a:prstGeom prst="rect">
            <a:avLst/>
          </a:prstGeom>
          <a:noFill/>
          <a:ln/>
        </p:spPr>
        <p:txBody>
          <a:bodyPr wrap="none" lIns="0" tIns="0" rIns="0" bIns="0" rtlCol="0" anchor="t"/>
          <a:lstStyle/>
          <a:p>
            <a:r>
              <a:rPr lang="fr-FR" sz="2333" dirty="0"/>
              <a:t>•       Biais et manque de transparence.</a:t>
            </a:r>
          </a:p>
        </p:txBody>
      </p:sp>
      <p:pic>
        <p:nvPicPr>
          <p:cNvPr id="9" name="Image 0" descr="preencoded.png">
            <a:extLst>
              <a:ext uri="{FF2B5EF4-FFF2-40B4-BE49-F238E27FC236}">
                <a16:creationId xmlns:a16="http://schemas.microsoft.com/office/drawing/2014/main" id="{5323F535-0B54-F8AE-8181-87A794A17E8E}"/>
              </a:ext>
            </a:extLst>
          </p:cNvPr>
          <p:cNvPicPr>
            <a:picLocks noChangeAspect="1"/>
          </p:cNvPicPr>
          <p:nvPr/>
        </p:nvPicPr>
        <p:blipFill>
          <a:blip r:embed="rId4"/>
          <a:stretch>
            <a:fillRect/>
          </a:stretch>
        </p:blipFill>
        <p:spPr>
          <a:xfrm>
            <a:off x="12303125" y="0"/>
            <a:ext cx="4572000" cy="6858000"/>
          </a:xfrm>
          <a:prstGeom prst="rect">
            <a:avLst/>
          </a:prstGeom>
        </p:spPr>
      </p:pic>
      <p:grpSp>
        <p:nvGrpSpPr>
          <p:cNvPr id="17" name="Group 16">
            <a:extLst>
              <a:ext uri="{FF2B5EF4-FFF2-40B4-BE49-F238E27FC236}">
                <a16:creationId xmlns:a16="http://schemas.microsoft.com/office/drawing/2014/main" id="{23901E1C-E402-8BDA-B209-0D70F6E5FAD2}"/>
              </a:ext>
            </a:extLst>
          </p:cNvPr>
          <p:cNvGrpSpPr/>
          <p:nvPr/>
        </p:nvGrpSpPr>
        <p:grpSpPr>
          <a:xfrm>
            <a:off x="194456" y="7889691"/>
            <a:ext cx="5434508" cy="5036903"/>
            <a:chOff x="233347" y="1886957"/>
            <a:chExt cx="6521410" cy="6044283"/>
          </a:xfrm>
        </p:grpSpPr>
        <p:sp>
          <p:nvSpPr>
            <p:cNvPr id="18" name="Shape 2">
              <a:extLst>
                <a:ext uri="{FF2B5EF4-FFF2-40B4-BE49-F238E27FC236}">
                  <a16:creationId xmlns:a16="http://schemas.microsoft.com/office/drawing/2014/main" id="{12124EC3-368C-2DA7-D624-A025AB51C6FC}"/>
                </a:ext>
              </a:extLst>
            </p:cNvPr>
            <p:cNvSpPr/>
            <p:nvPr/>
          </p:nvSpPr>
          <p:spPr>
            <a:xfrm>
              <a:off x="2407071" y="1886957"/>
              <a:ext cx="2173724" cy="1306949"/>
            </a:xfrm>
            <a:prstGeom prst="roundRect">
              <a:avLst>
                <a:gd name="adj" fmla="val 7289"/>
              </a:avLst>
            </a:prstGeom>
            <a:solidFill>
              <a:srgbClr val="E9E6FA"/>
            </a:solidFill>
            <a:ln w="7620">
              <a:solidFill>
                <a:srgbClr val="BDB8DF"/>
              </a:solidFill>
              <a:prstDash val="solid"/>
            </a:ln>
          </p:spPr>
          <p:txBody>
            <a:bodyPr/>
            <a:lstStyle/>
            <a:p>
              <a:endParaRPr lang="LID4096" sz="1500"/>
            </a:p>
          </p:txBody>
        </p:sp>
        <p:sp>
          <p:nvSpPr>
            <p:cNvPr id="19" name="Shape 6">
              <a:extLst>
                <a:ext uri="{FF2B5EF4-FFF2-40B4-BE49-F238E27FC236}">
                  <a16:creationId xmlns:a16="http://schemas.microsoft.com/office/drawing/2014/main" id="{49DBD1DF-2F6E-3D57-5017-94864804EC23}"/>
                </a:ext>
              </a:extLst>
            </p:cNvPr>
            <p:cNvSpPr/>
            <p:nvPr/>
          </p:nvSpPr>
          <p:spPr>
            <a:xfrm>
              <a:off x="1320149" y="3307253"/>
              <a:ext cx="4347567" cy="1306949"/>
            </a:xfrm>
            <a:prstGeom prst="roundRect">
              <a:avLst>
                <a:gd name="adj" fmla="val 7289"/>
              </a:avLst>
            </a:prstGeom>
            <a:solidFill>
              <a:srgbClr val="E9E6FA"/>
            </a:solidFill>
            <a:ln w="7620">
              <a:solidFill>
                <a:srgbClr val="BDB8DF"/>
              </a:solidFill>
              <a:prstDash val="solid"/>
            </a:ln>
          </p:spPr>
          <p:txBody>
            <a:bodyPr/>
            <a:lstStyle/>
            <a:p>
              <a:endParaRPr lang="LID4096" sz="1500" dirty="0"/>
            </a:p>
          </p:txBody>
        </p:sp>
        <p:sp>
          <p:nvSpPr>
            <p:cNvPr id="20" name="Shape 10">
              <a:extLst>
                <a:ext uri="{FF2B5EF4-FFF2-40B4-BE49-F238E27FC236}">
                  <a16:creationId xmlns:a16="http://schemas.microsoft.com/office/drawing/2014/main" id="{1938A56F-A34E-0883-80B8-0B19A9697123}"/>
                </a:ext>
              </a:extLst>
            </p:cNvPr>
            <p:cNvSpPr/>
            <p:nvPr/>
          </p:nvSpPr>
          <p:spPr>
            <a:xfrm>
              <a:off x="233347" y="6261388"/>
              <a:ext cx="6521410" cy="1669852"/>
            </a:xfrm>
            <a:prstGeom prst="roundRect">
              <a:avLst>
                <a:gd name="adj" fmla="val 5705"/>
              </a:avLst>
            </a:prstGeom>
            <a:solidFill>
              <a:srgbClr val="E9E6FA"/>
            </a:solidFill>
            <a:ln w="7620">
              <a:solidFill>
                <a:srgbClr val="BDB8DF"/>
              </a:solidFill>
              <a:prstDash val="solid"/>
            </a:ln>
          </p:spPr>
          <p:txBody>
            <a:bodyPr/>
            <a:lstStyle/>
            <a:p>
              <a:endParaRPr lang="LID4096" sz="1500"/>
            </a:p>
          </p:txBody>
        </p:sp>
        <p:sp>
          <p:nvSpPr>
            <p:cNvPr id="21" name="Shape 6">
              <a:extLst>
                <a:ext uri="{FF2B5EF4-FFF2-40B4-BE49-F238E27FC236}">
                  <a16:creationId xmlns:a16="http://schemas.microsoft.com/office/drawing/2014/main" id="{0CC94C6F-A654-3114-1D9B-17536ECEBC44}"/>
                </a:ext>
              </a:extLst>
            </p:cNvPr>
            <p:cNvSpPr/>
            <p:nvPr/>
          </p:nvSpPr>
          <p:spPr>
            <a:xfrm>
              <a:off x="704334" y="4757362"/>
              <a:ext cx="5578476" cy="1306949"/>
            </a:xfrm>
            <a:prstGeom prst="roundRect">
              <a:avLst>
                <a:gd name="adj" fmla="val 7289"/>
              </a:avLst>
            </a:prstGeom>
            <a:solidFill>
              <a:srgbClr val="E9E6FA"/>
            </a:solidFill>
            <a:ln w="7620">
              <a:solidFill>
                <a:srgbClr val="BDB8DF"/>
              </a:solidFill>
              <a:prstDash val="solid"/>
            </a:ln>
          </p:spPr>
          <p:txBody>
            <a:bodyPr/>
            <a:lstStyle/>
            <a:p>
              <a:endParaRPr lang="LID4096" sz="1500" dirty="0"/>
            </a:p>
          </p:txBody>
        </p:sp>
        <p:pic>
          <p:nvPicPr>
            <p:cNvPr id="22" name="Image 0" descr="preencoded.png">
              <a:extLst>
                <a:ext uri="{FF2B5EF4-FFF2-40B4-BE49-F238E27FC236}">
                  <a16:creationId xmlns:a16="http://schemas.microsoft.com/office/drawing/2014/main" id="{A6240E9D-974B-C42D-BAA7-E2D114DA40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34449" y="2380828"/>
              <a:ext cx="318968" cy="318968"/>
            </a:xfrm>
            <a:prstGeom prst="rect">
              <a:avLst/>
            </a:prstGeom>
          </p:spPr>
        </p:pic>
        <p:pic>
          <p:nvPicPr>
            <p:cNvPr id="23" name="Image 1" descr="preencoded.png">
              <a:extLst>
                <a:ext uri="{FF2B5EF4-FFF2-40B4-BE49-F238E27FC236}">
                  <a16:creationId xmlns:a16="http://schemas.microsoft.com/office/drawing/2014/main" id="{8DA68A80-5600-B328-1A84-EA4DC2AFC9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34449" y="3801124"/>
              <a:ext cx="318968" cy="318968"/>
            </a:xfrm>
            <a:prstGeom prst="rect">
              <a:avLst/>
            </a:prstGeom>
          </p:spPr>
        </p:pic>
        <p:pic>
          <p:nvPicPr>
            <p:cNvPr id="24" name="Image 2" descr="preencoded.png">
              <a:extLst>
                <a:ext uri="{FF2B5EF4-FFF2-40B4-BE49-F238E27FC236}">
                  <a16:creationId xmlns:a16="http://schemas.microsoft.com/office/drawing/2014/main" id="{BB387E80-DA30-042F-EE84-93F1E88FBF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34568" y="5402872"/>
              <a:ext cx="318968" cy="318968"/>
            </a:xfrm>
            <a:prstGeom prst="rect">
              <a:avLst/>
            </a:prstGeom>
          </p:spPr>
        </p:pic>
        <p:pic>
          <p:nvPicPr>
            <p:cNvPr id="25" name="Graphic 24" descr="Decision chart outline">
              <a:extLst>
                <a:ext uri="{FF2B5EF4-FFF2-40B4-BE49-F238E27FC236}">
                  <a16:creationId xmlns:a16="http://schemas.microsoft.com/office/drawing/2014/main" id="{65F1C892-86D2-6891-30D1-5657237A2B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56746" y="6667299"/>
              <a:ext cx="914400" cy="914400"/>
            </a:xfrm>
            <a:prstGeom prst="rect">
              <a:avLst/>
            </a:prstGeom>
          </p:spPr>
        </p:pic>
      </p:grpSp>
      <p:sp>
        <p:nvSpPr>
          <p:cNvPr id="26" name="Text 3">
            <a:extLst>
              <a:ext uri="{FF2B5EF4-FFF2-40B4-BE49-F238E27FC236}">
                <a16:creationId xmlns:a16="http://schemas.microsoft.com/office/drawing/2014/main" id="{A903FD21-6304-2EBE-A34D-70B470EAE232}"/>
              </a:ext>
            </a:extLst>
          </p:cNvPr>
          <p:cNvSpPr/>
          <p:nvPr/>
        </p:nvSpPr>
        <p:spPr>
          <a:xfrm>
            <a:off x="12531221" y="1880295"/>
            <a:ext cx="4773557" cy="434378"/>
          </a:xfrm>
          <a:prstGeom prst="rect">
            <a:avLst/>
          </a:prstGeom>
          <a:noFill/>
          <a:ln/>
        </p:spPr>
        <p:txBody>
          <a:bodyPr wrap="none" lIns="0" tIns="0" rIns="0" bIns="0" rtlCol="0" anchor="t"/>
          <a:lstStyle/>
          <a:p>
            <a:r>
              <a:rPr lang="en-US" sz="2667" dirty="0"/>
              <a:t>• </a:t>
            </a:r>
            <a:r>
              <a:rPr lang="en-US" sz="2667" dirty="0" err="1"/>
              <a:t>Encadrer</a:t>
            </a:r>
            <a:r>
              <a:rPr lang="en-US" sz="2667" dirty="0"/>
              <a:t> </a:t>
            </a:r>
            <a:r>
              <a:rPr lang="en-US" sz="2667" dirty="0" err="1"/>
              <a:t>l’usage</a:t>
            </a:r>
            <a:r>
              <a:rPr lang="en-US" sz="2667" dirty="0"/>
              <a:t> </a:t>
            </a:r>
            <a:r>
              <a:rPr lang="en-US" sz="2667" dirty="0" err="1"/>
              <a:t>pédagogique</a:t>
            </a:r>
            <a:r>
              <a:rPr lang="en-US" sz="2667" dirty="0"/>
              <a:t>.</a:t>
            </a:r>
          </a:p>
        </p:txBody>
      </p:sp>
      <p:sp>
        <p:nvSpPr>
          <p:cNvPr id="27" name="Shape 5">
            <a:extLst>
              <a:ext uri="{FF2B5EF4-FFF2-40B4-BE49-F238E27FC236}">
                <a16:creationId xmlns:a16="http://schemas.microsoft.com/office/drawing/2014/main" id="{C3623EC2-3C9D-C4AF-0CA5-0CB167DE24E2}"/>
              </a:ext>
            </a:extLst>
          </p:cNvPr>
          <p:cNvSpPr/>
          <p:nvPr/>
        </p:nvSpPr>
        <p:spPr>
          <a:xfrm>
            <a:off x="12416692" y="2648888"/>
            <a:ext cx="7057232" cy="12700"/>
          </a:xfrm>
          <a:prstGeom prst="roundRect">
            <a:avLst>
              <a:gd name="adj" fmla="val 625116"/>
            </a:avLst>
          </a:prstGeom>
          <a:solidFill>
            <a:srgbClr val="BDB8DF"/>
          </a:solidFill>
          <a:ln/>
        </p:spPr>
        <p:txBody>
          <a:bodyPr/>
          <a:lstStyle/>
          <a:p>
            <a:endParaRPr lang="LID4096" sz="1500"/>
          </a:p>
        </p:txBody>
      </p:sp>
      <p:sp>
        <p:nvSpPr>
          <p:cNvPr id="28" name="Text 7">
            <a:extLst>
              <a:ext uri="{FF2B5EF4-FFF2-40B4-BE49-F238E27FC236}">
                <a16:creationId xmlns:a16="http://schemas.microsoft.com/office/drawing/2014/main" id="{EDEF7535-C3B1-6D29-5A87-F636BB6CF3DB}"/>
              </a:ext>
            </a:extLst>
          </p:cNvPr>
          <p:cNvSpPr/>
          <p:nvPr/>
        </p:nvSpPr>
        <p:spPr>
          <a:xfrm>
            <a:off x="13514343" y="3141212"/>
            <a:ext cx="4921145" cy="467635"/>
          </a:xfrm>
          <a:prstGeom prst="rect">
            <a:avLst/>
          </a:prstGeom>
          <a:noFill/>
          <a:ln/>
        </p:spPr>
        <p:txBody>
          <a:bodyPr wrap="none" lIns="0" tIns="0" rIns="0" bIns="0" rtlCol="0" anchor="t"/>
          <a:lstStyle/>
          <a:p>
            <a:r>
              <a:rPr lang="en-US" sz="2667" dirty="0"/>
              <a:t>• </a:t>
            </a:r>
            <a:r>
              <a:rPr lang="en-US" sz="2667" dirty="0" err="1"/>
              <a:t>Développer</a:t>
            </a:r>
            <a:r>
              <a:rPr lang="en-US" sz="2667" dirty="0"/>
              <a:t> </a:t>
            </a:r>
            <a:r>
              <a:rPr lang="en-US" sz="2667" dirty="0" err="1"/>
              <a:t>une</a:t>
            </a:r>
            <a:r>
              <a:rPr lang="en-US" sz="2667" dirty="0"/>
              <a:t> IA </a:t>
            </a:r>
            <a:r>
              <a:rPr lang="en-US" sz="2667" dirty="0" err="1"/>
              <a:t>éthique</a:t>
            </a:r>
            <a:r>
              <a:rPr lang="en-US" sz="2667" dirty="0"/>
              <a:t>.</a:t>
            </a:r>
          </a:p>
        </p:txBody>
      </p:sp>
      <p:sp>
        <p:nvSpPr>
          <p:cNvPr id="29" name="Shape 9">
            <a:extLst>
              <a:ext uri="{FF2B5EF4-FFF2-40B4-BE49-F238E27FC236}">
                <a16:creationId xmlns:a16="http://schemas.microsoft.com/office/drawing/2014/main" id="{719710A2-92D6-71BF-1D07-BA5B7DAAAEE3}"/>
              </a:ext>
            </a:extLst>
          </p:cNvPr>
          <p:cNvSpPr/>
          <p:nvPr/>
        </p:nvSpPr>
        <p:spPr>
          <a:xfrm>
            <a:off x="13322460" y="3832468"/>
            <a:ext cx="6151463" cy="12700"/>
          </a:xfrm>
          <a:prstGeom prst="roundRect">
            <a:avLst>
              <a:gd name="adj" fmla="val 625116"/>
            </a:avLst>
          </a:prstGeom>
          <a:solidFill>
            <a:srgbClr val="BDB8DF"/>
          </a:solidFill>
          <a:ln/>
        </p:spPr>
        <p:txBody>
          <a:bodyPr/>
          <a:lstStyle/>
          <a:p>
            <a:endParaRPr lang="LID4096" sz="1500"/>
          </a:p>
        </p:txBody>
      </p:sp>
      <p:sp>
        <p:nvSpPr>
          <p:cNvPr id="30" name="Text 11">
            <a:extLst>
              <a:ext uri="{FF2B5EF4-FFF2-40B4-BE49-F238E27FC236}">
                <a16:creationId xmlns:a16="http://schemas.microsoft.com/office/drawing/2014/main" id="{8DE965B3-36FB-A151-293D-EB295236BBAF}"/>
              </a:ext>
            </a:extLst>
          </p:cNvPr>
          <p:cNvSpPr/>
          <p:nvPr/>
        </p:nvSpPr>
        <p:spPr>
          <a:xfrm>
            <a:off x="14224558" y="4198968"/>
            <a:ext cx="5151041" cy="663790"/>
          </a:xfrm>
          <a:prstGeom prst="rect">
            <a:avLst/>
          </a:prstGeom>
          <a:noFill/>
          <a:ln/>
        </p:spPr>
        <p:txBody>
          <a:bodyPr wrap="none" lIns="0" tIns="0" rIns="0" bIns="0" rtlCol="0" anchor="t"/>
          <a:lstStyle/>
          <a:p>
            <a:r>
              <a:rPr lang="en-US" sz="2667" dirty="0"/>
              <a:t>• Former </a:t>
            </a:r>
            <a:r>
              <a:rPr lang="en-US" sz="2667" dirty="0" err="1"/>
              <a:t>enseignants</a:t>
            </a:r>
            <a:r>
              <a:rPr lang="en-US" sz="2667" dirty="0"/>
              <a:t> et </a:t>
            </a:r>
            <a:r>
              <a:rPr lang="en-US" sz="2667" dirty="0" err="1"/>
              <a:t>étudiants</a:t>
            </a:r>
            <a:r>
              <a:rPr lang="en-US" sz="2667" dirty="0"/>
              <a:t>.</a:t>
            </a:r>
          </a:p>
        </p:txBody>
      </p:sp>
      <p:sp>
        <p:nvSpPr>
          <p:cNvPr id="31" name="Shape 9">
            <a:extLst>
              <a:ext uri="{FF2B5EF4-FFF2-40B4-BE49-F238E27FC236}">
                <a16:creationId xmlns:a16="http://schemas.microsoft.com/office/drawing/2014/main" id="{7CBACC85-EE8B-B7D9-9B83-70D470F2CAD8}"/>
              </a:ext>
            </a:extLst>
          </p:cNvPr>
          <p:cNvSpPr/>
          <p:nvPr/>
        </p:nvSpPr>
        <p:spPr>
          <a:xfrm>
            <a:off x="13695268" y="5139342"/>
            <a:ext cx="6151463" cy="12700"/>
          </a:xfrm>
          <a:prstGeom prst="roundRect">
            <a:avLst>
              <a:gd name="adj" fmla="val 625116"/>
            </a:avLst>
          </a:prstGeom>
          <a:solidFill>
            <a:srgbClr val="BDB8DF"/>
          </a:solidFill>
          <a:ln/>
        </p:spPr>
        <p:txBody>
          <a:bodyPr/>
          <a:lstStyle/>
          <a:p>
            <a:endParaRPr lang="LID4096" sz="1500"/>
          </a:p>
        </p:txBody>
      </p:sp>
      <p:sp>
        <p:nvSpPr>
          <p:cNvPr id="32" name="Text 11">
            <a:extLst>
              <a:ext uri="{FF2B5EF4-FFF2-40B4-BE49-F238E27FC236}">
                <a16:creationId xmlns:a16="http://schemas.microsoft.com/office/drawing/2014/main" id="{1C066546-9DD3-AA5A-AC24-8216EF0A0B46}"/>
              </a:ext>
            </a:extLst>
          </p:cNvPr>
          <p:cNvSpPr/>
          <p:nvPr/>
        </p:nvSpPr>
        <p:spPr>
          <a:xfrm>
            <a:off x="14645107" y="5658973"/>
            <a:ext cx="7009023" cy="995917"/>
          </a:xfrm>
          <a:prstGeom prst="rect">
            <a:avLst/>
          </a:prstGeom>
          <a:noFill/>
          <a:ln/>
        </p:spPr>
        <p:txBody>
          <a:bodyPr wrap="none" lIns="0" tIns="0" rIns="0" bIns="0" rtlCol="0" anchor="t"/>
          <a:lstStyle/>
          <a:p>
            <a:r>
              <a:rPr lang="fr-FR" sz="2667" dirty="0"/>
              <a:t>• Intégration dans les plateformes</a:t>
            </a:r>
          </a:p>
          <a:p>
            <a:r>
              <a:rPr lang="fr-FR" sz="2667" dirty="0"/>
              <a:t>                EIAH existantes.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3D05AD-8FF2-3BCD-5B2E-C1B5628B4C47}"/>
              </a:ext>
            </a:extLst>
          </p:cNvPr>
          <p:cNvSpPr/>
          <p:nvPr/>
        </p:nvSpPr>
        <p:spPr>
          <a:xfrm>
            <a:off x="10038303" y="6270171"/>
            <a:ext cx="2153697" cy="587829"/>
          </a:xfrm>
          <a:prstGeom prst="rect">
            <a:avLst/>
          </a:prstGeom>
          <a:solidFill>
            <a:srgbClr val="EEEE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0"/>
          <p:cNvSpPr/>
          <p:nvPr/>
        </p:nvSpPr>
        <p:spPr>
          <a:xfrm>
            <a:off x="661492" y="715665"/>
            <a:ext cx="6758881" cy="472480"/>
          </a:xfrm>
          <a:prstGeom prst="rect">
            <a:avLst/>
          </a:prstGeom>
          <a:noFill/>
          <a:ln/>
        </p:spPr>
        <p:txBody>
          <a:bodyPr wrap="none" lIns="0" tIns="0" rIns="0" bIns="0" rtlCol="0" anchor="t"/>
          <a:lstStyle/>
          <a:p>
            <a:pPr>
              <a:lnSpc>
                <a:spcPts val="3708"/>
              </a:lnSpc>
            </a:pPr>
            <a:r>
              <a:rPr lang="en-US" sz="4000" b="1" dirty="0" err="1">
                <a:solidFill>
                  <a:srgbClr val="231971"/>
                </a:solidFill>
              </a:rPr>
              <a:t>Enjeux</a:t>
            </a:r>
            <a:r>
              <a:rPr lang="en-US" sz="4000" b="1" dirty="0">
                <a:solidFill>
                  <a:srgbClr val="231971"/>
                </a:solidFill>
              </a:rPr>
              <a:t> et </a:t>
            </a:r>
            <a:r>
              <a:rPr lang="en-US" sz="4000" b="1" dirty="0" err="1">
                <a:solidFill>
                  <a:srgbClr val="231971"/>
                </a:solidFill>
              </a:rPr>
              <a:t>défis</a:t>
            </a:r>
            <a:endParaRPr lang="en-US" sz="3667" b="1" dirty="0">
              <a:solidFill>
                <a:srgbClr val="231971"/>
              </a:solidFill>
            </a:endParaRPr>
          </a:p>
        </p:txBody>
      </p:sp>
      <p:sp>
        <p:nvSpPr>
          <p:cNvPr id="6" name="Text 3"/>
          <p:cNvSpPr/>
          <p:nvPr/>
        </p:nvSpPr>
        <p:spPr>
          <a:xfrm>
            <a:off x="4026314" y="1880295"/>
            <a:ext cx="4773557" cy="434378"/>
          </a:xfrm>
          <a:prstGeom prst="rect">
            <a:avLst/>
          </a:prstGeom>
          <a:noFill/>
          <a:ln/>
        </p:spPr>
        <p:txBody>
          <a:bodyPr wrap="none" lIns="0" tIns="0" rIns="0" bIns="0" rtlCol="0" anchor="t"/>
          <a:lstStyle/>
          <a:p>
            <a:r>
              <a:rPr lang="en-US" sz="2667" dirty="0"/>
              <a:t>• </a:t>
            </a:r>
            <a:r>
              <a:rPr lang="en-US" sz="2667" dirty="0" err="1"/>
              <a:t>Encadrer</a:t>
            </a:r>
            <a:r>
              <a:rPr lang="en-US" sz="2667" dirty="0"/>
              <a:t> </a:t>
            </a:r>
            <a:r>
              <a:rPr lang="en-US" sz="2667" dirty="0" err="1"/>
              <a:t>l’usage</a:t>
            </a:r>
            <a:r>
              <a:rPr lang="en-US" sz="2667" dirty="0"/>
              <a:t> </a:t>
            </a:r>
            <a:r>
              <a:rPr lang="en-US" sz="2667" dirty="0" err="1"/>
              <a:t>pédagogique</a:t>
            </a:r>
            <a:r>
              <a:rPr lang="en-US" sz="2667" dirty="0"/>
              <a:t>.</a:t>
            </a:r>
          </a:p>
        </p:txBody>
      </p:sp>
      <p:sp>
        <p:nvSpPr>
          <p:cNvPr id="8" name="Shape 5"/>
          <p:cNvSpPr/>
          <p:nvPr/>
        </p:nvSpPr>
        <p:spPr>
          <a:xfrm>
            <a:off x="3911785" y="2648888"/>
            <a:ext cx="7057232" cy="12700"/>
          </a:xfrm>
          <a:prstGeom prst="roundRect">
            <a:avLst>
              <a:gd name="adj" fmla="val 625116"/>
            </a:avLst>
          </a:prstGeom>
          <a:solidFill>
            <a:srgbClr val="BDB8DF"/>
          </a:solidFill>
          <a:ln/>
        </p:spPr>
        <p:txBody>
          <a:bodyPr/>
          <a:lstStyle/>
          <a:p>
            <a:endParaRPr lang="LID4096" sz="1500"/>
          </a:p>
        </p:txBody>
      </p:sp>
      <p:sp>
        <p:nvSpPr>
          <p:cNvPr id="11" name="Text 7"/>
          <p:cNvSpPr/>
          <p:nvPr/>
        </p:nvSpPr>
        <p:spPr>
          <a:xfrm>
            <a:off x="5009436" y="3141212"/>
            <a:ext cx="4921145" cy="467635"/>
          </a:xfrm>
          <a:prstGeom prst="rect">
            <a:avLst/>
          </a:prstGeom>
          <a:noFill/>
          <a:ln/>
        </p:spPr>
        <p:txBody>
          <a:bodyPr wrap="none" lIns="0" tIns="0" rIns="0" bIns="0" rtlCol="0" anchor="t"/>
          <a:lstStyle/>
          <a:p>
            <a:r>
              <a:rPr lang="en-US" sz="2667" dirty="0"/>
              <a:t>• </a:t>
            </a:r>
            <a:r>
              <a:rPr lang="en-US" sz="2667" dirty="0" err="1"/>
              <a:t>Développer</a:t>
            </a:r>
            <a:r>
              <a:rPr lang="en-US" sz="2667" dirty="0"/>
              <a:t> </a:t>
            </a:r>
            <a:r>
              <a:rPr lang="en-US" sz="2667" dirty="0" err="1"/>
              <a:t>une</a:t>
            </a:r>
            <a:r>
              <a:rPr lang="en-US" sz="2667" dirty="0"/>
              <a:t> IA </a:t>
            </a:r>
            <a:r>
              <a:rPr lang="en-US" sz="2667" dirty="0" err="1"/>
              <a:t>éthique</a:t>
            </a:r>
            <a:r>
              <a:rPr lang="en-US" sz="2667" dirty="0"/>
              <a:t>.</a:t>
            </a:r>
          </a:p>
        </p:txBody>
      </p:sp>
      <p:sp>
        <p:nvSpPr>
          <p:cNvPr id="13" name="Shape 9"/>
          <p:cNvSpPr/>
          <p:nvPr/>
        </p:nvSpPr>
        <p:spPr>
          <a:xfrm>
            <a:off x="4817554" y="3832468"/>
            <a:ext cx="6151463" cy="12700"/>
          </a:xfrm>
          <a:prstGeom prst="roundRect">
            <a:avLst>
              <a:gd name="adj" fmla="val 625116"/>
            </a:avLst>
          </a:prstGeom>
          <a:solidFill>
            <a:srgbClr val="BDB8DF"/>
          </a:solidFill>
          <a:ln/>
        </p:spPr>
        <p:txBody>
          <a:bodyPr/>
          <a:lstStyle/>
          <a:p>
            <a:endParaRPr lang="LID4096" sz="1500"/>
          </a:p>
        </p:txBody>
      </p:sp>
      <p:sp>
        <p:nvSpPr>
          <p:cNvPr id="16" name="Text 11"/>
          <p:cNvSpPr/>
          <p:nvPr/>
        </p:nvSpPr>
        <p:spPr>
          <a:xfrm>
            <a:off x="5719652" y="4198968"/>
            <a:ext cx="5151041" cy="663790"/>
          </a:xfrm>
          <a:prstGeom prst="rect">
            <a:avLst/>
          </a:prstGeom>
          <a:noFill/>
          <a:ln/>
        </p:spPr>
        <p:txBody>
          <a:bodyPr wrap="none" lIns="0" tIns="0" rIns="0" bIns="0" rtlCol="0" anchor="t"/>
          <a:lstStyle/>
          <a:p>
            <a:r>
              <a:rPr lang="en-US" sz="2667" dirty="0"/>
              <a:t>• Former </a:t>
            </a:r>
            <a:r>
              <a:rPr lang="en-US" sz="2667" dirty="0" err="1"/>
              <a:t>enseignants</a:t>
            </a:r>
            <a:r>
              <a:rPr lang="en-US" sz="2667" dirty="0"/>
              <a:t> et </a:t>
            </a:r>
            <a:r>
              <a:rPr lang="en-US" sz="2667" dirty="0" err="1"/>
              <a:t>étudiants</a:t>
            </a:r>
            <a:r>
              <a:rPr lang="en-US" sz="2667" dirty="0"/>
              <a:t>.</a:t>
            </a:r>
          </a:p>
        </p:txBody>
      </p:sp>
      <p:pic>
        <p:nvPicPr>
          <p:cNvPr id="18" name="Image 0" descr="preencoded.png">
            <a:extLst>
              <a:ext uri="{FF2B5EF4-FFF2-40B4-BE49-F238E27FC236}">
                <a16:creationId xmlns:a16="http://schemas.microsoft.com/office/drawing/2014/main" id="{485BF0B0-CE59-2220-04B5-13C2E9AD8387}"/>
              </a:ext>
            </a:extLst>
          </p:cNvPr>
          <p:cNvPicPr>
            <a:picLocks noChangeAspect="1"/>
          </p:cNvPicPr>
          <p:nvPr/>
        </p:nvPicPr>
        <p:blipFill>
          <a:blip r:embed="rId3"/>
          <a:stretch>
            <a:fillRect/>
          </a:stretch>
        </p:blipFill>
        <p:spPr>
          <a:xfrm>
            <a:off x="-5575826" y="1798142"/>
            <a:ext cx="5427663" cy="5427663"/>
          </a:xfrm>
          <a:prstGeom prst="rect">
            <a:avLst/>
          </a:prstGeom>
        </p:spPr>
      </p:pic>
      <p:grpSp>
        <p:nvGrpSpPr>
          <p:cNvPr id="32" name="Group 31">
            <a:extLst>
              <a:ext uri="{FF2B5EF4-FFF2-40B4-BE49-F238E27FC236}">
                <a16:creationId xmlns:a16="http://schemas.microsoft.com/office/drawing/2014/main" id="{835FB0FE-78F5-19CB-233F-CFCB3D4CCC1E}"/>
              </a:ext>
            </a:extLst>
          </p:cNvPr>
          <p:cNvGrpSpPr/>
          <p:nvPr/>
        </p:nvGrpSpPr>
        <p:grpSpPr>
          <a:xfrm>
            <a:off x="194456" y="1572464"/>
            <a:ext cx="5434508" cy="5036903"/>
            <a:chOff x="233347" y="1886957"/>
            <a:chExt cx="6521410" cy="6044283"/>
          </a:xfrm>
        </p:grpSpPr>
        <p:sp>
          <p:nvSpPr>
            <p:cNvPr id="4" name="Shape 2"/>
            <p:cNvSpPr/>
            <p:nvPr/>
          </p:nvSpPr>
          <p:spPr>
            <a:xfrm>
              <a:off x="2407071" y="1886957"/>
              <a:ext cx="2173724" cy="1306949"/>
            </a:xfrm>
            <a:prstGeom prst="roundRect">
              <a:avLst>
                <a:gd name="adj" fmla="val 7289"/>
              </a:avLst>
            </a:prstGeom>
            <a:solidFill>
              <a:srgbClr val="E9E6FA"/>
            </a:solidFill>
            <a:ln w="7620">
              <a:solidFill>
                <a:srgbClr val="BDB8DF"/>
              </a:solidFill>
              <a:prstDash val="solid"/>
            </a:ln>
          </p:spPr>
          <p:txBody>
            <a:bodyPr/>
            <a:lstStyle/>
            <a:p>
              <a:endParaRPr lang="LID4096" sz="1500"/>
            </a:p>
          </p:txBody>
        </p:sp>
        <p:sp>
          <p:nvSpPr>
            <p:cNvPr id="9" name="Shape 6"/>
            <p:cNvSpPr/>
            <p:nvPr/>
          </p:nvSpPr>
          <p:spPr>
            <a:xfrm>
              <a:off x="1320149" y="3307253"/>
              <a:ext cx="4347567" cy="1306949"/>
            </a:xfrm>
            <a:prstGeom prst="roundRect">
              <a:avLst>
                <a:gd name="adj" fmla="val 7289"/>
              </a:avLst>
            </a:prstGeom>
            <a:solidFill>
              <a:srgbClr val="E9E6FA"/>
            </a:solidFill>
            <a:ln w="7620">
              <a:solidFill>
                <a:srgbClr val="BDB8DF"/>
              </a:solidFill>
              <a:prstDash val="solid"/>
            </a:ln>
          </p:spPr>
          <p:txBody>
            <a:bodyPr/>
            <a:lstStyle/>
            <a:p>
              <a:endParaRPr lang="LID4096" sz="1500" dirty="0"/>
            </a:p>
          </p:txBody>
        </p:sp>
        <p:sp>
          <p:nvSpPr>
            <p:cNvPr id="14" name="Shape 10"/>
            <p:cNvSpPr/>
            <p:nvPr/>
          </p:nvSpPr>
          <p:spPr>
            <a:xfrm>
              <a:off x="233347" y="6261388"/>
              <a:ext cx="6521410" cy="1669852"/>
            </a:xfrm>
            <a:prstGeom prst="roundRect">
              <a:avLst>
                <a:gd name="adj" fmla="val 5705"/>
              </a:avLst>
            </a:prstGeom>
            <a:solidFill>
              <a:srgbClr val="E9E6FA"/>
            </a:solidFill>
            <a:ln w="7620">
              <a:solidFill>
                <a:srgbClr val="BDB8DF"/>
              </a:solidFill>
              <a:prstDash val="solid"/>
            </a:ln>
          </p:spPr>
          <p:txBody>
            <a:bodyPr/>
            <a:lstStyle/>
            <a:p>
              <a:endParaRPr lang="LID4096" sz="1500"/>
            </a:p>
          </p:txBody>
        </p:sp>
        <p:sp>
          <p:nvSpPr>
            <p:cNvPr id="20" name="Shape 6">
              <a:extLst>
                <a:ext uri="{FF2B5EF4-FFF2-40B4-BE49-F238E27FC236}">
                  <a16:creationId xmlns:a16="http://schemas.microsoft.com/office/drawing/2014/main" id="{A46D93FE-CE69-D441-7D50-046E4C9A2292}"/>
                </a:ext>
              </a:extLst>
            </p:cNvPr>
            <p:cNvSpPr/>
            <p:nvPr/>
          </p:nvSpPr>
          <p:spPr>
            <a:xfrm>
              <a:off x="704334" y="4757362"/>
              <a:ext cx="5578476" cy="1306949"/>
            </a:xfrm>
            <a:prstGeom prst="roundRect">
              <a:avLst>
                <a:gd name="adj" fmla="val 7289"/>
              </a:avLst>
            </a:prstGeom>
            <a:solidFill>
              <a:srgbClr val="E9E6FA"/>
            </a:solidFill>
            <a:ln w="7620">
              <a:solidFill>
                <a:srgbClr val="BDB8DF"/>
              </a:solidFill>
              <a:prstDash val="solid"/>
            </a:ln>
          </p:spPr>
          <p:txBody>
            <a:bodyPr/>
            <a:lstStyle/>
            <a:p>
              <a:endParaRPr lang="LID4096" sz="1500" dirty="0"/>
            </a:p>
          </p:txBody>
        </p:sp>
        <p:pic>
          <p:nvPicPr>
            <p:cNvPr id="5" name="Image 0"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34449" y="2380828"/>
              <a:ext cx="318968" cy="318968"/>
            </a:xfrm>
            <a:prstGeom prst="rect">
              <a:avLst/>
            </a:prstGeom>
          </p:spPr>
        </p:pic>
        <p:pic>
          <p:nvPicPr>
            <p:cNvPr id="10" name="Image 1"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4449" y="3801124"/>
              <a:ext cx="318968" cy="318968"/>
            </a:xfrm>
            <a:prstGeom prst="rect">
              <a:avLst/>
            </a:prstGeom>
          </p:spPr>
        </p:pic>
        <p:pic>
          <p:nvPicPr>
            <p:cNvPr id="15" name="Image 2"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34568" y="5402872"/>
              <a:ext cx="318968" cy="318968"/>
            </a:xfrm>
            <a:prstGeom prst="rect">
              <a:avLst/>
            </a:prstGeom>
          </p:spPr>
        </p:pic>
        <p:pic>
          <p:nvPicPr>
            <p:cNvPr id="25" name="Graphic 24" descr="Decision chart outline">
              <a:extLst>
                <a:ext uri="{FF2B5EF4-FFF2-40B4-BE49-F238E27FC236}">
                  <a16:creationId xmlns:a16="http://schemas.microsoft.com/office/drawing/2014/main" id="{CBD17BA4-1780-990E-C7F1-D0511F5F025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56746" y="6667299"/>
              <a:ext cx="914400" cy="914400"/>
            </a:xfrm>
            <a:prstGeom prst="rect">
              <a:avLst/>
            </a:prstGeom>
          </p:spPr>
        </p:pic>
      </p:grpSp>
      <p:sp>
        <p:nvSpPr>
          <p:cNvPr id="29" name="Shape 9">
            <a:extLst>
              <a:ext uri="{FF2B5EF4-FFF2-40B4-BE49-F238E27FC236}">
                <a16:creationId xmlns:a16="http://schemas.microsoft.com/office/drawing/2014/main" id="{B47CBF54-DE2B-EB25-E2DA-DBEBD1A86962}"/>
              </a:ext>
            </a:extLst>
          </p:cNvPr>
          <p:cNvSpPr/>
          <p:nvPr/>
        </p:nvSpPr>
        <p:spPr>
          <a:xfrm>
            <a:off x="5190362" y="5139342"/>
            <a:ext cx="6151463" cy="12700"/>
          </a:xfrm>
          <a:prstGeom prst="roundRect">
            <a:avLst>
              <a:gd name="adj" fmla="val 625116"/>
            </a:avLst>
          </a:prstGeom>
          <a:solidFill>
            <a:srgbClr val="BDB8DF"/>
          </a:solidFill>
          <a:ln/>
        </p:spPr>
        <p:txBody>
          <a:bodyPr/>
          <a:lstStyle/>
          <a:p>
            <a:endParaRPr lang="LID4096" sz="1500"/>
          </a:p>
        </p:txBody>
      </p:sp>
      <p:sp>
        <p:nvSpPr>
          <p:cNvPr id="30" name="Text 11">
            <a:extLst>
              <a:ext uri="{FF2B5EF4-FFF2-40B4-BE49-F238E27FC236}">
                <a16:creationId xmlns:a16="http://schemas.microsoft.com/office/drawing/2014/main" id="{7D70E4FB-ACF5-336C-DD22-524859721305}"/>
              </a:ext>
            </a:extLst>
          </p:cNvPr>
          <p:cNvSpPr/>
          <p:nvPr/>
        </p:nvSpPr>
        <p:spPr>
          <a:xfrm>
            <a:off x="6140200" y="5658973"/>
            <a:ext cx="7009023" cy="995917"/>
          </a:xfrm>
          <a:prstGeom prst="rect">
            <a:avLst/>
          </a:prstGeom>
          <a:noFill/>
          <a:ln/>
        </p:spPr>
        <p:txBody>
          <a:bodyPr wrap="none" lIns="0" tIns="0" rIns="0" bIns="0" rtlCol="0" anchor="t"/>
          <a:lstStyle/>
          <a:p>
            <a:r>
              <a:rPr lang="fr-FR" sz="2667" dirty="0"/>
              <a:t>• Intégration dans les plateformes</a:t>
            </a:r>
          </a:p>
          <a:p>
            <a:r>
              <a:rPr lang="fr-FR" sz="2667" dirty="0"/>
              <a:t>                EIAH existantes.</a:t>
            </a:r>
          </a:p>
        </p:txBody>
      </p:sp>
      <p:pic>
        <p:nvPicPr>
          <p:cNvPr id="33" name="Image 3" descr="preencoded.png">
            <a:extLst>
              <a:ext uri="{FF2B5EF4-FFF2-40B4-BE49-F238E27FC236}">
                <a16:creationId xmlns:a16="http://schemas.microsoft.com/office/drawing/2014/main" id="{3765DCDA-0310-C2D4-9E0C-C6B70C427A4A}"/>
              </a:ext>
            </a:extLst>
          </p:cNvPr>
          <p:cNvPicPr>
            <a:picLocks noChangeAspect="1"/>
          </p:cNvPicPr>
          <p:nvPr/>
        </p:nvPicPr>
        <p:blipFill>
          <a:blip r:embed="rId12"/>
          <a:stretch>
            <a:fillRect/>
          </a:stretch>
        </p:blipFill>
        <p:spPr>
          <a:xfrm>
            <a:off x="562769" y="7147097"/>
            <a:ext cx="11066463" cy="1907977"/>
          </a:xfrm>
          <a:prstGeom prst="rect">
            <a:avLst/>
          </a:prstGeom>
        </p:spPr>
      </p:pic>
      <p:pic>
        <p:nvPicPr>
          <p:cNvPr id="34" name="Image 0" descr="preencoded.png">
            <a:extLst>
              <a:ext uri="{FF2B5EF4-FFF2-40B4-BE49-F238E27FC236}">
                <a16:creationId xmlns:a16="http://schemas.microsoft.com/office/drawing/2014/main" id="{51704D61-2AF9-C024-B1D7-176BE03F72C4}"/>
              </a:ext>
            </a:extLst>
          </p:cNvPr>
          <p:cNvPicPr>
            <a:picLocks noChangeAspect="1"/>
          </p:cNvPicPr>
          <p:nvPr/>
        </p:nvPicPr>
        <p:blipFill>
          <a:blip r:embed="rId13"/>
          <a:stretch>
            <a:fillRect/>
          </a:stretch>
        </p:blipFill>
        <p:spPr>
          <a:xfrm>
            <a:off x="-3900370" y="1815107"/>
            <a:ext cx="3604022" cy="1907977"/>
          </a:xfrm>
          <a:prstGeom prst="rect">
            <a:avLst/>
          </a:prstGeom>
        </p:spPr>
      </p:pic>
      <p:pic>
        <p:nvPicPr>
          <p:cNvPr id="35" name="Image 1" descr="preencoded.png">
            <a:extLst>
              <a:ext uri="{FF2B5EF4-FFF2-40B4-BE49-F238E27FC236}">
                <a16:creationId xmlns:a16="http://schemas.microsoft.com/office/drawing/2014/main" id="{D14DFDDB-B73F-43A6-7054-154015B66C33}"/>
              </a:ext>
            </a:extLst>
          </p:cNvPr>
          <p:cNvPicPr>
            <a:picLocks noChangeAspect="1"/>
          </p:cNvPicPr>
          <p:nvPr/>
        </p:nvPicPr>
        <p:blipFill>
          <a:blip r:embed="rId14"/>
          <a:stretch>
            <a:fillRect/>
          </a:stretch>
        </p:blipFill>
        <p:spPr>
          <a:xfrm>
            <a:off x="4293989" y="-2010440"/>
            <a:ext cx="3604022" cy="1907977"/>
          </a:xfrm>
          <a:prstGeom prst="rect">
            <a:avLst/>
          </a:prstGeom>
        </p:spPr>
      </p:pic>
      <p:pic>
        <p:nvPicPr>
          <p:cNvPr id="36" name="Image 2" descr="preencoded.png">
            <a:extLst>
              <a:ext uri="{FF2B5EF4-FFF2-40B4-BE49-F238E27FC236}">
                <a16:creationId xmlns:a16="http://schemas.microsoft.com/office/drawing/2014/main" id="{671E9E29-1CEB-C42B-0136-C8DE964BF570}"/>
              </a:ext>
            </a:extLst>
          </p:cNvPr>
          <p:cNvPicPr>
            <a:picLocks noChangeAspect="1"/>
          </p:cNvPicPr>
          <p:nvPr/>
        </p:nvPicPr>
        <p:blipFill>
          <a:blip r:embed="rId15"/>
          <a:stretch>
            <a:fillRect/>
          </a:stretch>
        </p:blipFill>
        <p:spPr>
          <a:xfrm>
            <a:off x="12426148" y="1815107"/>
            <a:ext cx="3604022" cy="190797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TotalTime>
  <Words>1162</Words>
  <Application>Microsoft Office PowerPoint</Application>
  <PresentationFormat>Grand écran</PresentationFormat>
  <Paragraphs>128</Paragraphs>
  <Slides>14</Slides>
  <Notes>11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14</vt:i4>
      </vt:variant>
    </vt:vector>
  </HeadingPairs>
  <TitlesOfParts>
    <vt:vector size="20" baseType="lpstr">
      <vt:lpstr>Aptos</vt:lpstr>
      <vt:lpstr>Aptos Display</vt:lpstr>
      <vt:lpstr>Arial</vt:lpstr>
      <vt:lpstr>Arimo</vt:lpstr>
      <vt:lpstr>Outfit Extra Bold</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Ghouat MOUNIB</dc:creator>
  <cp:lastModifiedBy>EM</cp:lastModifiedBy>
  <cp:revision>2</cp:revision>
  <dcterms:created xsi:type="dcterms:W3CDTF">2025-12-02T02:44:34Z</dcterms:created>
  <dcterms:modified xsi:type="dcterms:W3CDTF">2025-12-09T20:44:00Z</dcterms:modified>
</cp:coreProperties>
</file>