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</p:sldIdLst>
  <p:sldSz cx="10693400" cy="7569200"/>
  <p:notesSz cx="10693400" cy="7569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21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F4DD3-3C04-4395-963D-1065C2462640}" type="datetimeFigureOut">
              <a:rPr lang="fr-FR" smtClean="0"/>
              <a:t>14/05/2021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6150"/>
            <a:ext cx="3609975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69975" y="3643313"/>
            <a:ext cx="8553450" cy="2979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97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14885-06E2-4DA2-81B1-3A195A54E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226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14885-06E2-4DA2-81B1-3A195A54E4BC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283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08353" y="1888998"/>
            <a:ext cx="2944495" cy="438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99861" y="1888998"/>
            <a:ext cx="3544570" cy="4393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9258" y="510031"/>
            <a:ext cx="7841233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08353" y="2048001"/>
            <a:ext cx="8082280" cy="4306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7873" y="2227325"/>
            <a:ext cx="571182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78915" marR="1588135" algn="ctr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LES</a:t>
            </a:r>
            <a:r>
              <a:rPr spc="-175" dirty="0"/>
              <a:t> </a:t>
            </a:r>
            <a:r>
              <a:rPr spc="-20" dirty="0"/>
              <a:t>METIERS  </a:t>
            </a:r>
            <a:r>
              <a:rPr spc="-25" dirty="0"/>
              <a:t>EN</a:t>
            </a:r>
          </a:p>
          <a:p>
            <a:pPr algn="ctr">
              <a:lnSpc>
                <a:spcPct val="100000"/>
              </a:lnSpc>
            </a:pPr>
            <a:r>
              <a:rPr spc="-20" dirty="0"/>
              <a:t>SCIENCES </a:t>
            </a:r>
            <a:r>
              <a:rPr spc="-15" dirty="0"/>
              <a:t>ET</a:t>
            </a:r>
            <a:r>
              <a:rPr spc="-125" dirty="0"/>
              <a:t> </a:t>
            </a:r>
            <a:r>
              <a:rPr spc="-25" dirty="0"/>
              <a:t>TECHNOLOGIE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4051" y="775843"/>
            <a:ext cx="27520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25" dirty="0">
                <a:latin typeface="Calibri"/>
                <a:cs typeface="Calibri"/>
              </a:rPr>
              <a:t>Pétrochimie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8353" y="1878329"/>
            <a:ext cx="8082280" cy="41694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 algn="just">
              <a:lnSpc>
                <a:spcPct val="80200"/>
              </a:lnSpc>
              <a:spcBef>
                <a:spcPts val="690"/>
              </a:spcBef>
            </a:pPr>
            <a:r>
              <a:rPr sz="2500" spc="-15" dirty="0">
                <a:latin typeface="Calibri"/>
                <a:cs typeface="Calibri"/>
              </a:rPr>
              <a:t>La </a:t>
            </a:r>
            <a:r>
              <a:rPr sz="2500" b="1" spc="-20" dirty="0">
                <a:latin typeface="Calibri"/>
                <a:cs typeface="Calibri"/>
              </a:rPr>
              <a:t>pétrochimie </a:t>
            </a:r>
            <a:r>
              <a:rPr sz="2200" spc="-25" dirty="0">
                <a:latin typeface="Calibri"/>
                <a:cs typeface="Calibri"/>
              </a:rPr>
              <a:t>est </a:t>
            </a:r>
            <a:r>
              <a:rPr sz="2200" spc="-10" dirty="0">
                <a:latin typeface="Calibri"/>
                <a:cs typeface="Calibri"/>
              </a:rPr>
              <a:t>la </a:t>
            </a:r>
            <a:r>
              <a:rPr sz="2200" spc="-15" dirty="0">
                <a:latin typeface="Calibri"/>
                <a:cs typeface="Calibri"/>
              </a:rPr>
              <a:t>science qui </a:t>
            </a:r>
            <a:r>
              <a:rPr sz="2200" spc="-25" dirty="0">
                <a:latin typeface="Calibri"/>
                <a:cs typeface="Calibri"/>
              </a:rPr>
              <a:t>s'intéresse </a:t>
            </a:r>
            <a:r>
              <a:rPr sz="2200" spc="-5" dirty="0">
                <a:latin typeface="Calibri"/>
                <a:cs typeface="Calibri"/>
              </a:rPr>
              <a:t>à </a:t>
            </a:r>
            <a:r>
              <a:rPr sz="2200" spc="-20" dirty="0">
                <a:latin typeface="Calibri"/>
                <a:cs typeface="Calibri"/>
              </a:rPr>
              <a:t>l'utilisation des  </a:t>
            </a:r>
            <a:r>
              <a:rPr sz="22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composés chimiques</a:t>
            </a:r>
            <a:r>
              <a:rPr sz="2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dirty="0">
                <a:latin typeface="Calibri"/>
                <a:cs typeface="Calibri"/>
              </a:rPr>
              <a:t>base </a:t>
            </a:r>
            <a:r>
              <a:rPr sz="2200" spc="-10" dirty="0">
                <a:latin typeface="Calibri"/>
                <a:cs typeface="Calibri"/>
              </a:rPr>
              <a:t>issus </a:t>
            </a:r>
            <a:r>
              <a:rPr sz="2200" spc="-5" dirty="0">
                <a:latin typeface="Calibri"/>
                <a:cs typeface="Calibri"/>
              </a:rPr>
              <a:t>du </a:t>
            </a:r>
            <a:r>
              <a:rPr sz="22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pétrole</a:t>
            </a:r>
            <a:r>
              <a:rPr sz="22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pour </a:t>
            </a:r>
            <a:r>
              <a:rPr sz="2200" spc="-25" dirty="0">
                <a:latin typeface="Calibri"/>
                <a:cs typeface="Calibri"/>
              </a:rPr>
              <a:t>fabriquer </a:t>
            </a:r>
            <a:r>
              <a:rPr sz="2200" spc="-20" dirty="0">
                <a:latin typeface="Calibri"/>
                <a:cs typeface="Calibri"/>
              </a:rPr>
              <a:t>d'autres  </a:t>
            </a:r>
            <a:r>
              <a:rPr sz="2200" spc="-15" dirty="0">
                <a:latin typeface="Calibri"/>
                <a:cs typeface="Calibri"/>
              </a:rPr>
              <a:t>composés </a:t>
            </a:r>
            <a:r>
              <a:rPr sz="2200" spc="-20" dirty="0">
                <a:latin typeface="Calibri"/>
                <a:cs typeface="Calibri"/>
              </a:rPr>
              <a:t>synthétiques </a:t>
            </a:r>
            <a:r>
              <a:rPr sz="2200" spc="-10" dirty="0">
                <a:latin typeface="Calibri"/>
                <a:cs typeface="Calibri"/>
              </a:rPr>
              <a:t>qui </a:t>
            </a:r>
            <a:r>
              <a:rPr sz="2200" spc="-25" dirty="0">
                <a:latin typeface="Calibri"/>
                <a:cs typeface="Calibri"/>
              </a:rPr>
              <a:t>peuvent </a:t>
            </a:r>
            <a:r>
              <a:rPr sz="2200" spc="-35" dirty="0">
                <a:latin typeface="Calibri"/>
                <a:cs typeface="Calibri"/>
              </a:rPr>
              <a:t>exister </a:t>
            </a:r>
            <a:r>
              <a:rPr sz="2200" spc="-5" dirty="0">
                <a:latin typeface="Calibri"/>
                <a:cs typeface="Calibri"/>
              </a:rPr>
              <a:t>ou </a:t>
            </a:r>
            <a:r>
              <a:rPr sz="2200" spc="-10" dirty="0">
                <a:latin typeface="Calibri"/>
                <a:cs typeface="Calibri"/>
              </a:rPr>
              <a:t>non dans la </a:t>
            </a:r>
            <a:r>
              <a:rPr sz="2200" spc="-25" dirty="0">
                <a:latin typeface="Calibri"/>
                <a:cs typeface="Calibri"/>
              </a:rPr>
              <a:t>nature;  </a:t>
            </a:r>
            <a:r>
              <a:rPr sz="2200" spc="-10" dirty="0">
                <a:latin typeface="Calibri"/>
                <a:cs typeface="Calibri"/>
              </a:rPr>
              <a:t>dans </a:t>
            </a:r>
            <a:r>
              <a:rPr sz="2200" spc="-5" dirty="0">
                <a:latin typeface="Calibri"/>
                <a:cs typeface="Calibri"/>
              </a:rPr>
              <a:t>le </a:t>
            </a:r>
            <a:r>
              <a:rPr sz="2200" spc="-15" dirty="0">
                <a:latin typeface="Calibri"/>
                <a:cs typeface="Calibri"/>
              </a:rPr>
              <a:t>dernier </a:t>
            </a:r>
            <a:r>
              <a:rPr sz="2200" spc="-20" dirty="0">
                <a:latin typeface="Calibri"/>
                <a:cs typeface="Calibri"/>
              </a:rPr>
              <a:t>cas, </a:t>
            </a:r>
            <a:r>
              <a:rPr sz="2200" spc="-15" dirty="0">
                <a:latin typeface="Calibri"/>
                <a:cs typeface="Calibri"/>
              </a:rPr>
              <a:t>ces composés sont dits artificiels. </a:t>
            </a:r>
            <a:r>
              <a:rPr sz="2200" spc="-5" dirty="0">
                <a:latin typeface="Calibri"/>
                <a:cs typeface="Calibri"/>
              </a:rPr>
              <a:t>Ces </a:t>
            </a:r>
            <a:r>
              <a:rPr sz="2200" spc="-30" dirty="0">
                <a:latin typeface="Calibri"/>
                <a:cs typeface="Calibri"/>
              </a:rPr>
              <a:t>fabrications  </a:t>
            </a:r>
            <a:r>
              <a:rPr sz="2200" spc="-20" dirty="0">
                <a:latin typeface="Calibri"/>
                <a:cs typeface="Calibri"/>
              </a:rPr>
              <a:t>sont, </a:t>
            </a:r>
            <a:r>
              <a:rPr sz="2200" spc="-5" dirty="0">
                <a:latin typeface="Calibri"/>
                <a:cs typeface="Calibri"/>
              </a:rPr>
              <a:t>en </a:t>
            </a:r>
            <a:r>
              <a:rPr sz="2200" spc="-25" dirty="0">
                <a:latin typeface="Calibri"/>
                <a:cs typeface="Calibri"/>
              </a:rPr>
              <a:t>général, </a:t>
            </a:r>
            <a:r>
              <a:rPr sz="2200" spc="-10" dirty="0">
                <a:latin typeface="Calibri"/>
                <a:cs typeface="Calibri"/>
              </a:rPr>
              <a:t>basées sur </a:t>
            </a:r>
            <a:r>
              <a:rPr sz="2200" spc="-15" dirty="0">
                <a:latin typeface="Calibri"/>
                <a:cs typeface="Calibri"/>
              </a:rPr>
              <a:t>des </a:t>
            </a:r>
            <a:r>
              <a:rPr sz="22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réactions chimiques</a:t>
            </a:r>
            <a:r>
              <a:rPr sz="2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appropriées en  </a:t>
            </a:r>
            <a:r>
              <a:rPr sz="2200" spc="-15" dirty="0">
                <a:latin typeface="Calibri"/>
                <a:cs typeface="Calibri"/>
              </a:rPr>
              <a:t>présence </a:t>
            </a:r>
            <a:r>
              <a:rPr sz="2200" dirty="0">
                <a:latin typeface="Calibri"/>
                <a:cs typeface="Calibri"/>
              </a:rPr>
              <a:t>ou </a:t>
            </a:r>
            <a:r>
              <a:rPr sz="2200" spc="-10" dirty="0">
                <a:latin typeface="Calibri"/>
                <a:cs typeface="Calibri"/>
              </a:rPr>
              <a:t>non </a:t>
            </a:r>
            <a:r>
              <a:rPr sz="2200" spc="-15" dirty="0">
                <a:latin typeface="Calibri"/>
                <a:cs typeface="Calibri"/>
              </a:rPr>
              <a:t>d'un </a:t>
            </a:r>
            <a:r>
              <a:rPr sz="2200" u="heavy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catalyseur</a:t>
            </a:r>
            <a:r>
              <a:rPr sz="2200" u="heavy" spc="-65" dirty="0"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. </a:t>
            </a:r>
            <a:r>
              <a:rPr sz="2200" spc="-35" dirty="0">
                <a:latin typeface="Calibri"/>
                <a:cs typeface="Calibri"/>
              </a:rPr>
              <a:t>Par exemple, </a:t>
            </a:r>
            <a:r>
              <a:rPr sz="2200" spc="-25" dirty="0">
                <a:latin typeface="Calibri"/>
                <a:cs typeface="Calibri"/>
              </a:rPr>
              <a:t>lors </a:t>
            </a:r>
            <a:r>
              <a:rPr sz="2200" spc="-5" dirty="0">
                <a:latin typeface="Calibri"/>
                <a:cs typeface="Calibri"/>
              </a:rPr>
              <a:t>du </a:t>
            </a:r>
            <a:r>
              <a:rPr sz="22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raffinage </a:t>
            </a:r>
            <a:r>
              <a:rPr sz="22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du </a:t>
            </a:r>
            <a:r>
              <a:rPr sz="22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pétrole</a:t>
            </a:r>
            <a:r>
              <a:rPr sz="2200" spc="-20" dirty="0">
                <a:latin typeface="Calibri"/>
                <a:cs typeface="Calibri"/>
              </a:rPr>
              <a:t>, </a:t>
            </a:r>
            <a:r>
              <a:rPr sz="2200" spc="-5" dirty="0">
                <a:latin typeface="Calibri"/>
                <a:cs typeface="Calibri"/>
              </a:rPr>
              <a:t>la </a:t>
            </a:r>
            <a:r>
              <a:rPr sz="2200" spc="-15" dirty="0">
                <a:latin typeface="Calibri"/>
                <a:cs typeface="Calibri"/>
              </a:rPr>
              <a:t>coupe </a:t>
            </a:r>
            <a:r>
              <a:rPr sz="22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naphta</a:t>
            </a:r>
            <a:r>
              <a:rPr sz="22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issue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10" dirty="0">
                <a:latin typeface="Calibri"/>
                <a:cs typeface="Calibri"/>
              </a:rPr>
              <a:t>la </a:t>
            </a:r>
            <a:r>
              <a:rPr sz="22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distillation </a:t>
            </a:r>
            <a:r>
              <a:rPr sz="22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atmosphérique</a:t>
            </a:r>
            <a:r>
              <a:rPr sz="2200" spc="-15" dirty="0">
                <a:latin typeface="Calibri"/>
                <a:cs typeface="Calibri"/>
              </a:rPr>
              <a:t>, </a:t>
            </a:r>
            <a:r>
              <a:rPr sz="2200" spc="-20" dirty="0">
                <a:latin typeface="Calibri"/>
                <a:cs typeface="Calibri"/>
              </a:rPr>
              <a:t>peut  </a:t>
            </a:r>
            <a:r>
              <a:rPr sz="2200" spc="-5" dirty="0">
                <a:latin typeface="Calibri"/>
                <a:cs typeface="Calibri"/>
              </a:rPr>
              <a:t>servir de </a:t>
            </a:r>
            <a:r>
              <a:rPr sz="2200" spc="-25" dirty="0">
                <a:latin typeface="Calibri"/>
                <a:cs typeface="Calibri"/>
              </a:rPr>
              <a:t>charge </a:t>
            </a:r>
            <a:r>
              <a:rPr sz="2200" spc="-5" dirty="0">
                <a:latin typeface="Calibri"/>
                <a:cs typeface="Calibri"/>
              </a:rPr>
              <a:t>à </a:t>
            </a:r>
            <a:r>
              <a:rPr sz="2200" spc="-15" dirty="0">
                <a:latin typeface="Calibri"/>
                <a:cs typeface="Calibri"/>
              </a:rPr>
              <a:t>une </a:t>
            </a:r>
            <a:r>
              <a:rPr sz="2200" spc="-20" dirty="0">
                <a:latin typeface="Calibri"/>
                <a:cs typeface="Calibri"/>
              </a:rPr>
              <a:t>unité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30" dirty="0">
                <a:latin typeface="Calibri"/>
                <a:cs typeface="Calibri"/>
              </a:rPr>
              <a:t>vapocraquage </a:t>
            </a:r>
            <a:r>
              <a:rPr sz="2200" spc="-10" dirty="0">
                <a:latin typeface="Calibri"/>
                <a:cs typeface="Calibri"/>
              </a:rPr>
              <a:t>(ou </a:t>
            </a:r>
            <a:r>
              <a:rPr sz="2200" spc="-30" dirty="0">
                <a:latin typeface="Calibri"/>
                <a:cs typeface="Calibri"/>
              </a:rPr>
              <a:t>craquage </a:t>
            </a:r>
            <a:r>
              <a:rPr sz="2200" spc="-5" dirty="0">
                <a:latin typeface="Calibri"/>
                <a:cs typeface="Calibri"/>
              </a:rPr>
              <a:t>à </a:t>
            </a:r>
            <a:r>
              <a:rPr sz="2200" spc="-20" dirty="0">
                <a:latin typeface="Calibri"/>
                <a:cs typeface="Calibri"/>
              </a:rPr>
              <a:t>la  vapeur). </a:t>
            </a:r>
            <a:r>
              <a:rPr sz="2200" dirty="0">
                <a:latin typeface="Calibri"/>
                <a:cs typeface="Calibri"/>
              </a:rPr>
              <a:t>Ce </a:t>
            </a:r>
            <a:r>
              <a:rPr sz="22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naphta</a:t>
            </a:r>
            <a:r>
              <a:rPr sz="22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peut </a:t>
            </a:r>
            <a:r>
              <a:rPr sz="2200" spc="-20" dirty="0">
                <a:latin typeface="Calibri"/>
                <a:cs typeface="Calibri"/>
              </a:rPr>
              <a:t>être </a:t>
            </a:r>
            <a:r>
              <a:rPr sz="2200" i="1" spc="-15" dirty="0">
                <a:latin typeface="Calibri"/>
                <a:cs typeface="Calibri"/>
              </a:rPr>
              <a:t>craqué </a:t>
            </a:r>
            <a:r>
              <a:rPr sz="2200" spc="-5" dirty="0">
                <a:latin typeface="Calibri"/>
                <a:cs typeface="Calibri"/>
              </a:rPr>
              <a:t>dans </a:t>
            </a:r>
            <a:r>
              <a:rPr sz="2200" spc="-10" dirty="0">
                <a:latin typeface="Calibri"/>
                <a:cs typeface="Calibri"/>
              </a:rPr>
              <a:t>un </a:t>
            </a:r>
            <a:r>
              <a:rPr sz="2200" spc="-55" dirty="0">
                <a:latin typeface="Calibri"/>
                <a:cs typeface="Calibri"/>
              </a:rPr>
              <a:t>vapocraqueur, </a:t>
            </a:r>
            <a:r>
              <a:rPr sz="2200" spc="-15" dirty="0">
                <a:latin typeface="Calibri"/>
                <a:cs typeface="Calibri"/>
              </a:rPr>
              <a:t>et </a:t>
            </a:r>
            <a:r>
              <a:rPr sz="2200" spc="-10" dirty="0">
                <a:latin typeface="Calibri"/>
                <a:cs typeface="Calibri"/>
              </a:rPr>
              <a:t>donne  </a:t>
            </a:r>
            <a:r>
              <a:rPr sz="2200" spc="-15" dirty="0">
                <a:latin typeface="Calibri"/>
                <a:cs typeface="Calibri"/>
              </a:rPr>
              <a:t>des </a:t>
            </a:r>
            <a:r>
              <a:rPr sz="2200" spc="-20" dirty="0">
                <a:latin typeface="Calibri"/>
                <a:cs typeface="Calibri"/>
              </a:rPr>
              <a:t>produits insaturés, </a:t>
            </a:r>
            <a:r>
              <a:rPr sz="2200" spc="-25" dirty="0">
                <a:latin typeface="Calibri"/>
                <a:cs typeface="Calibri"/>
              </a:rPr>
              <a:t>fragiles </a:t>
            </a:r>
            <a:r>
              <a:rPr sz="2200" spc="-10" dirty="0">
                <a:latin typeface="Calibri"/>
                <a:cs typeface="Calibri"/>
              </a:rPr>
              <a:t>et </a:t>
            </a:r>
            <a:r>
              <a:rPr sz="2200" spc="-15" dirty="0">
                <a:latin typeface="Calibri"/>
                <a:cs typeface="Calibri"/>
              </a:rPr>
              <a:t>susceptibles d'être </a:t>
            </a:r>
            <a:r>
              <a:rPr sz="2200" spc="-30" dirty="0">
                <a:latin typeface="Calibri"/>
                <a:cs typeface="Calibri"/>
              </a:rPr>
              <a:t>transformés </a:t>
            </a:r>
            <a:r>
              <a:rPr sz="2200" spc="-10" dirty="0">
                <a:latin typeface="Calibri"/>
                <a:cs typeface="Calibri"/>
              </a:rPr>
              <a:t>en  </a:t>
            </a:r>
            <a:r>
              <a:rPr sz="22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matières </a:t>
            </a:r>
            <a:r>
              <a:rPr sz="22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plastiques</a:t>
            </a:r>
            <a:r>
              <a:rPr sz="22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et </a:t>
            </a:r>
            <a:r>
              <a:rPr sz="2200" spc="-20" dirty="0">
                <a:latin typeface="Calibri"/>
                <a:cs typeface="Calibri"/>
              </a:rPr>
              <a:t>d'autres produits cosmétiques et  </a:t>
            </a:r>
            <a:r>
              <a:rPr sz="2200" spc="-15" dirty="0">
                <a:latin typeface="Calibri"/>
                <a:cs typeface="Calibri"/>
              </a:rPr>
              <a:t>pharmaceutiques. C'est </a:t>
            </a:r>
            <a:r>
              <a:rPr sz="2200" spc="-10" dirty="0">
                <a:latin typeface="Calibri"/>
                <a:cs typeface="Calibri"/>
              </a:rPr>
              <a:t>ainsi </a:t>
            </a:r>
            <a:r>
              <a:rPr sz="2200" spc="-15" dirty="0">
                <a:latin typeface="Calibri"/>
                <a:cs typeface="Calibri"/>
              </a:rPr>
              <a:t>qu'à partir </a:t>
            </a:r>
            <a:r>
              <a:rPr sz="2200" spc="-5" dirty="0">
                <a:latin typeface="Calibri"/>
                <a:cs typeface="Calibri"/>
              </a:rPr>
              <a:t>du </a:t>
            </a:r>
            <a:r>
              <a:rPr sz="2200" spc="-25" dirty="0">
                <a:latin typeface="Calibri"/>
                <a:cs typeface="Calibri"/>
              </a:rPr>
              <a:t>pétrole </a:t>
            </a:r>
            <a:r>
              <a:rPr sz="2200" dirty="0">
                <a:latin typeface="Calibri"/>
                <a:cs typeface="Calibri"/>
              </a:rPr>
              <a:t>on </a:t>
            </a:r>
            <a:r>
              <a:rPr sz="2200" spc="-15" dirty="0">
                <a:latin typeface="Calibri"/>
                <a:cs typeface="Calibri"/>
              </a:rPr>
              <a:t>peut </a:t>
            </a:r>
            <a:r>
              <a:rPr sz="2200" spc="-25" dirty="0">
                <a:latin typeface="Calibri"/>
                <a:cs typeface="Calibri"/>
              </a:rPr>
              <a:t>fabriquer  </a:t>
            </a:r>
            <a:r>
              <a:rPr sz="2200" spc="-15" dirty="0">
                <a:latin typeface="Calibri"/>
                <a:cs typeface="Calibri"/>
              </a:rPr>
              <a:t>des </a:t>
            </a:r>
            <a:r>
              <a:rPr sz="22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matières plastiques</a:t>
            </a:r>
            <a:r>
              <a:rPr sz="22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25" dirty="0">
                <a:latin typeface="Calibri"/>
                <a:cs typeface="Calibri"/>
              </a:rPr>
              <a:t>toutes </a:t>
            </a:r>
            <a:r>
              <a:rPr sz="2200" spc="-15" dirty="0">
                <a:latin typeface="Calibri"/>
                <a:cs typeface="Calibri"/>
              </a:rPr>
              <a:t>sortes employées ensuite comme  </a:t>
            </a:r>
            <a:r>
              <a:rPr sz="2200" spc="-25" dirty="0">
                <a:latin typeface="Calibri"/>
                <a:cs typeface="Calibri"/>
              </a:rPr>
              <a:t>matières premières </a:t>
            </a:r>
            <a:r>
              <a:rPr sz="2200" spc="-10" dirty="0">
                <a:latin typeface="Calibri"/>
                <a:cs typeface="Calibri"/>
              </a:rPr>
              <a:t>dans </a:t>
            </a:r>
            <a:r>
              <a:rPr sz="2200" spc="-5" dirty="0">
                <a:latin typeface="Calibri"/>
                <a:cs typeface="Calibri"/>
              </a:rPr>
              <a:t>les </a:t>
            </a:r>
            <a:r>
              <a:rPr sz="2200" spc="-25" dirty="0">
                <a:latin typeface="Calibri"/>
                <a:cs typeface="Calibri"/>
              </a:rPr>
              <a:t>secteurs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10" dirty="0">
                <a:latin typeface="Calibri"/>
                <a:cs typeface="Calibri"/>
              </a:rPr>
              <a:t>la </a:t>
            </a:r>
            <a:r>
              <a:rPr sz="2200" spc="-20" dirty="0">
                <a:latin typeface="Calibri"/>
                <a:cs typeface="Calibri"/>
              </a:rPr>
              <a:t>construction </a:t>
            </a:r>
            <a:r>
              <a:rPr sz="2200" spc="-5" dirty="0">
                <a:latin typeface="Calibri"/>
                <a:cs typeface="Calibri"/>
              </a:rPr>
              <a:t>et </a:t>
            </a:r>
            <a:r>
              <a:rPr sz="2200" spc="-15" dirty="0">
                <a:latin typeface="Calibri"/>
                <a:cs typeface="Calibri"/>
              </a:rPr>
              <a:t>dans  </a:t>
            </a:r>
            <a:r>
              <a:rPr sz="2200" spc="-20" dirty="0">
                <a:latin typeface="Calibri"/>
                <a:cs typeface="Calibri"/>
              </a:rPr>
              <a:t>l'industrie électrique, électronique, </a:t>
            </a:r>
            <a:r>
              <a:rPr sz="2200" spc="-5" dirty="0">
                <a:latin typeface="Calibri"/>
                <a:cs typeface="Calibri"/>
              </a:rPr>
              <a:t>le </a:t>
            </a:r>
            <a:r>
              <a:rPr sz="2200" spc="-25" dirty="0">
                <a:latin typeface="Calibri"/>
                <a:cs typeface="Calibri"/>
              </a:rPr>
              <a:t>textile, </a:t>
            </a:r>
            <a:r>
              <a:rPr sz="2200" spc="-20" dirty="0">
                <a:latin typeface="Calibri"/>
                <a:cs typeface="Calibri"/>
              </a:rPr>
              <a:t>l'aéronautique </a:t>
            </a:r>
            <a:r>
              <a:rPr sz="2200" spc="-15" dirty="0">
                <a:latin typeface="Calibri"/>
                <a:cs typeface="Calibri"/>
              </a:rPr>
              <a:t>et</a:t>
            </a:r>
            <a:r>
              <a:rPr sz="2200" spc="32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autres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0317" y="656285"/>
            <a:ext cx="6541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Exploitation </a:t>
            </a:r>
            <a:r>
              <a:rPr spc="-5" dirty="0"/>
              <a:t>des</a:t>
            </a:r>
            <a:r>
              <a:rPr spc="-50" dirty="0"/>
              <a:t> </a:t>
            </a:r>
            <a:r>
              <a:rPr spc="-30" dirty="0"/>
              <a:t>hydrocarbures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353" y="1390268"/>
            <a:ext cx="7699375" cy="5431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1015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latin typeface="Calibri"/>
                <a:cs typeface="Calibri"/>
              </a:rPr>
              <a:t>Quatre </a:t>
            </a:r>
            <a:r>
              <a:rPr sz="2800" spc="-25" dirty="0">
                <a:latin typeface="Calibri"/>
                <a:cs typeface="Calibri"/>
              </a:rPr>
              <a:t>étapes </a:t>
            </a:r>
            <a:r>
              <a:rPr sz="2800" spc="-10" dirty="0">
                <a:latin typeface="Calibri"/>
                <a:cs typeface="Calibri"/>
              </a:rPr>
              <a:t>dans </a:t>
            </a:r>
            <a:r>
              <a:rPr sz="2800" spc="-15" dirty="0">
                <a:latin typeface="Calibri"/>
                <a:cs typeface="Calibri"/>
              </a:rPr>
              <a:t>le </a:t>
            </a:r>
            <a:r>
              <a:rPr sz="2800" spc="-25" dirty="0">
                <a:latin typeface="Calibri"/>
                <a:cs typeface="Calibri"/>
              </a:rPr>
              <a:t>processus </a:t>
            </a:r>
            <a:r>
              <a:rPr sz="2800" spc="-50" dirty="0">
                <a:latin typeface="Calibri"/>
                <a:cs typeface="Calibri"/>
              </a:rPr>
              <a:t>d’exploitation </a:t>
            </a:r>
            <a:r>
              <a:rPr sz="2800" spc="-15" dirty="0">
                <a:latin typeface="Calibri"/>
                <a:cs typeface="Calibri"/>
              </a:rPr>
              <a:t>des  </a:t>
            </a:r>
            <a:r>
              <a:rPr sz="2800" spc="-40" dirty="0">
                <a:latin typeface="Calibri"/>
                <a:cs typeface="Calibri"/>
              </a:rPr>
              <a:t>hydrocarbures</a:t>
            </a:r>
            <a:r>
              <a:rPr sz="2000" spc="-40" dirty="0"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 marL="1065530" indent="-596265">
              <a:lnSpc>
                <a:spcPct val="100000"/>
              </a:lnSpc>
              <a:spcBef>
                <a:spcPts val="705"/>
              </a:spcBef>
              <a:buAutoNum type="arabicPeriod"/>
              <a:tabLst>
                <a:tab pos="1065530" algn="l"/>
                <a:tab pos="1066165" algn="l"/>
              </a:tabLst>
            </a:pPr>
            <a:r>
              <a:rPr sz="2800" b="1" spc="-20" dirty="0">
                <a:latin typeface="Calibri"/>
                <a:cs typeface="Calibri"/>
              </a:rPr>
              <a:t>Production</a:t>
            </a:r>
            <a:endParaRPr sz="2800" dirty="0">
              <a:latin typeface="Calibri"/>
              <a:cs typeface="Calibri"/>
            </a:endParaRPr>
          </a:p>
          <a:p>
            <a:pPr marL="1236345" lvl="1" indent="-30988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1236345" algn="l"/>
                <a:tab pos="1236980" algn="l"/>
              </a:tabLst>
            </a:pPr>
            <a:r>
              <a:rPr sz="2800" spc="-20" dirty="0">
                <a:latin typeface="Calibri"/>
                <a:cs typeface="Calibri"/>
              </a:rPr>
              <a:t>Extraction </a:t>
            </a: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45" dirty="0">
                <a:latin typeface="Calibri"/>
                <a:cs typeface="Calibri"/>
              </a:rPr>
              <a:t>Forage </a:t>
            </a: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20" dirty="0">
                <a:latin typeface="Calibri"/>
                <a:cs typeface="Calibri"/>
              </a:rPr>
              <a:t>Off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shore</a:t>
            </a:r>
            <a:endParaRPr sz="2800" dirty="0">
              <a:latin typeface="Calibri"/>
              <a:cs typeface="Calibri"/>
            </a:endParaRPr>
          </a:p>
          <a:p>
            <a:pPr marL="984885" indent="-515620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800" b="1" spc="-50" dirty="0">
                <a:latin typeface="Calibri"/>
                <a:cs typeface="Calibri"/>
              </a:rPr>
              <a:t>Transport</a:t>
            </a:r>
            <a:endParaRPr sz="2800" dirty="0">
              <a:latin typeface="Calibri"/>
              <a:cs typeface="Calibri"/>
            </a:endParaRPr>
          </a:p>
          <a:p>
            <a:pPr marL="1155700" marR="5080" lvl="1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1155700" algn="l"/>
              </a:tabLst>
            </a:pPr>
            <a:r>
              <a:rPr sz="2800" spc="-15" dirty="0">
                <a:latin typeface="Calibri"/>
                <a:cs typeface="Calibri"/>
              </a:rPr>
              <a:t>(Oléoduc, </a:t>
            </a:r>
            <a:r>
              <a:rPr sz="2800" spc="-40" dirty="0">
                <a:latin typeface="Calibri"/>
                <a:cs typeface="Calibri"/>
              </a:rPr>
              <a:t>gazoduc, station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20" dirty="0">
                <a:latin typeface="Calibri"/>
                <a:cs typeface="Calibri"/>
              </a:rPr>
              <a:t>pompage </a:t>
            </a:r>
            <a:r>
              <a:rPr sz="2800" spc="-5" dirty="0">
                <a:latin typeface="Calibri"/>
                <a:cs typeface="Calibri"/>
              </a:rPr>
              <a:t>ou </a:t>
            </a:r>
            <a:r>
              <a:rPr sz="2800" spc="-10" dirty="0">
                <a:latin typeface="Calibri"/>
                <a:cs typeface="Calibri"/>
              </a:rPr>
              <a:t>de  </a:t>
            </a:r>
            <a:r>
              <a:rPr sz="2800" spc="-25" dirty="0">
                <a:latin typeface="Calibri"/>
                <a:cs typeface="Calibri"/>
              </a:rPr>
              <a:t>compression)</a:t>
            </a:r>
            <a:endParaRPr sz="2800" dirty="0">
              <a:latin typeface="Calibri"/>
              <a:cs typeface="Calibri"/>
            </a:endParaRPr>
          </a:p>
          <a:p>
            <a:pPr marL="984885" indent="-51562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800" b="1" spc="-65" dirty="0">
                <a:latin typeface="Calibri"/>
                <a:cs typeface="Calibri"/>
              </a:rPr>
              <a:t>Traitement</a:t>
            </a:r>
            <a:endParaRPr sz="2800" dirty="0">
              <a:latin typeface="Calibri"/>
              <a:cs typeface="Calibri"/>
            </a:endParaRPr>
          </a:p>
          <a:p>
            <a:pPr marL="1236345" lvl="1" indent="-30988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236345" algn="l"/>
                <a:tab pos="1236980" algn="l"/>
              </a:tabLst>
            </a:pPr>
            <a:r>
              <a:rPr sz="2800" spc="-20" dirty="0">
                <a:latin typeface="Calibri"/>
                <a:cs typeface="Calibri"/>
              </a:rPr>
              <a:t>Raffinage: </a:t>
            </a:r>
            <a:r>
              <a:rPr sz="2800" spc="-40" dirty="0">
                <a:latin typeface="Calibri"/>
                <a:cs typeface="Calibri"/>
              </a:rPr>
              <a:t>extraction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sous-produits</a:t>
            </a:r>
            <a:endParaRPr sz="2800" dirty="0">
              <a:latin typeface="Calibri"/>
              <a:cs typeface="Calibri"/>
            </a:endParaRPr>
          </a:p>
          <a:p>
            <a:pPr marL="1155700" lvl="1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1155700" algn="l"/>
              </a:tabLst>
            </a:pPr>
            <a:r>
              <a:rPr sz="2800" spc="-25" dirty="0">
                <a:latin typeface="Calibri"/>
                <a:cs typeface="Calibri"/>
              </a:rPr>
              <a:t>Liquéfaction</a:t>
            </a:r>
            <a:endParaRPr sz="2800" dirty="0">
              <a:latin typeface="Calibri"/>
              <a:cs typeface="Calibri"/>
            </a:endParaRPr>
          </a:p>
          <a:p>
            <a:pPr marL="984885" indent="-515620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800" b="1" spc="-25" dirty="0">
                <a:latin typeface="Calibri"/>
                <a:cs typeface="Calibri"/>
              </a:rPr>
              <a:t>Exploitation </a:t>
            </a:r>
            <a:r>
              <a:rPr sz="2800" b="1" spc="-5" dirty="0">
                <a:latin typeface="Calibri"/>
                <a:cs typeface="Calibri"/>
              </a:rPr>
              <a:t>&amp;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Commercialisation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8814" y="775843"/>
            <a:ext cx="42360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5" dirty="0">
                <a:latin typeface="Calibri"/>
                <a:cs typeface="Calibri"/>
              </a:rPr>
              <a:t>Extraction-</a:t>
            </a:r>
            <a:r>
              <a:rPr sz="4400" b="0" spc="-80" dirty="0">
                <a:latin typeface="Calibri"/>
                <a:cs typeface="Calibri"/>
              </a:rPr>
              <a:t> </a:t>
            </a:r>
            <a:r>
              <a:rPr sz="4400" b="0" spc="-30" dirty="0">
                <a:latin typeface="Calibri"/>
                <a:cs typeface="Calibri"/>
              </a:rPr>
              <a:t>Pétrole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13688" y="1908047"/>
            <a:ext cx="7939621" cy="4518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0017" y="775843"/>
            <a:ext cx="32778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0" dirty="0">
                <a:latin typeface="Calibri"/>
                <a:cs typeface="Calibri"/>
              </a:rPr>
              <a:t>Extraction</a:t>
            </a:r>
            <a:r>
              <a:rPr sz="4400" b="0" spc="-170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Gaz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56816" y="1758695"/>
            <a:ext cx="6739128" cy="5052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6563" y="775843"/>
            <a:ext cx="5222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45" dirty="0">
                <a:latin typeface="Calibri"/>
                <a:cs typeface="Calibri"/>
              </a:rPr>
              <a:t>Transport </a:t>
            </a:r>
            <a:r>
              <a:rPr sz="4400" b="0" spc="-25" dirty="0">
                <a:latin typeface="Calibri"/>
                <a:cs typeface="Calibri"/>
              </a:rPr>
              <a:t>Par</a:t>
            </a:r>
            <a:r>
              <a:rPr sz="4400" b="0" spc="-95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Pipelines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8353" y="1894712"/>
            <a:ext cx="8081645" cy="439483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marR="5080" indent="-342900" algn="just">
              <a:lnSpc>
                <a:spcPts val="2110"/>
              </a:lnSpc>
              <a:spcBef>
                <a:spcPts val="605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00" dirty="0">
                <a:latin typeface="Calibri"/>
                <a:cs typeface="Calibri"/>
              </a:rPr>
              <a:t>L’Activité </a:t>
            </a:r>
            <a:r>
              <a:rPr sz="2200" spc="-45" dirty="0">
                <a:latin typeface="Calibri"/>
                <a:cs typeface="Calibri"/>
              </a:rPr>
              <a:t>Transport </a:t>
            </a:r>
            <a:r>
              <a:rPr sz="2200" spc="-10" dirty="0">
                <a:latin typeface="Calibri"/>
                <a:cs typeface="Calibri"/>
              </a:rPr>
              <a:t>par </a:t>
            </a:r>
            <a:r>
              <a:rPr sz="2200" spc="-20" dirty="0">
                <a:latin typeface="Calibri"/>
                <a:cs typeface="Calibri"/>
              </a:rPr>
              <a:t>Canalisation </a:t>
            </a:r>
            <a:r>
              <a:rPr sz="2200" spc="-15" dirty="0">
                <a:latin typeface="Calibri"/>
                <a:cs typeface="Calibri"/>
              </a:rPr>
              <a:t>(TRC) </a:t>
            </a:r>
            <a:r>
              <a:rPr sz="2200" spc="-20" dirty="0">
                <a:latin typeface="Calibri"/>
                <a:cs typeface="Calibri"/>
              </a:rPr>
              <a:t>assure </a:t>
            </a:r>
            <a:r>
              <a:rPr sz="2200" spc="-35" dirty="0">
                <a:latin typeface="Calibri"/>
                <a:cs typeface="Calibri"/>
              </a:rPr>
              <a:t>l’acheminement </a:t>
            </a:r>
            <a:r>
              <a:rPr sz="2200" spc="-20" dirty="0">
                <a:latin typeface="Calibri"/>
                <a:cs typeface="Calibri"/>
              </a:rPr>
              <a:t>des  </a:t>
            </a:r>
            <a:r>
              <a:rPr sz="2200" spc="-35" dirty="0">
                <a:latin typeface="Calibri"/>
                <a:cs typeface="Calibri"/>
              </a:rPr>
              <a:t>hydrocarbures </a:t>
            </a:r>
            <a:r>
              <a:rPr sz="2200" spc="-25" dirty="0">
                <a:latin typeface="Calibri"/>
                <a:cs typeface="Calibri"/>
              </a:rPr>
              <a:t>(pétrole </a:t>
            </a:r>
            <a:r>
              <a:rPr sz="2200" spc="-10" dirty="0">
                <a:latin typeface="Calibri"/>
                <a:cs typeface="Calibri"/>
              </a:rPr>
              <a:t>brut, </a:t>
            </a:r>
            <a:r>
              <a:rPr sz="2200" spc="-20" dirty="0">
                <a:latin typeface="Calibri"/>
                <a:cs typeface="Calibri"/>
              </a:rPr>
              <a:t>condensat, </a:t>
            </a:r>
            <a:r>
              <a:rPr sz="2200" spc="-10" dirty="0">
                <a:latin typeface="Calibri"/>
                <a:cs typeface="Calibri"/>
              </a:rPr>
              <a:t>GPL et </a:t>
            </a:r>
            <a:r>
              <a:rPr sz="2200" spc="-35" dirty="0">
                <a:latin typeface="Calibri"/>
                <a:cs typeface="Calibri"/>
              </a:rPr>
              <a:t>gaz </a:t>
            </a:r>
            <a:r>
              <a:rPr sz="2200" spc="-25" dirty="0">
                <a:latin typeface="Calibri"/>
                <a:cs typeface="Calibri"/>
              </a:rPr>
              <a:t>naturel) </a:t>
            </a:r>
            <a:r>
              <a:rPr sz="2200" spc="-30" dirty="0">
                <a:latin typeface="Calibri"/>
                <a:cs typeface="Calibri"/>
              </a:rPr>
              <a:t>et  </a:t>
            </a:r>
            <a:r>
              <a:rPr sz="2200" spc="-10" dirty="0">
                <a:latin typeface="Calibri"/>
                <a:cs typeface="Calibri"/>
              </a:rPr>
              <a:t>dispose </a:t>
            </a:r>
            <a:r>
              <a:rPr sz="2200" spc="-35" dirty="0">
                <a:latin typeface="Calibri"/>
                <a:cs typeface="Calibri"/>
              </a:rPr>
              <a:t>d’un </a:t>
            </a:r>
            <a:r>
              <a:rPr sz="2200" spc="-20" dirty="0">
                <a:latin typeface="Calibri"/>
                <a:cs typeface="Calibri"/>
              </a:rPr>
              <a:t>réseau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20" dirty="0">
                <a:latin typeface="Calibri"/>
                <a:cs typeface="Calibri"/>
              </a:rPr>
              <a:t>canalisations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20" dirty="0">
                <a:latin typeface="Calibri"/>
                <a:cs typeface="Calibri"/>
              </a:rPr>
              <a:t>près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19 623 km </a:t>
            </a:r>
            <a:r>
              <a:rPr sz="2200" spc="-5" dirty="0">
                <a:latin typeface="Calibri"/>
                <a:cs typeface="Calibri"/>
              </a:rPr>
              <a:t>en 2015  </a:t>
            </a:r>
            <a:r>
              <a:rPr sz="2200" spc="-40" dirty="0">
                <a:latin typeface="Calibri"/>
                <a:cs typeface="Calibri"/>
              </a:rPr>
              <a:t>contre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14 915 </a:t>
            </a:r>
            <a:r>
              <a:rPr sz="2200" spc="-5" dirty="0">
                <a:latin typeface="Calibri"/>
                <a:cs typeface="Calibri"/>
              </a:rPr>
              <a:t>en 2005, soit </a:t>
            </a:r>
            <a:r>
              <a:rPr sz="2200" spc="-15" dirty="0">
                <a:latin typeface="Calibri"/>
                <a:cs typeface="Calibri"/>
              </a:rPr>
              <a:t>une </a:t>
            </a:r>
            <a:r>
              <a:rPr sz="2200" spc="-20" dirty="0">
                <a:latin typeface="Calibri"/>
                <a:cs typeface="Calibri"/>
              </a:rPr>
              <a:t>augmentation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4 708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 km</a:t>
            </a:r>
            <a:r>
              <a:rPr sz="2200" spc="-15" dirty="0">
                <a:latin typeface="Calibri"/>
                <a:cs typeface="Calibri"/>
              </a:rPr>
              <a:t>:</a:t>
            </a:r>
            <a:endParaRPr sz="2200" dirty="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7950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16 </a:t>
            </a:r>
            <a:r>
              <a:rPr sz="2200" spc="-35" dirty="0">
                <a:solidFill>
                  <a:srgbClr val="FF0000"/>
                </a:solidFill>
                <a:latin typeface="Calibri"/>
                <a:cs typeface="Calibri"/>
              </a:rPr>
              <a:t>gazoducs </a:t>
            </a:r>
            <a:r>
              <a:rPr sz="2200" spc="-25" dirty="0">
                <a:latin typeface="Calibri"/>
                <a:cs typeface="Calibri"/>
              </a:rPr>
              <a:t>d’une </a:t>
            </a:r>
            <a:r>
              <a:rPr sz="2200" spc="-10" dirty="0">
                <a:latin typeface="Calibri"/>
                <a:cs typeface="Calibri"/>
              </a:rPr>
              <a:t>longueur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9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677 km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spc="-35" dirty="0">
                <a:latin typeface="Calibri"/>
                <a:cs typeface="Calibri"/>
              </a:rPr>
              <a:t>avec </a:t>
            </a:r>
            <a:r>
              <a:rPr sz="2200" spc="-15" dirty="0">
                <a:latin typeface="Calibri"/>
                <a:cs typeface="Calibri"/>
              </a:rPr>
              <a:t>des diamètres  </a:t>
            </a:r>
            <a:r>
              <a:rPr sz="2200" spc="-30" dirty="0">
                <a:latin typeface="Calibri"/>
                <a:cs typeface="Calibri"/>
              </a:rPr>
              <a:t>variant </a:t>
            </a:r>
            <a:r>
              <a:rPr sz="2200" spc="-15" dirty="0">
                <a:latin typeface="Calibri"/>
                <a:cs typeface="Calibri"/>
              </a:rPr>
              <a:t>principalement </a:t>
            </a:r>
            <a:r>
              <a:rPr sz="2200" spc="-25" dirty="0">
                <a:latin typeface="Calibri"/>
                <a:cs typeface="Calibri"/>
              </a:rPr>
              <a:t>entre </a:t>
            </a:r>
            <a:r>
              <a:rPr sz="2200" spc="-10" dirty="0">
                <a:latin typeface="Calibri"/>
                <a:cs typeface="Calibri"/>
              </a:rPr>
              <a:t>40’’ </a:t>
            </a:r>
            <a:r>
              <a:rPr sz="2200" spc="-15" dirty="0">
                <a:latin typeface="Calibri"/>
                <a:cs typeface="Calibri"/>
              </a:rPr>
              <a:t>et </a:t>
            </a:r>
            <a:r>
              <a:rPr sz="2200" spc="-5" dirty="0">
                <a:latin typeface="Calibri"/>
                <a:cs typeface="Calibri"/>
              </a:rPr>
              <a:t>48’’ </a:t>
            </a:r>
            <a:r>
              <a:rPr sz="2200" spc="-35" dirty="0">
                <a:latin typeface="Calibri"/>
                <a:cs typeface="Calibri"/>
              </a:rPr>
              <a:t>avec </a:t>
            </a:r>
            <a:r>
              <a:rPr sz="2200" spc="-10" dirty="0">
                <a:latin typeface="Calibri"/>
                <a:cs typeface="Calibri"/>
              </a:rPr>
              <a:t>une </a:t>
            </a:r>
            <a:r>
              <a:rPr sz="2200" spc="-25" dirty="0">
                <a:latin typeface="Calibri"/>
                <a:cs typeface="Calibri"/>
              </a:rPr>
              <a:t>capacité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178  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Milliards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2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m3/an</a:t>
            </a:r>
            <a:r>
              <a:rPr sz="2200" spc="-20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355600" marR="6350" indent="-342900" algn="just">
              <a:lnSpc>
                <a:spcPts val="2110"/>
              </a:lnSpc>
              <a:spcBef>
                <a:spcPts val="475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21 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oléoducs </a:t>
            </a:r>
            <a:r>
              <a:rPr sz="2200" spc="-25" dirty="0">
                <a:latin typeface="Calibri"/>
                <a:cs typeface="Calibri"/>
              </a:rPr>
              <a:t>d’une </a:t>
            </a:r>
            <a:r>
              <a:rPr sz="2200" spc="-15" dirty="0">
                <a:latin typeface="Calibri"/>
                <a:cs typeface="Calibri"/>
              </a:rPr>
              <a:t>longueur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9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946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km</a:t>
            </a:r>
            <a:r>
              <a:rPr sz="2200" spc="-15" dirty="0">
                <a:latin typeface="Calibri"/>
                <a:cs typeface="Calibri"/>
              </a:rPr>
              <a:t>, </a:t>
            </a:r>
            <a:r>
              <a:rPr sz="2200" spc="-35" dirty="0">
                <a:latin typeface="Calibri"/>
                <a:cs typeface="Calibri"/>
              </a:rPr>
              <a:t>avec </a:t>
            </a:r>
            <a:r>
              <a:rPr sz="2200" spc="-15" dirty="0">
                <a:latin typeface="Calibri"/>
                <a:cs typeface="Calibri"/>
              </a:rPr>
              <a:t>des diamètres  </a:t>
            </a:r>
            <a:r>
              <a:rPr sz="2200" spc="-30" dirty="0">
                <a:latin typeface="Calibri"/>
                <a:cs typeface="Calibri"/>
              </a:rPr>
              <a:t>variant </a:t>
            </a:r>
            <a:r>
              <a:rPr sz="2200" spc="-15" dirty="0">
                <a:latin typeface="Calibri"/>
                <a:cs typeface="Calibri"/>
              </a:rPr>
              <a:t>principalement </a:t>
            </a:r>
            <a:r>
              <a:rPr sz="2200" spc="-25" dirty="0">
                <a:latin typeface="Calibri"/>
                <a:cs typeface="Calibri"/>
              </a:rPr>
              <a:t>entre </a:t>
            </a:r>
            <a:r>
              <a:rPr sz="2200" spc="-10" dirty="0">
                <a:latin typeface="Calibri"/>
                <a:cs typeface="Calibri"/>
              </a:rPr>
              <a:t>20’’ </a:t>
            </a:r>
            <a:r>
              <a:rPr sz="2200" spc="-20" dirty="0">
                <a:latin typeface="Calibri"/>
                <a:cs typeface="Calibri"/>
              </a:rPr>
              <a:t>et </a:t>
            </a:r>
            <a:r>
              <a:rPr sz="2200" spc="-5" dirty="0">
                <a:latin typeface="Calibri"/>
                <a:cs typeface="Calibri"/>
              </a:rPr>
              <a:t>34’’ </a:t>
            </a:r>
            <a:r>
              <a:rPr sz="2200" spc="-20" dirty="0">
                <a:latin typeface="Calibri"/>
                <a:cs typeface="Calibri"/>
              </a:rPr>
              <a:t>et </a:t>
            </a:r>
            <a:r>
              <a:rPr sz="2200" spc="-5" dirty="0">
                <a:latin typeface="Calibri"/>
                <a:cs typeface="Calibri"/>
              </a:rPr>
              <a:t>une </a:t>
            </a:r>
            <a:r>
              <a:rPr sz="2200" spc="-25" dirty="0">
                <a:latin typeface="Calibri"/>
                <a:cs typeface="Calibri"/>
              </a:rPr>
              <a:t>capacité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248 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Millions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90" dirty="0">
                <a:solidFill>
                  <a:srgbClr val="FF0000"/>
                </a:solidFill>
                <a:latin typeface="Calibri"/>
                <a:cs typeface="Calibri"/>
              </a:rPr>
              <a:t>Tep/An</a:t>
            </a:r>
            <a:endParaRPr sz="2200" dirty="0">
              <a:latin typeface="Calibri"/>
              <a:cs typeface="Calibri"/>
            </a:endParaRPr>
          </a:p>
          <a:p>
            <a:pPr marL="355600" indent="-342900" algn="just">
              <a:lnSpc>
                <a:spcPts val="2615"/>
              </a:lnSpc>
              <a:buFont typeface="Arial"/>
              <a:buChar char="•"/>
              <a:tabLst>
                <a:tab pos="355600" algn="l"/>
              </a:tabLst>
            </a:pPr>
            <a:r>
              <a:rPr sz="2200" b="1" spc="-25" dirty="0">
                <a:latin typeface="Calibri"/>
                <a:cs typeface="Calibri"/>
              </a:rPr>
              <a:t>Réseau gazoducs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30" dirty="0">
                <a:latin typeface="Calibri"/>
                <a:cs typeface="Calibri"/>
              </a:rPr>
              <a:t>transcontinentaux</a:t>
            </a:r>
            <a:endParaRPr sz="2200" dirty="0">
              <a:latin typeface="Calibri"/>
              <a:cs typeface="Calibri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Enrico </a:t>
            </a:r>
            <a:r>
              <a:rPr sz="2000" spc="-20" dirty="0">
                <a:latin typeface="Calibri"/>
                <a:cs typeface="Calibri"/>
              </a:rPr>
              <a:t>Matei, reliant </a:t>
            </a:r>
            <a:r>
              <a:rPr sz="2000" spc="-5" dirty="0">
                <a:latin typeface="Calibri"/>
                <a:cs typeface="Calibri"/>
              </a:rPr>
              <a:t>l'Algérie </a:t>
            </a:r>
            <a:r>
              <a:rPr sz="2000" dirty="0">
                <a:latin typeface="Calibri"/>
                <a:cs typeface="Calibri"/>
              </a:rPr>
              <a:t>à </a:t>
            </a:r>
            <a:r>
              <a:rPr sz="2000" spc="-15" dirty="0">
                <a:latin typeface="Calibri"/>
                <a:cs typeface="Calibri"/>
              </a:rPr>
              <a:t>l'Italie </a:t>
            </a:r>
            <a:r>
              <a:rPr sz="2000" spc="-5" dirty="0">
                <a:latin typeface="Calibri"/>
                <a:cs typeface="Calibri"/>
              </a:rPr>
              <a:t>via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Tunisie.</a:t>
            </a:r>
            <a:endParaRPr sz="2000" dirty="0">
              <a:latin typeface="Calibri"/>
              <a:cs typeface="Calibri"/>
            </a:endParaRPr>
          </a:p>
          <a:p>
            <a:pPr marL="756285" lvl="1" indent="-287020" algn="just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000" spc="-40" dirty="0">
                <a:latin typeface="Calibri"/>
                <a:cs typeface="Calibri"/>
              </a:rPr>
              <a:t>Pedro </a:t>
            </a:r>
            <a:r>
              <a:rPr sz="2000" spc="-20" dirty="0">
                <a:latin typeface="Calibri"/>
                <a:cs typeface="Calibri"/>
              </a:rPr>
              <a:t>Duran </a:t>
            </a:r>
            <a:r>
              <a:rPr sz="2000" spc="-25" dirty="0">
                <a:latin typeface="Calibri"/>
                <a:cs typeface="Calibri"/>
              </a:rPr>
              <a:t>Farrel, </a:t>
            </a:r>
            <a:r>
              <a:rPr sz="2000" spc="-20" dirty="0">
                <a:latin typeface="Calibri"/>
                <a:cs typeface="Calibri"/>
              </a:rPr>
              <a:t>reliant </a:t>
            </a:r>
            <a:r>
              <a:rPr sz="2000" spc="-5" dirty="0">
                <a:latin typeface="Calibri"/>
                <a:cs typeface="Calibri"/>
              </a:rPr>
              <a:t>l'Algérie </a:t>
            </a:r>
            <a:r>
              <a:rPr sz="2000" dirty="0">
                <a:latin typeface="Calibri"/>
                <a:cs typeface="Calibri"/>
              </a:rPr>
              <a:t>à l'Espagne </a:t>
            </a:r>
            <a:r>
              <a:rPr sz="2000" spc="-5" dirty="0">
                <a:latin typeface="Calibri"/>
                <a:cs typeface="Calibri"/>
              </a:rPr>
              <a:t>via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Maroc.</a:t>
            </a:r>
            <a:endParaRPr sz="2000" dirty="0">
              <a:latin typeface="Calibri"/>
              <a:cs typeface="Calibri"/>
            </a:endParaRPr>
          </a:p>
          <a:p>
            <a:pPr marL="756285" marR="628015" lvl="1" indent="-287020" algn="just">
              <a:lnSpc>
                <a:spcPct val="80000"/>
              </a:lnSpc>
              <a:spcBef>
                <a:spcPts val="550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Hassi </a:t>
            </a:r>
            <a:r>
              <a:rPr sz="2000" dirty="0">
                <a:latin typeface="Calibri"/>
                <a:cs typeface="Calibri"/>
              </a:rPr>
              <a:t>R’Mel - </a:t>
            </a:r>
            <a:r>
              <a:rPr sz="2000" spc="-40" dirty="0">
                <a:latin typeface="Calibri"/>
                <a:cs typeface="Calibri"/>
              </a:rPr>
              <a:t>Béni-Saf, </a:t>
            </a:r>
            <a:r>
              <a:rPr sz="2000" spc="-20" dirty="0">
                <a:latin typeface="Calibri"/>
                <a:cs typeface="Calibri"/>
              </a:rPr>
              <a:t>reliant </a:t>
            </a:r>
            <a:r>
              <a:rPr sz="2000" spc="-5" dirty="0">
                <a:latin typeface="Calibri"/>
                <a:cs typeface="Calibri"/>
              </a:rPr>
              <a:t>l'Algérie </a:t>
            </a:r>
            <a:r>
              <a:rPr sz="2000" dirty="0">
                <a:latin typeface="Calibri"/>
                <a:cs typeface="Calibri"/>
              </a:rPr>
              <a:t>à l'Espagne (Alméria) </a:t>
            </a:r>
            <a:r>
              <a:rPr sz="2000" spc="-5" dirty="0">
                <a:latin typeface="Calibri"/>
                <a:cs typeface="Calibri"/>
              </a:rPr>
              <a:t>via </a:t>
            </a:r>
            <a:r>
              <a:rPr sz="2000" dirty="0">
                <a:latin typeface="Calibri"/>
                <a:cs typeface="Calibri"/>
              </a:rPr>
              <a:t>le  </a:t>
            </a:r>
            <a:r>
              <a:rPr sz="2000" spc="-5" dirty="0">
                <a:latin typeface="Calibri"/>
                <a:cs typeface="Calibri"/>
              </a:rPr>
              <a:t>Medgaz.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19"/>
            <a:ext cx="9145524" cy="6859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55109" y="430224"/>
            <a:ext cx="248602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5" dirty="0"/>
              <a:t>Pipe</a:t>
            </a:r>
            <a:r>
              <a:rPr sz="3400" spc="-180" dirty="0"/>
              <a:t> </a:t>
            </a:r>
            <a:r>
              <a:rPr sz="3400" spc="-20" dirty="0"/>
              <a:t>MEDGAZ</a:t>
            </a:r>
            <a:endParaRPr sz="3400" dirty="0"/>
          </a:p>
        </p:txBody>
      </p:sp>
      <p:sp>
        <p:nvSpPr>
          <p:cNvPr id="3" name="object 3"/>
          <p:cNvSpPr/>
          <p:nvPr/>
        </p:nvSpPr>
        <p:spPr>
          <a:xfrm>
            <a:off x="1024127" y="1188719"/>
            <a:ext cx="4177284" cy="5832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82111" y="3201923"/>
            <a:ext cx="1667510" cy="1964689"/>
          </a:xfrm>
          <a:custGeom>
            <a:avLst/>
            <a:gdLst/>
            <a:ahLst/>
            <a:cxnLst/>
            <a:rect l="l" t="t" r="r" b="b"/>
            <a:pathLst>
              <a:path w="1667510" h="1964689">
                <a:moveTo>
                  <a:pt x="6095" y="0"/>
                </a:moveTo>
                <a:lnTo>
                  <a:pt x="0" y="24384"/>
                </a:lnTo>
                <a:lnTo>
                  <a:pt x="89915" y="45720"/>
                </a:lnTo>
                <a:lnTo>
                  <a:pt x="111251" y="51815"/>
                </a:lnTo>
                <a:lnTo>
                  <a:pt x="176784" y="74675"/>
                </a:lnTo>
                <a:lnTo>
                  <a:pt x="219455" y="94487"/>
                </a:lnTo>
                <a:lnTo>
                  <a:pt x="260603" y="117348"/>
                </a:lnTo>
                <a:lnTo>
                  <a:pt x="300227" y="147827"/>
                </a:lnTo>
                <a:lnTo>
                  <a:pt x="338327" y="182879"/>
                </a:lnTo>
                <a:lnTo>
                  <a:pt x="374903" y="225551"/>
                </a:lnTo>
                <a:lnTo>
                  <a:pt x="406908" y="274320"/>
                </a:lnTo>
                <a:lnTo>
                  <a:pt x="438785" y="327660"/>
                </a:lnTo>
                <a:lnTo>
                  <a:pt x="469264" y="387096"/>
                </a:lnTo>
                <a:lnTo>
                  <a:pt x="486028" y="419100"/>
                </a:lnTo>
                <a:lnTo>
                  <a:pt x="501268" y="451103"/>
                </a:lnTo>
                <a:lnTo>
                  <a:pt x="518033" y="484504"/>
                </a:lnTo>
                <a:lnTo>
                  <a:pt x="534797" y="519557"/>
                </a:lnTo>
                <a:lnTo>
                  <a:pt x="553085" y="554609"/>
                </a:lnTo>
                <a:lnTo>
                  <a:pt x="571373" y="591185"/>
                </a:lnTo>
                <a:lnTo>
                  <a:pt x="591185" y="627761"/>
                </a:lnTo>
                <a:lnTo>
                  <a:pt x="612521" y="665861"/>
                </a:lnTo>
                <a:lnTo>
                  <a:pt x="633857" y="705485"/>
                </a:lnTo>
                <a:lnTo>
                  <a:pt x="656716" y="746633"/>
                </a:lnTo>
                <a:lnTo>
                  <a:pt x="723773" y="880745"/>
                </a:lnTo>
                <a:lnTo>
                  <a:pt x="748157" y="927988"/>
                </a:lnTo>
                <a:lnTo>
                  <a:pt x="796925" y="1025525"/>
                </a:lnTo>
                <a:lnTo>
                  <a:pt x="822833" y="1074292"/>
                </a:lnTo>
                <a:lnTo>
                  <a:pt x="850264" y="1123061"/>
                </a:lnTo>
                <a:lnTo>
                  <a:pt x="877697" y="1170305"/>
                </a:lnTo>
                <a:lnTo>
                  <a:pt x="905128" y="1219073"/>
                </a:lnTo>
                <a:lnTo>
                  <a:pt x="934085" y="1264793"/>
                </a:lnTo>
                <a:lnTo>
                  <a:pt x="964564" y="1310513"/>
                </a:lnTo>
                <a:lnTo>
                  <a:pt x="995045" y="1354708"/>
                </a:lnTo>
                <a:lnTo>
                  <a:pt x="1027049" y="1395857"/>
                </a:lnTo>
                <a:lnTo>
                  <a:pt x="1080389" y="1458340"/>
                </a:lnTo>
                <a:lnTo>
                  <a:pt x="1120013" y="1499362"/>
                </a:lnTo>
                <a:lnTo>
                  <a:pt x="1139825" y="1520698"/>
                </a:lnTo>
                <a:lnTo>
                  <a:pt x="1182497" y="1561845"/>
                </a:lnTo>
                <a:lnTo>
                  <a:pt x="1270762" y="1644142"/>
                </a:lnTo>
                <a:lnTo>
                  <a:pt x="1360677" y="1721865"/>
                </a:lnTo>
                <a:lnTo>
                  <a:pt x="1406398" y="1759965"/>
                </a:lnTo>
                <a:lnTo>
                  <a:pt x="1449070" y="1795018"/>
                </a:lnTo>
                <a:lnTo>
                  <a:pt x="1470405" y="1813306"/>
                </a:lnTo>
                <a:lnTo>
                  <a:pt x="1490217" y="1830070"/>
                </a:lnTo>
                <a:lnTo>
                  <a:pt x="1510029" y="1845310"/>
                </a:lnTo>
                <a:lnTo>
                  <a:pt x="1529841" y="1862074"/>
                </a:lnTo>
                <a:lnTo>
                  <a:pt x="1548129" y="1877314"/>
                </a:lnTo>
                <a:lnTo>
                  <a:pt x="1598422" y="1918462"/>
                </a:lnTo>
                <a:lnTo>
                  <a:pt x="1625853" y="1942845"/>
                </a:lnTo>
                <a:lnTo>
                  <a:pt x="1638046" y="1955038"/>
                </a:lnTo>
                <a:lnTo>
                  <a:pt x="1650238" y="1964182"/>
                </a:lnTo>
                <a:lnTo>
                  <a:pt x="1667002" y="1945894"/>
                </a:lnTo>
                <a:lnTo>
                  <a:pt x="1642617" y="1924558"/>
                </a:lnTo>
                <a:lnTo>
                  <a:pt x="1628902" y="1912365"/>
                </a:lnTo>
                <a:lnTo>
                  <a:pt x="1613662" y="1898650"/>
                </a:lnTo>
                <a:lnTo>
                  <a:pt x="1598422" y="1886458"/>
                </a:lnTo>
                <a:lnTo>
                  <a:pt x="1581658" y="1871218"/>
                </a:lnTo>
                <a:lnTo>
                  <a:pt x="1563370" y="1857502"/>
                </a:lnTo>
                <a:lnTo>
                  <a:pt x="1545082" y="1842262"/>
                </a:lnTo>
                <a:lnTo>
                  <a:pt x="1526793" y="1825498"/>
                </a:lnTo>
                <a:lnTo>
                  <a:pt x="1506982" y="1810258"/>
                </a:lnTo>
                <a:lnTo>
                  <a:pt x="1485646" y="1793494"/>
                </a:lnTo>
                <a:lnTo>
                  <a:pt x="1464310" y="1775206"/>
                </a:lnTo>
                <a:lnTo>
                  <a:pt x="1377441" y="1703577"/>
                </a:lnTo>
                <a:lnTo>
                  <a:pt x="1333246" y="1663954"/>
                </a:lnTo>
                <a:lnTo>
                  <a:pt x="1287526" y="1624330"/>
                </a:lnTo>
                <a:lnTo>
                  <a:pt x="1243329" y="1584706"/>
                </a:lnTo>
                <a:lnTo>
                  <a:pt x="1158113" y="1502410"/>
                </a:lnTo>
                <a:lnTo>
                  <a:pt x="1081913" y="1421764"/>
                </a:lnTo>
                <a:lnTo>
                  <a:pt x="1048385" y="1380617"/>
                </a:lnTo>
                <a:lnTo>
                  <a:pt x="1016380" y="1339469"/>
                </a:lnTo>
                <a:lnTo>
                  <a:pt x="985901" y="1296796"/>
                </a:lnTo>
                <a:lnTo>
                  <a:pt x="955421" y="1252601"/>
                </a:lnTo>
                <a:lnTo>
                  <a:pt x="926464" y="1205357"/>
                </a:lnTo>
                <a:lnTo>
                  <a:pt x="871601" y="1110869"/>
                </a:lnTo>
                <a:lnTo>
                  <a:pt x="819785" y="1013333"/>
                </a:lnTo>
                <a:lnTo>
                  <a:pt x="795401" y="964564"/>
                </a:lnTo>
                <a:lnTo>
                  <a:pt x="746633" y="870076"/>
                </a:lnTo>
                <a:lnTo>
                  <a:pt x="723773" y="822833"/>
                </a:lnTo>
                <a:lnTo>
                  <a:pt x="656716" y="693292"/>
                </a:lnTo>
                <a:lnTo>
                  <a:pt x="646049" y="673480"/>
                </a:lnTo>
                <a:lnTo>
                  <a:pt x="633857" y="653668"/>
                </a:lnTo>
                <a:lnTo>
                  <a:pt x="614045" y="615568"/>
                </a:lnTo>
                <a:lnTo>
                  <a:pt x="594233" y="578992"/>
                </a:lnTo>
                <a:lnTo>
                  <a:pt x="557657" y="508888"/>
                </a:lnTo>
                <a:lnTo>
                  <a:pt x="540892" y="473963"/>
                </a:lnTo>
                <a:lnTo>
                  <a:pt x="524128" y="440436"/>
                </a:lnTo>
                <a:lnTo>
                  <a:pt x="508888" y="406908"/>
                </a:lnTo>
                <a:lnTo>
                  <a:pt x="492125" y="376427"/>
                </a:lnTo>
                <a:lnTo>
                  <a:pt x="461645" y="315467"/>
                </a:lnTo>
                <a:lnTo>
                  <a:pt x="428116" y="260603"/>
                </a:lnTo>
                <a:lnTo>
                  <a:pt x="394715" y="210312"/>
                </a:lnTo>
                <a:lnTo>
                  <a:pt x="356615" y="164591"/>
                </a:lnTo>
                <a:lnTo>
                  <a:pt x="315467" y="128015"/>
                </a:lnTo>
                <a:lnTo>
                  <a:pt x="251460" y="82296"/>
                </a:lnTo>
                <a:lnTo>
                  <a:pt x="208787" y="60960"/>
                </a:lnTo>
                <a:lnTo>
                  <a:pt x="163067" y="42672"/>
                </a:lnTo>
                <a:lnTo>
                  <a:pt x="118872" y="27432"/>
                </a:lnTo>
                <a:lnTo>
                  <a:pt x="96012" y="21336"/>
                </a:lnTo>
                <a:lnTo>
                  <a:pt x="609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66388" y="4032503"/>
            <a:ext cx="155448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63823" y="3168395"/>
            <a:ext cx="153924" cy="147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35652" y="5122164"/>
            <a:ext cx="82296" cy="91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68523" y="2400300"/>
            <a:ext cx="521334" cy="826135"/>
          </a:xfrm>
          <a:custGeom>
            <a:avLst/>
            <a:gdLst/>
            <a:ahLst/>
            <a:cxnLst/>
            <a:rect l="l" t="t" r="r" b="b"/>
            <a:pathLst>
              <a:path w="521335" h="826135">
                <a:moveTo>
                  <a:pt x="24383" y="0"/>
                </a:moveTo>
                <a:lnTo>
                  <a:pt x="0" y="7620"/>
                </a:lnTo>
                <a:lnTo>
                  <a:pt x="28956" y="91439"/>
                </a:lnTo>
                <a:lnTo>
                  <a:pt x="44195" y="132587"/>
                </a:lnTo>
                <a:lnTo>
                  <a:pt x="57912" y="173736"/>
                </a:lnTo>
                <a:lnTo>
                  <a:pt x="73151" y="213360"/>
                </a:lnTo>
                <a:lnTo>
                  <a:pt x="100583" y="292608"/>
                </a:lnTo>
                <a:lnTo>
                  <a:pt x="128015" y="365760"/>
                </a:lnTo>
                <a:lnTo>
                  <a:pt x="155448" y="435737"/>
                </a:lnTo>
                <a:lnTo>
                  <a:pt x="167639" y="467740"/>
                </a:lnTo>
                <a:lnTo>
                  <a:pt x="181356" y="496697"/>
                </a:lnTo>
                <a:lnTo>
                  <a:pt x="193548" y="525652"/>
                </a:lnTo>
                <a:lnTo>
                  <a:pt x="205739" y="551561"/>
                </a:lnTo>
                <a:lnTo>
                  <a:pt x="210312" y="565276"/>
                </a:lnTo>
                <a:lnTo>
                  <a:pt x="216407" y="575945"/>
                </a:lnTo>
                <a:lnTo>
                  <a:pt x="222503" y="588137"/>
                </a:lnTo>
                <a:lnTo>
                  <a:pt x="228600" y="598804"/>
                </a:lnTo>
                <a:lnTo>
                  <a:pt x="233171" y="607949"/>
                </a:lnTo>
                <a:lnTo>
                  <a:pt x="239268" y="617092"/>
                </a:lnTo>
                <a:lnTo>
                  <a:pt x="243839" y="626237"/>
                </a:lnTo>
                <a:lnTo>
                  <a:pt x="248412" y="633857"/>
                </a:lnTo>
                <a:lnTo>
                  <a:pt x="259080" y="649097"/>
                </a:lnTo>
                <a:lnTo>
                  <a:pt x="268096" y="662813"/>
                </a:lnTo>
                <a:lnTo>
                  <a:pt x="277240" y="673481"/>
                </a:lnTo>
                <a:lnTo>
                  <a:pt x="287908" y="682625"/>
                </a:lnTo>
                <a:lnTo>
                  <a:pt x="295528" y="691769"/>
                </a:lnTo>
                <a:lnTo>
                  <a:pt x="304673" y="699388"/>
                </a:lnTo>
                <a:lnTo>
                  <a:pt x="313817" y="705485"/>
                </a:lnTo>
                <a:lnTo>
                  <a:pt x="347344" y="729869"/>
                </a:lnTo>
                <a:lnTo>
                  <a:pt x="354964" y="735964"/>
                </a:lnTo>
                <a:lnTo>
                  <a:pt x="364108" y="742061"/>
                </a:lnTo>
                <a:lnTo>
                  <a:pt x="382396" y="757301"/>
                </a:lnTo>
                <a:lnTo>
                  <a:pt x="400684" y="771016"/>
                </a:lnTo>
                <a:lnTo>
                  <a:pt x="420496" y="781685"/>
                </a:lnTo>
                <a:lnTo>
                  <a:pt x="438784" y="792352"/>
                </a:lnTo>
                <a:lnTo>
                  <a:pt x="475361" y="810640"/>
                </a:lnTo>
                <a:lnTo>
                  <a:pt x="510413" y="825881"/>
                </a:lnTo>
                <a:lnTo>
                  <a:pt x="521081" y="801497"/>
                </a:lnTo>
                <a:lnTo>
                  <a:pt x="484505" y="786257"/>
                </a:lnTo>
                <a:lnTo>
                  <a:pt x="467740" y="778637"/>
                </a:lnTo>
                <a:lnTo>
                  <a:pt x="432688" y="760349"/>
                </a:lnTo>
                <a:lnTo>
                  <a:pt x="397637" y="735964"/>
                </a:lnTo>
                <a:lnTo>
                  <a:pt x="362584" y="708533"/>
                </a:lnTo>
                <a:lnTo>
                  <a:pt x="344296" y="696340"/>
                </a:lnTo>
                <a:lnTo>
                  <a:pt x="329056" y="685673"/>
                </a:lnTo>
                <a:lnTo>
                  <a:pt x="319913" y="679576"/>
                </a:lnTo>
                <a:lnTo>
                  <a:pt x="297052" y="656716"/>
                </a:lnTo>
                <a:lnTo>
                  <a:pt x="269620" y="620140"/>
                </a:lnTo>
                <a:lnTo>
                  <a:pt x="256031" y="595757"/>
                </a:lnTo>
                <a:lnTo>
                  <a:pt x="249936" y="586613"/>
                </a:lnTo>
                <a:lnTo>
                  <a:pt x="245363" y="575945"/>
                </a:lnTo>
                <a:lnTo>
                  <a:pt x="239268" y="565276"/>
                </a:lnTo>
                <a:lnTo>
                  <a:pt x="233171" y="553085"/>
                </a:lnTo>
                <a:lnTo>
                  <a:pt x="228600" y="540892"/>
                </a:lnTo>
                <a:lnTo>
                  <a:pt x="216407" y="514985"/>
                </a:lnTo>
                <a:lnTo>
                  <a:pt x="204215" y="487552"/>
                </a:lnTo>
                <a:lnTo>
                  <a:pt x="192024" y="457073"/>
                </a:lnTo>
                <a:lnTo>
                  <a:pt x="178307" y="425069"/>
                </a:lnTo>
                <a:lnTo>
                  <a:pt x="166115" y="391667"/>
                </a:lnTo>
                <a:lnTo>
                  <a:pt x="138683" y="321563"/>
                </a:lnTo>
                <a:lnTo>
                  <a:pt x="111251" y="245363"/>
                </a:lnTo>
                <a:lnTo>
                  <a:pt x="96012" y="205739"/>
                </a:lnTo>
                <a:lnTo>
                  <a:pt x="82295" y="164591"/>
                </a:lnTo>
                <a:lnTo>
                  <a:pt x="67056" y="124967"/>
                </a:lnTo>
                <a:lnTo>
                  <a:pt x="53339" y="83820"/>
                </a:lnTo>
                <a:lnTo>
                  <a:pt x="2438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57855" y="2369819"/>
            <a:ext cx="80772" cy="89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58185" y="2404363"/>
            <a:ext cx="4343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000" b="1" spc="-2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me</a:t>
            </a:r>
            <a:r>
              <a:rPr sz="1000" b="1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000" b="1" spc="-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86304" y="3150235"/>
            <a:ext cx="4394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Beni</a:t>
            </a:r>
            <a:r>
              <a:rPr sz="1000" b="1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FF0000"/>
                </a:solidFill>
                <a:latin typeface="Calibri"/>
                <a:cs typeface="Calibri"/>
              </a:rPr>
              <a:t>Saf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42891" y="5174996"/>
            <a:ext cx="618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5" dirty="0">
                <a:solidFill>
                  <a:srgbClr val="FF0000"/>
                </a:solidFill>
                <a:latin typeface="Calibri"/>
                <a:cs typeface="Calibri"/>
              </a:rPr>
              <a:t>Hassi</a:t>
            </a:r>
            <a:r>
              <a:rPr sz="10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R’mel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14161" y="2499487"/>
            <a:ext cx="202501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213485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Diamètre	</a:t>
            </a:r>
            <a:r>
              <a:rPr sz="2000" b="1" dirty="0">
                <a:latin typeface="Times New Roman"/>
                <a:cs typeface="Times New Roman"/>
              </a:rPr>
              <a:t>: </a:t>
            </a:r>
            <a:r>
              <a:rPr sz="2000" b="1" spc="-60" dirty="0">
                <a:latin typeface="Times New Roman"/>
                <a:cs typeface="Times New Roman"/>
              </a:rPr>
              <a:t>48’’  </a:t>
            </a:r>
            <a:r>
              <a:rPr sz="2000" b="1" dirty="0">
                <a:latin typeface="Times New Roman"/>
                <a:cs typeface="Times New Roman"/>
              </a:rPr>
              <a:t>Longueur :</a:t>
            </a:r>
            <a:r>
              <a:rPr sz="2000" b="1" spc="-28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550km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82310" y="3398011"/>
            <a:ext cx="388810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105"/>
              </a:spcBef>
              <a:buFont typeface="Times New Roman"/>
              <a:buChar char="•"/>
              <a:tabLst>
                <a:tab pos="165100" algn="l"/>
              </a:tabLst>
            </a:pPr>
            <a:r>
              <a:rPr sz="2000" b="1" dirty="0">
                <a:solidFill>
                  <a:srgbClr val="BE4F4D"/>
                </a:solidFill>
                <a:latin typeface="Times New Roman"/>
                <a:cs typeface="Times New Roman"/>
              </a:rPr>
              <a:t>Gazoduc marin </a:t>
            </a:r>
            <a:r>
              <a:rPr sz="2000" b="1" spc="-5" dirty="0">
                <a:solidFill>
                  <a:srgbClr val="BE4F4D"/>
                </a:solidFill>
                <a:latin typeface="Times New Roman"/>
                <a:cs typeface="Times New Roman"/>
              </a:rPr>
              <a:t>Beni </a:t>
            </a:r>
            <a:r>
              <a:rPr sz="2000" b="1" dirty="0">
                <a:solidFill>
                  <a:srgbClr val="BE4F4D"/>
                </a:solidFill>
                <a:latin typeface="Times New Roman"/>
                <a:cs typeface="Times New Roman"/>
              </a:rPr>
              <a:t>Saf</a:t>
            </a:r>
            <a:r>
              <a:rPr sz="2000" b="1" spc="-110" dirty="0">
                <a:solidFill>
                  <a:srgbClr val="BE4F4D"/>
                </a:solidFill>
                <a:latin typeface="Times New Roman"/>
                <a:cs typeface="Times New Roman"/>
              </a:rPr>
              <a:t> </a:t>
            </a:r>
            <a:r>
              <a:rPr sz="2000" b="1" spc="15" dirty="0">
                <a:solidFill>
                  <a:srgbClr val="BE4F4D"/>
                </a:solidFill>
                <a:latin typeface="Times New Roman"/>
                <a:cs typeface="Times New Roman"/>
              </a:rPr>
              <a:t>-Alméria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14161" y="3794582"/>
            <a:ext cx="354393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13485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Diamètre	</a:t>
            </a:r>
            <a:r>
              <a:rPr sz="2000" b="1" dirty="0">
                <a:latin typeface="Times New Roman"/>
                <a:cs typeface="Times New Roman"/>
              </a:rPr>
              <a:t>: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60" dirty="0">
                <a:latin typeface="Times New Roman"/>
                <a:cs typeface="Times New Roman"/>
              </a:rPr>
              <a:t>24’’</a:t>
            </a:r>
            <a:endParaRPr sz="2000" dirty="0">
              <a:latin typeface="Times New Roman"/>
              <a:cs typeface="Times New Roman"/>
            </a:endParaRPr>
          </a:p>
          <a:p>
            <a:pPr marL="12700" marR="227965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Longueur : 200km  </a:t>
            </a:r>
            <a:r>
              <a:rPr sz="2000" b="1" spc="-10" dirty="0">
                <a:latin typeface="Times New Roman"/>
                <a:cs typeface="Times New Roman"/>
              </a:rPr>
              <a:t>Profondeur </a:t>
            </a:r>
            <a:r>
              <a:rPr sz="2000" b="1" dirty="0">
                <a:latin typeface="Times New Roman"/>
                <a:cs typeface="Times New Roman"/>
              </a:rPr>
              <a:t>: -2150m à</a:t>
            </a:r>
            <a:r>
              <a:rPr sz="2000" b="1" spc="-2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-2200m  Épaisseur max. :</a:t>
            </a:r>
            <a:r>
              <a:rPr sz="2000" b="1" spc="-2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31.8mm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Pression </a:t>
            </a:r>
            <a:r>
              <a:rPr sz="2000" b="1" dirty="0">
                <a:latin typeface="Times New Roman"/>
                <a:cs typeface="Times New Roman"/>
              </a:rPr>
              <a:t>d’exp </a:t>
            </a:r>
            <a:r>
              <a:rPr sz="2000" b="1" spc="-15" dirty="0">
                <a:latin typeface="Times New Roman"/>
                <a:cs typeface="Times New Roman"/>
              </a:rPr>
              <a:t>environ </a:t>
            </a:r>
            <a:r>
              <a:rPr sz="2000" b="1" dirty="0">
                <a:latin typeface="Times New Roman"/>
                <a:cs typeface="Times New Roman"/>
              </a:rPr>
              <a:t>:</a:t>
            </a:r>
            <a:r>
              <a:rPr sz="2000" b="1" spc="-2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200bars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44667" y="1220723"/>
            <a:ext cx="4320540" cy="612775"/>
          </a:xfrm>
          <a:custGeom>
            <a:avLst/>
            <a:gdLst/>
            <a:ahLst/>
            <a:cxnLst/>
            <a:rect l="l" t="t" r="r" b="b"/>
            <a:pathLst>
              <a:path w="4320540" h="612775">
                <a:moveTo>
                  <a:pt x="0" y="612521"/>
                </a:moveTo>
                <a:lnTo>
                  <a:pt x="4320540" y="612521"/>
                </a:lnTo>
                <a:lnTo>
                  <a:pt x="4320540" y="0"/>
                </a:lnTo>
                <a:lnTo>
                  <a:pt x="0" y="0"/>
                </a:lnTo>
                <a:lnTo>
                  <a:pt x="0" y="6125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40096" y="1216151"/>
            <a:ext cx="4331335" cy="624840"/>
          </a:xfrm>
          <a:custGeom>
            <a:avLst/>
            <a:gdLst/>
            <a:ahLst/>
            <a:cxnLst/>
            <a:rect l="l" t="t" r="r" b="b"/>
            <a:pathLst>
              <a:path w="4331334" h="624839">
                <a:moveTo>
                  <a:pt x="4331081" y="0"/>
                </a:moveTo>
                <a:lnTo>
                  <a:pt x="0" y="0"/>
                </a:lnTo>
                <a:lnTo>
                  <a:pt x="0" y="624839"/>
                </a:lnTo>
                <a:lnTo>
                  <a:pt x="4331081" y="624839"/>
                </a:lnTo>
                <a:lnTo>
                  <a:pt x="4331081" y="618744"/>
                </a:lnTo>
                <a:lnTo>
                  <a:pt x="10667" y="618744"/>
                </a:lnTo>
                <a:lnTo>
                  <a:pt x="4571" y="614172"/>
                </a:lnTo>
                <a:lnTo>
                  <a:pt x="10667" y="614172"/>
                </a:lnTo>
                <a:lnTo>
                  <a:pt x="10667" y="9144"/>
                </a:lnTo>
                <a:lnTo>
                  <a:pt x="4571" y="9144"/>
                </a:lnTo>
                <a:lnTo>
                  <a:pt x="10667" y="4572"/>
                </a:lnTo>
                <a:lnTo>
                  <a:pt x="4331081" y="4572"/>
                </a:lnTo>
                <a:lnTo>
                  <a:pt x="4331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44667" y="183032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6" y="0"/>
                </a:moveTo>
                <a:lnTo>
                  <a:pt x="0" y="0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50764" y="1832610"/>
            <a:ext cx="4311650" cy="0"/>
          </a:xfrm>
          <a:custGeom>
            <a:avLst/>
            <a:gdLst/>
            <a:ahLst/>
            <a:cxnLst/>
            <a:rect l="l" t="t" r="r" b="b"/>
            <a:pathLst>
              <a:path w="4311650">
                <a:moveTo>
                  <a:pt x="0" y="0"/>
                </a:moveTo>
                <a:lnTo>
                  <a:pt x="4311269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66605" y="1220723"/>
            <a:ext cx="0" cy="614680"/>
          </a:xfrm>
          <a:custGeom>
            <a:avLst/>
            <a:gdLst/>
            <a:ahLst/>
            <a:cxnLst/>
            <a:rect l="l" t="t" r="r" b="b"/>
            <a:pathLst>
              <a:path h="614680">
                <a:moveTo>
                  <a:pt x="0" y="0"/>
                </a:moveTo>
                <a:lnTo>
                  <a:pt x="0" y="61417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44667" y="122072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6" y="0"/>
                </a:moveTo>
                <a:lnTo>
                  <a:pt x="0" y="4572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50764" y="1223010"/>
            <a:ext cx="4311650" cy="0"/>
          </a:xfrm>
          <a:custGeom>
            <a:avLst/>
            <a:gdLst/>
            <a:ahLst/>
            <a:cxnLst/>
            <a:rect l="l" t="t" r="r" b="b"/>
            <a:pathLst>
              <a:path w="4311650">
                <a:moveTo>
                  <a:pt x="0" y="0"/>
                </a:moveTo>
                <a:lnTo>
                  <a:pt x="4311269" y="0"/>
                </a:lnTo>
              </a:path>
            </a:pathLst>
          </a:custGeom>
          <a:ln w="4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282310" y="1266824"/>
            <a:ext cx="3987800" cy="1166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3550">
              <a:lnSpc>
                <a:spcPct val="100000"/>
              </a:lnSpc>
              <a:spcBef>
                <a:spcPts val="95"/>
              </a:spcBef>
              <a:tabLst>
                <a:tab pos="2353310" algn="l"/>
              </a:tabLst>
            </a:pPr>
            <a:r>
              <a:rPr sz="28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P</a:t>
            </a:r>
            <a:r>
              <a:rPr sz="2800" b="1" spc="-20" dirty="0">
                <a:solidFill>
                  <a:srgbClr val="FFFFFF"/>
                </a:solidFill>
                <a:latin typeface="Bookman Old Style"/>
                <a:cs typeface="Bookman Old Style"/>
              </a:rPr>
              <a:t>ROJ</a:t>
            </a:r>
            <a:r>
              <a:rPr sz="28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2800" b="1" dirty="0">
                <a:solidFill>
                  <a:srgbClr val="FFFFFF"/>
                </a:solidFill>
                <a:latin typeface="Bookman Old Style"/>
                <a:cs typeface="Bookman Old Style"/>
              </a:rPr>
              <a:t>	</a:t>
            </a:r>
            <a:r>
              <a:rPr sz="2800" b="1" spc="-20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2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EDGA</a:t>
            </a:r>
            <a:r>
              <a:rPr sz="2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Z</a:t>
            </a:r>
            <a:endParaRPr sz="2800"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buFont typeface="Times New Roman"/>
              <a:buChar char="•"/>
              <a:tabLst>
                <a:tab pos="165100" algn="l"/>
              </a:tabLst>
            </a:pPr>
            <a:r>
              <a:rPr sz="2000" b="1" spc="-5" dirty="0">
                <a:solidFill>
                  <a:srgbClr val="BE4F4D"/>
                </a:solidFill>
                <a:latin typeface="Times New Roman"/>
                <a:cs typeface="Times New Roman"/>
              </a:rPr>
              <a:t>Gazoduc Hassi </a:t>
            </a:r>
            <a:r>
              <a:rPr sz="2000" b="1" dirty="0">
                <a:solidFill>
                  <a:srgbClr val="BE4F4D"/>
                </a:solidFill>
                <a:latin typeface="Times New Roman"/>
                <a:cs typeface="Times New Roman"/>
              </a:rPr>
              <a:t>R’mel - </a:t>
            </a:r>
            <a:r>
              <a:rPr sz="2000" b="1" spc="-5" dirty="0">
                <a:solidFill>
                  <a:srgbClr val="BE4F4D"/>
                </a:solidFill>
                <a:latin typeface="Times New Roman"/>
                <a:cs typeface="Times New Roman"/>
              </a:rPr>
              <a:t>Beni</a:t>
            </a:r>
            <a:r>
              <a:rPr sz="2000" b="1" spc="-254" dirty="0">
                <a:solidFill>
                  <a:srgbClr val="BE4F4D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BE4F4D"/>
                </a:solidFill>
                <a:latin typeface="Times New Roman"/>
                <a:cs typeface="Times New Roman"/>
              </a:rPr>
              <a:t>Saf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5526" y="430224"/>
            <a:ext cx="1926589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5" dirty="0"/>
              <a:t>Pipe</a:t>
            </a:r>
            <a:r>
              <a:rPr sz="3400" spc="-175" dirty="0"/>
              <a:t> </a:t>
            </a:r>
            <a:r>
              <a:rPr sz="3400" spc="-15" dirty="0"/>
              <a:t>GALSI</a:t>
            </a:r>
            <a:endParaRPr sz="3400" dirty="0"/>
          </a:p>
        </p:txBody>
      </p:sp>
      <p:sp>
        <p:nvSpPr>
          <p:cNvPr id="3" name="object 3"/>
          <p:cNvSpPr/>
          <p:nvPr/>
        </p:nvSpPr>
        <p:spPr>
          <a:xfrm>
            <a:off x="1024127" y="1124711"/>
            <a:ext cx="4040124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63396" y="5137784"/>
            <a:ext cx="532130" cy="1435735"/>
          </a:xfrm>
          <a:custGeom>
            <a:avLst/>
            <a:gdLst/>
            <a:ahLst/>
            <a:cxnLst/>
            <a:rect l="l" t="t" r="r" b="b"/>
            <a:pathLst>
              <a:path w="532130" h="1435734">
                <a:moveTo>
                  <a:pt x="528828" y="0"/>
                </a:moveTo>
                <a:lnTo>
                  <a:pt x="502920" y="0"/>
                </a:lnTo>
                <a:lnTo>
                  <a:pt x="501396" y="12700"/>
                </a:lnTo>
                <a:lnTo>
                  <a:pt x="498347" y="25400"/>
                </a:lnTo>
                <a:lnTo>
                  <a:pt x="493776" y="63500"/>
                </a:lnTo>
                <a:lnTo>
                  <a:pt x="493776" y="76200"/>
                </a:lnTo>
                <a:lnTo>
                  <a:pt x="492252" y="88900"/>
                </a:lnTo>
                <a:lnTo>
                  <a:pt x="492252" y="114300"/>
                </a:lnTo>
                <a:lnTo>
                  <a:pt x="493776" y="152400"/>
                </a:lnTo>
                <a:lnTo>
                  <a:pt x="493776" y="177800"/>
                </a:lnTo>
                <a:lnTo>
                  <a:pt x="496823" y="254000"/>
                </a:lnTo>
                <a:lnTo>
                  <a:pt x="496823" y="279400"/>
                </a:lnTo>
                <a:lnTo>
                  <a:pt x="499872" y="342900"/>
                </a:lnTo>
                <a:lnTo>
                  <a:pt x="502920" y="368300"/>
                </a:lnTo>
                <a:lnTo>
                  <a:pt x="505967" y="431800"/>
                </a:lnTo>
                <a:lnTo>
                  <a:pt x="505967" y="457200"/>
                </a:lnTo>
                <a:lnTo>
                  <a:pt x="502920" y="482600"/>
                </a:lnTo>
                <a:lnTo>
                  <a:pt x="501396" y="508000"/>
                </a:lnTo>
                <a:lnTo>
                  <a:pt x="496823" y="520700"/>
                </a:lnTo>
                <a:lnTo>
                  <a:pt x="493776" y="533400"/>
                </a:lnTo>
                <a:lnTo>
                  <a:pt x="489203" y="546100"/>
                </a:lnTo>
                <a:lnTo>
                  <a:pt x="481584" y="584200"/>
                </a:lnTo>
                <a:lnTo>
                  <a:pt x="470916" y="609600"/>
                </a:lnTo>
                <a:lnTo>
                  <a:pt x="464820" y="635000"/>
                </a:lnTo>
                <a:lnTo>
                  <a:pt x="434340" y="698500"/>
                </a:lnTo>
                <a:lnTo>
                  <a:pt x="425196" y="723900"/>
                </a:lnTo>
                <a:lnTo>
                  <a:pt x="402335" y="762000"/>
                </a:lnTo>
                <a:lnTo>
                  <a:pt x="388620" y="787400"/>
                </a:lnTo>
                <a:lnTo>
                  <a:pt x="373379" y="825626"/>
                </a:lnTo>
                <a:lnTo>
                  <a:pt x="358140" y="851026"/>
                </a:lnTo>
                <a:lnTo>
                  <a:pt x="339851" y="876426"/>
                </a:lnTo>
                <a:lnTo>
                  <a:pt x="321563" y="914526"/>
                </a:lnTo>
                <a:lnTo>
                  <a:pt x="278891" y="978026"/>
                </a:lnTo>
                <a:lnTo>
                  <a:pt x="257556" y="1016126"/>
                </a:lnTo>
                <a:lnTo>
                  <a:pt x="234695" y="1054227"/>
                </a:lnTo>
                <a:lnTo>
                  <a:pt x="185928" y="1130427"/>
                </a:lnTo>
                <a:lnTo>
                  <a:pt x="160019" y="1181201"/>
                </a:lnTo>
                <a:lnTo>
                  <a:pt x="108203" y="1257414"/>
                </a:lnTo>
                <a:lnTo>
                  <a:pt x="53340" y="1346314"/>
                </a:lnTo>
                <a:lnTo>
                  <a:pt x="0" y="1422527"/>
                </a:lnTo>
                <a:lnTo>
                  <a:pt x="21335" y="1435227"/>
                </a:lnTo>
                <a:lnTo>
                  <a:pt x="74675" y="1359014"/>
                </a:lnTo>
                <a:lnTo>
                  <a:pt x="129540" y="1270114"/>
                </a:lnTo>
                <a:lnTo>
                  <a:pt x="181356" y="1193901"/>
                </a:lnTo>
                <a:lnTo>
                  <a:pt x="207263" y="1143127"/>
                </a:lnTo>
                <a:lnTo>
                  <a:pt x="256031" y="1066927"/>
                </a:lnTo>
                <a:lnTo>
                  <a:pt x="301751" y="990726"/>
                </a:lnTo>
                <a:lnTo>
                  <a:pt x="323088" y="965326"/>
                </a:lnTo>
                <a:lnTo>
                  <a:pt x="342900" y="927226"/>
                </a:lnTo>
                <a:lnTo>
                  <a:pt x="361188" y="889126"/>
                </a:lnTo>
                <a:lnTo>
                  <a:pt x="379476" y="863726"/>
                </a:lnTo>
                <a:lnTo>
                  <a:pt x="396240" y="838326"/>
                </a:lnTo>
                <a:lnTo>
                  <a:pt x="411479" y="800100"/>
                </a:lnTo>
                <a:lnTo>
                  <a:pt x="425196" y="774700"/>
                </a:lnTo>
                <a:lnTo>
                  <a:pt x="437387" y="762000"/>
                </a:lnTo>
                <a:lnTo>
                  <a:pt x="448055" y="736600"/>
                </a:lnTo>
                <a:lnTo>
                  <a:pt x="475487" y="673100"/>
                </a:lnTo>
                <a:lnTo>
                  <a:pt x="483108" y="660400"/>
                </a:lnTo>
                <a:lnTo>
                  <a:pt x="495299" y="622300"/>
                </a:lnTo>
                <a:lnTo>
                  <a:pt x="505967" y="596900"/>
                </a:lnTo>
                <a:lnTo>
                  <a:pt x="513587" y="558800"/>
                </a:lnTo>
                <a:lnTo>
                  <a:pt x="528828" y="495300"/>
                </a:lnTo>
                <a:lnTo>
                  <a:pt x="530352" y="469900"/>
                </a:lnTo>
                <a:lnTo>
                  <a:pt x="531876" y="457200"/>
                </a:lnTo>
                <a:lnTo>
                  <a:pt x="531876" y="431800"/>
                </a:lnTo>
                <a:lnTo>
                  <a:pt x="530352" y="393700"/>
                </a:lnTo>
                <a:lnTo>
                  <a:pt x="527304" y="368300"/>
                </a:lnTo>
                <a:lnTo>
                  <a:pt x="525779" y="342900"/>
                </a:lnTo>
                <a:lnTo>
                  <a:pt x="522731" y="304800"/>
                </a:lnTo>
                <a:lnTo>
                  <a:pt x="522731" y="241300"/>
                </a:lnTo>
                <a:lnTo>
                  <a:pt x="521208" y="215900"/>
                </a:lnTo>
                <a:lnTo>
                  <a:pt x="519684" y="177800"/>
                </a:lnTo>
                <a:lnTo>
                  <a:pt x="518159" y="152400"/>
                </a:lnTo>
                <a:lnTo>
                  <a:pt x="518159" y="76200"/>
                </a:lnTo>
                <a:lnTo>
                  <a:pt x="525779" y="12700"/>
                </a:lnTo>
                <a:lnTo>
                  <a:pt x="5288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67839" y="4566158"/>
            <a:ext cx="652780" cy="572135"/>
          </a:xfrm>
          <a:custGeom>
            <a:avLst/>
            <a:gdLst/>
            <a:ahLst/>
            <a:cxnLst/>
            <a:rect l="l" t="t" r="r" b="b"/>
            <a:pathLst>
              <a:path w="652780" h="572135">
                <a:moveTo>
                  <a:pt x="652272" y="0"/>
                </a:moveTo>
                <a:lnTo>
                  <a:pt x="588264" y="0"/>
                </a:lnTo>
                <a:lnTo>
                  <a:pt x="548640" y="25399"/>
                </a:lnTo>
                <a:lnTo>
                  <a:pt x="509016" y="38099"/>
                </a:lnTo>
                <a:lnTo>
                  <a:pt x="385572" y="114299"/>
                </a:lnTo>
                <a:lnTo>
                  <a:pt x="345948" y="139699"/>
                </a:lnTo>
                <a:lnTo>
                  <a:pt x="291084" y="190626"/>
                </a:lnTo>
                <a:lnTo>
                  <a:pt x="254508" y="228726"/>
                </a:lnTo>
                <a:lnTo>
                  <a:pt x="236220" y="241426"/>
                </a:lnTo>
                <a:lnTo>
                  <a:pt x="219456" y="266826"/>
                </a:lnTo>
                <a:lnTo>
                  <a:pt x="201168" y="292226"/>
                </a:lnTo>
                <a:lnTo>
                  <a:pt x="134112" y="368426"/>
                </a:lnTo>
                <a:lnTo>
                  <a:pt x="120396" y="393826"/>
                </a:lnTo>
                <a:lnTo>
                  <a:pt x="105156" y="406526"/>
                </a:lnTo>
                <a:lnTo>
                  <a:pt x="91440" y="431926"/>
                </a:lnTo>
                <a:lnTo>
                  <a:pt x="79248" y="444626"/>
                </a:lnTo>
                <a:lnTo>
                  <a:pt x="57912" y="482726"/>
                </a:lnTo>
                <a:lnTo>
                  <a:pt x="48768" y="495426"/>
                </a:lnTo>
                <a:lnTo>
                  <a:pt x="41148" y="495426"/>
                </a:lnTo>
                <a:lnTo>
                  <a:pt x="33528" y="508126"/>
                </a:lnTo>
                <a:lnTo>
                  <a:pt x="21336" y="520826"/>
                </a:lnTo>
                <a:lnTo>
                  <a:pt x="16764" y="533526"/>
                </a:lnTo>
                <a:lnTo>
                  <a:pt x="13716" y="533526"/>
                </a:lnTo>
                <a:lnTo>
                  <a:pt x="4572" y="558926"/>
                </a:lnTo>
                <a:lnTo>
                  <a:pt x="1524" y="558926"/>
                </a:lnTo>
                <a:lnTo>
                  <a:pt x="0" y="571626"/>
                </a:lnTo>
                <a:lnTo>
                  <a:pt x="27432" y="571626"/>
                </a:lnTo>
                <a:lnTo>
                  <a:pt x="32004" y="558926"/>
                </a:lnTo>
                <a:lnTo>
                  <a:pt x="35052" y="546226"/>
                </a:lnTo>
                <a:lnTo>
                  <a:pt x="38100" y="546226"/>
                </a:lnTo>
                <a:lnTo>
                  <a:pt x="47243" y="533526"/>
                </a:lnTo>
                <a:lnTo>
                  <a:pt x="53340" y="520826"/>
                </a:lnTo>
                <a:lnTo>
                  <a:pt x="60960" y="520826"/>
                </a:lnTo>
                <a:lnTo>
                  <a:pt x="68580" y="508126"/>
                </a:lnTo>
                <a:lnTo>
                  <a:pt x="77724" y="495426"/>
                </a:lnTo>
                <a:lnTo>
                  <a:pt x="88392" y="482726"/>
                </a:lnTo>
                <a:lnTo>
                  <a:pt x="100584" y="457326"/>
                </a:lnTo>
                <a:lnTo>
                  <a:pt x="112776" y="444626"/>
                </a:lnTo>
                <a:lnTo>
                  <a:pt x="126492" y="431926"/>
                </a:lnTo>
                <a:lnTo>
                  <a:pt x="140208" y="406526"/>
                </a:lnTo>
                <a:lnTo>
                  <a:pt x="155448" y="381126"/>
                </a:lnTo>
                <a:lnTo>
                  <a:pt x="170687" y="368426"/>
                </a:lnTo>
                <a:lnTo>
                  <a:pt x="220980" y="304926"/>
                </a:lnTo>
                <a:lnTo>
                  <a:pt x="237744" y="279526"/>
                </a:lnTo>
                <a:lnTo>
                  <a:pt x="256032" y="266826"/>
                </a:lnTo>
                <a:lnTo>
                  <a:pt x="274320" y="241426"/>
                </a:lnTo>
                <a:lnTo>
                  <a:pt x="291084" y="228726"/>
                </a:lnTo>
                <a:lnTo>
                  <a:pt x="309372" y="203326"/>
                </a:lnTo>
                <a:lnTo>
                  <a:pt x="342900" y="177926"/>
                </a:lnTo>
                <a:lnTo>
                  <a:pt x="361188" y="165226"/>
                </a:lnTo>
                <a:lnTo>
                  <a:pt x="480060" y="88899"/>
                </a:lnTo>
                <a:lnTo>
                  <a:pt x="521208" y="63499"/>
                </a:lnTo>
                <a:lnTo>
                  <a:pt x="560832" y="38099"/>
                </a:lnTo>
                <a:lnTo>
                  <a:pt x="598932" y="25399"/>
                </a:lnTo>
                <a:lnTo>
                  <a:pt x="635508" y="12699"/>
                </a:lnTo>
                <a:lnTo>
                  <a:pt x="6522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74392" y="4540758"/>
            <a:ext cx="121920" cy="25400"/>
          </a:xfrm>
          <a:custGeom>
            <a:avLst/>
            <a:gdLst/>
            <a:ahLst/>
            <a:cxnLst/>
            <a:rect l="l" t="t" r="r" b="b"/>
            <a:pathLst>
              <a:path w="121919" h="25400">
                <a:moveTo>
                  <a:pt x="121919" y="0"/>
                </a:moveTo>
                <a:lnTo>
                  <a:pt x="35051" y="0"/>
                </a:lnTo>
                <a:lnTo>
                  <a:pt x="18287" y="12699"/>
                </a:lnTo>
                <a:lnTo>
                  <a:pt x="0" y="25399"/>
                </a:lnTo>
                <a:lnTo>
                  <a:pt x="60959" y="25399"/>
                </a:lnTo>
                <a:lnTo>
                  <a:pt x="77724" y="12699"/>
                </a:lnTo>
                <a:lnTo>
                  <a:pt x="106680" y="12699"/>
                </a:lnTo>
                <a:lnTo>
                  <a:pt x="1219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27732" y="4534408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492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59735" y="4521708"/>
            <a:ext cx="173990" cy="0"/>
          </a:xfrm>
          <a:custGeom>
            <a:avLst/>
            <a:gdLst/>
            <a:ahLst/>
            <a:cxnLst/>
            <a:rect l="l" t="t" r="r" b="b"/>
            <a:pathLst>
              <a:path w="173989">
                <a:moveTo>
                  <a:pt x="0" y="0"/>
                </a:moveTo>
                <a:lnTo>
                  <a:pt x="173736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0695" y="4509008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5">
                <a:moveTo>
                  <a:pt x="0" y="0"/>
                </a:moveTo>
                <a:lnTo>
                  <a:pt x="185928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2135" y="4496308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47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82239" y="4483608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4">
                <a:moveTo>
                  <a:pt x="0" y="0"/>
                </a:moveTo>
                <a:lnTo>
                  <a:pt x="169037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63011" y="4451858"/>
            <a:ext cx="201295" cy="25400"/>
          </a:xfrm>
          <a:custGeom>
            <a:avLst/>
            <a:gdLst/>
            <a:ahLst/>
            <a:cxnLst/>
            <a:rect l="l" t="t" r="r" b="b"/>
            <a:pathLst>
              <a:path w="201294" h="25400">
                <a:moveTo>
                  <a:pt x="201040" y="0"/>
                </a:moveTo>
                <a:lnTo>
                  <a:pt x="83693" y="0"/>
                </a:lnTo>
                <a:lnTo>
                  <a:pt x="42671" y="12699"/>
                </a:lnTo>
                <a:lnTo>
                  <a:pt x="0" y="25399"/>
                </a:lnTo>
                <a:lnTo>
                  <a:pt x="108076" y="25399"/>
                </a:lnTo>
                <a:lnTo>
                  <a:pt x="147700" y="12699"/>
                </a:lnTo>
                <a:lnTo>
                  <a:pt x="184276" y="12699"/>
                </a:lnTo>
                <a:lnTo>
                  <a:pt x="2010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86329" y="4445508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203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39669" y="3740658"/>
            <a:ext cx="574675" cy="698500"/>
          </a:xfrm>
          <a:custGeom>
            <a:avLst/>
            <a:gdLst/>
            <a:ahLst/>
            <a:cxnLst/>
            <a:rect l="l" t="t" r="r" b="b"/>
            <a:pathLst>
              <a:path w="574675" h="698500">
                <a:moveTo>
                  <a:pt x="574547" y="0"/>
                </a:moveTo>
                <a:lnTo>
                  <a:pt x="530352" y="0"/>
                </a:lnTo>
                <a:lnTo>
                  <a:pt x="519683" y="12700"/>
                </a:lnTo>
                <a:lnTo>
                  <a:pt x="510540" y="25400"/>
                </a:lnTo>
                <a:lnTo>
                  <a:pt x="478535" y="63500"/>
                </a:lnTo>
                <a:lnTo>
                  <a:pt x="441959" y="101600"/>
                </a:lnTo>
                <a:lnTo>
                  <a:pt x="416052" y="139700"/>
                </a:lnTo>
                <a:lnTo>
                  <a:pt x="390144" y="165100"/>
                </a:lnTo>
                <a:lnTo>
                  <a:pt x="365759" y="203200"/>
                </a:lnTo>
                <a:lnTo>
                  <a:pt x="342900" y="241300"/>
                </a:lnTo>
                <a:lnTo>
                  <a:pt x="332231" y="254000"/>
                </a:lnTo>
                <a:lnTo>
                  <a:pt x="310895" y="292100"/>
                </a:lnTo>
                <a:lnTo>
                  <a:pt x="301751" y="304800"/>
                </a:lnTo>
                <a:lnTo>
                  <a:pt x="294131" y="330200"/>
                </a:lnTo>
                <a:lnTo>
                  <a:pt x="286512" y="342900"/>
                </a:lnTo>
                <a:lnTo>
                  <a:pt x="271272" y="393700"/>
                </a:lnTo>
                <a:lnTo>
                  <a:pt x="257556" y="431800"/>
                </a:lnTo>
                <a:lnTo>
                  <a:pt x="251460" y="457200"/>
                </a:lnTo>
                <a:lnTo>
                  <a:pt x="243839" y="469900"/>
                </a:lnTo>
                <a:lnTo>
                  <a:pt x="237744" y="495300"/>
                </a:lnTo>
                <a:lnTo>
                  <a:pt x="230124" y="508000"/>
                </a:lnTo>
                <a:lnTo>
                  <a:pt x="214883" y="546100"/>
                </a:lnTo>
                <a:lnTo>
                  <a:pt x="205739" y="558800"/>
                </a:lnTo>
                <a:lnTo>
                  <a:pt x="198119" y="571500"/>
                </a:lnTo>
                <a:lnTo>
                  <a:pt x="187451" y="584199"/>
                </a:lnTo>
                <a:lnTo>
                  <a:pt x="178307" y="596899"/>
                </a:lnTo>
                <a:lnTo>
                  <a:pt x="160019" y="609599"/>
                </a:lnTo>
                <a:lnTo>
                  <a:pt x="149351" y="622299"/>
                </a:lnTo>
                <a:lnTo>
                  <a:pt x="140207" y="634999"/>
                </a:lnTo>
                <a:lnTo>
                  <a:pt x="129539" y="634999"/>
                </a:lnTo>
                <a:lnTo>
                  <a:pt x="97536" y="660399"/>
                </a:lnTo>
                <a:lnTo>
                  <a:pt x="73151" y="673099"/>
                </a:lnTo>
                <a:lnTo>
                  <a:pt x="45719" y="673099"/>
                </a:lnTo>
                <a:lnTo>
                  <a:pt x="30480" y="685799"/>
                </a:lnTo>
                <a:lnTo>
                  <a:pt x="16763" y="685799"/>
                </a:lnTo>
                <a:lnTo>
                  <a:pt x="0" y="698499"/>
                </a:lnTo>
                <a:lnTo>
                  <a:pt x="82295" y="698499"/>
                </a:lnTo>
                <a:lnTo>
                  <a:pt x="108204" y="685799"/>
                </a:lnTo>
                <a:lnTo>
                  <a:pt x="131063" y="673099"/>
                </a:lnTo>
                <a:lnTo>
                  <a:pt x="143256" y="660399"/>
                </a:lnTo>
                <a:lnTo>
                  <a:pt x="153924" y="647699"/>
                </a:lnTo>
                <a:lnTo>
                  <a:pt x="166116" y="647699"/>
                </a:lnTo>
                <a:lnTo>
                  <a:pt x="187451" y="622299"/>
                </a:lnTo>
                <a:lnTo>
                  <a:pt x="196595" y="609599"/>
                </a:lnTo>
                <a:lnTo>
                  <a:pt x="217931" y="584199"/>
                </a:lnTo>
                <a:lnTo>
                  <a:pt x="236219" y="558800"/>
                </a:lnTo>
                <a:lnTo>
                  <a:pt x="245363" y="533400"/>
                </a:lnTo>
                <a:lnTo>
                  <a:pt x="260604" y="508000"/>
                </a:lnTo>
                <a:lnTo>
                  <a:pt x="275844" y="457200"/>
                </a:lnTo>
                <a:lnTo>
                  <a:pt x="281939" y="444500"/>
                </a:lnTo>
                <a:lnTo>
                  <a:pt x="295656" y="393700"/>
                </a:lnTo>
                <a:lnTo>
                  <a:pt x="310895" y="355600"/>
                </a:lnTo>
                <a:lnTo>
                  <a:pt x="318516" y="330200"/>
                </a:lnTo>
                <a:lnTo>
                  <a:pt x="333756" y="304800"/>
                </a:lnTo>
                <a:lnTo>
                  <a:pt x="342900" y="279400"/>
                </a:lnTo>
                <a:lnTo>
                  <a:pt x="364235" y="254000"/>
                </a:lnTo>
                <a:lnTo>
                  <a:pt x="387095" y="215900"/>
                </a:lnTo>
                <a:lnTo>
                  <a:pt x="411480" y="177800"/>
                </a:lnTo>
                <a:lnTo>
                  <a:pt x="435864" y="152400"/>
                </a:lnTo>
                <a:lnTo>
                  <a:pt x="461771" y="127000"/>
                </a:lnTo>
                <a:lnTo>
                  <a:pt x="486156" y="88900"/>
                </a:lnTo>
                <a:lnTo>
                  <a:pt x="496823" y="76200"/>
                </a:lnTo>
                <a:lnTo>
                  <a:pt x="509016" y="63500"/>
                </a:lnTo>
                <a:lnTo>
                  <a:pt x="519683" y="50800"/>
                </a:lnTo>
                <a:lnTo>
                  <a:pt x="528828" y="38100"/>
                </a:lnTo>
                <a:lnTo>
                  <a:pt x="556259" y="12700"/>
                </a:lnTo>
                <a:lnTo>
                  <a:pt x="5745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00857" y="1873504"/>
            <a:ext cx="820419" cy="1867535"/>
          </a:xfrm>
          <a:custGeom>
            <a:avLst/>
            <a:gdLst/>
            <a:ahLst/>
            <a:cxnLst/>
            <a:rect l="l" t="t" r="r" b="b"/>
            <a:pathLst>
              <a:path w="820420" h="1867535">
                <a:moveTo>
                  <a:pt x="819912" y="0"/>
                </a:moveTo>
                <a:lnTo>
                  <a:pt x="774191" y="0"/>
                </a:lnTo>
                <a:lnTo>
                  <a:pt x="762000" y="12700"/>
                </a:lnTo>
                <a:lnTo>
                  <a:pt x="748283" y="25400"/>
                </a:lnTo>
                <a:lnTo>
                  <a:pt x="719327" y="50800"/>
                </a:lnTo>
                <a:lnTo>
                  <a:pt x="702563" y="76200"/>
                </a:lnTo>
                <a:lnTo>
                  <a:pt x="687323" y="88900"/>
                </a:lnTo>
                <a:lnTo>
                  <a:pt x="653795" y="127000"/>
                </a:lnTo>
                <a:lnTo>
                  <a:pt x="569976" y="203200"/>
                </a:lnTo>
                <a:lnTo>
                  <a:pt x="553212" y="215900"/>
                </a:lnTo>
                <a:lnTo>
                  <a:pt x="539495" y="241300"/>
                </a:lnTo>
                <a:lnTo>
                  <a:pt x="525779" y="254000"/>
                </a:lnTo>
                <a:lnTo>
                  <a:pt x="512063" y="254000"/>
                </a:lnTo>
                <a:lnTo>
                  <a:pt x="498347" y="266700"/>
                </a:lnTo>
                <a:lnTo>
                  <a:pt x="486155" y="279400"/>
                </a:lnTo>
                <a:lnTo>
                  <a:pt x="472439" y="292100"/>
                </a:lnTo>
                <a:lnTo>
                  <a:pt x="460247" y="292100"/>
                </a:lnTo>
                <a:lnTo>
                  <a:pt x="446531" y="304800"/>
                </a:lnTo>
                <a:lnTo>
                  <a:pt x="397763" y="330200"/>
                </a:lnTo>
                <a:lnTo>
                  <a:pt x="374903" y="342900"/>
                </a:lnTo>
                <a:lnTo>
                  <a:pt x="365759" y="342900"/>
                </a:lnTo>
                <a:lnTo>
                  <a:pt x="355091" y="355600"/>
                </a:lnTo>
                <a:lnTo>
                  <a:pt x="336803" y="368300"/>
                </a:lnTo>
                <a:lnTo>
                  <a:pt x="329183" y="381127"/>
                </a:lnTo>
                <a:lnTo>
                  <a:pt x="316991" y="393827"/>
                </a:lnTo>
                <a:lnTo>
                  <a:pt x="312419" y="406527"/>
                </a:lnTo>
                <a:lnTo>
                  <a:pt x="306323" y="419227"/>
                </a:lnTo>
                <a:lnTo>
                  <a:pt x="303275" y="431927"/>
                </a:lnTo>
                <a:lnTo>
                  <a:pt x="298703" y="444627"/>
                </a:lnTo>
                <a:lnTo>
                  <a:pt x="295655" y="457327"/>
                </a:lnTo>
                <a:lnTo>
                  <a:pt x="294131" y="457327"/>
                </a:lnTo>
                <a:lnTo>
                  <a:pt x="289559" y="470027"/>
                </a:lnTo>
                <a:lnTo>
                  <a:pt x="286512" y="470027"/>
                </a:lnTo>
                <a:lnTo>
                  <a:pt x="274319" y="495427"/>
                </a:lnTo>
                <a:lnTo>
                  <a:pt x="265175" y="495427"/>
                </a:lnTo>
                <a:lnTo>
                  <a:pt x="256031" y="508127"/>
                </a:lnTo>
                <a:lnTo>
                  <a:pt x="234695" y="533527"/>
                </a:lnTo>
                <a:lnTo>
                  <a:pt x="220979" y="546227"/>
                </a:lnTo>
                <a:lnTo>
                  <a:pt x="208787" y="558927"/>
                </a:lnTo>
                <a:lnTo>
                  <a:pt x="140207" y="609727"/>
                </a:lnTo>
                <a:lnTo>
                  <a:pt x="94487" y="660527"/>
                </a:lnTo>
                <a:lnTo>
                  <a:pt x="64007" y="711327"/>
                </a:lnTo>
                <a:lnTo>
                  <a:pt x="59435" y="724027"/>
                </a:lnTo>
                <a:lnTo>
                  <a:pt x="48767" y="736727"/>
                </a:lnTo>
                <a:lnTo>
                  <a:pt x="41147" y="762127"/>
                </a:lnTo>
                <a:lnTo>
                  <a:pt x="28955" y="812927"/>
                </a:lnTo>
                <a:lnTo>
                  <a:pt x="27431" y="825627"/>
                </a:lnTo>
                <a:lnTo>
                  <a:pt x="24383" y="838327"/>
                </a:lnTo>
                <a:lnTo>
                  <a:pt x="21335" y="863727"/>
                </a:lnTo>
                <a:lnTo>
                  <a:pt x="18287" y="876427"/>
                </a:lnTo>
                <a:lnTo>
                  <a:pt x="16763" y="901827"/>
                </a:lnTo>
                <a:lnTo>
                  <a:pt x="10667" y="927227"/>
                </a:lnTo>
                <a:lnTo>
                  <a:pt x="3047" y="990727"/>
                </a:lnTo>
                <a:lnTo>
                  <a:pt x="1523" y="1016127"/>
                </a:lnTo>
                <a:lnTo>
                  <a:pt x="0" y="1028827"/>
                </a:lnTo>
                <a:lnTo>
                  <a:pt x="0" y="1066927"/>
                </a:lnTo>
                <a:lnTo>
                  <a:pt x="1523" y="1092327"/>
                </a:lnTo>
                <a:lnTo>
                  <a:pt x="4571" y="1117727"/>
                </a:lnTo>
                <a:lnTo>
                  <a:pt x="9143" y="1130427"/>
                </a:lnTo>
                <a:lnTo>
                  <a:pt x="21335" y="1168527"/>
                </a:lnTo>
                <a:lnTo>
                  <a:pt x="27431" y="1181227"/>
                </a:lnTo>
                <a:lnTo>
                  <a:pt x="32003" y="1193927"/>
                </a:lnTo>
                <a:lnTo>
                  <a:pt x="44195" y="1219327"/>
                </a:lnTo>
                <a:lnTo>
                  <a:pt x="74675" y="1257427"/>
                </a:lnTo>
                <a:lnTo>
                  <a:pt x="92963" y="1270127"/>
                </a:lnTo>
                <a:lnTo>
                  <a:pt x="111251" y="1295527"/>
                </a:lnTo>
                <a:lnTo>
                  <a:pt x="149351" y="1333627"/>
                </a:lnTo>
                <a:lnTo>
                  <a:pt x="169163" y="1346327"/>
                </a:lnTo>
                <a:lnTo>
                  <a:pt x="187451" y="1371727"/>
                </a:lnTo>
                <a:lnTo>
                  <a:pt x="205739" y="1384427"/>
                </a:lnTo>
                <a:lnTo>
                  <a:pt x="222503" y="1409827"/>
                </a:lnTo>
                <a:lnTo>
                  <a:pt x="237743" y="1422527"/>
                </a:lnTo>
                <a:lnTo>
                  <a:pt x="251459" y="1447927"/>
                </a:lnTo>
                <a:lnTo>
                  <a:pt x="263651" y="1460627"/>
                </a:lnTo>
                <a:lnTo>
                  <a:pt x="268223" y="1473327"/>
                </a:lnTo>
                <a:lnTo>
                  <a:pt x="271271" y="1473327"/>
                </a:lnTo>
                <a:lnTo>
                  <a:pt x="278891" y="1498727"/>
                </a:lnTo>
                <a:lnTo>
                  <a:pt x="283463" y="1511427"/>
                </a:lnTo>
                <a:lnTo>
                  <a:pt x="288035" y="1536827"/>
                </a:lnTo>
                <a:lnTo>
                  <a:pt x="294131" y="1574927"/>
                </a:lnTo>
                <a:lnTo>
                  <a:pt x="294131" y="1638554"/>
                </a:lnTo>
                <a:lnTo>
                  <a:pt x="291083" y="1676654"/>
                </a:lnTo>
                <a:lnTo>
                  <a:pt x="284988" y="1714754"/>
                </a:lnTo>
                <a:lnTo>
                  <a:pt x="278891" y="1740154"/>
                </a:lnTo>
                <a:lnTo>
                  <a:pt x="275843" y="1765554"/>
                </a:lnTo>
                <a:lnTo>
                  <a:pt x="271271" y="1778254"/>
                </a:lnTo>
                <a:lnTo>
                  <a:pt x="268223" y="1790954"/>
                </a:lnTo>
                <a:lnTo>
                  <a:pt x="263651" y="1790954"/>
                </a:lnTo>
                <a:lnTo>
                  <a:pt x="259079" y="1803654"/>
                </a:lnTo>
                <a:lnTo>
                  <a:pt x="252983" y="1816354"/>
                </a:lnTo>
                <a:lnTo>
                  <a:pt x="240791" y="1816354"/>
                </a:lnTo>
                <a:lnTo>
                  <a:pt x="225551" y="1829054"/>
                </a:lnTo>
                <a:lnTo>
                  <a:pt x="208787" y="1841754"/>
                </a:lnTo>
                <a:lnTo>
                  <a:pt x="199643" y="1854454"/>
                </a:lnTo>
                <a:lnTo>
                  <a:pt x="188975" y="1854454"/>
                </a:lnTo>
                <a:lnTo>
                  <a:pt x="179831" y="1867154"/>
                </a:lnTo>
                <a:lnTo>
                  <a:pt x="222503" y="1867154"/>
                </a:lnTo>
                <a:lnTo>
                  <a:pt x="256031" y="1841754"/>
                </a:lnTo>
                <a:lnTo>
                  <a:pt x="263651" y="1841754"/>
                </a:lnTo>
                <a:lnTo>
                  <a:pt x="278891" y="1816354"/>
                </a:lnTo>
                <a:lnTo>
                  <a:pt x="291083" y="1790954"/>
                </a:lnTo>
                <a:lnTo>
                  <a:pt x="300227" y="1765554"/>
                </a:lnTo>
                <a:lnTo>
                  <a:pt x="303275" y="1752854"/>
                </a:lnTo>
                <a:lnTo>
                  <a:pt x="307847" y="1740154"/>
                </a:lnTo>
                <a:lnTo>
                  <a:pt x="313943" y="1702054"/>
                </a:lnTo>
                <a:lnTo>
                  <a:pt x="315467" y="1676654"/>
                </a:lnTo>
                <a:lnTo>
                  <a:pt x="318515" y="1663954"/>
                </a:lnTo>
                <a:lnTo>
                  <a:pt x="320039" y="1638554"/>
                </a:lnTo>
                <a:lnTo>
                  <a:pt x="320039" y="1600327"/>
                </a:lnTo>
                <a:lnTo>
                  <a:pt x="316991" y="1549527"/>
                </a:lnTo>
                <a:lnTo>
                  <a:pt x="313943" y="1536827"/>
                </a:lnTo>
                <a:lnTo>
                  <a:pt x="309371" y="1511427"/>
                </a:lnTo>
                <a:lnTo>
                  <a:pt x="303275" y="1486027"/>
                </a:lnTo>
                <a:lnTo>
                  <a:pt x="295655" y="1473327"/>
                </a:lnTo>
                <a:lnTo>
                  <a:pt x="291083" y="1460627"/>
                </a:lnTo>
                <a:lnTo>
                  <a:pt x="284988" y="1447927"/>
                </a:lnTo>
                <a:lnTo>
                  <a:pt x="280415" y="1435227"/>
                </a:lnTo>
                <a:lnTo>
                  <a:pt x="272795" y="1435227"/>
                </a:lnTo>
                <a:lnTo>
                  <a:pt x="259079" y="1409827"/>
                </a:lnTo>
                <a:lnTo>
                  <a:pt x="242315" y="1384427"/>
                </a:lnTo>
                <a:lnTo>
                  <a:pt x="225551" y="1371727"/>
                </a:lnTo>
                <a:lnTo>
                  <a:pt x="205739" y="1346327"/>
                </a:lnTo>
                <a:lnTo>
                  <a:pt x="187451" y="1333627"/>
                </a:lnTo>
                <a:lnTo>
                  <a:pt x="167639" y="1308227"/>
                </a:lnTo>
                <a:lnTo>
                  <a:pt x="111251" y="1257427"/>
                </a:lnTo>
                <a:lnTo>
                  <a:pt x="94487" y="1232027"/>
                </a:lnTo>
                <a:lnTo>
                  <a:pt x="77723" y="1219327"/>
                </a:lnTo>
                <a:lnTo>
                  <a:pt x="53339" y="1181227"/>
                </a:lnTo>
                <a:lnTo>
                  <a:pt x="48767" y="1168527"/>
                </a:lnTo>
                <a:lnTo>
                  <a:pt x="45719" y="1168527"/>
                </a:lnTo>
                <a:lnTo>
                  <a:pt x="38100" y="1143127"/>
                </a:lnTo>
                <a:lnTo>
                  <a:pt x="33527" y="1130427"/>
                </a:lnTo>
                <a:lnTo>
                  <a:pt x="30479" y="1105027"/>
                </a:lnTo>
                <a:lnTo>
                  <a:pt x="27431" y="1092327"/>
                </a:lnTo>
                <a:lnTo>
                  <a:pt x="25907" y="1066927"/>
                </a:lnTo>
                <a:lnTo>
                  <a:pt x="25907" y="1028827"/>
                </a:lnTo>
                <a:lnTo>
                  <a:pt x="30479" y="978027"/>
                </a:lnTo>
                <a:lnTo>
                  <a:pt x="36575" y="939927"/>
                </a:lnTo>
                <a:lnTo>
                  <a:pt x="38100" y="914527"/>
                </a:lnTo>
                <a:lnTo>
                  <a:pt x="44195" y="889127"/>
                </a:lnTo>
                <a:lnTo>
                  <a:pt x="45719" y="863727"/>
                </a:lnTo>
                <a:lnTo>
                  <a:pt x="48767" y="851027"/>
                </a:lnTo>
                <a:lnTo>
                  <a:pt x="51815" y="825627"/>
                </a:lnTo>
                <a:lnTo>
                  <a:pt x="54863" y="812927"/>
                </a:lnTo>
                <a:lnTo>
                  <a:pt x="56387" y="800227"/>
                </a:lnTo>
                <a:lnTo>
                  <a:pt x="65531" y="774827"/>
                </a:lnTo>
                <a:lnTo>
                  <a:pt x="73151" y="749427"/>
                </a:lnTo>
                <a:lnTo>
                  <a:pt x="82295" y="736727"/>
                </a:lnTo>
                <a:lnTo>
                  <a:pt x="86867" y="724027"/>
                </a:lnTo>
                <a:lnTo>
                  <a:pt x="99059" y="698627"/>
                </a:lnTo>
                <a:lnTo>
                  <a:pt x="114300" y="673227"/>
                </a:lnTo>
                <a:lnTo>
                  <a:pt x="123443" y="673227"/>
                </a:lnTo>
                <a:lnTo>
                  <a:pt x="134112" y="660527"/>
                </a:lnTo>
                <a:lnTo>
                  <a:pt x="170687" y="622427"/>
                </a:lnTo>
                <a:lnTo>
                  <a:pt x="225551" y="571627"/>
                </a:lnTo>
                <a:lnTo>
                  <a:pt x="237743" y="558927"/>
                </a:lnTo>
                <a:lnTo>
                  <a:pt x="251459" y="546227"/>
                </a:lnTo>
                <a:lnTo>
                  <a:pt x="263651" y="546227"/>
                </a:lnTo>
                <a:lnTo>
                  <a:pt x="274319" y="533527"/>
                </a:lnTo>
                <a:lnTo>
                  <a:pt x="292607" y="508127"/>
                </a:lnTo>
                <a:lnTo>
                  <a:pt x="300227" y="495427"/>
                </a:lnTo>
                <a:lnTo>
                  <a:pt x="306323" y="482727"/>
                </a:lnTo>
                <a:lnTo>
                  <a:pt x="312419" y="482727"/>
                </a:lnTo>
                <a:lnTo>
                  <a:pt x="316991" y="470027"/>
                </a:lnTo>
                <a:lnTo>
                  <a:pt x="327659" y="444627"/>
                </a:lnTo>
                <a:lnTo>
                  <a:pt x="330707" y="419227"/>
                </a:lnTo>
                <a:lnTo>
                  <a:pt x="348995" y="393827"/>
                </a:lnTo>
                <a:lnTo>
                  <a:pt x="362712" y="381127"/>
                </a:lnTo>
                <a:lnTo>
                  <a:pt x="370331" y="368300"/>
                </a:lnTo>
                <a:lnTo>
                  <a:pt x="379475" y="368300"/>
                </a:lnTo>
                <a:lnTo>
                  <a:pt x="411479" y="355600"/>
                </a:lnTo>
                <a:lnTo>
                  <a:pt x="434339" y="330200"/>
                </a:lnTo>
                <a:lnTo>
                  <a:pt x="458723" y="317500"/>
                </a:lnTo>
                <a:lnTo>
                  <a:pt x="513588" y="292100"/>
                </a:lnTo>
                <a:lnTo>
                  <a:pt x="541019" y="266700"/>
                </a:lnTo>
                <a:lnTo>
                  <a:pt x="586739" y="228600"/>
                </a:lnTo>
                <a:lnTo>
                  <a:pt x="603503" y="215900"/>
                </a:lnTo>
                <a:lnTo>
                  <a:pt x="670559" y="139700"/>
                </a:lnTo>
                <a:lnTo>
                  <a:pt x="705612" y="101600"/>
                </a:lnTo>
                <a:lnTo>
                  <a:pt x="720851" y="88900"/>
                </a:lnTo>
                <a:lnTo>
                  <a:pt x="737615" y="76200"/>
                </a:lnTo>
                <a:lnTo>
                  <a:pt x="751331" y="63500"/>
                </a:lnTo>
                <a:lnTo>
                  <a:pt x="766571" y="50800"/>
                </a:lnTo>
                <a:lnTo>
                  <a:pt x="790955" y="25400"/>
                </a:lnTo>
                <a:lnTo>
                  <a:pt x="801623" y="12700"/>
                </a:lnTo>
                <a:lnTo>
                  <a:pt x="810767" y="12700"/>
                </a:lnTo>
                <a:lnTo>
                  <a:pt x="8199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87240" y="1860804"/>
            <a:ext cx="62865" cy="12700"/>
          </a:xfrm>
          <a:custGeom>
            <a:avLst/>
            <a:gdLst/>
            <a:ahLst/>
            <a:cxnLst/>
            <a:rect l="l" t="t" r="r" b="b"/>
            <a:pathLst>
              <a:path w="62864" h="12700">
                <a:moveTo>
                  <a:pt x="62484" y="0"/>
                </a:moveTo>
                <a:lnTo>
                  <a:pt x="10668" y="0"/>
                </a:lnTo>
                <a:lnTo>
                  <a:pt x="0" y="12700"/>
                </a:lnTo>
                <a:lnTo>
                  <a:pt x="51816" y="12700"/>
                </a:lnTo>
                <a:lnTo>
                  <a:pt x="6248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07053" y="1822704"/>
            <a:ext cx="121920" cy="38100"/>
          </a:xfrm>
          <a:custGeom>
            <a:avLst/>
            <a:gdLst/>
            <a:ahLst/>
            <a:cxnLst/>
            <a:rect l="l" t="t" r="r" b="b"/>
            <a:pathLst>
              <a:path w="121920" h="38100">
                <a:moveTo>
                  <a:pt x="121920" y="0"/>
                </a:moveTo>
                <a:lnTo>
                  <a:pt x="76200" y="0"/>
                </a:lnTo>
                <a:lnTo>
                  <a:pt x="60960" y="12700"/>
                </a:lnTo>
                <a:lnTo>
                  <a:pt x="36575" y="12700"/>
                </a:lnTo>
                <a:lnTo>
                  <a:pt x="22860" y="25400"/>
                </a:lnTo>
                <a:lnTo>
                  <a:pt x="15239" y="25400"/>
                </a:lnTo>
                <a:lnTo>
                  <a:pt x="0" y="38100"/>
                </a:lnTo>
                <a:lnTo>
                  <a:pt x="77724" y="38100"/>
                </a:lnTo>
                <a:lnTo>
                  <a:pt x="86868" y="25400"/>
                </a:lnTo>
                <a:lnTo>
                  <a:pt x="108204" y="12700"/>
                </a:lnTo>
                <a:lnTo>
                  <a:pt x="1219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2396" y="1632204"/>
            <a:ext cx="274320" cy="190500"/>
          </a:xfrm>
          <a:custGeom>
            <a:avLst/>
            <a:gdLst/>
            <a:ahLst/>
            <a:cxnLst/>
            <a:rect l="l" t="t" r="r" b="b"/>
            <a:pathLst>
              <a:path w="274320" h="190500">
                <a:moveTo>
                  <a:pt x="259079" y="0"/>
                </a:moveTo>
                <a:lnTo>
                  <a:pt x="249936" y="12700"/>
                </a:lnTo>
                <a:lnTo>
                  <a:pt x="239267" y="12700"/>
                </a:lnTo>
                <a:lnTo>
                  <a:pt x="225551" y="25400"/>
                </a:lnTo>
                <a:lnTo>
                  <a:pt x="195072" y="50800"/>
                </a:lnTo>
                <a:lnTo>
                  <a:pt x="178307" y="63500"/>
                </a:lnTo>
                <a:lnTo>
                  <a:pt x="68579" y="139700"/>
                </a:lnTo>
                <a:lnTo>
                  <a:pt x="51815" y="152400"/>
                </a:lnTo>
                <a:lnTo>
                  <a:pt x="36575" y="165100"/>
                </a:lnTo>
                <a:lnTo>
                  <a:pt x="22860" y="177800"/>
                </a:lnTo>
                <a:lnTo>
                  <a:pt x="10667" y="177800"/>
                </a:lnTo>
                <a:lnTo>
                  <a:pt x="0" y="190500"/>
                </a:lnTo>
                <a:lnTo>
                  <a:pt x="50291" y="190500"/>
                </a:lnTo>
                <a:lnTo>
                  <a:pt x="100583" y="152400"/>
                </a:lnTo>
                <a:lnTo>
                  <a:pt x="120395" y="139700"/>
                </a:lnTo>
                <a:lnTo>
                  <a:pt x="193548" y="76200"/>
                </a:lnTo>
                <a:lnTo>
                  <a:pt x="210312" y="76200"/>
                </a:lnTo>
                <a:lnTo>
                  <a:pt x="240791" y="50800"/>
                </a:lnTo>
                <a:lnTo>
                  <a:pt x="254507" y="38100"/>
                </a:lnTo>
                <a:lnTo>
                  <a:pt x="265175" y="25400"/>
                </a:lnTo>
                <a:lnTo>
                  <a:pt x="274319" y="25400"/>
                </a:lnTo>
                <a:lnTo>
                  <a:pt x="2590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25652" y="6568440"/>
            <a:ext cx="499872" cy="181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16508" y="6562343"/>
            <a:ext cx="514984" cy="191770"/>
          </a:xfrm>
          <a:custGeom>
            <a:avLst/>
            <a:gdLst/>
            <a:ahLst/>
            <a:cxnLst/>
            <a:rect l="l" t="t" r="r" b="b"/>
            <a:pathLst>
              <a:path w="514984" h="191770">
                <a:moveTo>
                  <a:pt x="514603" y="0"/>
                </a:moveTo>
                <a:lnTo>
                  <a:pt x="105054" y="0"/>
                </a:lnTo>
                <a:lnTo>
                  <a:pt x="0" y="191643"/>
                </a:lnTo>
                <a:lnTo>
                  <a:pt x="409575" y="191643"/>
                </a:lnTo>
                <a:lnTo>
                  <a:pt x="411225" y="188595"/>
                </a:lnTo>
                <a:lnTo>
                  <a:pt x="12179" y="188595"/>
                </a:lnTo>
                <a:lnTo>
                  <a:pt x="7607" y="181000"/>
                </a:lnTo>
                <a:lnTo>
                  <a:pt x="16306" y="181000"/>
                </a:lnTo>
                <a:lnTo>
                  <a:pt x="109486" y="9118"/>
                </a:lnTo>
                <a:lnTo>
                  <a:pt x="108102" y="9118"/>
                </a:lnTo>
                <a:lnTo>
                  <a:pt x="111137" y="6083"/>
                </a:lnTo>
                <a:lnTo>
                  <a:pt x="499998" y="6083"/>
                </a:lnTo>
                <a:lnTo>
                  <a:pt x="502411" y="1524"/>
                </a:lnTo>
                <a:lnTo>
                  <a:pt x="513714" y="1524"/>
                </a:lnTo>
                <a:lnTo>
                  <a:pt x="5146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4115" y="6743344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20">
                <a:moveTo>
                  <a:pt x="8699" y="0"/>
                </a:moveTo>
                <a:lnTo>
                  <a:pt x="0" y="0"/>
                </a:lnTo>
                <a:lnTo>
                  <a:pt x="4571" y="7594"/>
                </a:lnTo>
                <a:lnTo>
                  <a:pt x="86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8687" y="6747141"/>
            <a:ext cx="401955" cy="0"/>
          </a:xfrm>
          <a:custGeom>
            <a:avLst/>
            <a:gdLst/>
            <a:ahLst/>
            <a:cxnLst/>
            <a:rect l="l" t="t" r="r" b="b"/>
            <a:pathLst>
              <a:path w="401955">
                <a:moveTo>
                  <a:pt x="0" y="0"/>
                </a:moveTo>
                <a:lnTo>
                  <a:pt x="401586" y="0"/>
                </a:lnTo>
              </a:path>
            </a:pathLst>
          </a:custGeom>
          <a:ln w="7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19986" y="6563868"/>
            <a:ext cx="106172" cy="182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24610" y="6568426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35" y="0"/>
                </a:moveTo>
                <a:lnTo>
                  <a:pt x="0" y="3035"/>
                </a:lnTo>
                <a:lnTo>
                  <a:pt x="1384" y="3035"/>
                </a:lnTo>
                <a:lnTo>
                  <a:pt x="3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25994" y="6569944"/>
            <a:ext cx="390525" cy="0"/>
          </a:xfrm>
          <a:custGeom>
            <a:avLst/>
            <a:gdLst/>
            <a:ahLst/>
            <a:cxnLst/>
            <a:rect l="l" t="t" r="r" b="b"/>
            <a:pathLst>
              <a:path w="390525">
                <a:moveTo>
                  <a:pt x="0" y="0"/>
                </a:moveTo>
                <a:lnTo>
                  <a:pt x="3905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18919" y="6563868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30" h="7620">
                <a:moveTo>
                  <a:pt x="11303" y="0"/>
                </a:moveTo>
                <a:lnTo>
                  <a:pt x="0" y="0"/>
                </a:lnTo>
                <a:lnTo>
                  <a:pt x="4571" y="7594"/>
                </a:lnTo>
                <a:lnTo>
                  <a:pt x="7239" y="7594"/>
                </a:lnTo>
                <a:lnTo>
                  <a:pt x="113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19936" y="6561531"/>
            <a:ext cx="3041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alibri"/>
                <a:cs typeface="Calibri"/>
              </a:rPr>
              <a:t>C</a:t>
            </a:r>
            <a:r>
              <a:rPr sz="900" b="1" spc="-20" dirty="0">
                <a:latin typeface="Calibri"/>
                <a:cs typeface="Calibri"/>
              </a:rPr>
              <a:t>N</a:t>
            </a:r>
            <a:r>
              <a:rPr sz="900" b="1" spc="-5" dirty="0">
                <a:latin typeface="Calibri"/>
                <a:cs typeface="Calibri"/>
              </a:rPr>
              <a:t>D</a:t>
            </a:r>
            <a:r>
              <a:rPr sz="900" b="1" dirty="0">
                <a:latin typeface="Calibri"/>
                <a:cs typeface="Calibri"/>
              </a:rPr>
              <a:t>G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61744" y="5006340"/>
            <a:ext cx="126492" cy="129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40964" y="4187952"/>
            <a:ext cx="106680" cy="1021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35679" y="2235707"/>
            <a:ext cx="128015" cy="1295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452365" y="1480819"/>
            <a:ext cx="53149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C.d.Pescaia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393691" y="1589531"/>
            <a:ext cx="85344" cy="868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709542" y="2180336"/>
            <a:ext cx="26987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FF0000"/>
                </a:solidFill>
                <a:latin typeface="Times New Roman"/>
                <a:cs typeface="Times New Roman"/>
              </a:rPr>
              <a:t>Ol</a:t>
            </a:r>
            <a:r>
              <a:rPr sz="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800" b="1" dirty="0">
                <a:solidFill>
                  <a:srgbClr val="FF0000"/>
                </a:solidFill>
                <a:latin typeface="Times New Roman"/>
                <a:cs typeface="Times New Roman"/>
              </a:rPr>
              <a:t>ia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34944" y="4057014"/>
            <a:ext cx="29527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El</a:t>
            </a:r>
            <a:r>
              <a:rPr sz="800" b="1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Kala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473196" y="3153155"/>
            <a:ext cx="86867" cy="883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404484" y="1867280"/>
            <a:ext cx="1079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BE4F4D"/>
                </a:solidFill>
                <a:latin typeface="Calibri"/>
                <a:cs typeface="Calibri"/>
              </a:rPr>
              <a:t>•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19265" y="1853564"/>
            <a:ext cx="2649855" cy="81153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89400"/>
              </a:lnSpc>
              <a:spcBef>
                <a:spcPts val="280"/>
              </a:spcBef>
            </a:pPr>
            <a:r>
              <a:rPr sz="1400" b="1" dirty="0">
                <a:solidFill>
                  <a:srgbClr val="BE4F4D"/>
                </a:solidFill>
                <a:latin typeface="Calibri"/>
                <a:cs typeface="Calibri"/>
              </a:rPr>
              <a:t>Hassi </a:t>
            </a:r>
            <a:r>
              <a:rPr sz="1400" b="1" spc="-15" dirty="0">
                <a:solidFill>
                  <a:srgbClr val="BE4F4D"/>
                </a:solidFill>
                <a:latin typeface="Calibri"/>
                <a:cs typeface="Calibri"/>
              </a:rPr>
              <a:t>R’mel </a:t>
            </a:r>
            <a:r>
              <a:rPr sz="1400" b="1" dirty="0">
                <a:solidFill>
                  <a:srgbClr val="BE4F4D"/>
                </a:solidFill>
                <a:latin typeface="Calibri"/>
                <a:cs typeface="Calibri"/>
              </a:rPr>
              <a:t>- El </a:t>
            </a:r>
            <a:r>
              <a:rPr sz="1400" b="1" spc="-5" dirty="0">
                <a:solidFill>
                  <a:srgbClr val="BE4F4D"/>
                </a:solidFill>
                <a:latin typeface="Calibri"/>
                <a:cs typeface="Calibri"/>
              </a:rPr>
              <a:t>Kala Ouest</a:t>
            </a:r>
            <a:r>
              <a:rPr sz="1400" b="1" spc="-185" dirty="0">
                <a:solidFill>
                  <a:srgbClr val="BE4F4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BE4F4D"/>
                </a:solidFill>
                <a:latin typeface="Calibri"/>
                <a:cs typeface="Calibri"/>
              </a:rPr>
              <a:t>(onshore  </a:t>
            </a:r>
            <a:r>
              <a:rPr sz="1400" b="1" spc="-15" dirty="0">
                <a:solidFill>
                  <a:srgbClr val="BE4F4D"/>
                </a:solidFill>
                <a:latin typeface="Calibri"/>
                <a:cs typeface="Calibri"/>
              </a:rPr>
              <a:t>pipeline/Algérie): </a:t>
            </a:r>
            <a:r>
              <a:rPr sz="1400" b="1" spc="-10" dirty="0">
                <a:latin typeface="Calibri"/>
                <a:cs typeface="Calibri"/>
              </a:rPr>
              <a:t>Diamètre </a:t>
            </a:r>
            <a:r>
              <a:rPr sz="1400" b="1" dirty="0">
                <a:latin typeface="Calibri"/>
                <a:cs typeface="Calibri"/>
              </a:rPr>
              <a:t>: </a:t>
            </a:r>
            <a:r>
              <a:rPr sz="1400" b="1" spc="-5" dirty="0">
                <a:latin typeface="Calibri"/>
                <a:cs typeface="Calibri"/>
              </a:rPr>
              <a:t>48’’  Longueur </a:t>
            </a:r>
            <a:r>
              <a:rPr sz="1400" b="1" dirty="0">
                <a:latin typeface="Calibri"/>
                <a:cs typeface="Calibri"/>
              </a:rPr>
              <a:t>: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640km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00"/>
              </a:lnSpc>
            </a:pPr>
            <a:r>
              <a:rPr sz="1400" b="1" dirty="0">
                <a:latin typeface="Calibri"/>
                <a:cs typeface="Calibri"/>
              </a:rPr>
              <a:t>Une </a:t>
            </a:r>
            <a:r>
              <a:rPr sz="1400" b="1" spc="-10" dirty="0">
                <a:latin typeface="Calibri"/>
                <a:cs typeface="Calibri"/>
              </a:rPr>
              <a:t>station </a:t>
            </a:r>
            <a:r>
              <a:rPr sz="1400" b="1" dirty="0">
                <a:latin typeface="Calibri"/>
                <a:cs typeface="Calibri"/>
              </a:rPr>
              <a:t>à </a:t>
            </a:r>
            <a:r>
              <a:rPr sz="1400" b="1" spc="-5" dirty="0">
                <a:latin typeface="Calibri"/>
                <a:cs typeface="Calibri"/>
              </a:rPr>
              <a:t>El</a:t>
            </a:r>
            <a:r>
              <a:rPr sz="1400" b="1" spc="-2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Kala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409438" y="3005455"/>
            <a:ext cx="3614420" cy="1395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35" indent="-90170">
              <a:lnSpc>
                <a:spcPts val="1590"/>
              </a:lnSpc>
              <a:spcBef>
                <a:spcPts val="105"/>
              </a:spcBef>
              <a:buSzPct val="85714"/>
              <a:buFont typeface="Calibri"/>
              <a:buChar char="•"/>
              <a:tabLst>
                <a:tab pos="102870" algn="l"/>
              </a:tabLst>
            </a:pPr>
            <a:r>
              <a:rPr sz="1400" b="1" dirty="0">
                <a:solidFill>
                  <a:srgbClr val="BE4F4D"/>
                </a:solidFill>
                <a:latin typeface="Calibri"/>
                <a:cs typeface="Calibri"/>
              </a:rPr>
              <a:t>El</a:t>
            </a:r>
            <a:r>
              <a:rPr sz="1400" b="1" spc="-20" dirty="0">
                <a:solidFill>
                  <a:srgbClr val="BE4F4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BE4F4D"/>
                </a:solidFill>
                <a:latin typeface="Calibri"/>
                <a:cs typeface="Calibri"/>
              </a:rPr>
              <a:t>Kala</a:t>
            </a:r>
            <a:r>
              <a:rPr sz="1400" b="1" spc="-50" dirty="0">
                <a:solidFill>
                  <a:srgbClr val="BE4F4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E4F4D"/>
                </a:solidFill>
                <a:latin typeface="Calibri"/>
                <a:cs typeface="Calibri"/>
              </a:rPr>
              <a:t>-</a:t>
            </a:r>
            <a:r>
              <a:rPr sz="1400" b="1" spc="-15" dirty="0">
                <a:solidFill>
                  <a:srgbClr val="BE4F4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BE4F4D"/>
                </a:solidFill>
                <a:latin typeface="Calibri"/>
                <a:cs typeface="Calibri"/>
              </a:rPr>
              <a:t>Cagliari</a:t>
            </a:r>
            <a:r>
              <a:rPr sz="1400" b="1" spc="-50" dirty="0">
                <a:solidFill>
                  <a:srgbClr val="BE4F4D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BE4F4D"/>
                </a:solidFill>
                <a:latin typeface="Calibri"/>
                <a:cs typeface="Calibri"/>
              </a:rPr>
              <a:t>(offshore</a:t>
            </a:r>
            <a:r>
              <a:rPr sz="1400" b="1" spc="-60" dirty="0">
                <a:solidFill>
                  <a:srgbClr val="BE4F4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E4F4D"/>
                </a:solidFill>
                <a:latin typeface="Calibri"/>
                <a:cs typeface="Calibri"/>
              </a:rPr>
              <a:t>pipeline)</a:t>
            </a:r>
            <a:r>
              <a:rPr sz="1400" b="1" spc="-145" dirty="0">
                <a:solidFill>
                  <a:srgbClr val="BE4F4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E4F4D"/>
                </a:solidFill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927100">
              <a:lnSpc>
                <a:spcPts val="1550"/>
              </a:lnSpc>
            </a:pPr>
            <a:r>
              <a:rPr sz="1400" b="1" spc="-10" dirty="0">
                <a:latin typeface="Calibri"/>
                <a:cs typeface="Calibri"/>
              </a:rPr>
              <a:t>Diamètre </a:t>
            </a:r>
            <a:r>
              <a:rPr sz="1400" b="1" dirty="0">
                <a:latin typeface="Calibri"/>
                <a:cs typeface="Calibri"/>
              </a:rPr>
              <a:t>:</a:t>
            </a:r>
            <a:r>
              <a:rPr sz="1400" b="1" spc="-114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24’’</a:t>
            </a:r>
            <a:endParaRPr sz="1400">
              <a:latin typeface="Calibri"/>
              <a:cs typeface="Calibri"/>
            </a:endParaRPr>
          </a:p>
          <a:p>
            <a:pPr marL="927100" marR="803910">
              <a:lnSpc>
                <a:spcPts val="1500"/>
              </a:lnSpc>
              <a:spcBef>
                <a:spcPts val="155"/>
              </a:spcBef>
            </a:pPr>
            <a:r>
              <a:rPr sz="1400" b="1" dirty="0">
                <a:latin typeface="Calibri"/>
                <a:cs typeface="Calibri"/>
              </a:rPr>
              <a:t>Épaisseur </a:t>
            </a:r>
            <a:r>
              <a:rPr sz="1400" b="1" spc="-10" dirty="0">
                <a:latin typeface="Calibri"/>
                <a:cs typeface="Calibri"/>
              </a:rPr>
              <a:t>max. </a:t>
            </a:r>
            <a:r>
              <a:rPr sz="1400" b="1" dirty="0">
                <a:latin typeface="Calibri"/>
                <a:cs typeface="Calibri"/>
              </a:rPr>
              <a:t>: </a:t>
            </a:r>
            <a:r>
              <a:rPr sz="1400" b="1" spc="-5" dirty="0">
                <a:latin typeface="Calibri"/>
                <a:cs typeface="Calibri"/>
              </a:rPr>
              <a:t>31.8</a:t>
            </a:r>
            <a:r>
              <a:rPr sz="1400" b="1" spc="-1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mm  Longueur </a:t>
            </a:r>
            <a:r>
              <a:rPr sz="1400" b="1" dirty="0">
                <a:latin typeface="Calibri"/>
                <a:cs typeface="Calibri"/>
              </a:rPr>
              <a:t>: </a:t>
            </a:r>
            <a:r>
              <a:rPr sz="1400" b="1" spc="-5" dirty="0">
                <a:latin typeface="Calibri"/>
                <a:cs typeface="Calibri"/>
              </a:rPr>
              <a:t>310 </a:t>
            </a:r>
            <a:r>
              <a:rPr sz="1400" b="1" dirty="0">
                <a:latin typeface="Calibri"/>
                <a:cs typeface="Calibri"/>
              </a:rPr>
              <a:t>km  </a:t>
            </a:r>
            <a:r>
              <a:rPr sz="1400" b="1" spc="-10" dirty="0">
                <a:latin typeface="Calibri"/>
                <a:cs typeface="Calibri"/>
              </a:rPr>
              <a:t>Profondeur </a:t>
            </a:r>
            <a:r>
              <a:rPr sz="1400" b="1" dirty="0">
                <a:latin typeface="Calibri"/>
                <a:cs typeface="Calibri"/>
              </a:rPr>
              <a:t>: </a:t>
            </a:r>
            <a:r>
              <a:rPr sz="1400" b="1" spc="-5" dirty="0">
                <a:latin typeface="Calibri"/>
                <a:cs typeface="Calibri"/>
              </a:rPr>
              <a:t>1950 mètre  Pression </a:t>
            </a:r>
            <a:r>
              <a:rPr sz="1400" b="1" dirty="0">
                <a:latin typeface="Calibri"/>
                <a:cs typeface="Calibri"/>
              </a:rPr>
              <a:t>: </a:t>
            </a:r>
            <a:r>
              <a:rPr sz="1400" b="1" spc="-5" dirty="0">
                <a:latin typeface="Calibri"/>
                <a:cs typeface="Calibri"/>
              </a:rPr>
              <a:t>200</a:t>
            </a:r>
            <a:r>
              <a:rPr sz="1400" b="1" spc="-1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bars</a:t>
            </a:r>
            <a:endParaRPr sz="1400">
              <a:latin typeface="Calibri"/>
              <a:cs typeface="Calibri"/>
            </a:endParaRPr>
          </a:p>
          <a:p>
            <a:pPr marL="927100">
              <a:lnSpc>
                <a:spcPts val="1480"/>
              </a:lnSpc>
            </a:pPr>
            <a:r>
              <a:rPr sz="1400" b="1" dirty="0">
                <a:latin typeface="Calibri"/>
                <a:cs typeface="Calibri"/>
              </a:rPr>
              <a:t>Une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station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compression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à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El</a:t>
            </a:r>
            <a:r>
              <a:rPr sz="1400" b="1" spc="-1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Kala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09438" y="4643120"/>
            <a:ext cx="224409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0"/>
              </a:spcBef>
              <a:buSzPct val="85714"/>
              <a:buFont typeface="Calibri"/>
              <a:buChar char="•"/>
              <a:tabLst>
                <a:tab pos="102870" algn="l"/>
              </a:tabLst>
            </a:pPr>
            <a:r>
              <a:rPr sz="1400" b="1" spc="-5" dirty="0">
                <a:solidFill>
                  <a:srgbClr val="BE4F4D"/>
                </a:solidFill>
                <a:latin typeface="Calibri"/>
                <a:cs typeface="Calibri"/>
              </a:rPr>
              <a:t>Cagliari </a:t>
            </a:r>
            <a:r>
              <a:rPr sz="1400" b="1" dirty="0">
                <a:solidFill>
                  <a:srgbClr val="BE4F4D"/>
                </a:solidFill>
                <a:latin typeface="Calibri"/>
                <a:cs typeface="Calibri"/>
              </a:rPr>
              <a:t>- </a:t>
            </a:r>
            <a:r>
              <a:rPr sz="1400" b="1" spc="-5" dirty="0">
                <a:solidFill>
                  <a:srgbClr val="BE4F4D"/>
                </a:solidFill>
                <a:latin typeface="Calibri"/>
                <a:cs typeface="Calibri"/>
              </a:rPr>
              <a:t>Olbia (Sardaigne)</a:t>
            </a:r>
            <a:r>
              <a:rPr sz="1400" b="1" spc="-240" dirty="0">
                <a:solidFill>
                  <a:srgbClr val="BE4F4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E4F4D"/>
                </a:solidFill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927100" marR="508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Calibri"/>
                <a:cs typeface="Calibri"/>
              </a:rPr>
              <a:t>Diamètre </a:t>
            </a:r>
            <a:r>
              <a:rPr sz="1400" b="1" dirty="0">
                <a:latin typeface="Calibri"/>
                <a:cs typeface="Calibri"/>
              </a:rPr>
              <a:t>: </a:t>
            </a:r>
            <a:r>
              <a:rPr sz="1400" b="1" spc="-5" dirty="0">
                <a:latin typeface="Calibri"/>
                <a:cs typeface="Calibri"/>
              </a:rPr>
              <a:t>42’’  Longueur </a:t>
            </a:r>
            <a:r>
              <a:rPr sz="1400" b="1" dirty="0">
                <a:latin typeface="Calibri"/>
                <a:cs typeface="Calibri"/>
              </a:rPr>
              <a:t>:</a:t>
            </a:r>
            <a:r>
              <a:rPr sz="1400" b="1" spc="-2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300km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34710" y="5587746"/>
            <a:ext cx="1079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BE4F4D"/>
                </a:solidFill>
                <a:latin typeface="Calibri"/>
                <a:cs typeface="Calibri"/>
              </a:rPr>
              <a:t>•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349365" y="5574029"/>
            <a:ext cx="2642235" cy="13823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35305">
              <a:lnSpc>
                <a:spcPts val="1500"/>
              </a:lnSpc>
              <a:spcBef>
                <a:spcPts val="300"/>
              </a:spcBef>
            </a:pPr>
            <a:r>
              <a:rPr sz="1400" b="1" spc="-5" dirty="0">
                <a:solidFill>
                  <a:srgbClr val="BE4F4D"/>
                </a:solidFill>
                <a:latin typeface="Calibri"/>
                <a:cs typeface="Calibri"/>
              </a:rPr>
              <a:t>Olbia </a:t>
            </a:r>
            <a:r>
              <a:rPr sz="1400" b="1" dirty="0">
                <a:solidFill>
                  <a:srgbClr val="BE4F4D"/>
                </a:solidFill>
                <a:latin typeface="Calibri"/>
                <a:cs typeface="Calibri"/>
              </a:rPr>
              <a:t>- </a:t>
            </a:r>
            <a:r>
              <a:rPr sz="1400" b="1" spc="-10" dirty="0">
                <a:solidFill>
                  <a:srgbClr val="BE4F4D"/>
                </a:solidFill>
                <a:latin typeface="Calibri"/>
                <a:cs typeface="Calibri"/>
              </a:rPr>
              <a:t>C.d.Pescaia</a:t>
            </a:r>
            <a:r>
              <a:rPr sz="1400" b="1" spc="-110" dirty="0">
                <a:solidFill>
                  <a:srgbClr val="BE4F4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BE4F4D"/>
                </a:solidFill>
                <a:latin typeface="Calibri"/>
                <a:cs typeface="Calibri"/>
              </a:rPr>
              <a:t>(Offshore  </a:t>
            </a:r>
            <a:r>
              <a:rPr sz="1400" b="1" dirty="0">
                <a:solidFill>
                  <a:srgbClr val="BE4F4D"/>
                </a:solidFill>
                <a:latin typeface="Calibri"/>
                <a:cs typeface="Calibri"/>
              </a:rPr>
              <a:t>pipeline) : </a:t>
            </a:r>
            <a:r>
              <a:rPr sz="1400" b="1" spc="-10" dirty="0">
                <a:latin typeface="Calibri"/>
                <a:cs typeface="Calibri"/>
              </a:rPr>
              <a:t>Diamètre </a:t>
            </a:r>
            <a:r>
              <a:rPr sz="1400" b="1" dirty="0">
                <a:latin typeface="Calibri"/>
                <a:cs typeface="Calibri"/>
              </a:rPr>
              <a:t>: </a:t>
            </a:r>
            <a:r>
              <a:rPr sz="1400" b="1" spc="-5" dirty="0">
                <a:latin typeface="Calibri"/>
                <a:cs typeface="Calibri"/>
              </a:rPr>
              <a:t>22’’  </a:t>
            </a:r>
            <a:r>
              <a:rPr sz="1400" b="1" dirty="0">
                <a:latin typeface="Calibri"/>
                <a:cs typeface="Calibri"/>
              </a:rPr>
              <a:t>Epaisseur : </a:t>
            </a:r>
            <a:r>
              <a:rPr sz="1400" b="1" spc="-5" dirty="0">
                <a:latin typeface="Calibri"/>
                <a:cs typeface="Calibri"/>
              </a:rPr>
              <a:t>21.6mm  Longueur </a:t>
            </a:r>
            <a:r>
              <a:rPr sz="1400" b="1" dirty="0">
                <a:latin typeface="Calibri"/>
                <a:cs typeface="Calibri"/>
              </a:rPr>
              <a:t>: </a:t>
            </a:r>
            <a:r>
              <a:rPr sz="1400" b="1" spc="-5" dirty="0">
                <a:latin typeface="Calibri"/>
                <a:cs typeface="Calibri"/>
              </a:rPr>
              <a:t>220km  </a:t>
            </a:r>
            <a:r>
              <a:rPr sz="1400" b="1" spc="-10" dirty="0">
                <a:latin typeface="Calibri"/>
                <a:cs typeface="Calibri"/>
              </a:rPr>
              <a:t>Profondeur </a:t>
            </a:r>
            <a:r>
              <a:rPr sz="1400" b="1" dirty="0">
                <a:latin typeface="Calibri"/>
                <a:cs typeface="Calibri"/>
              </a:rPr>
              <a:t>: </a:t>
            </a:r>
            <a:r>
              <a:rPr sz="1400" b="1" spc="-5" dirty="0">
                <a:latin typeface="Calibri"/>
                <a:cs typeface="Calibri"/>
              </a:rPr>
              <a:t>900 </a:t>
            </a:r>
            <a:r>
              <a:rPr sz="1400" b="1" spc="-10" dirty="0">
                <a:latin typeface="Calibri"/>
                <a:cs typeface="Calibri"/>
              </a:rPr>
              <a:t>mètres  </a:t>
            </a:r>
            <a:r>
              <a:rPr sz="1400" b="1" spc="-5" dirty="0">
                <a:latin typeface="Calibri"/>
                <a:cs typeface="Calibri"/>
              </a:rPr>
              <a:t>Pression </a:t>
            </a:r>
            <a:r>
              <a:rPr sz="1400" b="1" dirty="0">
                <a:latin typeface="Calibri"/>
                <a:cs typeface="Calibri"/>
              </a:rPr>
              <a:t>: </a:t>
            </a:r>
            <a:r>
              <a:rPr sz="1400" b="1" spc="-5" dirty="0">
                <a:latin typeface="Calibri"/>
                <a:cs typeface="Calibri"/>
              </a:rPr>
              <a:t>190</a:t>
            </a:r>
            <a:r>
              <a:rPr sz="1400" b="1" spc="-1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bars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480"/>
              </a:lnSpc>
            </a:pPr>
            <a:r>
              <a:rPr sz="1400" b="1" dirty="0">
                <a:latin typeface="Calibri"/>
                <a:cs typeface="Calibri"/>
              </a:rPr>
              <a:t>Une </a:t>
            </a:r>
            <a:r>
              <a:rPr sz="1400" b="1" spc="-10" dirty="0">
                <a:latin typeface="Calibri"/>
                <a:cs typeface="Calibri"/>
              </a:rPr>
              <a:t>station </a:t>
            </a:r>
            <a:r>
              <a:rPr sz="1400" b="1" dirty="0">
                <a:latin typeface="Calibri"/>
                <a:cs typeface="Calibri"/>
              </a:rPr>
              <a:t>de </a:t>
            </a:r>
            <a:r>
              <a:rPr sz="1400" b="1" spc="-5" dirty="0">
                <a:latin typeface="Calibri"/>
                <a:cs typeface="Calibri"/>
              </a:rPr>
              <a:t>compression </a:t>
            </a:r>
            <a:r>
              <a:rPr sz="1400" b="1" dirty="0">
                <a:latin typeface="Calibri"/>
                <a:cs typeface="Calibri"/>
              </a:rPr>
              <a:t>à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Olbia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05855" y="169748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0" y="0"/>
                </a:lnTo>
                <a:lnTo>
                  <a:pt x="4572" y="4571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05855" y="108813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0" y="4572"/>
                </a:lnTo>
                <a:lnTo>
                  <a:pt x="4572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044565" y="1133043"/>
            <a:ext cx="2983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59535" algn="l"/>
              </a:tabLst>
            </a:pPr>
            <a:r>
              <a:rPr sz="2800" b="1" spc="-15" dirty="0">
                <a:solidFill>
                  <a:srgbClr val="FFC000"/>
                </a:solidFill>
                <a:latin typeface="Bookman Old Style"/>
                <a:cs typeface="Bookman Old Style"/>
              </a:rPr>
              <a:t>Projet	</a:t>
            </a:r>
            <a:r>
              <a:rPr sz="2800" b="1" spc="-5" dirty="0">
                <a:solidFill>
                  <a:srgbClr val="FFC000"/>
                </a:solidFill>
                <a:latin typeface="Bookman Old Style"/>
                <a:cs typeface="Bookman Old Style"/>
              </a:rPr>
              <a:t>G A L S</a:t>
            </a:r>
            <a:r>
              <a:rPr sz="2800" b="1" spc="-160" dirty="0">
                <a:solidFill>
                  <a:srgbClr val="FFC000"/>
                </a:solidFill>
                <a:latin typeface="Bookman Old Style"/>
                <a:cs typeface="Bookman Old Style"/>
              </a:rPr>
              <a:t> </a:t>
            </a:r>
            <a:r>
              <a:rPr sz="2800" b="1" spc="-5" dirty="0">
                <a:solidFill>
                  <a:srgbClr val="FFC000"/>
                </a:solidFill>
                <a:latin typeface="Bookman Old Style"/>
                <a:cs typeface="Bookman Old Style"/>
              </a:rPr>
              <a:t>I</a:t>
            </a:r>
            <a:endParaRPr sz="2800" dirty="0">
              <a:solidFill>
                <a:srgbClr val="FFC000"/>
              </a:solidFill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8986" y="814831"/>
            <a:ext cx="75793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5" dirty="0">
                <a:latin typeface="Calibri"/>
                <a:cs typeface="Calibri"/>
              </a:rPr>
              <a:t>Stations </a:t>
            </a:r>
            <a:r>
              <a:rPr b="0" spc="-5" dirty="0">
                <a:latin typeface="Calibri"/>
                <a:cs typeface="Calibri"/>
              </a:rPr>
              <a:t>de </a:t>
            </a:r>
            <a:r>
              <a:rPr b="0" spc="-25" dirty="0">
                <a:latin typeface="Calibri"/>
                <a:cs typeface="Calibri"/>
              </a:rPr>
              <a:t>Pompage </a:t>
            </a:r>
            <a:r>
              <a:rPr b="0" spc="-5" dirty="0">
                <a:latin typeface="Calibri"/>
                <a:cs typeface="Calibri"/>
              </a:rPr>
              <a:t>&amp;</a:t>
            </a:r>
            <a:r>
              <a:rPr b="0" spc="-13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Compression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353" y="1931873"/>
            <a:ext cx="7874000" cy="4131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Sonatrach </a:t>
            </a:r>
            <a:r>
              <a:rPr sz="3200" spc="-5" dirty="0">
                <a:latin typeface="Calibri"/>
                <a:cs typeface="Calibri"/>
              </a:rPr>
              <a:t>dispose </a:t>
            </a:r>
            <a:r>
              <a:rPr sz="3200" dirty="0">
                <a:latin typeface="Calibri"/>
                <a:cs typeface="Calibri"/>
              </a:rPr>
              <a:t>de 82 </a:t>
            </a:r>
            <a:r>
              <a:rPr sz="3200" spc="-40" dirty="0">
                <a:latin typeface="Calibri"/>
                <a:cs typeface="Calibri"/>
              </a:rPr>
              <a:t>stations </a:t>
            </a:r>
            <a:r>
              <a:rPr sz="3200" dirty="0">
                <a:latin typeface="Calibri"/>
                <a:cs typeface="Calibri"/>
              </a:rPr>
              <a:t>de </a:t>
            </a:r>
            <a:r>
              <a:rPr sz="3200" spc="-10" dirty="0">
                <a:latin typeface="Calibri"/>
                <a:cs typeface="Calibri"/>
              </a:rPr>
              <a:t>pompage  </a:t>
            </a:r>
            <a:r>
              <a:rPr sz="3200" spc="-15" dirty="0">
                <a:latin typeface="Calibri"/>
                <a:cs typeface="Calibri"/>
              </a:rPr>
              <a:t>et </a:t>
            </a:r>
            <a:r>
              <a:rPr sz="3200" spc="-5" dirty="0">
                <a:latin typeface="Calibri"/>
                <a:cs typeface="Calibri"/>
              </a:rPr>
              <a:t>de </a:t>
            </a:r>
            <a:r>
              <a:rPr sz="3200" spc="-20" dirty="0">
                <a:latin typeface="Calibri"/>
                <a:cs typeface="Calibri"/>
              </a:rPr>
              <a:t>compression </a:t>
            </a:r>
            <a:r>
              <a:rPr sz="3200" dirty="0">
                <a:latin typeface="Calibri"/>
                <a:cs typeface="Calibri"/>
              </a:rPr>
              <a:t>équipées </a:t>
            </a:r>
            <a:r>
              <a:rPr sz="3200" spc="-5" dirty="0">
                <a:latin typeface="Calibri"/>
                <a:cs typeface="Calibri"/>
              </a:rPr>
              <a:t>de plus de </a:t>
            </a:r>
            <a:r>
              <a:rPr sz="3200" dirty="0">
                <a:latin typeface="Calibri"/>
                <a:cs typeface="Calibri"/>
              </a:rPr>
              <a:t>290  machines </a:t>
            </a:r>
            <a:r>
              <a:rPr sz="3200" spc="-25" dirty="0">
                <a:latin typeface="Calibri"/>
                <a:cs typeface="Calibri"/>
              </a:rPr>
              <a:t>tournantes </a:t>
            </a:r>
            <a:r>
              <a:rPr sz="3200" spc="-5" dirty="0">
                <a:latin typeface="Calibri"/>
                <a:cs typeface="Calibri"/>
              </a:rPr>
              <a:t>principales d'une  puissance </a:t>
            </a:r>
            <a:r>
              <a:rPr sz="3200" spc="-35" dirty="0">
                <a:latin typeface="Calibri"/>
                <a:cs typeface="Calibri"/>
              </a:rPr>
              <a:t>totale </a:t>
            </a:r>
            <a:r>
              <a:rPr sz="3200" dirty="0">
                <a:latin typeface="Calibri"/>
                <a:cs typeface="Calibri"/>
              </a:rPr>
              <a:t>de </a:t>
            </a:r>
            <a:r>
              <a:rPr sz="3200" spc="-20" dirty="0">
                <a:latin typeface="Calibri"/>
                <a:cs typeface="Calibri"/>
              </a:rPr>
              <a:t>près </a:t>
            </a:r>
            <a:r>
              <a:rPr sz="3200" dirty="0">
                <a:latin typeface="Calibri"/>
                <a:cs typeface="Calibri"/>
              </a:rPr>
              <a:t>de 03 </a:t>
            </a:r>
            <a:r>
              <a:rPr sz="3200" spc="-5" dirty="0">
                <a:latin typeface="Calibri"/>
                <a:cs typeface="Calibri"/>
              </a:rPr>
              <a:t>millions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80" dirty="0">
                <a:latin typeface="Calibri"/>
                <a:cs typeface="Calibri"/>
              </a:rPr>
              <a:t>CV.</a:t>
            </a:r>
            <a:endParaRPr sz="3200" dirty="0">
              <a:latin typeface="Calibri"/>
              <a:cs typeface="Calibri"/>
            </a:endParaRPr>
          </a:p>
          <a:p>
            <a:pPr marL="355600" marR="24130" indent="-34290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45" dirty="0">
                <a:latin typeface="Calibri"/>
                <a:cs typeface="Calibri"/>
              </a:rPr>
              <a:t>Turbopompes </a:t>
            </a:r>
            <a:r>
              <a:rPr sz="3200" spc="-5" dirty="0">
                <a:latin typeface="Calibri"/>
                <a:cs typeface="Calibri"/>
              </a:rPr>
              <a:t>pour </a:t>
            </a:r>
            <a:r>
              <a:rPr sz="3200" dirty="0">
                <a:latin typeface="Calibri"/>
                <a:cs typeface="Calibri"/>
              </a:rPr>
              <a:t>les </a:t>
            </a:r>
            <a:r>
              <a:rPr sz="3200" spc="-20" dirty="0">
                <a:latin typeface="Calibri"/>
                <a:cs typeface="Calibri"/>
              </a:rPr>
              <a:t>canalisations </a:t>
            </a:r>
            <a:r>
              <a:rPr sz="3200" spc="-5" dirty="0">
                <a:latin typeface="Calibri"/>
                <a:cs typeface="Calibri"/>
              </a:rPr>
              <a:t>du </a:t>
            </a:r>
            <a:r>
              <a:rPr sz="3200" spc="-20" dirty="0">
                <a:latin typeface="Calibri"/>
                <a:cs typeface="Calibri"/>
              </a:rPr>
              <a:t>circuit  </a:t>
            </a:r>
            <a:r>
              <a:rPr sz="3200" spc="-5" dirty="0">
                <a:latin typeface="Calibri"/>
                <a:cs typeface="Calibri"/>
              </a:rPr>
              <a:t>des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Oléoducs</a:t>
            </a:r>
            <a:endParaRPr sz="3200" dirty="0">
              <a:latin typeface="Calibri"/>
              <a:cs typeface="Calibri"/>
            </a:endParaRPr>
          </a:p>
          <a:p>
            <a:pPr marL="355600" marR="184150" indent="-3429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45" dirty="0">
                <a:latin typeface="Calibri"/>
                <a:cs typeface="Calibri"/>
              </a:rPr>
              <a:t>Turbocompresseurs </a:t>
            </a:r>
            <a:r>
              <a:rPr sz="3200" spc="-5" dirty="0">
                <a:latin typeface="Calibri"/>
                <a:cs typeface="Calibri"/>
              </a:rPr>
              <a:t>pour </a:t>
            </a:r>
            <a:r>
              <a:rPr sz="3200" dirty="0">
                <a:latin typeface="Calibri"/>
                <a:cs typeface="Calibri"/>
              </a:rPr>
              <a:t>les </a:t>
            </a:r>
            <a:r>
              <a:rPr sz="3200" spc="-20" dirty="0">
                <a:latin typeface="Calibri"/>
                <a:cs typeface="Calibri"/>
              </a:rPr>
              <a:t>canalisations </a:t>
            </a:r>
            <a:r>
              <a:rPr sz="3200" spc="-5" dirty="0">
                <a:latin typeface="Calibri"/>
                <a:cs typeface="Calibri"/>
              </a:rPr>
              <a:t>du  </a:t>
            </a:r>
            <a:r>
              <a:rPr sz="3200" spc="-20" dirty="0">
                <a:latin typeface="Calibri"/>
                <a:cs typeface="Calibri"/>
              </a:rPr>
              <a:t>circuit </a:t>
            </a:r>
            <a:r>
              <a:rPr sz="3200" spc="-5" dirty="0">
                <a:latin typeface="Calibri"/>
                <a:cs typeface="Calibri"/>
              </a:rPr>
              <a:t>des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Gazoducs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6542" y="775843"/>
            <a:ext cx="707770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0" dirty="0">
                <a:latin typeface="Calibri"/>
                <a:cs typeface="Calibri"/>
              </a:rPr>
              <a:t>Station </a:t>
            </a:r>
            <a:r>
              <a:rPr sz="4400" b="0" spc="-5" dirty="0">
                <a:latin typeface="Calibri"/>
                <a:cs typeface="Calibri"/>
              </a:rPr>
              <a:t>de </a:t>
            </a:r>
            <a:r>
              <a:rPr sz="4400" b="0" spc="-10" dirty="0">
                <a:latin typeface="Calibri"/>
                <a:cs typeface="Calibri"/>
              </a:rPr>
              <a:t>Compression </a:t>
            </a:r>
            <a:r>
              <a:rPr sz="4400" b="0" dirty="0">
                <a:latin typeface="Calibri"/>
                <a:cs typeface="Calibri"/>
              </a:rPr>
              <a:t>du</a:t>
            </a:r>
            <a:r>
              <a:rPr sz="4400" b="0" spc="-160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Gaz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3351" y="1812035"/>
            <a:ext cx="7318248" cy="4134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17897" y="6318605"/>
            <a:ext cx="2477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GR-5 </a:t>
            </a:r>
            <a:r>
              <a:rPr sz="2800" spc="-15" dirty="0">
                <a:latin typeface="Calibri"/>
                <a:cs typeface="Calibri"/>
              </a:rPr>
              <a:t>Hassi-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Rmel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9122" y="775843"/>
            <a:ext cx="23558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5" dirty="0">
                <a:latin typeface="Calibri"/>
                <a:cs typeface="Calibri"/>
              </a:rPr>
              <a:t>Chapitre</a:t>
            </a:r>
            <a:r>
              <a:rPr sz="4400" b="0" spc="-130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II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8353" y="1608835"/>
            <a:ext cx="5742305" cy="14655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0" dirty="0">
                <a:latin typeface="Calibri"/>
                <a:cs typeface="Calibri"/>
              </a:rPr>
              <a:t>Introduction </a:t>
            </a:r>
            <a:r>
              <a:rPr sz="2400" b="1" dirty="0">
                <a:latin typeface="Calibri"/>
                <a:cs typeface="Calibri"/>
              </a:rPr>
              <a:t>au </a:t>
            </a:r>
            <a:r>
              <a:rPr sz="2400" b="1" spc="-5" dirty="0">
                <a:latin typeface="Calibri"/>
                <a:cs typeface="Calibri"/>
              </a:rPr>
              <a:t>Génie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procédés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0" dirty="0">
                <a:latin typeface="Calibri"/>
                <a:cs typeface="Calibri"/>
              </a:rPr>
              <a:t>Hydrocarbures </a:t>
            </a:r>
            <a:r>
              <a:rPr sz="2400" b="1" spc="-5" dirty="0">
                <a:latin typeface="Calibri"/>
                <a:cs typeface="Calibri"/>
              </a:rPr>
              <a:t>et </a:t>
            </a:r>
            <a:r>
              <a:rPr sz="2400" b="1" spc="-20" dirty="0">
                <a:latin typeface="Calibri"/>
                <a:cs typeface="Calibri"/>
              </a:rPr>
              <a:t>industrie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pétrochimiques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latin typeface="Calibri"/>
                <a:cs typeface="Calibri"/>
              </a:rPr>
              <a:t>Hygiène </a:t>
            </a:r>
            <a:r>
              <a:rPr sz="2400" b="1" spc="-20" dirty="0">
                <a:latin typeface="Calibri"/>
                <a:cs typeface="Calibri"/>
              </a:rPr>
              <a:t>sécurité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36108" y="5369052"/>
            <a:ext cx="3735324" cy="1652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34584" y="3294888"/>
            <a:ext cx="3736848" cy="2033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61032" y="5503164"/>
            <a:ext cx="1816608" cy="1444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0298" y="775843"/>
            <a:ext cx="64147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40" dirty="0">
                <a:latin typeface="Calibri"/>
                <a:cs typeface="Calibri"/>
              </a:rPr>
              <a:t>Transport </a:t>
            </a:r>
            <a:r>
              <a:rPr sz="4400" b="0" spc="-20" dirty="0">
                <a:latin typeface="Calibri"/>
                <a:cs typeface="Calibri"/>
              </a:rPr>
              <a:t>Par </a:t>
            </a:r>
            <a:r>
              <a:rPr sz="4400" b="0" spc="-40" dirty="0">
                <a:latin typeface="Calibri"/>
                <a:cs typeface="Calibri"/>
              </a:rPr>
              <a:t>Voie</a:t>
            </a:r>
            <a:r>
              <a:rPr sz="4400" b="0" spc="-180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Maritime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516" y="1979676"/>
            <a:ext cx="8610600" cy="400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772668" y="388366"/>
            <a:ext cx="9144000" cy="6820153"/>
            <a:chOff x="772668" y="388366"/>
            <a:chExt cx="9144000" cy="6820153"/>
          </a:xfrm>
        </p:grpSpPr>
        <p:sp>
          <p:nvSpPr>
            <p:cNvPr id="2" name="object 2"/>
            <p:cNvSpPr txBox="1"/>
            <p:nvPr/>
          </p:nvSpPr>
          <p:spPr>
            <a:xfrm>
              <a:off x="1321561" y="1993201"/>
              <a:ext cx="142875" cy="45465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3540"/>
                </a:lnSpc>
              </a:pPr>
              <a:r>
                <a:rPr sz="3200" dirty="0">
                  <a:latin typeface="Arial"/>
                  <a:cs typeface="Arial"/>
                </a:rPr>
                <a:t>•</a:t>
              </a:r>
              <a:endParaRPr sz="3200">
                <a:latin typeface="Arial"/>
                <a:cs typeface="Arial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772668" y="827531"/>
              <a:ext cx="9144000" cy="63809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5652" y="467867"/>
              <a:ext cx="501650" cy="214629"/>
            </a:xfrm>
            <a:custGeom>
              <a:avLst/>
              <a:gdLst/>
              <a:ahLst/>
              <a:cxnLst/>
              <a:rect l="l" t="t" r="r" b="b"/>
              <a:pathLst>
                <a:path w="501650" h="214629">
                  <a:moveTo>
                    <a:pt x="0" y="214502"/>
                  </a:moveTo>
                  <a:lnTo>
                    <a:pt x="501141" y="214502"/>
                  </a:lnTo>
                  <a:lnTo>
                    <a:pt x="501141" y="0"/>
                  </a:lnTo>
                  <a:lnTo>
                    <a:pt x="0" y="0"/>
                  </a:lnTo>
                  <a:lnTo>
                    <a:pt x="0" y="21450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1936" y="455675"/>
              <a:ext cx="530225" cy="240665"/>
            </a:xfrm>
            <a:custGeom>
              <a:avLst/>
              <a:gdLst/>
              <a:ahLst/>
              <a:cxnLst/>
              <a:rect l="l" t="t" r="r" b="b"/>
              <a:pathLst>
                <a:path w="530225" h="240665">
                  <a:moveTo>
                    <a:pt x="523747" y="0"/>
                  </a:moveTo>
                  <a:lnTo>
                    <a:pt x="6095" y="0"/>
                  </a:lnTo>
                  <a:lnTo>
                    <a:pt x="0" y="4571"/>
                  </a:lnTo>
                  <a:lnTo>
                    <a:pt x="0" y="234187"/>
                  </a:lnTo>
                  <a:lnTo>
                    <a:pt x="6095" y="240283"/>
                  </a:lnTo>
                  <a:lnTo>
                    <a:pt x="523747" y="240283"/>
                  </a:lnTo>
                  <a:lnTo>
                    <a:pt x="529844" y="234187"/>
                  </a:lnTo>
                  <a:lnTo>
                    <a:pt x="529844" y="228091"/>
                  </a:lnTo>
                  <a:lnTo>
                    <a:pt x="25882" y="228091"/>
                  </a:lnTo>
                  <a:lnTo>
                    <a:pt x="13703" y="214375"/>
                  </a:lnTo>
                  <a:lnTo>
                    <a:pt x="25882" y="214375"/>
                  </a:lnTo>
                  <a:lnTo>
                    <a:pt x="25882" y="24383"/>
                  </a:lnTo>
                  <a:lnTo>
                    <a:pt x="13703" y="24383"/>
                  </a:lnTo>
                  <a:lnTo>
                    <a:pt x="25882" y="12191"/>
                  </a:lnTo>
                  <a:lnTo>
                    <a:pt x="529844" y="12191"/>
                  </a:lnTo>
                  <a:lnTo>
                    <a:pt x="529844" y="4571"/>
                  </a:lnTo>
                  <a:lnTo>
                    <a:pt x="5237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7818" y="676924"/>
              <a:ext cx="478155" cy="0"/>
            </a:xfrm>
            <a:custGeom>
              <a:avLst/>
              <a:gdLst/>
              <a:ahLst/>
              <a:cxnLst/>
              <a:rect l="l" t="t" r="r" b="b"/>
              <a:pathLst>
                <a:path w="478155">
                  <a:moveTo>
                    <a:pt x="0" y="0"/>
                  </a:moveTo>
                  <a:lnTo>
                    <a:pt x="478078" y="0"/>
                  </a:lnTo>
                </a:path>
              </a:pathLst>
            </a:custGeom>
            <a:ln w="1368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15872" y="467867"/>
              <a:ext cx="26034" cy="215900"/>
            </a:xfrm>
            <a:custGeom>
              <a:avLst/>
              <a:gdLst/>
              <a:ahLst/>
              <a:cxnLst/>
              <a:rect l="l" t="t" r="r" b="b"/>
              <a:pathLst>
                <a:path w="26034" h="215900">
                  <a:moveTo>
                    <a:pt x="0" y="0"/>
                  </a:moveTo>
                  <a:lnTo>
                    <a:pt x="0" y="215900"/>
                  </a:lnTo>
                  <a:lnTo>
                    <a:pt x="12191" y="202184"/>
                  </a:lnTo>
                  <a:lnTo>
                    <a:pt x="25908" y="202184"/>
                  </a:lnTo>
                  <a:lnTo>
                    <a:pt x="25908" y="12192"/>
                  </a:lnTo>
                  <a:lnTo>
                    <a:pt x="12191" y="12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15872" y="670051"/>
              <a:ext cx="26034" cy="13970"/>
            </a:xfrm>
            <a:custGeom>
              <a:avLst/>
              <a:gdLst/>
              <a:ahLst/>
              <a:cxnLst/>
              <a:rect l="l" t="t" r="r" b="b"/>
              <a:pathLst>
                <a:path w="26034" h="13970">
                  <a:moveTo>
                    <a:pt x="25908" y="0"/>
                  </a:moveTo>
                  <a:lnTo>
                    <a:pt x="12191" y="0"/>
                  </a:lnTo>
                  <a:lnTo>
                    <a:pt x="0" y="13715"/>
                  </a:lnTo>
                  <a:lnTo>
                    <a:pt x="25908" y="13715"/>
                  </a:lnTo>
                  <a:lnTo>
                    <a:pt x="2590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7818" y="473976"/>
              <a:ext cx="478155" cy="0"/>
            </a:xfrm>
            <a:custGeom>
              <a:avLst/>
              <a:gdLst/>
              <a:ahLst/>
              <a:cxnLst/>
              <a:rect l="l" t="t" r="r" b="b"/>
              <a:pathLst>
                <a:path w="478155">
                  <a:moveTo>
                    <a:pt x="0" y="0"/>
                  </a:moveTo>
                  <a:lnTo>
                    <a:pt x="478078" y="0"/>
                  </a:lnTo>
                </a:path>
              </a:pathLst>
            </a:custGeom>
            <a:ln w="121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15872" y="467867"/>
              <a:ext cx="26034" cy="12700"/>
            </a:xfrm>
            <a:custGeom>
              <a:avLst/>
              <a:gdLst/>
              <a:ahLst/>
              <a:cxnLst/>
              <a:rect l="l" t="t" r="r" b="b"/>
              <a:pathLst>
                <a:path w="26034" h="12700">
                  <a:moveTo>
                    <a:pt x="25908" y="0"/>
                  </a:moveTo>
                  <a:lnTo>
                    <a:pt x="0" y="0"/>
                  </a:lnTo>
                  <a:lnTo>
                    <a:pt x="12191" y="12192"/>
                  </a:lnTo>
                  <a:lnTo>
                    <a:pt x="25908" y="12192"/>
                  </a:lnTo>
                  <a:lnTo>
                    <a:pt x="2590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13532" y="467867"/>
              <a:ext cx="501650" cy="214629"/>
            </a:xfrm>
            <a:custGeom>
              <a:avLst/>
              <a:gdLst/>
              <a:ahLst/>
              <a:cxnLst/>
              <a:rect l="l" t="t" r="r" b="b"/>
              <a:pathLst>
                <a:path w="501650" h="214629">
                  <a:moveTo>
                    <a:pt x="0" y="214502"/>
                  </a:moveTo>
                  <a:lnTo>
                    <a:pt x="501142" y="214502"/>
                  </a:lnTo>
                  <a:lnTo>
                    <a:pt x="501142" y="0"/>
                  </a:lnTo>
                  <a:lnTo>
                    <a:pt x="0" y="0"/>
                  </a:lnTo>
                  <a:lnTo>
                    <a:pt x="0" y="214502"/>
                  </a:lnTo>
                  <a:close/>
                </a:path>
              </a:pathLst>
            </a:custGeom>
            <a:solidFill>
              <a:srgbClr val="00A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99816" y="455675"/>
              <a:ext cx="530225" cy="240665"/>
            </a:xfrm>
            <a:custGeom>
              <a:avLst/>
              <a:gdLst/>
              <a:ahLst/>
              <a:cxnLst/>
              <a:rect l="l" t="t" r="r" b="b"/>
              <a:pathLst>
                <a:path w="530225" h="240665">
                  <a:moveTo>
                    <a:pt x="523747" y="0"/>
                  </a:moveTo>
                  <a:lnTo>
                    <a:pt x="6095" y="0"/>
                  </a:lnTo>
                  <a:lnTo>
                    <a:pt x="0" y="4571"/>
                  </a:lnTo>
                  <a:lnTo>
                    <a:pt x="0" y="234187"/>
                  </a:lnTo>
                  <a:lnTo>
                    <a:pt x="6095" y="240283"/>
                  </a:lnTo>
                  <a:lnTo>
                    <a:pt x="523747" y="240283"/>
                  </a:lnTo>
                  <a:lnTo>
                    <a:pt x="529844" y="234187"/>
                  </a:lnTo>
                  <a:lnTo>
                    <a:pt x="529844" y="228091"/>
                  </a:lnTo>
                  <a:lnTo>
                    <a:pt x="25907" y="228091"/>
                  </a:lnTo>
                  <a:lnTo>
                    <a:pt x="13715" y="214375"/>
                  </a:lnTo>
                  <a:lnTo>
                    <a:pt x="25907" y="214375"/>
                  </a:lnTo>
                  <a:lnTo>
                    <a:pt x="25907" y="24383"/>
                  </a:lnTo>
                  <a:lnTo>
                    <a:pt x="13715" y="24383"/>
                  </a:lnTo>
                  <a:lnTo>
                    <a:pt x="25907" y="12191"/>
                  </a:lnTo>
                  <a:lnTo>
                    <a:pt x="529844" y="12191"/>
                  </a:lnTo>
                  <a:lnTo>
                    <a:pt x="529844" y="4571"/>
                  </a:lnTo>
                  <a:lnTo>
                    <a:pt x="523747" y="0"/>
                  </a:lnTo>
                  <a:close/>
                </a:path>
              </a:pathLst>
            </a:custGeom>
            <a:solidFill>
              <a:srgbClr val="00A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25723" y="676924"/>
              <a:ext cx="478155" cy="0"/>
            </a:xfrm>
            <a:custGeom>
              <a:avLst/>
              <a:gdLst/>
              <a:ahLst/>
              <a:cxnLst/>
              <a:rect l="l" t="t" r="r" b="b"/>
              <a:pathLst>
                <a:path w="478154">
                  <a:moveTo>
                    <a:pt x="0" y="0"/>
                  </a:moveTo>
                  <a:lnTo>
                    <a:pt x="478078" y="0"/>
                  </a:lnTo>
                </a:path>
              </a:pathLst>
            </a:custGeom>
            <a:ln w="13686">
              <a:solidFill>
                <a:srgbClr val="00AE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03752" y="467867"/>
              <a:ext cx="26034" cy="215900"/>
            </a:xfrm>
            <a:custGeom>
              <a:avLst/>
              <a:gdLst/>
              <a:ahLst/>
              <a:cxnLst/>
              <a:rect l="l" t="t" r="r" b="b"/>
              <a:pathLst>
                <a:path w="26035" h="215900">
                  <a:moveTo>
                    <a:pt x="0" y="0"/>
                  </a:moveTo>
                  <a:lnTo>
                    <a:pt x="0" y="215900"/>
                  </a:lnTo>
                  <a:lnTo>
                    <a:pt x="12192" y="202184"/>
                  </a:lnTo>
                  <a:lnTo>
                    <a:pt x="25908" y="202184"/>
                  </a:lnTo>
                  <a:lnTo>
                    <a:pt x="25908" y="12192"/>
                  </a:lnTo>
                  <a:lnTo>
                    <a:pt x="12192" y="12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03752" y="670051"/>
              <a:ext cx="26034" cy="13970"/>
            </a:xfrm>
            <a:custGeom>
              <a:avLst/>
              <a:gdLst/>
              <a:ahLst/>
              <a:cxnLst/>
              <a:rect l="l" t="t" r="r" b="b"/>
              <a:pathLst>
                <a:path w="26035" h="13970">
                  <a:moveTo>
                    <a:pt x="25908" y="0"/>
                  </a:moveTo>
                  <a:lnTo>
                    <a:pt x="12192" y="0"/>
                  </a:lnTo>
                  <a:lnTo>
                    <a:pt x="0" y="13715"/>
                  </a:lnTo>
                  <a:lnTo>
                    <a:pt x="25908" y="13715"/>
                  </a:lnTo>
                  <a:lnTo>
                    <a:pt x="25908" y="0"/>
                  </a:lnTo>
                  <a:close/>
                </a:path>
              </a:pathLst>
            </a:custGeom>
            <a:solidFill>
              <a:srgbClr val="00A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25723" y="473976"/>
              <a:ext cx="478155" cy="0"/>
            </a:xfrm>
            <a:custGeom>
              <a:avLst/>
              <a:gdLst/>
              <a:ahLst/>
              <a:cxnLst/>
              <a:rect l="l" t="t" r="r" b="b"/>
              <a:pathLst>
                <a:path w="478154">
                  <a:moveTo>
                    <a:pt x="0" y="0"/>
                  </a:moveTo>
                  <a:lnTo>
                    <a:pt x="478078" y="0"/>
                  </a:lnTo>
                </a:path>
              </a:pathLst>
            </a:custGeom>
            <a:ln w="12166">
              <a:solidFill>
                <a:srgbClr val="00AE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03752" y="467867"/>
              <a:ext cx="26034" cy="12700"/>
            </a:xfrm>
            <a:custGeom>
              <a:avLst/>
              <a:gdLst/>
              <a:ahLst/>
              <a:cxnLst/>
              <a:rect l="l" t="t" r="r" b="b"/>
              <a:pathLst>
                <a:path w="26035" h="12700">
                  <a:moveTo>
                    <a:pt x="25908" y="0"/>
                  </a:moveTo>
                  <a:lnTo>
                    <a:pt x="0" y="0"/>
                  </a:lnTo>
                  <a:lnTo>
                    <a:pt x="12192" y="12192"/>
                  </a:lnTo>
                  <a:lnTo>
                    <a:pt x="25908" y="12192"/>
                  </a:lnTo>
                  <a:lnTo>
                    <a:pt x="25908" y="0"/>
                  </a:lnTo>
                  <a:close/>
                </a:path>
              </a:pathLst>
            </a:custGeom>
            <a:solidFill>
              <a:srgbClr val="00A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1578355" y="388366"/>
              <a:ext cx="37020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latin typeface="Calibri"/>
                  <a:cs typeface="Calibri"/>
                </a:rPr>
                <a:t>Gaz</a:t>
              </a: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3702811" y="397891"/>
              <a:ext cx="67754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spc="-90" dirty="0">
                  <a:latin typeface="Calibri"/>
                  <a:cs typeface="Calibri"/>
                </a:rPr>
                <a:t>P</a:t>
              </a:r>
              <a:r>
                <a:rPr sz="1800" spc="-20" dirty="0">
                  <a:latin typeface="Calibri"/>
                  <a:cs typeface="Calibri"/>
                </a:rPr>
                <a:t>é</a:t>
              </a:r>
              <a:r>
                <a:rPr sz="1800" spc="-5" dirty="0">
                  <a:latin typeface="Calibri"/>
                  <a:cs typeface="Calibri"/>
                </a:rPr>
                <a:t>t</a:t>
              </a:r>
              <a:r>
                <a:rPr sz="1800" spc="-65" dirty="0">
                  <a:latin typeface="Calibri"/>
                  <a:cs typeface="Calibri"/>
                </a:rPr>
                <a:t>r</a:t>
              </a:r>
              <a:r>
                <a:rPr sz="1800" dirty="0">
                  <a:latin typeface="Calibri"/>
                  <a:cs typeface="Calibri"/>
                </a:rPr>
                <a:t>o</a:t>
              </a:r>
              <a:r>
                <a:rPr sz="1800" spc="-10" dirty="0">
                  <a:latin typeface="Calibri"/>
                  <a:cs typeface="Calibri"/>
                </a:rPr>
                <a:t>l</a:t>
              </a:r>
              <a:r>
                <a:rPr sz="1800" dirty="0">
                  <a:latin typeface="Calibri"/>
                  <a:cs typeface="Calibri"/>
                </a:rPr>
                <a:t>e</a:t>
              </a:r>
              <a:endParaRPr sz="18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8415" y="775843"/>
            <a:ext cx="30143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latin typeface="Calibri"/>
                <a:cs typeface="Calibri"/>
              </a:rPr>
              <a:t>La</a:t>
            </a:r>
            <a:r>
              <a:rPr sz="4400" b="0" spc="-130" dirty="0">
                <a:latin typeface="Calibri"/>
                <a:cs typeface="Calibri"/>
              </a:rPr>
              <a:t> </a:t>
            </a:r>
            <a:r>
              <a:rPr sz="4400" b="0" spc="-15" dirty="0">
                <a:latin typeface="Calibri"/>
                <a:cs typeface="Calibri"/>
              </a:rPr>
              <a:t>distillation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8353" y="1829180"/>
            <a:ext cx="8082915" cy="4857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20" dirty="0">
                <a:latin typeface="Calibri"/>
                <a:cs typeface="Calibri"/>
              </a:rPr>
              <a:t>distillation </a:t>
            </a:r>
            <a:r>
              <a:rPr sz="2400" b="1" spc="-10" dirty="0">
                <a:latin typeface="Calibri"/>
                <a:cs typeface="Calibri"/>
              </a:rPr>
              <a:t>atmosphérique </a:t>
            </a:r>
            <a:r>
              <a:rPr sz="2400" spc="-5" dirty="0">
                <a:latin typeface="Calibri"/>
                <a:cs typeface="Calibri"/>
              </a:rPr>
              <a:t>du </a:t>
            </a:r>
            <a:r>
              <a:rPr sz="2400" spc="-25" dirty="0">
                <a:latin typeface="Calibri"/>
                <a:cs typeface="Calibri"/>
              </a:rPr>
              <a:t>pétrole </a:t>
            </a:r>
            <a:r>
              <a:rPr sz="2400" spc="-5" dirty="0">
                <a:latin typeface="Calibri"/>
                <a:cs typeface="Calibri"/>
              </a:rPr>
              <a:t>brut, </a:t>
            </a:r>
            <a:r>
              <a:rPr sz="2400" dirty="0">
                <a:latin typeface="Calibri"/>
                <a:cs typeface="Calibri"/>
              </a:rPr>
              <a:t>à </a:t>
            </a:r>
            <a:r>
              <a:rPr sz="2400" spc="-5" dirty="0">
                <a:latin typeface="Calibri"/>
                <a:cs typeface="Calibri"/>
              </a:rPr>
              <a:t>une </a:t>
            </a:r>
            <a:r>
              <a:rPr sz="2400" spc="-20" dirty="0">
                <a:latin typeface="Calibri"/>
                <a:cs typeface="Calibri"/>
              </a:rPr>
              <a:t>pression  proche </a:t>
            </a:r>
            <a:r>
              <a:rPr sz="2400" spc="-5" dirty="0">
                <a:latin typeface="Calibri"/>
                <a:cs typeface="Calibri"/>
              </a:rPr>
              <a:t>de celle de </a:t>
            </a:r>
            <a:r>
              <a:rPr sz="2400" spc="-15" dirty="0">
                <a:latin typeface="Calibri"/>
                <a:cs typeface="Calibri"/>
              </a:rPr>
              <a:t>l'air ambiant, </a:t>
            </a:r>
            <a:r>
              <a:rPr sz="2400" dirty="0">
                <a:latin typeface="Calibri"/>
                <a:cs typeface="Calibri"/>
              </a:rPr>
              <a:t>le </a:t>
            </a:r>
            <a:r>
              <a:rPr sz="2400" spc="-15" dirty="0">
                <a:latin typeface="Calibri"/>
                <a:cs typeface="Calibri"/>
              </a:rPr>
              <a:t>sépare </a:t>
            </a:r>
            <a:r>
              <a:rPr sz="2400" spc="5" dirty="0">
                <a:latin typeface="Calibri"/>
                <a:cs typeface="Calibri"/>
              </a:rPr>
              <a:t>en </a:t>
            </a:r>
            <a:r>
              <a:rPr sz="2400" spc="-35" dirty="0">
                <a:latin typeface="Calibri"/>
                <a:cs typeface="Calibri"/>
              </a:rPr>
              <a:t>différentes  </a:t>
            </a:r>
            <a:r>
              <a:rPr sz="2400" spc="-15" dirty="0">
                <a:latin typeface="Calibri"/>
                <a:cs typeface="Calibri"/>
              </a:rPr>
              <a:t>coupes </a:t>
            </a:r>
            <a:r>
              <a:rPr sz="2400" spc="-20" dirty="0">
                <a:latin typeface="Calibri"/>
                <a:cs typeface="Calibri"/>
              </a:rPr>
              <a:t>pétrolières. </a:t>
            </a:r>
            <a:r>
              <a:rPr sz="2400" spc="-5" dirty="0">
                <a:latin typeface="Calibri"/>
                <a:cs typeface="Calibri"/>
              </a:rPr>
              <a:t>Sous </a:t>
            </a:r>
            <a:r>
              <a:rPr sz="2400" spc="-35" dirty="0">
                <a:latin typeface="Calibri"/>
                <a:cs typeface="Calibri"/>
              </a:rPr>
              <a:t>l'effet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la </a:t>
            </a:r>
            <a:r>
              <a:rPr sz="2400" spc="-55" dirty="0">
                <a:latin typeface="Calibri"/>
                <a:cs typeface="Calibri"/>
              </a:rPr>
              <a:t>chaleur, </a:t>
            </a:r>
            <a:r>
              <a:rPr sz="2400" dirty="0">
                <a:latin typeface="Calibri"/>
                <a:cs typeface="Calibri"/>
              </a:rPr>
              <a:t>les </a:t>
            </a:r>
            <a:r>
              <a:rPr sz="2400" spc="-20" dirty="0">
                <a:latin typeface="Calibri"/>
                <a:cs typeface="Calibri"/>
              </a:rPr>
              <a:t>produits </a:t>
            </a:r>
            <a:r>
              <a:rPr sz="2400" dirty="0">
                <a:latin typeface="Calibri"/>
                <a:cs typeface="Calibri"/>
              </a:rPr>
              <a:t>les  </a:t>
            </a:r>
            <a:r>
              <a:rPr sz="2400" spc="-5" dirty="0">
                <a:latin typeface="Calibri"/>
                <a:cs typeface="Calibri"/>
              </a:rPr>
              <a:t>plus </a:t>
            </a:r>
            <a:r>
              <a:rPr sz="2400" spc="-25" dirty="0">
                <a:latin typeface="Calibri"/>
                <a:cs typeface="Calibri"/>
              </a:rPr>
              <a:t>légers </a:t>
            </a:r>
            <a:r>
              <a:rPr sz="2400" spc="-10" dirty="0">
                <a:latin typeface="Calibri"/>
                <a:cs typeface="Calibri"/>
              </a:rPr>
              <a:t>et </a:t>
            </a:r>
            <a:r>
              <a:rPr sz="2400" dirty="0">
                <a:latin typeface="Calibri"/>
                <a:cs typeface="Calibri"/>
              </a:rPr>
              <a:t>les </a:t>
            </a:r>
            <a:r>
              <a:rPr sz="2400" spc="-5" dirty="0">
                <a:latin typeface="Calibri"/>
                <a:cs typeface="Calibri"/>
              </a:rPr>
              <a:t>plus </a:t>
            </a:r>
            <a:r>
              <a:rPr sz="2400" spc="-20" dirty="0">
                <a:latin typeface="Calibri"/>
                <a:cs typeface="Calibri"/>
              </a:rPr>
              <a:t>volatils, </a:t>
            </a:r>
            <a:r>
              <a:rPr sz="2400" spc="-15" dirty="0">
                <a:latin typeface="Calibri"/>
                <a:cs typeface="Calibri"/>
              </a:rPr>
              <a:t>comme </a:t>
            </a:r>
            <a:r>
              <a:rPr sz="2400" dirty="0">
                <a:latin typeface="Calibri"/>
                <a:cs typeface="Calibri"/>
              </a:rPr>
              <a:t>le </a:t>
            </a:r>
            <a:r>
              <a:rPr sz="2400" b="1" spc="-15" dirty="0">
                <a:latin typeface="Calibri"/>
                <a:cs typeface="Calibri"/>
              </a:rPr>
              <a:t>butane</a:t>
            </a:r>
            <a:r>
              <a:rPr sz="2400" spc="-15" dirty="0">
                <a:latin typeface="Calibri"/>
                <a:cs typeface="Calibri"/>
              </a:rPr>
              <a:t>, </a:t>
            </a:r>
            <a:r>
              <a:rPr sz="2400" dirty="0">
                <a:latin typeface="Calibri"/>
                <a:cs typeface="Calibri"/>
              </a:rPr>
              <a:t>le </a:t>
            </a:r>
            <a:r>
              <a:rPr sz="2400" b="1" spc="-20" dirty="0">
                <a:latin typeface="Calibri"/>
                <a:cs typeface="Calibri"/>
              </a:rPr>
              <a:t>propane </a:t>
            </a:r>
            <a:r>
              <a:rPr sz="2400" spc="-10" dirty="0">
                <a:latin typeface="Calibri"/>
                <a:cs typeface="Calibri"/>
              </a:rPr>
              <a:t>et  </a:t>
            </a:r>
            <a:r>
              <a:rPr sz="2400" dirty="0">
                <a:latin typeface="Calibri"/>
                <a:cs typeface="Calibri"/>
              </a:rPr>
              <a:t>les </a:t>
            </a:r>
            <a:r>
              <a:rPr sz="2400" b="1" spc="-10" dirty="0">
                <a:latin typeface="Calibri"/>
                <a:cs typeface="Calibri"/>
              </a:rPr>
              <a:t>essences </a:t>
            </a:r>
            <a:r>
              <a:rPr sz="2400" b="1" spc="-20" dirty="0">
                <a:latin typeface="Calibri"/>
                <a:cs typeface="Calibri"/>
              </a:rPr>
              <a:t>légères</a:t>
            </a:r>
            <a:r>
              <a:rPr sz="2400" spc="-20" dirty="0">
                <a:latin typeface="Calibri"/>
                <a:cs typeface="Calibri"/>
              </a:rPr>
              <a:t>, </a:t>
            </a:r>
            <a:r>
              <a:rPr sz="2400" spc="-55" dirty="0">
                <a:latin typeface="Calibri"/>
                <a:cs typeface="Calibri"/>
              </a:rPr>
              <a:t>s’élèvent </a:t>
            </a:r>
            <a:r>
              <a:rPr sz="2400" spc="-5" dirty="0">
                <a:latin typeface="Calibri"/>
                <a:cs typeface="Calibri"/>
              </a:rPr>
              <a:t>jusqu'au </a:t>
            </a:r>
            <a:r>
              <a:rPr sz="2400" spc="-10" dirty="0">
                <a:latin typeface="Calibri"/>
                <a:cs typeface="Calibri"/>
              </a:rPr>
              <a:t>sommet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20" dirty="0">
                <a:latin typeface="Calibri"/>
                <a:cs typeface="Calibri"/>
              </a:rPr>
              <a:t>colonne 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20" dirty="0">
                <a:latin typeface="Calibri"/>
                <a:cs typeface="Calibri"/>
              </a:rPr>
              <a:t>distillation </a:t>
            </a:r>
            <a:r>
              <a:rPr sz="2400" spc="-10" dirty="0">
                <a:latin typeface="Calibri"/>
                <a:cs typeface="Calibri"/>
              </a:rPr>
              <a:t>où </a:t>
            </a:r>
            <a:r>
              <a:rPr sz="2400" dirty="0">
                <a:latin typeface="Calibri"/>
                <a:cs typeface="Calibri"/>
              </a:rPr>
              <a:t>ils </a:t>
            </a:r>
            <a:r>
              <a:rPr sz="2400" spc="-25" dirty="0">
                <a:latin typeface="Calibri"/>
                <a:cs typeface="Calibri"/>
              </a:rPr>
              <a:t>sont </a:t>
            </a:r>
            <a:r>
              <a:rPr sz="2400" spc="-10" dirty="0">
                <a:latin typeface="Calibri"/>
                <a:cs typeface="Calibri"/>
              </a:rPr>
              <a:t>recueillis. </a:t>
            </a:r>
            <a:r>
              <a:rPr sz="2400" spc="-15" dirty="0">
                <a:latin typeface="Calibri"/>
                <a:cs typeface="Calibri"/>
              </a:rPr>
              <a:t>D'autres </a:t>
            </a:r>
            <a:r>
              <a:rPr sz="2400" dirty="0">
                <a:latin typeface="Calibri"/>
                <a:cs typeface="Calibri"/>
              </a:rPr>
              <a:t>le </a:t>
            </a:r>
            <a:r>
              <a:rPr sz="2400" spc="-25" dirty="0">
                <a:latin typeface="Calibri"/>
                <a:cs typeface="Calibri"/>
              </a:rPr>
              <a:t>seront </a:t>
            </a:r>
            <a:r>
              <a:rPr sz="2400" dirty="0">
                <a:latin typeface="Calibri"/>
                <a:cs typeface="Calibri"/>
              </a:rPr>
              <a:t>à  </a:t>
            </a:r>
            <a:r>
              <a:rPr sz="2400" spc="-35" dirty="0">
                <a:latin typeface="Calibri"/>
                <a:cs typeface="Calibri"/>
              </a:rPr>
              <a:t>différents </a:t>
            </a:r>
            <a:r>
              <a:rPr sz="2400" spc="-15" dirty="0">
                <a:latin typeface="Calibri"/>
                <a:cs typeface="Calibri"/>
              </a:rPr>
              <a:t>niveaux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30" dirty="0">
                <a:latin typeface="Calibri"/>
                <a:cs typeface="Calibri"/>
              </a:rPr>
              <a:t>cette </a:t>
            </a:r>
            <a:r>
              <a:rPr sz="2400" spc="-20" dirty="0">
                <a:latin typeface="Calibri"/>
                <a:cs typeface="Calibri"/>
              </a:rPr>
              <a:t>colonne 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b="1" spc="-5" dirty="0">
                <a:latin typeface="Calibri"/>
                <a:cs typeface="Calibri"/>
              </a:rPr>
              <a:t>essence </a:t>
            </a:r>
            <a:r>
              <a:rPr sz="2400" b="1" spc="-20" dirty="0">
                <a:latin typeface="Calibri"/>
                <a:cs typeface="Calibri"/>
              </a:rPr>
              <a:t>lourde</a:t>
            </a:r>
            <a:r>
              <a:rPr sz="2400" spc="-20" dirty="0">
                <a:latin typeface="Calibri"/>
                <a:cs typeface="Calibri"/>
              </a:rPr>
              <a:t>,  </a:t>
            </a:r>
            <a:r>
              <a:rPr sz="2400" b="1" spc="-25" dirty="0">
                <a:latin typeface="Calibri"/>
                <a:cs typeface="Calibri"/>
              </a:rPr>
              <a:t>kérosène</a:t>
            </a:r>
            <a:r>
              <a:rPr sz="2400" spc="-25" dirty="0">
                <a:latin typeface="Calibri"/>
                <a:cs typeface="Calibri"/>
              </a:rPr>
              <a:t>, </a:t>
            </a:r>
            <a:r>
              <a:rPr sz="2400" b="1" spc="-20" dirty="0">
                <a:latin typeface="Calibri"/>
                <a:cs typeface="Calibri"/>
              </a:rPr>
              <a:t>coupes </a:t>
            </a:r>
            <a:r>
              <a:rPr sz="2400" b="1" spc="-30" dirty="0">
                <a:latin typeface="Calibri"/>
                <a:cs typeface="Calibri"/>
              </a:rPr>
              <a:t>gazole </a:t>
            </a:r>
            <a:r>
              <a:rPr sz="2400" spc="-10" dirty="0">
                <a:latin typeface="Calibri"/>
                <a:cs typeface="Calibri"/>
              </a:rPr>
              <a:t>et </a:t>
            </a:r>
            <a:r>
              <a:rPr sz="2400" b="1" spc="-10" dirty="0">
                <a:latin typeface="Calibri"/>
                <a:cs typeface="Calibri"/>
              </a:rPr>
              <a:t>fioul domestique</a:t>
            </a:r>
            <a:r>
              <a:rPr sz="2400" spc="-10" dirty="0">
                <a:latin typeface="Calibri"/>
                <a:cs typeface="Calibri"/>
              </a:rPr>
              <a:t>. </a:t>
            </a:r>
            <a:r>
              <a:rPr sz="2400" spc="-5" dirty="0">
                <a:latin typeface="Calibri"/>
                <a:cs typeface="Calibri"/>
              </a:rPr>
              <a:t>Le </a:t>
            </a:r>
            <a:r>
              <a:rPr sz="2400" spc="-20" dirty="0">
                <a:latin typeface="Calibri"/>
                <a:cs typeface="Calibri"/>
              </a:rPr>
              <a:t>résidu, </a:t>
            </a:r>
            <a:r>
              <a:rPr sz="2400" spc="5" dirty="0">
                <a:latin typeface="Calibri"/>
                <a:cs typeface="Calibri"/>
              </a:rPr>
              <a:t>ou  </a:t>
            </a:r>
            <a:r>
              <a:rPr sz="2400" spc="-5" dirty="0">
                <a:latin typeface="Calibri"/>
                <a:cs typeface="Calibri"/>
              </a:rPr>
              <a:t>fioul </a:t>
            </a:r>
            <a:r>
              <a:rPr sz="2400" spc="-20" dirty="0">
                <a:latin typeface="Calibri"/>
                <a:cs typeface="Calibri"/>
              </a:rPr>
              <a:t>lourd, est extrait </a:t>
            </a:r>
            <a:r>
              <a:rPr sz="2400" spc="-5" dirty="0">
                <a:latin typeface="Calibri"/>
                <a:cs typeface="Calibri"/>
              </a:rPr>
              <a:t>dans </a:t>
            </a:r>
            <a:r>
              <a:rPr sz="2400" dirty="0">
                <a:latin typeface="Calibri"/>
                <a:cs typeface="Calibri"/>
              </a:rPr>
              <a:t>le </a:t>
            </a:r>
            <a:r>
              <a:rPr sz="2400" spc="-35" dirty="0">
                <a:latin typeface="Calibri"/>
                <a:cs typeface="Calibri"/>
              </a:rPr>
              <a:t>fond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colonne.</a:t>
            </a:r>
            <a:endParaRPr sz="2400" dirty="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Une </a:t>
            </a:r>
            <a:r>
              <a:rPr sz="2400" b="1" spc="-10" dirty="0">
                <a:latin typeface="Calibri"/>
                <a:cs typeface="Calibri"/>
              </a:rPr>
              <a:t>seconde </a:t>
            </a:r>
            <a:r>
              <a:rPr sz="2400" b="1" spc="-20" dirty="0">
                <a:latin typeface="Calibri"/>
                <a:cs typeface="Calibri"/>
              </a:rPr>
              <a:t>distillation</a:t>
            </a:r>
            <a:r>
              <a:rPr sz="2400" spc="-20" dirty="0">
                <a:latin typeface="Calibri"/>
                <a:cs typeface="Calibri"/>
              </a:rPr>
              <a:t>, </a:t>
            </a:r>
            <a:r>
              <a:rPr sz="2400" b="1" dirty="0">
                <a:latin typeface="Calibri"/>
                <a:cs typeface="Calibri"/>
              </a:rPr>
              <a:t>sous </a:t>
            </a:r>
            <a:r>
              <a:rPr sz="2400" b="1" spc="-10" dirty="0">
                <a:latin typeface="Calibri"/>
                <a:cs typeface="Calibri"/>
              </a:rPr>
              <a:t>vide</a:t>
            </a:r>
            <a:r>
              <a:rPr sz="2400" spc="-10" dirty="0">
                <a:latin typeface="Calibri"/>
                <a:cs typeface="Calibri"/>
              </a:rPr>
              <a:t>,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ces </a:t>
            </a:r>
            <a:r>
              <a:rPr sz="2400" spc="-20" dirty="0">
                <a:latin typeface="Calibri"/>
                <a:cs typeface="Calibri"/>
              </a:rPr>
              <a:t>résidus </a:t>
            </a:r>
            <a:r>
              <a:rPr sz="2400" spc="-10" dirty="0">
                <a:latin typeface="Calibri"/>
                <a:cs typeface="Calibri"/>
              </a:rPr>
              <a:t>permet </a:t>
            </a:r>
            <a:r>
              <a:rPr sz="2400" spc="-5" dirty="0">
                <a:latin typeface="Calibri"/>
                <a:cs typeface="Calibri"/>
              </a:rPr>
              <a:t>de  </a:t>
            </a:r>
            <a:r>
              <a:rPr sz="2400" spc="-20" dirty="0">
                <a:latin typeface="Calibri"/>
                <a:cs typeface="Calibri"/>
              </a:rPr>
              <a:t>récupérer </a:t>
            </a:r>
            <a:r>
              <a:rPr sz="2400" spc="-40" dirty="0">
                <a:latin typeface="Calibri"/>
                <a:cs typeface="Calibri"/>
              </a:rPr>
              <a:t>davantage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40" dirty="0">
                <a:latin typeface="Calibri"/>
                <a:cs typeface="Calibri"/>
              </a:rPr>
              <a:t>gazole. </a:t>
            </a:r>
            <a:r>
              <a:rPr sz="2400" spc="-5" dirty="0">
                <a:latin typeface="Calibri"/>
                <a:cs typeface="Calibri"/>
              </a:rPr>
              <a:t>Le </a:t>
            </a:r>
            <a:r>
              <a:rPr sz="2400" spc="-20" dirty="0">
                <a:latin typeface="Calibri"/>
                <a:cs typeface="Calibri"/>
              </a:rPr>
              <a:t>résidu </a:t>
            </a:r>
            <a:r>
              <a:rPr sz="2400" spc="-15" dirty="0">
                <a:latin typeface="Calibri"/>
                <a:cs typeface="Calibri"/>
              </a:rPr>
              <a:t>obtenu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-30" dirty="0">
                <a:latin typeface="Calibri"/>
                <a:cs typeface="Calibri"/>
              </a:rPr>
              <a:t>fond </a:t>
            </a:r>
            <a:r>
              <a:rPr sz="2400" spc="-5" dirty="0">
                <a:latin typeface="Calibri"/>
                <a:cs typeface="Calibri"/>
              </a:rPr>
              <a:t>de  </a:t>
            </a:r>
            <a:r>
              <a:rPr sz="2400" spc="-20" dirty="0">
                <a:latin typeface="Calibri"/>
                <a:cs typeface="Calibri"/>
              </a:rPr>
              <a:t>colonne </a:t>
            </a:r>
            <a:r>
              <a:rPr sz="2400" spc="-5" dirty="0">
                <a:latin typeface="Calibri"/>
                <a:cs typeface="Calibri"/>
              </a:rPr>
              <a:t>ne </a:t>
            </a:r>
            <a:r>
              <a:rPr sz="2400" spc="-25" dirty="0">
                <a:latin typeface="Calibri"/>
                <a:cs typeface="Calibri"/>
              </a:rPr>
              <a:t>contient alors </a:t>
            </a:r>
            <a:r>
              <a:rPr sz="2400" spc="-5" dirty="0">
                <a:latin typeface="Calibri"/>
                <a:cs typeface="Calibri"/>
              </a:rPr>
              <a:t>plus </a:t>
            </a:r>
            <a:r>
              <a:rPr sz="2400" spc="-10" dirty="0">
                <a:latin typeface="Calibri"/>
                <a:cs typeface="Calibri"/>
              </a:rPr>
              <a:t>de </a:t>
            </a:r>
            <a:r>
              <a:rPr sz="2400" spc="-40" dirty="0">
                <a:latin typeface="Calibri"/>
                <a:cs typeface="Calibri"/>
              </a:rPr>
              <a:t>gazole, </a:t>
            </a:r>
            <a:r>
              <a:rPr sz="2400" spc="-5" dirty="0">
                <a:latin typeface="Calibri"/>
                <a:cs typeface="Calibri"/>
              </a:rPr>
              <a:t>ni de </a:t>
            </a:r>
            <a:r>
              <a:rPr sz="2400" spc="-20" dirty="0">
                <a:latin typeface="Calibri"/>
                <a:cs typeface="Calibri"/>
              </a:rPr>
              <a:t>produits </a:t>
            </a:r>
            <a:r>
              <a:rPr sz="2400" spc="-25" dirty="0">
                <a:latin typeface="Calibri"/>
                <a:cs typeface="Calibri"/>
              </a:rPr>
              <a:t>légers.  </a:t>
            </a:r>
            <a:r>
              <a:rPr sz="2400" spc="-5" dirty="0">
                <a:latin typeface="Calibri"/>
                <a:cs typeface="Calibri"/>
              </a:rPr>
              <a:t>Il sert </a:t>
            </a:r>
            <a:r>
              <a:rPr sz="2400" dirty="0">
                <a:latin typeface="Calibri"/>
                <a:cs typeface="Calibri"/>
              </a:rPr>
              <a:t>à la </a:t>
            </a:r>
            <a:r>
              <a:rPr sz="2400" spc="-25" dirty="0">
                <a:latin typeface="Calibri"/>
                <a:cs typeface="Calibri"/>
              </a:rPr>
              <a:t>fabrication </a:t>
            </a:r>
            <a:r>
              <a:rPr sz="2400" spc="-5" dirty="0">
                <a:latin typeface="Calibri"/>
                <a:cs typeface="Calibri"/>
              </a:rPr>
              <a:t>des </a:t>
            </a:r>
            <a:r>
              <a:rPr sz="2400" b="1" spc="-5" dirty="0">
                <a:latin typeface="Calibri"/>
                <a:cs typeface="Calibri"/>
              </a:rPr>
              <a:t>bitumes </a:t>
            </a:r>
            <a:r>
              <a:rPr sz="2400" spc="-5" dirty="0">
                <a:latin typeface="Calibri"/>
                <a:cs typeface="Calibri"/>
              </a:rPr>
              <a:t>et de </a:t>
            </a:r>
            <a:r>
              <a:rPr sz="2400" b="1" spc="-5" dirty="0">
                <a:latin typeface="Calibri"/>
                <a:cs typeface="Calibri"/>
              </a:rPr>
              <a:t>fiouls</a:t>
            </a:r>
            <a:r>
              <a:rPr sz="2400" b="1" spc="-18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lourds</a:t>
            </a:r>
            <a:r>
              <a:rPr sz="2400" spc="-2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8269" y="1484059"/>
            <a:ext cx="5745303" cy="5218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0363" y="775843"/>
            <a:ext cx="53759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0" dirty="0">
                <a:latin typeface="Calibri"/>
                <a:cs typeface="Calibri"/>
              </a:rPr>
              <a:t>Procédés </a:t>
            </a:r>
            <a:r>
              <a:rPr sz="4400" b="0" dirty="0">
                <a:latin typeface="Calibri"/>
                <a:cs typeface="Calibri"/>
              </a:rPr>
              <a:t>de</a:t>
            </a:r>
            <a:r>
              <a:rPr sz="4400" b="0" spc="-135" dirty="0">
                <a:latin typeface="Calibri"/>
                <a:cs typeface="Calibri"/>
              </a:rPr>
              <a:t> </a:t>
            </a:r>
            <a:r>
              <a:rPr sz="4400" b="0" spc="-25" dirty="0">
                <a:latin typeface="Calibri"/>
                <a:cs typeface="Calibri"/>
              </a:rPr>
              <a:t>conversion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8353" y="1874011"/>
            <a:ext cx="8084820" cy="405892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745"/>
              </a:spcBef>
            </a:pPr>
            <a:r>
              <a:rPr sz="2700" spc="-40" dirty="0">
                <a:latin typeface="Calibri"/>
                <a:cs typeface="Calibri"/>
              </a:rPr>
              <a:t>Différents </a:t>
            </a:r>
            <a:r>
              <a:rPr sz="2700" spc="-25" dirty="0">
                <a:latin typeface="Calibri"/>
                <a:cs typeface="Calibri"/>
              </a:rPr>
              <a:t>procédés </a:t>
            </a:r>
            <a:r>
              <a:rPr sz="2700" spc="-10" dirty="0">
                <a:latin typeface="Calibri"/>
                <a:cs typeface="Calibri"/>
              </a:rPr>
              <a:t>de </a:t>
            </a:r>
            <a:r>
              <a:rPr sz="2700" b="1" spc="-35" dirty="0">
                <a:latin typeface="Calibri"/>
                <a:cs typeface="Calibri"/>
              </a:rPr>
              <a:t>conversion </a:t>
            </a:r>
            <a:r>
              <a:rPr sz="2700" spc="-35" dirty="0">
                <a:latin typeface="Calibri"/>
                <a:cs typeface="Calibri"/>
              </a:rPr>
              <a:t>permettent </a:t>
            </a:r>
            <a:r>
              <a:rPr sz="2700" spc="-5" dirty="0">
                <a:latin typeface="Calibri"/>
                <a:cs typeface="Calibri"/>
              </a:rPr>
              <a:t>de  modifier la </a:t>
            </a:r>
            <a:r>
              <a:rPr sz="2700" spc="-35" dirty="0">
                <a:latin typeface="Calibri"/>
                <a:cs typeface="Calibri"/>
              </a:rPr>
              <a:t>structure </a:t>
            </a:r>
            <a:r>
              <a:rPr sz="2700" spc="-10" dirty="0">
                <a:latin typeface="Calibri"/>
                <a:cs typeface="Calibri"/>
              </a:rPr>
              <a:t>chimique </a:t>
            </a:r>
            <a:r>
              <a:rPr sz="2700" spc="-15" dirty="0">
                <a:latin typeface="Calibri"/>
                <a:cs typeface="Calibri"/>
              </a:rPr>
              <a:t>des </a:t>
            </a:r>
            <a:r>
              <a:rPr sz="2700" spc="-20" dirty="0">
                <a:latin typeface="Calibri"/>
                <a:cs typeface="Calibri"/>
              </a:rPr>
              <a:t>coupes </a:t>
            </a:r>
            <a:r>
              <a:rPr sz="2700" spc="-30" dirty="0">
                <a:latin typeface="Calibri"/>
                <a:cs typeface="Calibri"/>
              </a:rPr>
              <a:t>pétrolières  </a:t>
            </a:r>
            <a:r>
              <a:rPr sz="2700" spc="-10" dirty="0">
                <a:latin typeface="Calibri"/>
                <a:cs typeface="Calibri"/>
              </a:rPr>
              <a:t>issues </a:t>
            </a:r>
            <a:r>
              <a:rPr sz="2700" spc="-15" dirty="0">
                <a:latin typeface="Calibri"/>
                <a:cs typeface="Calibri"/>
              </a:rPr>
              <a:t>des distillations. </a:t>
            </a:r>
            <a:r>
              <a:rPr sz="2700" spc="-5" dirty="0">
                <a:latin typeface="Calibri"/>
                <a:cs typeface="Calibri"/>
              </a:rPr>
              <a:t>Ainsi, </a:t>
            </a:r>
            <a:r>
              <a:rPr sz="2700" dirty="0">
                <a:latin typeface="Calibri"/>
                <a:cs typeface="Calibri"/>
              </a:rPr>
              <a:t>le </a:t>
            </a:r>
            <a:r>
              <a:rPr sz="2700" b="1" spc="-30" dirty="0">
                <a:latin typeface="Calibri"/>
                <a:cs typeface="Calibri"/>
              </a:rPr>
              <a:t>craquage </a:t>
            </a:r>
            <a:r>
              <a:rPr sz="2700" b="1" spc="-20" dirty="0">
                <a:latin typeface="Calibri"/>
                <a:cs typeface="Calibri"/>
              </a:rPr>
              <a:t>catalytique  </a:t>
            </a:r>
            <a:r>
              <a:rPr sz="2700" spc="-20" dirty="0">
                <a:latin typeface="Calibri"/>
                <a:cs typeface="Calibri"/>
              </a:rPr>
              <a:t>décompose </a:t>
            </a:r>
            <a:r>
              <a:rPr sz="2700" spc="-5" dirty="0">
                <a:latin typeface="Calibri"/>
                <a:cs typeface="Calibri"/>
              </a:rPr>
              <a:t>les </a:t>
            </a:r>
            <a:r>
              <a:rPr sz="2700" spc="-10" dirty="0">
                <a:latin typeface="Calibri"/>
                <a:cs typeface="Calibri"/>
              </a:rPr>
              <a:t>molécules </a:t>
            </a:r>
            <a:r>
              <a:rPr sz="2700" spc="-25" dirty="0">
                <a:latin typeface="Calibri"/>
                <a:cs typeface="Calibri"/>
              </a:rPr>
              <a:t>lourdes </a:t>
            </a:r>
            <a:r>
              <a:rPr sz="2700" spc="-15" dirty="0">
                <a:latin typeface="Calibri"/>
                <a:cs typeface="Calibri"/>
              </a:rPr>
              <a:t>sous  </a:t>
            </a:r>
            <a:r>
              <a:rPr sz="2700" spc="-60" dirty="0">
                <a:latin typeface="Calibri"/>
                <a:cs typeface="Calibri"/>
              </a:rPr>
              <a:t>l’action </a:t>
            </a:r>
            <a:r>
              <a:rPr sz="2700" spc="-10" dirty="0">
                <a:latin typeface="Calibri"/>
                <a:cs typeface="Calibri"/>
              </a:rPr>
              <a:t>d'un  </a:t>
            </a:r>
            <a:r>
              <a:rPr sz="2700" spc="-35" dirty="0">
                <a:latin typeface="Calibri"/>
                <a:cs typeface="Calibri"/>
              </a:rPr>
              <a:t>catalyseur </a:t>
            </a:r>
            <a:r>
              <a:rPr sz="2700" spc="-15" dirty="0">
                <a:latin typeface="Calibri"/>
                <a:cs typeface="Calibri"/>
              </a:rPr>
              <a:t>et </a:t>
            </a:r>
            <a:r>
              <a:rPr sz="2700" spc="-40" dirty="0">
                <a:latin typeface="Calibri"/>
                <a:cs typeface="Calibri"/>
              </a:rPr>
              <a:t>d’une </a:t>
            </a:r>
            <a:r>
              <a:rPr sz="2700" spc="-25" dirty="0">
                <a:latin typeface="Calibri"/>
                <a:cs typeface="Calibri"/>
              </a:rPr>
              <a:t>haute </a:t>
            </a:r>
            <a:r>
              <a:rPr sz="2700" spc="-40" dirty="0">
                <a:latin typeface="Calibri"/>
                <a:cs typeface="Calibri"/>
              </a:rPr>
              <a:t>température </a:t>
            </a:r>
            <a:r>
              <a:rPr sz="2700" spc="-35" dirty="0">
                <a:latin typeface="Calibri"/>
                <a:cs typeface="Calibri"/>
              </a:rPr>
              <a:t>(environ </a:t>
            </a:r>
            <a:r>
              <a:rPr sz="2700" spc="-10" dirty="0">
                <a:latin typeface="Calibri"/>
                <a:cs typeface="Calibri"/>
              </a:rPr>
              <a:t>500 </a:t>
            </a:r>
            <a:r>
              <a:rPr sz="2700" spc="-15" dirty="0">
                <a:latin typeface="Calibri"/>
                <a:cs typeface="Calibri"/>
              </a:rPr>
              <a:t>°C)  </a:t>
            </a:r>
            <a:r>
              <a:rPr sz="2700" spc="-5" dirty="0">
                <a:latin typeface="Calibri"/>
                <a:cs typeface="Calibri"/>
              </a:rPr>
              <a:t>pour </a:t>
            </a:r>
            <a:r>
              <a:rPr sz="2700" spc="-10" dirty="0">
                <a:latin typeface="Calibri"/>
                <a:cs typeface="Calibri"/>
              </a:rPr>
              <a:t>les </a:t>
            </a:r>
            <a:r>
              <a:rPr sz="2700" spc="-35" dirty="0">
                <a:latin typeface="Calibri"/>
                <a:cs typeface="Calibri"/>
              </a:rPr>
              <a:t>transformer </a:t>
            </a:r>
            <a:r>
              <a:rPr sz="2700" dirty="0">
                <a:latin typeface="Calibri"/>
                <a:cs typeface="Calibri"/>
              </a:rPr>
              <a:t>en </a:t>
            </a:r>
            <a:r>
              <a:rPr sz="2700" spc="-25" dirty="0">
                <a:latin typeface="Calibri"/>
                <a:cs typeface="Calibri"/>
              </a:rPr>
              <a:t>produits </a:t>
            </a:r>
            <a:r>
              <a:rPr sz="2700" spc="-10" dirty="0">
                <a:latin typeface="Calibri"/>
                <a:cs typeface="Calibri"/>
              </a:rPr>
              <a:t>plus </a:t>
            </a:r>
            <a:r>
              <a:rPr sz="2700" spc="-30" dirty="0">
                <a:latin typeface="Calibri"/>
                <a:cs typeface="Calibri"/>
              </a:rPr>
              <a:t>légers </a:t>
            </a:r>
            <a:r>
              <a:rPr sz="2700" dirty="0">
                <a:latin typeface="Calibri"/>
                <a:cs typeface="Calibri"/>
              </a:rPr>
              <a:t>: </a:t>
            </a:r>
            <a:r>
              <a:rPr sz="2700" b="1" spc="-25" dirty="0">
                <a:latin typeface="Calibri"/>
                <a:cs typeface="Calibri"/>
              </a:rPr>
              <a:t>gaz</a:t>
            </a:r>
            <a:r>
              <a:rPr sz="2700" spc="-25" dirty="0">
                <a:latin typeface="Calibri"/>
                <a:cs typeface="Calibri"/>
              </a:rPr>
              <a:t>,  </a:t>
            </a:r>
            <a:r>
              <a:rPr sz="2700" b="1" spc="-5" dirty="0">
                <a:latin typeface="Calibri"/>
                <a:cs typeface="Calibri"/>
              </a:rPr>
              <a:t>essences </a:t>
            </a:r>
            <a:r>
              <a:rPr sz="2700" spc="-15" dirty="0">
                <a:latin typeface="Calibri"/>
                <a:cs typeface="Calibri"/>
              </a:rPr>
              <a:t>et  </a:t>
            </a:r>
            <a:r>
              <a:rPr sz="2700" b="1" spc="-30" dirty="0">
                <a:latin typeface="Calibri"/>
                <a:cs typeface="Calibri"/>
              </a:rPr>
              <a:t>gazoles</a:t>
            </a:r>
            <a:r>
              <a:rPr sz="2700" spc="-30" dirty="0">
                <a:latin typeface="Calibri"/>
                <a:cs typeface="Calibri"/>
              </a:rPr>
              <a:t>. </a:t>
            </a:r>
            <a:r>
              <a:rPr sz="2700" spc="-35" dirty="0">
                <a:latin typeface="Calibri"/>
                <a:cs typeface="Calibri"/>
              </a:rPr>
              <a:t>L'</a:t>
            </a:r>
            <a:r>
              <a:rPr sz="2700" b="1" spc="-35" dirty="0">
                <a:latin typeface="Calibri"/>
                <a:cs typeface="Calibri"/>
              </a:rPr>
              <a:t>hydrocraquage </a:t>
            </a:r>
            <a:r>
              <a:rPr sz="2700" spc="-5" dirty="0">
                <a:latin typeface="Calibri"/>
                <a:cs typeface="Calibri"/>
              </a:rPr>
              <a:t>suit </a:t>
            </a:r>
            <a:r>
              <a:rPr sz="2700" dirty="0">
                <a:latin typeface="Calibri"/>
                <a:cs typeface="Calibri"/>
              </a:rPr>
              <a:t>le </a:t>
            </a:r>
            <a:r>
              <a:rPr sz="2700" spc="-10" dirty="0">
                <a:latin typeface="Calibri"/>
                <a:cs typeface="Calibri"/>
              </a:rPr>
              <a:t>même  principe mais </a:t>
            </a:r>
            <a:r>
              <a:rPr sz="2700" spc="-20" dirty="0">
                <a:latin typeface="Calibri"/>
                <a:cs typeface="Calibri"/>
              </a:rPr>
              <a:t>permet, </a:t>
            </a:r>
            <a:r>
              <a:rPr sz="2700" spc="-35" dirty="0">
                <a:latin typeface="Calibri"/>
                <a:cs typeface="Calibri"/>
              </a:rPr>
              <a:t>avec </a:t>
            </a:r>
            <a:r>
              <a:rPr sz="2700" spc="-5" dirty="0">
                <a:latin typeface="Calibri"/>
                <a:cs typeface="Calibri"/>
              </a:rPr>
              <a:t>l'ajout </a:t>
            </a:r>
            <a:r>
              <a:rPr sz="2700" spc="-35" dirty="0">
                <a:latin typeface="Calibri"/>
                <a:cs typeface="Calibri"/>
              </a:rPr>
              <a:t>d'hydrogène, </a:t>
            </a:r>
            <a:r>
              <a:rPr sz="2700" spc="-20" dirty="0">
                <a:latin typeface="Calibri"/>
                <a:cs typeface="Calibri"/>
              </a:rPr>
              <a:t>de  </a:t>
            </a:r>
            <a:r>
              <a:rPr sz="2700" spc="-30" dirty="0">
                <a:latin typeface="Calibri"/>
                <a:cs typeface="Calibri"/>
              </a:rPr>
              <a:t>produire </a:t>
            </a:r>
            <a:r>
              <a:rPr sz="2700" spc="-5" dirty="0">
                <a:latin typeface="Calibri"/>
                <a:cs typeface="Calibri"/>
              </a:rPr>
              <a:t>du </a:t>
            </a:r>
            <a:r>
              <a:rPr sz="2700" spc="-45" dirty="0">
                <a:latin typeface="Calibri"/>
                <a:cs typeface="Calibri"/>
              </a:rPr>
              <a:t>gazole </a:t>
            </a:r>
            <a:r>
              <a:rPr sz="2700" spc="-15" dirty="0">
                <a:latin typeface="Calibri"/>
                <a:cs typeface="Calibri"/>
              </a:rPr>
              <a:t>sans </a:t>
            </a:r>
            <a:r>
              <a:rPr sz="2700" spc="-20" dirty="0">
                <a:latin typeface="Calibri"/>
                <a:cs typeface="Calibri"/>
              </a:rPr>
              <a:t>soufre. </a:t>
            </a:r>
            <a:r>
              <a:rPr sz="2700" spc="-5" dirty="0">
                <a:latin typeface="Calibri"/>
                <a:cs typeface="Calibri"/>
              </a:rPr>
              <a:t>Les </a:t>
            </a:r>
            <a:r>
              <a:rPr sz="2700" spc="-30" dirty="0">
                <a:latin typeface="Calibri"/>
                <a:cs typeface="Calibri"/>
              </a:rPr>
              <a:t>procédés </a:t>
            </a:r>
            <a:r>
              <a:rPr sz="2700" spc="-15" dirty="0">
                <a:latin typeface="Calibri"/>
                <a:cs typeface="Calibri"/>
              </a:rPr>
              <a:t>de  </a:t>
            </a:r>
            <a:r>
              <a:rPr sz="2700" b="1" spc="-30" dirty="0">
                <a:latin typeface="Calibri"/>
                <a:cs typeface="Calibri"/>
              </a:rPr>
              <a:t>conversion </a:t>
            </a:r>
            <a:r>
              <a:rPr sz="2700" b="1" spc="-20" dirty="0">
                <a:latin typeface="Calibri"/>
                <a:cs typeface="Calibri"/>
              </a:rPr>
              <a:t>profonde</a:t>
            </a:r>
            <a:r>
              <a:rPr sz="2700" spc="-20" dirty="0">
                <a:latin typeface="Calibri"/>
                <a:cs typeface="Calibri"/>
              </a:rPr>
              <a:t>, </a:t>
            </a:r>
            <a:r>
              <a:rPr sz="2700" spc="-15" dirty="0">
                <a:latin typeface="Calibri"/>
                <a:cs typeface="Calibri"/>
              </a:rPr>
              <a:t>comme </a:t>
            </a:r>
            <a:r>
              <a:rPr sz="2700" dirty="0">
                <a:latin typeface="Calibri"/>
                <a:cs typeface="Calibri"/>
              </a:rPr>
              <a:t>la </a:t>
            </a:r>
            <a:r>
              <a:rPr sz="2700" b="1" spc="-35" dirty="0">
                <a:latin typeface="Calibri"/>
                <a:cs typeface="Calibri"/>
              </a:rPr>
              <a:t>cokéfaction</a:t>
            </a:r>
            <a:r>
              <a:rPr sz="2700" spc="-35" dirty="0">
                <a:latin typeface="Calibri"/>
                <a:cs typeface="Calibri"/>
              </a:rPr>
              <a:t>, permettent  </a:t>
            </a:r>
            <a:r>
              <a:rPr sz="2700" spc="-30" dirty="0">
                <a:latin typeface="Calibri"/>
                <a:cs typeface="Calibri"/>
              </a:rPr>
              <a:t>d'accroître </a:t>
            </a:r>
            <a:r>
              <a:rPr sz="2700" spc="-35" dirty="0">
                <a:latin typeface="Calibri"/>
                <a:cs typeface="Calibri"/>
              </a:rPr>
              <a:t>encore </a:t>
            </a:r>
            <a:r>
              <a:rPr sz="2700" dirty="0">
                <a:latin typeface="Calibri"/>
                <a:cs typeface="Calibri"/>
              </a:rPr>
              <a:t>la </a:t>
            </a:r>
            <a:r>
              <a:rPr sz="2700" spc="-20" dirty="0">
                <a:latin typeface="Calibri"/>
                <a:cs typeface="Calibri"/>
              </a:rPr>
              <a:t>production </a:t>
            </a:r>
            <a:r>
              <a:rPr sz="2700" spc="-40" dirty="0">
                <a:latin typeface="Calibri"/>
                <a:cs typeface="Calibri"/>
              </a:rPr>
              <a:t>d'hydrocarbures </a:t>
            </a:r>
            <a:r>
              <a:rPr sz="2700" spc="-30" dirty="0">
                <a:latin typeface="Calibri"/>
                <a:cs typeface="Calibri"/>
              </a:rPr>
              <a:t>légers </a:t>
            </a:r>
            <a:r>
              <a:rPr sz="2700" dirty="0">
                <a:latin typeface="Calibri"/>
                <a:cs typeface="Calibri"/>
              </a:rPr>
              <a:t>à  </a:t>
            </a:r>
            <a:r>
              <a:rPr sz="2700" spc="-5" dirty="0">
                <a:latin typeface="Calibri"/>
                <a:cs typeface="Calibri"/>
              </a:rPr>
              <a:t>partir de </a:t>
            </a:r>
            <a:r>
              <a:rPr sz="2700" dirty="0">
                <a:latin typeface="Calibri"/>
                <a:cs typeface="Calibri"/>
              </a:rPr>
              <a:t>fiouls</a:t>
            </a:r>
            <a:r>
              <a:rPr sz="2700" spc="-1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lourds.</a:t>
            </a: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9083" y="510031"/>
            <a:ext cx="30041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Vapocraquage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82748" y="1932558"/>
            <a:ext cx="6982459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b="1" spc="-30" dirty="0">
                <a:latin typeface="Calibri"/>
                <a:cs typeface="Calibri"/>
              </a:rPr>
              <a:t>vapocraquage </a:t>
            </a:r>
            <a:r>
              <a:rPr sz="2800" spc="-20" dirty="0">
                <a:latin typeface="Calibri"/>
                <a:cs typeface="Calibri"/>
              </a:rPr>
              <a:t>est </a:t>
            </a:r>
            <a:r>
              <a:rPr sz="2800" spc="-5" dirty="0">
                <a:latin typeface="Calibri"/>
                <a:cs typeface="Calibri"/>
              </a:rPr>
              <a:t>un </a:t>
            </a:r>
            <a:r>
              <a:rPr sz="2800" spc="-25" dirty="0">
                <a:latin typeface="Calibri"/>
                <a:cs typeface="Calibri"/>
              </a:rPr>
              <a:t>procédé </a:t>
            </a:r>
            <a:r>
              <a:rPr sz="2800" spc="-20" dirty="0">
                <a:latin typeface="Calibri"/>
                <a:cs typeface="Calibri"/>
              </a:rPr>
              <a:t>pétrochimique  </a:t>
            </a:r>
            <a:r>
              <a:rPr sz="2800" spc="-10" dirty="0">
                <a:latin typeface="Calibri"/>
                <a:cs typeface="Calibri"/>
              </a:rPr>
              <a:t>par </a:t>
            </a:r>
            <a:r>
              <a:rPr sz="2800" spc="-15" dirty="0">
                <a:latin typeface="Calibri"/>
                <a:cs typeface="Calibri"/>
              </a:rPr>
              <a:t>lequel  </a:t>
            </a:r>
            <a:r>
              <a:rPr sz="2800" spc="-10" dirty="0">
                <a:latin typeface="Calibri"/>
                <a:cs typeface="Calibri"/>
              </a:rPr>
              <a:t>des </a:t>
            </a:r>
            <a:r>
              <a:rPr sz="28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hydrocarbures</a:t>
            </a:r>
            <a:r>
              <a:rPr sz="28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saturés</a:t>
            </a:r>
            <a:r>
              <a:rPr sz="28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sont  cassés </a:t>
            </a:r>
            <a:r>
              <a:rPr sz="2800" spc="-5" dirty="0">
                <a:latin typeface="Calibri"/>
                <a:cs typeface="Calibri"/>
              </a:rPr>
              <a:t>en </a:t>
            </a:r>
            <a:r>
              <a:rPr sz="28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molécules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plus </a:t>
            </a:r>
            <a:r>
              <a:rPr sz="2800" spc="-20" dirty="0">
                <a:latin typeface="Calibri"/>
                <a:cs typeface="Calibri"/>
              </a:rPr>
              <a:t>petites, </a:t>
            </a:r>
            <a:r>
              <a:rPr sz="2800" spc="-15" dirty="0">
                <a:latin typeface="Calibri"/>
                <a:cs typeface="Calibri"/>
              </a:rPr>
              <a:t>et </a:t>
            </a:r>
            <a:r>
              <a:rPr sz="2800" spc="-25" dirty="0">
                <a:latin typeface="Calibri"/>
                <a:cs typeface="Calibri"/>
              </a:rPr>
              <a:t>souvent  </a:t>
            </a:r>
            <a:r>
              <a:rPr sz="28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insaturées</a:t>
            </a:r>
            <a:r>
              <a:rPr sz="2800" spc="-20" dirty="0">
                <a:latin typeface="Calibri"/>
                <a:cs typeface="Calibri"/>
              </a:rPr>
              <a:t>. </a:t>
            </a:r>
            <a:r>
              <a:rPr sz="2800" spc="-25" dirty="0">
                <a:latin typeface="Calibri"/>
                <a:cs typeface="Calibri"/>
              </a:rPr>
              <a:t>C'est </a:t>
            </a:r>
            <a:r>
              <a:rPr sz="2800" spc="-5" dirty="0">
                <a:latin typeface="Calibri"/>
                <a:cs typeface="Calibri"/>
              </a:rPr>
              <a:t>donc </a:t>
            </a:r>
            <a:r>
              <a:rPr sz="2800" spc="-15" dirty="0">
                <a:latin typeface="Calibri"/>
                <a:cs typeface="Calibri"/>
              </a:rPr>
              <a:t>la source </a:t>
            </a:r>
            <a:r>
              <a:rPr sz="2800" spc="-10" dirty="0">
                <a:latin typeface="Calibri"/>
                <a:cs typeface="Calibri"/>
              </a:rPr>
              <a:t>principale</a:t>
            </a:r>
            <a:r>
              <a:rPr sz="2800" spc="4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66507" y="3639692"/>
            <a:ext cx="17983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0665">
              <a:lnSpc>
                <a:spcPct val="100000"/>
              </a:lnSpc>
              <a:spcBef>
                <a:spcPts val="95"/>
              </a:spcBef>
            </a:pPr>
            <a:r>
              <a:rPr sz="28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p</a:t>
            </a:r>
            <a:r>
              <a:rPr sz="2800" u="heavy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r</a:t>
            </a:r>
            <a:r>
              <a:rPr sz="28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o</a:t>
            </a:r>
            <a:r>
              <a:rPr sz="28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p</a:t>
            </a:r>
            <a:r>
              <a:rPr sz="28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yl</a:t>
            </a:r>
            <a:r>
              <a:rPr sz="28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è</a:t>
            </a:r>
            <a:r>
              <a:rPr sz="28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n</a:t>
            </a:r>
            <a:r>
              <a:rPr sz="28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,  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b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eu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82748" y="3639692"/>
            <a:ext cx="509397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Calibri"/>
                <a:cs typeface="Calibri"/>
              </a:rPr>
              <a:t>production </a:t>
            </a:r>
            <a:r>
              <a:rPr sz="2800" spc="-15" dirty="0">
                <a:latin typeface="Calibri"/>
                <a:cs typeface="Calibri"/>
              </a:rPr>
              <a:t>d'</a:t>
            </a:r>
            <a:r>
              <a:rPr sz="28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alcènes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(</a:t>
            </a:r>
            <a:r>
              <a:rPr sz="28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éthylène</a:t>
            </a:r>
            <a:r>
              <a:rPr sz="2800" spc="-25" dirty="0">
                <a:latin typeface="Calibri"/>
                <a:cs typeface="Calibri"/>
              </a:rPr>
              <a:t>,  </a:t>
            </a:r>
            <a:r>
              <a:rPr sz="2800" spc="-20" dirty="0">
                <a:latin typeface="Calibri"/>
                <a:cs typeface="Calibri"/>
              </a:rPr>
              <a:t>etc.), </a:t>
            </a:r>
            <a:r>
              <a:rPr sz="28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monomères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à </a:t>
            </a:r>
            <a:r>
              <a:rPr sz="2800" spc="-20" dirty="0">
                <a:latin typeface="Calibri"/>
                <a:cs typeface="Calibri"/>
              </a:rPr>
              <a:t>l'origine </a:t>
            </a:r>
            <a:r>
              <a:rPr sz="2800" spc="-10" dirty="0">
                <a:latin typeface="Calibri"/>
                <a:cs typeface="Calibri"/>
              </a:rPr>
              <a:t>de  </a:t>
            </a:r>
            <a:r>
              <a:rPr sz="2800" spc="-25" dirty="0">
                <a:latin typeface="Calibri"/>
                <a:cs typeface="Calibri"/>
              </a:rPr>
              <a:t>matières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plastiques.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8572" y="755903"/>
            <a:ext cx="7441692" cy="5701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1" y="775843"/>
            <a:ext cx="38519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Hygiène</a:t>
            </a:r>
            <a:r>
              <a:rPr sz="4400" spc="-185" dirty="0"/>
              <a:t> </a:t>
            </a:r>
            <a:r>
              <a:rPr sz="4400" spc="-15" dirty="0"/>
              <a:t>sécurité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1309497" y="1832330"/>
            <a:ext cx="7832725" cy="228028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Définition et </a:t>
            </a:r>
            <a:r>
              <a:rPr sz="3200" spc="-45" dirty="0">
                <a:latin typeface="Calibri"/>
                <a:cs typeface="Calibri"/>
              </a:rPr>
              <a:t>différents </a:t>
            </a:r>
            <a:r>
              <a:rPr sz="3200" spc="-55" dirty="0">
                <a:latin typeface="Calibri"/>
                <a:cs typeface="Calibri"/>
              </a:rPr>
              <a:t>axes </a:t>
            </a:r>
            <a:r>
              <a:rPr sz="3200" spc="-5" dirty="0">
                <a:latin typeface="Calibri"/>
                <a:cs typeface="Calibri"/>
              </a:rPr>
              <a:t>de la </a:t>
            </a:r>
            <a:r>
              <a:rPr sz="3200" spc="-20" dirty="0">
                <a:latin typeface="Calibri"/>
                <a:cs typeface="Calibri"/>
              </a:rPr>
              <a:t>filière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HSE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Les </a:t>
            </a:r>
            <a:r>
              <a:rPr sz="3200" spc="-35" dirty="0">
                <a:latin typeface="Calibri"/>
                <a:cs typeface="Calibri"/>
              </a:rPr>
              <a:t>secteurs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d’activité</a:t>
            </a:r>
            <a:endParaRPr sz="3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5" dirty="0">
                <a:latin typeface="Calibri"/>
                <a:cs typeface="Calibri"/>
              </a:rPr>
              <a:t>Rôle </a:t>
            </a:r>
            <a:r>
              <a:rPr sz="3200" spc="-5" dirty="0">
                <a:latin typeface="Calibri"/>
                <a:cs typeface="Calibri"/>
              </a:rPr>
              <a:t>du </a:t>
            </a:r>
            <a:r>
              <a:rPr sz="3200" spc="-20" dirty="0">
                <a:latin typeface="Calibri"/>
                <a:cs typeface="Calibri"/>
              </a:rPr>
              <a:t>spécialiste </a:t>
            </a:r>
            <a:r>
              <a:rPr sz="3200" spc="-15" dirty="0">
                <a:latin typeface="Calibri"/>
                <a:cs typeface="Calibri"/>
              </a:rPr>
              <a:t>et </a:t>
            </a:r>
            <a:r>
              <a:rPr sz="3200" spc="-25" dirty="0">
                <a:latin typeface="Calibri"/>
                <a:cs typeface="Calibri"/>
              </a:rPr>
              <a:t>formation </a:t>
            </a:r>
            <a:r>
              <a:rPr sz="3200" spc="-5" dirty="0">
                <a:latin typeface="Calibri"/>
                <a:cs typeface="Calibri"/>
              </a:rPr>
              <a:t>du </a:t>
            </a:r>
            <a:r>
              <a:rPr sz="3200" spc="-20" dirty="0">
                <a:latin typeface="Calibri"/>
                <a:cs typeface="Calibri"/>
              </a:rPr>
              <a:t>spécialiste  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HSE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1027" y="4277867"/>
            <a:ext cx="4457700" cy="2199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52800" marR="5080" indent="-322072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Hygiène, </a:t>
            </a:r>
            <a:r>
              <a:rPr spc="-15" dirty="0"/>
              <a:t>Sécurité </a:t>
            </a:r>
            <a:r>
              <a:rPr spc="-5" dirty="0"/>
              <a:t>et</a:t>
            </a:r>
            <a:r>
              <a:rPr spc="-125" dirty="0"/>
              <a:t> </a:t>
            </a:r>
            <a:r>
              <a:rPr spc="-25" dirty="0"/>
              <a:t>Environnement  </a:t>
            </a:r>
            <a:r>
              <a:rPr spc="-15" dirty="0"/>
              <a:t>(HSE)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353" y="1901393"/>
            <a:ext cx="8084820" cy="44221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marR="5080" indent="-342900" algn="just">
              <a:lnSpc>
                <a:spcPct val="897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</a:tabLst>
            </a:pPr>
            <a:r>
              <a:rPr sz="2700" spc="-25" dirty="0">
                <a:latin typeface="Calibri"/>
                <a:cs typeface="Calibri"/>
              </a:rPr>
              <a:t>L'hygiène, </a:t>
            </a:r>
            <a:r>
              <a:rPr sz="2700" spc="-20" dirty="0">
                <a:latin typeface="Calibri"/>
                <a:cs typeface="Calibri"/>
              </a:rPr>
              <a:t>Sécurité </a:t>
            </a:r>
            <a:r>
              <a:rPr sz="2700" spc="-15" dirty="0">
                <a:latin typeface="Calibri"/>
                <a:cs typeface="Calibri"/>
              </a:rPr>
              <a:t>et </a:t>
            </a:r>
            <a:r>
              <a:rPr sz="2700" spc="-25" dirty="0">
                <a:latin typeface="Calibri"/>
                <a:cs typeface="Calibri"/>
              </a:rPr>
              <a:t>Environnement </a:t>
            </a:r>
            <a:r>
              <a:rPr sz="2700" dirty="0">
                <a:latin typeface="Calibri"/>
                <a:cs typeface="Calibri"/>
              </a:rPr>
              <a:t>« </a:t>
            </a:r>
            <a:r>
              <a:rPr sz="2700" spc="-5" dirty="0">
                <a:latin typeface="Calibri"/>
                <a:cs typeface="Calibri"/>
              </a:rPr>
              <a:t>HSE </a:t>
            </a:r>
            <a:r>
              <a:rPr sz="2700" dirty="0">
                <a:latin typeface="Calibri"/>
                <a:cs typeface="Calibri"/>
              </a:rPr>
              <a:t>» </a:t>
            </a:r>
            <a:r>
              <a:rPr sz="2700" spc="-30" dirty="0">
                <a:latin typeface="Calibri"/>
                <a:cs typeface="Calibri"/>
              </a:rPr>
              <a:t>est </a:t>
            </a:r>
            <a:r>
              <a:rPr sz="2700" spc="-20" dirty="0">
                <a:latin typeface="Calibri"/>
                <a:cs typeface="Calibri"/>
              </a:rPr>
              <a:t>un  </a:t>
            </a:r>
            <a:r>
              <a:rPr sz="2700" spc="-10" dirty="0">
                <a:latin typeface="Calibri"/>
                <a:cs typeface="Calibri"/>
              </a:rPr>
              <a:t>domaine </a:t>
            </a:r>
            <a:r>
              <a:rPr sz="2700" spc="-15" dirty="0">
                <a:latin typeface="Calibri"/>
                <a:cs typeface="Calibri"/>
              </a:rPr>
              <a:t>de </a:t>
            </a:r>
            <a:r>
              <a:rPr sz="2700" spc="-30" dirty="0">
                <a:latin typeface="Calibri"/>
                <a:cs typeface="Calibri"/>
              </a:rPr>
              <a:t>compétence </a:t>
            </a:r>
            <a:r>
              <a:rPr sz="2700" spc="-10" dirty="0">
                <a:latin typeface="Calibri"/>
                <a:cs typeface="Calibri"/>
              </a:rPr>
              <a:t>qui </a:t>
            </a:r>
            <a:r>
              <a:rPr sz="2700" spc="-35" dirty="0">
                <a:latin typeface="Calibri"/>
                <a:cs typeface="Calibri"/>
              </a:rPr>
              <a:t>regroupe </a:t>
            </a:r>
            <a:r>
              <a:rPr sz="2700" spc="-20" dirty="0">
                <a:latin typeface="Calibri"/>
                <a:cs typeface="Calibri"/>
              </a:rPr>
              <a:t>tout </a:t>
            </a:r>
            <a:r>
              <a:rPr sz="2700" spc="-10" dirty="0">
                <a:latin typeface="Calibri"/>
                <a:cs typeface="Calibri"/>
              </a:rPr>
              <a:t>ce qui </a:t>
            </a:r>
            <a:r>
              <a:rPr sz="2700" spc="-30" dirty="0">
                <a:latin typeface="Calibri"/>
                <a:cs typeface="Calibri"/>
              </a:rPr>
              <a:t>est  </a:t>
            </a:r>
            <a:r>
              <a:rPr sz="2700" dirty="0">
                <a:latin typeface="Calibri"/>
                <a:cs typeface="Calibri"/>
              </a:rPr>
              <a:t>lié à la </a:t>
            </a:r>
            <a:r>
              <a:rPr sz="2700" spc="-20" dirty="0">
                <a:solidFill>
                  <a:srgbClr val="FF0000"/>
                </a:solidFill>
                <a:latin typeface="Calibri"/>
                <a:cs typeface="Calibri"/>
              </a:rPr>
              <a:t>santé </a:t>
            </a:r>
            <a:r>
              <a:rPr sz="2700" spc="-15" dirty="0">
                <a:latin typeface="Calibri"/>
                <a:cs typeface="Calibri"/>
              </a:rPr>
              <a:t>et </a:t>
            </a:r>
            <a:r>
              <a:rPr sz="2700" dirty="0">
                <a:latin typeface="Calibri"/>
                <a:cs typeface="Calibri"/>
              </a:rPr>
              <a:t>à la </a:t>
            </a:r>
            <a:r>
              <a:rPr sz="2700" spc="-20" dirty="0">
                <a:solidFill>
                  <a:srgbClr val="FF0000"/>
                </a:solidFill>
                <a:latin typeface="Calibri"/>
                <a:cs typeface="Calibri"/>
              </a:rPr>
              <a:t>sécurité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au</a:t>
            </a:r>
            <a:r>
              <a:rPr sz="2700" spc="-2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45" dirty="0">
                <a:solidFill>
                  <a:srgbClr val="FF0000"/>
                </a:solidFill>
                <a:latin typeface="Calibri"/>
                <a:cs typeface="Calibri"/>
              </a:rPr>
              <a:t>travail</a:t>
            </a:r>
            <a:r>
              <a:rPr sz="2700" spc="-45" dirty="0">
                <a:latin typeface="Calibri"/>
                <a:cs typeface="Calibri"/>
              </a:rPr>
              <a:t>.</a:t>
            </a:r>
            <a:endParaRPr sz="2700" dirty="0">
              <a:latin typeface="Calibri"/>
              <a:cs typeface="Calibri"/>
            </a:endParaRPr>
          </a:p>
          <a:p>
            <a:pPr marL="355600" marR="5715" indent="-342900" algn="just">
              <a:lnSpc>
                <a:spcPts val="2900"/>
              </a:lnSpc>
              <a:spcBef>
                <a:spcPts val="630"/>
              </a:spcBef>
              <a:buFont typeface="Arial"/>
              <a:buChar char="•"/>
              <a:tabLst>
                <a:tab pos="355600" algn="l"/>
              </a:tabLst>
            </a:pPr>
            <a:r>
              <a:rPr sz="2700" spc="-55" dirty="0">
                <a:latin typeface="Calibri"/>
                <a:cs typeface="Calibri"/>
              </a:rPr>
              <a:t>C’est </a:t>
            </a:r>
            <a:r>
              <a:rPr sz="2700" spc="-5" dirty="0">
                <a:latin typeface="Calibri"/>
                <a:cs typeface="Calibri"/>
              </a:rPr>
              <a:t>un </a:t>
            </a:r>
            <a:r>
              <a:rPr sz="2700" spc="-10" dirty="0">
                <a:latin typeface="Calibri"/>
                <a:cs typeface="Calibri"/>
              </a:rPr>
              <a:t>domaine </a:t>
            </a:r>
            <a:r>
              <a:rPr sz="2700" spc="-20" dirty="0">
                <a:solidFill>
                  <a:srgbClr val="FF0000"/>
                </a:solidFill>
                <a:latin typeface="Calibri"/>
                <a:cs typeface="Calibri"/>
              </a:rPr>
              <a:t>d'expertise technique </a:t>
            </a:r>
            <a:r>
              <a:rPr sz="2700" spc="-35" dirty="0">
                <a:latin typeface="Calibri"/>
                <a:cs typeface="Calibri"/>
              </a:rPr>
              <a:t>contrôlant </a:t>
            </a:r>
            <a:r>
              <a:rPr sz="2700" spc="-5" dirty="0">
                <a:latin typeface="Calibri"/>
                <a:cs typeface="Calibri"/>
              </a:rPr>
              <a:t>les  </a:t>
            </a:r>
            <a:r>
              <a:rPr sz="2700" spc="-15" dirty="0">
                <a:latin typeface="Calibri"/>
                <a:cs typeface="Calibri"/>
              </a:rPr>
              <a:t>aspects </a:t>
            </a:r>
            <a:r>
              <a:rPr sz="2700" spc="-5" dirty="0">
                <a:latin typeface="Calibri"/>
                <a:cs typeface="Calibri"/>
              </a:rPr>
              <a:t>liés aux </a:t>
            </a:r>
            <a:r>
              <a:rPr sz="2700" spc="-15" dirty="0">
                <a:solidFill>
                  <a:srgbClr val="FF0000"/>
                </a:solidFill>
                <a:latin typeface="Calibri"/>
                <a:cs typeface="Calibri"/>
              </a:rPr>
              <a:t>risques </a:t>
            </a:r>
            <a:r>
              <a:rPr sz="2700" spc="-30" dirty="0">
                <a:solidFill>
                  <a:srgbClr val="FF0000"/>
                </a:solidFill>
                <a:latin typeface="Calibri"/>
                <a:cs typeface="Calibri"/>
              </a:rPr>
              <a:t>professionnels </a:t>
            </a:r>
            <a:r>
              <a:rPr sz="2700" spc="-5" dirty="0">
                <a:latin typeface="Calibri"/>
                <a:cs typeface="Calibri"/>
              </a:rPr>
              <a:t>au </a:t>
            </a:r>
            <a:r>
              <a:rPr sz="2700" spc="-10" dirty="0">
                <a:latin typeface="Calibri"/>
                <a:cs typeface="Calibri"/>
              </a:rPr>
              <a:t>sein </a:t>
            </a:r>
            <a:r>
              <a:rPr sz="2700" spc="-15" dirty="0">
                <a:latin typeface="Calibri"/>
                <a:cs typeface="Calibri"/>
              </a:rPr>
              <a:t>de  </a:t>
            </a:r>
            <a:r>
              <a:rPr sz="2700" spc="-20" dirty="0">
                <a:latin typeface="Calibri"/>
                <a:cs typeface="Calibri"/>
              </a:rPr>
              <a:t>l'entreprise. </a:t>
            </a:r>
            <a:r>
              <a:rPr sz="2700" dirty="0">
                <a:latin typeface="Calibri"/>
                <a:cs typeface="Calibri"/>
              </a:rPr>
              <a:t>À </a:t>
            </a:r>
            <a:r>
              <a:rPr sz="2700" spc="-5" dirty="0">
                <a:latin typeface="Calibri"/>
                <a:cs typeface="Calibri"/>
              </a:rPr>
              <a:t>ce </a:t>
            </a:r>
            <a:r>
              <a:rPr sz="2700" spc="-20" dirty="0">
                <a:latin typeface="Calibri"/>
                <a:cs typeface="Calibri"/>
              </a:rPr>
              <a:t>titre, </a:t>
            </a:r>
            <a:r>
              <a:rPr sz="2700" dirty="0">
                <a:latin typeface="Calibri"/>
                <a:cs typeface="Calibri"/>
              </a:rPr>
              <a:t>le </a:t>
            </a:r>
            <a:r>
              <a:rPr sz="2700" spc="-25" dirty="0">
                <a:latin typeface="Calibri"/>
                <a:cs typeface="Calibri"/>
              </a:rPr>
              <a:t>chargé </a:t>
            </a:r>
            <a:r>
              <a:rPr sz="2700" spc="-5" dirty="0">
                <a:latin typeface="Calibri"/>
                <a:cs typeface="Calibri"/>
              </a:rPr>
              <a:t>HSE </a:t>
            </a:r>
            <a:r>
              <a:rPr sz="2700" spc="-25" dirty="0">
                <a:latin typeface="Calibri"/>
                <a:cs typeface="Calibri"/>
              </a:rPr>
              <a:t>est </a:t>
            </a:r>
            <a:r>
              <a:rPr sz="2700" spc="-20" dirty="0">
                <a:latin typeface="Calibri"/>
                <a:cs typeface="Calibri"/>
              </a:rPr>
              <a:t>chargé</a:t>
            </a:r>
            <a:r>
              <a:rPr sz="2700" spc="-19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de:</a:t>
            </a:r>
            <a:endParaRPr sz="2700" dirty="0">
              <a:latin typeface="Calibri"/>
              <a:cs typeface="Calibri"/>
            </a:endParaRPr>
          </a:p>
          <a:p>
            <a:pPr marL="824865" lvl="1" indent="-35560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824865" algn="l"/>
                <a:tab pos="825500" algn="l"/>
              </a:tabLst>
            </a:pPr>
            <a:r>
              <a:rPr sz="2400" spc="-15" dirty="0">
                <a:latin typeface="Calibri"/>
                <a:cs typeface="Calibri"/>
              </a:rPr>
              <a:t>veiller </a:t>
            </a:r>
            <a:r>
              <a:rPr sz="2400" dirty="0">
                <a:latin typeface="Calibri"/>
                <a:cs typeface="Calibri"/>
              </a:rPr>
              <a:t>à la </a:t>
            </a:r>
            <a:r>
              <a:rPr sz="2400" spc="-10" dirty="0">
                <a:latin typeface="Calibri"/>
                <a:cs typeface="Calibri"/>
              </a:rPr>
              <a:t>sécurité </a:t>
            </a:r>
            <a:r>
              <a:rPr sz="2400" spc="-5" dirty="0">
                <a:latin typeface="Calibri"/>
                <a:cs typeface="Calibri"/>
              </a:rPr>
              <a:t>du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personnel,</a:t>
            </a:r>
            <a:endParaRPr sz="2400" dirty="0">
              <a:latin typeface="Calibri"/>
              <a:cs typeface="Calibri"/>
            </a:endParaRPr>
          </a:p>
          <a:p>
            <a:pPr marL="824865" lvl="1" indent="-355600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>
                <a:tab pos="824865" algn="l"/>
                <a:tab pos="825500" algn="l"/>
              </a:tabLst>
            </a:pPr>
            <a:r>
              <a:rPr sz="2400" dirty="0">
                <a:latin typeface="Calibri"/>
                <a:cs typeface="Calibri"/>
              </a:rPr>
              <a:t>à </a:t>
            </a:r>
            <a:r>
              <a:rPr sz="2400" spc="-5" dirty="0">
                <a:latin typeface="Calibri"/>
                <a:cs typeface="Calibri"/>
              </a:rPr>
              <a:t>sa </a:t>
            </a:r>
            <a:r>
              <a:rPr sz="2400" spc="-25" dirty="0">
                <a:latin typeface="Calibri"/>
                <a:cs typeface="Calibri"/>
              </a:rPr>
              <a:t>formation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-20" dirty="0">
                <a:latin typeface="Calibri"/>
                <a:cs typeface="Calibri"/>
              </a:rPr>
              <a:t>matière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prévention,</a:t>
            </a:r>
            <a:endParaRPr sz="2400" dirty="0">
              <a:latin typeface="Calibri"/>
              <a:cs typeface="Calibri"/>
            </a:endParaRPr>
          </a:p>
          <a:p>
            <a:pPr marL="824865" lvl="1" indent="-355600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>
                <a:tab pos="824865" algn="l"/>
                <a:tab pos="825500" algn="l"/>
              </a:tabLst>
            </a:pPr>
            <a:r>
              <a:rPr sz="2400" dirty="0">
                <a:latin typeface="Calibri"/>
                <a:cs typeface="Calibri"/>
              </a:rPr>
              <a:t>aux </a:t>
            </a:r>
            <a:r>
              <a:rPr sz="2400" spc="-15" dirty="0">
                <a:latin typeface="Calibri"/>
                <a:cs typeface="Calibri"/>
              </a:rPr>
              <a:t>respects </a:t>
            </a:r>
            <a:r>
              <a:rPr sz="2400" spc="-5" dirty="0">
                <a:latin typeface="Calibri"/>
                <a:cs typeface="Calibri"/>
              </a:rPr>
              <a:t>des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normes,</a:t>
            </a:r>
            <a:endParaRPr sz="2400" dirty="0">
              <a:latin typeface="Calibri"/>
              <a:cs typeface="Calibri"/>
            </a:endParaRPr>
          </a:p>
          <a:p>
            <a:pPr marL="824865" lvl="1" indent="-355600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>
                <a:tab pos="824865" algn="l"/>
                <a:tab pos="825500" algn="l"/>
              </a:tabLst>
            </a:pPr>
            <a:r>
              <a:rPr sz="2400" spc="-5" dirty="0">
                <a:latin typeface="Calibri"/>
                <a:cs typeface="Calibri"/>
              </a:rPr>
              <a:t>et </a:t>
            </a:r>
            <a:r>
              <a:rPr sz="2400" dirty="0">
                <a:latin typeface="Calibri"/>
                <a:cs typeface="Calibri"/>
              </a:rPr>
              <a:t>à la </a:t>
            </a:r>
            <a:r>
              <a:rPr sz="2400" spc="-20" dirty="0">
                <a:latin typeface="Calibri"/>
                <a:cs typeface="Calibri"/>
              </a:rPr>
              <a:t>fiabilité </a:t>
            </a:r>
            <a:r>
              <a:rPr sz="2400" spc="-5" dirty="0">
                <a:latin typeface="Calibri"/>
                <a:cs typeface="Calibri"/>
              </a:rPr>
              <a:t>des </a:t>
            </a:r>
            <a:r>
              <a:rPr sz="2400" spc="-20" dirty="0">
                <a:latin typeface="Calibri"/>
                <a:cs typeface="Calibri"/>
              </a:rPr>
              <a:t>installations </a:t>
            </a:r>
            <a:r>
              <a:rPr sz="2400" spc="-5" dirty="0">
                <a:latin typeface="Calibri"/>
                <a:cs typeface="Calibri"/>
              </a:rPr>
              <a:t>dans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l'entreprise.</a:t>
            </a:r>
            <a:endParaRPr sz="2400" dirty="0">
              <a:latin typeface="Calibri"/>
              <a:cs typeface="Calibri"/>
            </a:endParaRPr>
          </a:p>
          <a:p>
            <a:pPr marL="433070" indent="-42100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433070" algn="l"/>
                <a:tab pos="433705" algn="l"/>
              </a:tabLst>
            </a:pPr>
            <a:r>
              <a:rPr sz="2700" spc="-5" dirty="0">
                <a:latin typeface="Calibri"/>
                <a:cs typeface="Calibri"/>
              </a:rPr>
              <a:t>Les </a:t>
            </a:r>
            <a:r>
              <a:rPr sz="2700" dirty="0">
                <a:latin typeface="Calibri"/>
                <a:cs typeface="Calibri"/>
              </a:rPr>
              <a:t>enjeux </a:t>
            </a:r>
            <a:r>
              <a:rPr sz="2700" spc="-5" dirty="0">
                <a:latin typeface="Calibri"/>
                <a:cs typeface="Calibri"/>
              </a:rPr>
              <a:t>des HSE </a:t>
            </a:r>
            <a:r>
              <a:rPr sz="2700" spc="-20" dirty="0">
                <a:latin typeface="Calibri"/>
                <a:cs typeface="Calibri"/>
              </a:rPr>
              <a:t>sont nombreux </a:t>
            </a:r>
            <a:r>
              <a:rPr sz="2700" spc="-5" dirty="0">
                <a:latin typeface="Calibri"/>
                <a:cs typeface="Calibri"/>
              </a:rPr>
              <a:t>dans</a:t>
            </a:r>
            <a:r>
              <a:rPr sz="2700" spc="-24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l'entreprise.</a:t>
            </a: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5810" y="635584"/>
            <a:ext cx="50558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Description </a:t>
            </a:r>
            <a:r>
              <a:rPr sz="4400" dirty="0"/>
              <a:t>du</a:t>
            </a:r>
            <a:r>
              <a:rPr sz="4400" spc="-150" dirty="0"/>
              <a:t> </a:t>
            </a:r>
            <a:r>
              <a:rPr sz="4400" spc="-5" dirty="0"/>
              <a:t>métier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1232408" y="1613153"/>
            <a:ext cx="8180070" cy="478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Le </a:t>
            </a:r>
            <a:r>
              <a:rPr sz="2400" b="1" spc="-5" dirty="0">
                <a:latin typeface="Calibri"/>
                <a:cs typeface="Calibri"/>
              </a:rPr>
              <a:t>responsable HSE </a:t>
            </a:r>
            <a:r>
              <a:rPr sz="2400" spc="-20" dirty="0">
                <a:latin typeface="Calibri"/>
                <a:cs typeface="Calibri"/>
              </a:rPr>
              <a:t>est </a:t>
            </a:r>
            <a:r>
              <a:rPr sz="2400" spc="-5" dirty="0">
                <a:latin typeface="Calibri"/>
                <a:cs typeface="Calibri"/>
              </a:rPr>
              <a:t>un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gestionnaire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du risque </a:t>
            </a:r>
            <a:r>
              <a:rPr sz="2400" spc="-15" dirty="0">
                <a:latin typeface="Calibri"/>
                <a:cs typeface="Calibri"/>
              </a:rPr>
              <a:t>car la  </a:t>
            </a:r>
            <a:r>
              <a:rPr sz="2400" spc="-25" dirty="0">
                <a:latin typeface="Calibri"/>
                <a:cs typeface="Calibri"/>
              </a:rPr>
              <a:t>prévention </a:t>
            </a:r>
            <a:r>
              <a:rPr sz="2400" spc="-5" dirty="0">
                <a:latin typeface="Calibri"/>
                <a:cs typeface="Calibri"/>
              </a:rPr>
              <a:t>des </a:t>
            </a:r>
            <a:r>
              <a:rPr sz="2400" spc="-10" dirty="0">
                <a:latin typeface="Calibri"/>
                <a:cs typeface="Calibri"/>
              </a:rPr>
              <a:t>pannes et </a:t>
            </a:r>
            <a:r>
              <a:rPr sz="2400" spc="-5" dirty="0">
                <a:latin typeface="Calibri"/>
                <a:cs typeface="Calibri"/>
              </a:rPr>
              <a:t>des </a:t>
            </a:r>
            <a:r>
              <a:rPr sz="2400" spc="-15" dirty="0">
                <a:latin typeface="Calibri"/>
                <a:cs typeface="Calibri"/>
              </a:rPr>
              <a:t>dommages </a:t>
            </a:r>
            <a:r>
              <a:rPr sz="2400" spc="-20" dirty="0">
                <a:latin typeface="Calibri"/>
                <a:cs typeface="Calibri"/>
              </a:rPr>
              <a:t>corporels est  </a:t>
            </a:r>
            <a:r>
              <a:rPr sz="2400" spc="-15" dirty="0">
                <a:latin typeface="Calibri"/>
                <a:cs typeface="Calibri"/>
              </a:rPr>
              <a:t>devenue </a:t>
            </a:r>
            <a:r>
              <a:rPr sz="2400" spc="5" dirty="0">
                <a:latin typeface="Calibri"/>
                <a:cs typeface="Calibri"/>
              </a:rPr>
              <a:t>un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enjeu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considérable </a:t>
            </a:r>
            <a:r>
              <a:rPr sz="2400" spc="-5" dirty="0">
                <a:latin typeface="Calibri"/>
                <a:cs typeface="Calibri"/>
              </a:rPr>
              <a:t>pour </a:t>
            </a:r>
            <a:r>
              <a:rPr sz="2400" dirty="0">
                <a:latin typeface="Calibri"/>
                <a:cs typeface="Calibri"/>
              </a:rPr>
              <a:t>les </a:t>
            </a:r>
            <a:r>
              <a:rPr sz="2400" spc="-15" dirty="0">
                <a:latin typeface="Calibri"/>
                <a:cs typeface="Calibri"/>
              </a:rPr>
              <a:t>entreprises </a:t>
            </a:r>
            <a:r>
              <a:rPr sz="2400" spc="-5" dirty="0">
                <a:latin typeface="Calibri"/>
                <a:cs typeface="Calibri"/>
              </a:rPr>
              <a:t>et les  </a:t>
            </a:r>
            <a:r>
              <a:rPr sz="2400" spc="-20" dirty="0">
                <a:latin typeface="Calibri"/>
                <a:cs typeface="Calibri"/>
              </a:rPr>
              <a:t>assurances </a:t>
            </a:r>
            <a:r>
              <a:rPr sz="2400" spc="-40" dirty="0">
                <a:latin typeface="Calibri"/>
                <a:cs typeface="Calibri"/>
              </a:rPr>
              <a:t>(Voir </a:t>
            </a:r>
            <a:r>
              <a:rPr sz="2400" spc="-5" dirty="0">
                <a:latin typeface="Calibri"/>
                <a:cs typeface="Calibri"/>
              </a:rPr>
              <a:t>les </a:t>
            </a:r>
            <a:r>
              <a:rPr sz="2400" spc="-30" dirty="0">
                <a:latin typeface="Calibri"/>
                <a:cs typeface="Calibri"/>
              </a:rPr>
              <a:t>catastrophes </a:t>
            </a:r>
            <a:r>
              <a:rPr sz="2400" spc="-10" dirty="0">
                <a:latin typeface="Calibri"/>
                <a:cs typeface="Calibri"/>
              </a:rPr>
              <a:t>de </a:t>
            </a:r>
            <a:r>
              <a:rPr sz="2400" spc="-45" dirty="0">
                <a:latin typeface="Calibri"/>
                <a:cs typeface="Calibri"/>
              </a:rPr>
              <a:t>Tchernobyl, </a:t>
            </a:r>
            <a:r>
              <a:rPr sz="2400" spc="-25" dirty="0">
                <a:latin typeface="Calibri"/>
                <a:cs typeface="Calibri"/>
              </a:rPr>
              <a:t>Seveso, </a:t>
            </a:r>
            <a:r>
              <a:rPr sz="2400" spc="-114" dirty="0">
                <a:latin typeface="Calibri"/>
                <a:cs typeface="Calibri"/>
              </a:rPr>
              <a:t>AZF,  </a:t>
            </a:r>
            <a:r>
              <a:rPr sz="2400" spc="-20" dirty="0">
                <a:latin typeface="Calibri"/>
                <a:cs typeface="Calibri"/>
              </a:rPr>
              <a:t>amiante...)</a:t>
            </a:r>
            <a:endParaRPr sz="2400" dirty="0">
              <a:latin typeface="Calibri"/>
              <a:cs typeface="Calibri"/>
            </a:endParaRPr>
          </a:p>
          <a:p>
            <a:pPr marL="469265" marR="9525" indent="-457200" algn="just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La </a:t>
            </a:r>
            <a:r>
              <a:rPr sz="2400" spc="-25" dirty="0">
                <a:latin typeface="Calibri"/>
                <a:cs typeface="Calibri"/>
              </a:rPr>
              <a:t>fonction hygiène </a:t>
            </a:r>
            <a:r>
              <a:rPr sz="2400" spc="-5" dirty="0">
                <a:latin typeface="Calibri"/>
                <a:cs typeface="Calibri"/>
              </a:rPr>
              <a:t>et </a:t>
            </a:r>
            <a:r>
              <a:rPr sz="2400" spc="-10" dirty="0">
                <a:latin typeface="Calibri"/>
                <a:cs typeface="Calibri"/>
              </a:rPr>
              <a:t>sécurité </a:t>
            </a:r>
            <a:r>
              <a:rPr sz="2400" spc="-20" dirty="0">
                <a:latin typeface="Calibri"/>
                <a:cs typeface="Calibri"/>
              </a:rPr>
              <a:t>assure </a:t>
            </a:r>
            <a:r>
              <a:rPr sz="2400" dirty="0">
                <a:latin typeface="Calibri"/>
                <a:cs typeface="Calibri"/>
              </a:rPr>
              <a:t>le </a:t>
            </a:r>
            <a:r>
              <a:rPr sz="2400" spc="-10" dirty="0">
                <a:latin typeface="Calibri"/>
                <a:cs typeface="Calibri"/>
              </a:rPr>
              <a:t>bon </a:t>
            </a:r>
            <a:r>
              <a:rPr sz="2400" spc="-20" dirty="0">
                <a:latin typeface="Calibri"/>
                <a:cs typeface="Calibri"/>
              </a:rPr>
              <a:t>fonctionnement 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5" dirty="0">
                <a:latin typeface="Calibri"/>
                <a:cs typeface="Calibri"/>
              </a:rPr>
              <a:t>l'entreprise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réduisant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les 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dégâts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humains et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matériels</a:t>
            </a:r>
            <a:r>
              <a:rPr sz="2400" spc="-20" dirty="0">
                <a:latin typeface="Calibri"/>
                <a:cs typeface="Calibri"/>
              </a:rPr>
              <a:t>.  </a:t>
            </a:r>
            <a:r>
              <a:rPr sz="2400" spc="-5" dirty="0">
                <a:latin typeface="Calibri"/>
                <a:cs typeface="Calibri"/>
              </a:rPr>
              <a:t>Elle </a:t>
            </a:r>
            <a:r>
              <a:rPr sz="2400" spc="-25" dirty="0">
                <a:latin typeface="Calibri"/>
                <a:cs typeface="Calibri"/>
              </a:rPr>
              <a:t>s'attaque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priorité:</a:t>
            </a:r>
            <a:endParaRPr sz="2400" dirty="0">
              <a:latin typeface="Calibri"/>
              <a:cs typeface="Calibri"/>
            </a:endParaRPr>
          </a:p>
          <a:p>
            <a:pPr marL="995680" lvl="1" indent="-527050">
              <a:lnSpc>
                <a:spcPct val="100000"/>
              </a:lnSpc>
              <a:buFont typeface="Wingdings"/>
              <a:buChar char=""/>
              <a:tabLst>
                <a:tab pos="995680" algn="l"/>
                <a:tab pos="996315" algn="l"/>
              </a:tabLst>
            </a:pPr>
            <a:r>
              <a:rPr sz="2400" dirty="0">
                <a:latin typeface="Calibri"/>
                <a:cs typeface="Calibri"/>
              </a:rPr>
              <a:t>aux </a:t>
            </a:r>
            <a:r>
              <a:rPr sz="2400" spc="-5" dirty="0">
                <a:latin typeface="Calibri"/>
                <a:cs typeface="Calibri"/>
              </a:rPr>
              <a:t>accidents du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travail,</a:t>
            </a:r>
            <a:endParaRPr sz="2400" dirty="0">
              <a:latin typeface="Calibri"/>
              <a:cs typeface="Calibri"/>
            </a:endParaRPr>
          </a:p>
          <a:p>
            <a:pPr marL="995680" lvl="1" indent="-52705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995680" algn="l"/>
                <a:tab pos="996315" algn="l"/>
              </a:tabLst>
            </a:pPr>
            <a:r>
              <a:rPr sz="2400" dirty="0">
                <a:latin typeface="Calibri"/>
                <a:cs typeface="Calibri"/>
              </a:rPr>
              <a:t>aux </a:t>
            </a:r>
            <a:r>
              <a:rPr sz="2400" spc="-5" dirty="0">
                <a:latin typeface="Calibri"/>
                <a:cs typeface="Calibri"/>
              </a:rPr>
              <a:t>maladies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professionnelles</a:t>
            </a:r>
            <a:endParaRPr sz="2400" dirty="0">
              <a:latin typeface="Calibri"/>
              <a:cs typeface="Calibri"/>
            </a:endParaRPr>
          </a:p>
          <a:p>
            <a:pPr marL="995680" lvl="1" indent="-527050">
              <a:lnSpc>
                <a:spcPct val="100000"/>
              </a:lnSpc>
              <a:buFont typeface="Wingdings"/>
              <a:buChar char=""/>
              <a:tabLst>
                <a:tab pos="995680" algn="l"/>
                <a:tab pos="996315" algn="l"/>
              </a:tabLst>
            </a:pPr>
            <a:r>
              <a:rPr sz="2400" dirty="0">
                <a:latin typeface="Calibri"/>
                <a:cs typeface="Calibri"/>
              </a:rPr>
              <a:t>et à la </a:t>
            </a:r>
            <a:r>
              <a:rPr sz="2400" spc="-20" dirty="0">
                <a:latin typeface="Calibri"/>
                <a:cs typeface="Calibri"/>
              </a:rPr>
              <a:t>protection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l'environnement.</a:t>
            </a:r>
            <a:endParaRPr sz="2400" dirty="0">
              <a:latin typeface="Calibri"/>
              <a:cs typeface="Calibri"/>
            </a:endParaRPr>
          </a:p>
          <a:p>
            <a:pPr marL="469265" marR="10795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Ce </a:t>
            </a:r>
            <a:r>
              <a:rPr sz="2400" spc="-5" dirty="0">
                <a:latin typeface="Calibri"/>
                <a:cs typeface="Calibri"/>
              </a:rPr>
              <a:t>métier </a:t>
            </a:r>
            <a:r>
              <a:rPr sz="2400" spc="-35" dirty="0">
                <a:latin typeface="Calibri"/>
                <a:cs typeface="Calibri"/>
              </a:rPr>
              <a:t>exige </a:t>
            </a:r>
            <a:r>
              <a:rPr sz="2400" spc="-5" dirty="0">
                <a:latin typeface="Calibri"/>
                <a:cs typeface="Calibri"/>
              </a:rPr>
              <a:t>une </a:t>
            </a:r>
            <a:r>
              <a:rPr sz="2400" spc="-10" dirty="0">
                <a:latin typeface="Calibri"/>
                <a:cs typeface="Calibri"/>
              </a:rPr>
              <a:t>bonne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résistance physique</a:t>
            </a:r>
            <a:r>
              <a:rPr sz="2400" spc="-25" dirty="0">
                <a:latin typeface="Calibri"/>
                <a:cs typeface="Calibri"/>
              </a:rPr>
              <a:t>, </a:t>
            </a:r>
            <a:r>
              <a:rPr sz="2400" spc="-5" dirty="0">
                <a:latin typeface="Calibri"/>
                <a:cs typeface="Calibri"/>
              </a:rPr>
              <a:t>du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sang-froid</a:t>
            </a:r>
            <a:r>
              <a:rPr sz="2400" spc="-15" dirty="0">
                <a:latin typeface="Calibri"/>
                <a:cs typeface="Calibri"/>
              </a:rPr>
              <a:t>, 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l'initiative,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l'observation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et de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discrétion</a:t>
            </a:r>
            <a:r>
              <a:rPr sz="2400" spc="-2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6333" y="814831"/>
            <a:ext cx="73456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5" dirty="0">
                <a:latin typeface="Calibri"/>
                <a:cs typeface="Calibri"/>
              </a:rPr>
              <a:t>Introduction </a:t>
            </a:r>
            <a:r>
              <a:rPr b="0" spc="-5" dirty="0">
                <a:latin typeface="Calibri"/>
                <a:cs typeface="Calibri"/>
              </a:rPr>
              <a:t>au </a:t>
            </a:r>
            <a:r>
              <a:rPr b="0" spc="-15" dirty="0">
                <a:latin typeface="Calibri"/>
                <a:cs typeface="Calibri"/>
              </a:rPr>
              <a:t>Génie des</a:t>
            </a:r>
            <a:r>
              <a:rPr b="0" spc="-14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procédés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7553" y="1894712"/>
            <a:ext cx="8202295" cy="34226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406400" marR="74930" indent="-342900" algn="just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406400" algn="l"/>
              </a:tabLst>
            </a:pPr>
            <a:r>
              <a:rPr sz="2200" spc="-15" dirty="0">
                <a:latin typeface="Calibri"/>
                <a:cs typeface="Calibri"/>
              </a:rPr>
              <a:t>Depuis </a:t>
            </a:r>
            <a:r>
              <a:rPr sz="2200" spc="-5" dirty="0">
                <a:latin typeface="Calibri"/>
                <a:cs typeface="Calibri"/>
              </a:rPr>
              <a:t>le </a:t>
            </a:r>
            <a:r>
              <a:rPr sz="2200" spc="-15" dirty="0">
                <a:latin typeface="Calibri"/>
                <a:cs typeface="Calibri"/>
              </a:rPr>
              <a:t>milieu </a:t>
            </a:r>
            <a:r>
              <a:rPr sz="2200" spc="-5" dirty="0">
                <a:latin typeface="Calibri"/>
                <a:cs typeface="Calibri"/>
              </a:rPr>
              <a:t>du 19</a:t>
            </a:r>
            <a:r>
              <a:rPr sz="2175" spc="-7" baseline="21072" dirty="0">
                <a:latin typeface="Calibri"/>
                <a:cs typeface="Calibri"/>
              </a:rPr>
              <a:t>ème </a:t>
            </a:r>
            <a:r>
              <a:rPr sz="2200" spc="-10" dirty="0">
                <a:latin typeface="Calibri"/>
                <a:cs typeface="Calibri"/>
              </a:rPr>
              <a:t>siècle, la 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chimie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appliquée </a:t>
            </a:r>
            <a:r>
              <a:rPr sz="2200" spc="-10" dirty="0">
                <a:latin typeface="Calibri"/>
                <a:cs typeface="Calibri"/>
              </a:rPr>
              <a:t>puis la </a:t>
            </a:r>
            <a:r>
              <a:rPr sz="2200" spc="-5" dirty="0">
                <a:latin typeface="Calibri"/>
                <a:cs typeface="Calibri"/>
              </a:rPr>
              <a:t>« </a:t>
            </a:r>
            <a:r>
              <a:rPr sz="2200" spc="-25" dirty="0">
                <a:solidFill>
                  <a:srgbClr val="FF0000"/>
                </a:solidFill>
                <a:latin typeface="Calibri"/>
                <a:cs typeface="Calibri"/>
              </a:rPr>
              <a:t>chimie 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industrielle</a:t>
            </a:r>
            <a:r>
              <a:rPr sz="2200" spc="-15" dirty="0">
                <a:latin typeface="Calibri"/>
                <a:cs typeface="Calibri"/>
              </a:rPr>
              <a:t>» </a:t>
            </a:r>
            <a:r>
              <a:rPr sz="2200" spc="-10" dirty="0">
                <a:latin typeface="Calibri"/>
                <a:cs typeface="Calibri"/>
              </a:rPr>
              <a:t>est </a:t>
            </a:r>
            <a:r>
              <a:rPr sz="2200" spc="-15" dirty="0">
                <a:latin typeface="Calibri"/>
                <a:cs typeface="Calibri"/>
              </a:rPr>
              <a:t>considérée </a:t>
            </a:r>
            <a:r>
              <a:rPr sz="2200" spc="-5" dirty="0">
                <a:latin typeface="Calibri"/>
                <a:cs typeface="Calibri"/>
              </a:rPr>
              <a:t>comme </a:t>
            </a:r>
            <a:r>
              <a:rPr sz="2200" spc="-10" dirty="0">
                <a:latin typeface="Calibri"/>
                <a:cs typeface="Calibri"/>
              </a:rPr>
              <a:t>une partie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30" dirty="0">
                <a:latin typeface="Calibri"/>
                <a:cs typeface="Calibri"/>
              </a:rPr>
              <a:t>l’ensemble </a:t>
            </a:r>
            <a:r>
              <a:rPr sz="2200" spc="-10" dirty="0">
                <a:latin typeface="Calibri"/>
                <a:cs typeface="Calibri"/>
              </a:rPr>
              <a:t>des  </a:t>
            </a:r>
            <a:r>
              <a:rPr sz="2200" spc="-15" dirty="0">
                <a:latin typeface="Calibri"/>
                <a:cs typeface="Calibri"/>
              </a:rPr>
              <a:t>connaissances que </a:t>
            </a:r>
            <a:r>
              <a:rPr sz="2200" spc="-20" dirty="0">
                <a:latin typeface="Calibri"/>
                <a:cs typeface="Calibri"/>
              </a:rPr>
              <a:t>représente </a:t>
            </a:r>
            <a:r>
              <a:rPr sz="2200" spc="-5" dirty="0">
                <a:latin typeface="Calibri"/>
                <a:cs typeface="Calibri"/>
              </a:rPr>
              <a:t>la 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chimie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2200" spc="-25" dirty="0">
                <a:solidFill>
                  <a:srgbClr val="FF0000"/>
                </a:solidFill>
                <a:latin typeface="Calibri"/>
                <a:cs typeface="Calibri"/>
              </a:rPr>
              <a:t>tant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que</a:t>
            </a:r>
            <a:r>
              <a:rPr sz="2200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science</a:t>
            </a:r>
            <a:r>
              <a:rPr sz="2200" spc="-20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406400" marR="68580" indent="-342900" algn="just">
              <a:lnSpc>
                <a:spcPct val="79600"/>
              </a:lnSpc>
              <a:spcBef>
                <a:spcPts val="505"/>
              </a:spcBef>
              <a:buFont typeface="Arial"/>
              <a:buChar char="•"/>
              <a:tabLst>
                <a:tab pos="406400" algn="l"/>
              </a:tabLst>
            </a:pPr>
            <a:r>
              <a:rPr sz="2200" spc="-15" dirty="0">
                <a:latin typeface="Calibri"/>
                <a:cs typeface="Calibri"/>
              </a:rPr>
              <a:t>Elle </a:t>
            </a:r>
            <a:r>
              <a:rPr sz="2200" spc="-10" dirty="0">
                <a:latin typeface="Calibri"/>
                <a:cs typeface="Calibri"/>
              </a:rPr>
              <a:t>rassemble </a:t>
            </a:r>
            <a:r>
              <a:rPr sz="2200" spc="-5" dirty="0">
                <a:latin typeface="Calibri"/>
                <a:cs typeface="Calibri"/>
              </a:rPr>
              <a:t>en </a:t>
            </a:r>
            <a:r>
              <a:rPr sz="2200" spc="-20" dirty="0">
                <a:latin typeface="Calibri"/>
                <a:cs typeface="Calibri"/>
              </a:rPr>
              <a:t>effet </a:t>
            </a:r>
            <a:r>
              <a:rPr sz="2200" spc="-15" dirty="0">
                <a:latin typeface="Calibri"/>
                <a:cs typeface="Calibri"/>
              </a:rPr>
              <a:t>toutes </a:t>
            </a:r>
            <a:r>
              <a:rPr sz="2200" spc="-5" dirty="0">
                <a:latin typeface="Calibri"/>
                <a:cs typeface="Calibri"/>
              </a:rPr>
              <a:t>les </a:t>
            </a:r>
            <a:r>
              <a:rPr sz="2200" spc="-15" dirty="0">
                <a:latin typeface="Calibri"/>
                <a:cs typeface="Calibri"/>
              </a:rPr>
              <a:t>données techniques </a:t>
            </a:r>
            <a:r>
              <a:rPr sz="2200" spc="-5" dirty="0">
                <a:latin typeface="Calibri"/>
                <a:cs typeface="Calibri"/>
              </a:rPr>
              <a:t>mais </a:t>
            </a:r>
            <a:r>
              <a:rPr sz="2200" spc="-10" dirty="0">
                <a:latin typeface="Calibri"/>
                <a:cs typeface="Calibri"/>
              </a:rPr>
              <a:t>aussi  </a:t>
            </a:r>
            <a:r>
              <a:rPr sz="2200" spc="-15" dirty="0">
                <a:latin typeface="Calibri"/>
                <a:cs typeface="Calibri"/>
              </a:rPr>
              <a:t>économiques, énergétiques </a:t>
            </a:r>
            <a:r>
              <a:rPr sz="2200" spc="-10" dirty="0">
                <a:latin typeface="Calibri"/>
                <a:cs typeface="Calibri"/>
              </a:rPr>
              <a:t>et </a:t>
            </a:r>
            <a:r>
              <a:rPr sz="2200" spc="-20" dirty="0">
                <a:latin typeface="Calibri"/>
                <a:cs typeface="Calibri"/>
              </a:rPr>
              <a:t>environnementales, concernant </a:t>
            </a:r>
            <a:r>
              <a:rPr sz="2200" spc="-10" dirty="0">
                <a:latin typeface="Calibri"/>
                <a:cs typeface="Calibri"/>
              </a:rPr>
              <a:t>les  </a:t>
            </a:r>
            <a:r>
              <a:rPr sz="2200" spc="-15" dirty="0">
                <a:latin typeface="Calibri"/>
                <a:cs typeface="Calibri"/>
              </a:rPr>
              <a:t>procédés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20" dirty="0">
                <a:latin typeface="Calibri"/>
                <a:cs typeface="Calibri"/>
              </a:rPr>
              <a:t>fabrication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15" dirty="0">
                <a:latin typeface="Calibri"/>
                <a:cs typeface="Calibri"/>
              </a:rPr>
              <a:t>très nombreux </a:t>
            </a:r>
            <a:r>
              <a:rPr sz="2200" spc="-20" dirty="0">
                <a:latin typeface="Calibri"/>
                <a:cs typeface="Calibri"/>
              </a:rPr>
              <a:t>produits </a:t>
            </a:r>
            <a:r>
              <a:rPr sz="2200" spc="-15" dirty="0">
                <a:latin typeface="Calibri"/>
                <a:cs typeface="Calibri"/>
              </a:rPr>
              <a:t>industriels,  qu’ils soient </a:t>
            </a:r>
            <a:r>
              <a:rPr sz="2200" spc="-20" dirty="0">
                <a:latin typeface="Calibri"/>
                <a:cs typeface="Calibri"/>
              </a:rPr>
              <a:t>strictement </a:t>
            </a:r>
            <a:r>
              <a:rPr sz="2200" spc="-15" dirty="0">
                <a:latin typeface="Calibri"/>
                <a:cs typeface="Calibri"/>
              </a:rPr>
              <a:t>chimiques </a:t>
            </a:r>
            <a:r>
              <a:rPr sz="2200" spc="-25" dirty="0">
                <a:latin typeface="Calibri"/>
                <a:cs typeface="Calibri"/>
              </a:rPr>
              <a:t>d’origine </a:t>
            </a:r>
            <a:r>
              <a:rPr sz="2200" spc="-20" dirty="0">
                <a:latin typeface="Calibri"/>
                <a:cs typeface="Calibri"/>
              </a:rPr>
              <a:t>synthétique </a:t>
            </a:r>
            <a:r>
              <a:rPr sz="2200" spc="-10" dirty="0">
                <a:latin typeface="Calibri"/>
                <a:cs typeface="Calibri"/>
              </a:rPr>
              <a:t>ou non  </a:t>
            </a:r>
            <a:r>
              <a:rPr sz="2200" spc="-20" dirty="0">
                <a:latin typeface="Calibri"/>
                <a:cs typeface="Calibri"/>
              </a:rPr>
              <a:t>(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styrène, </a:t>
            </a:r>
            <a:r>
              <a:rPr sz="2200" spc="-50" dirty="0">
                <a:solidFill>
                  <a:srgbClr val="FF0000"/>
                </a:solidFill>
                <a:latin typeface="Calibri"/>
                <a:cs typeface="Calibri"/>
              </a:rPr>
              <a:t>PET,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molécules actives pharmaceutiques, gaz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200" spc="-60" dirty="0">
                <a:solidFill>
                  <a:srgbClr val="FF0000"/>
                </a:solidFill>
                <a:latin typeface="Calibri"/>
                <a:cs typeface="Calibri"/>
              </a:rPr>
              <a:t>l’air, 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soufre</a:t>
            </a:r>
            <a:r>
              <a:rPr sz="2200" spc="-15" dirty="0">
                <a:latin typeface="Calibri"/>
                <a:cs typeface="Calibri"/>
              </a:rPr>
              <a:t>...) </a:t>
            </a:r>
            <a:r>
              <a:rPr sz="2200" dirty="0">
                <a:latin typeface="Calibri"/>
                <a:cs typeface="Calibri"/>
              </a:rPr>
              <a:t>ou </a:t>
            </a:r>
            <a:r>
              <a:rPr sz="2200" spc="-10" dirty="0">
                <a:latin typeface="Calibri"/>
                <a:cs typeface="Calibri"/>
              </a:rPr>
              <a:t>qu’ils </a:t>
            </a:r>
            <a:r>
              <a:rPr sz="2200" spc="-15" dirty="0">
                <a:latin typeface="Calibri"/>
                <a:cs typeface="Calibri"/>
              </a:rPr>
              <a:t>soient dérivés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15" dirty="0">
                <a:latin typeface="Calibri"/>
                <a:cs typeface="Calibri"/>
              </a:rPr>
              <a:t>procédés </a:t>
            </a:r>
            <a:r>
              <a:rPr sz="2200" spc="-20" dirty="0">
                <a:latin typeface="Calibri"/>
                <a:cs typeface="Calibri"/>
              </a:rPr>
              <a:t>apparentés </a:t>
            </a:r>
            <a:r>
              <a:rPr sz="2200" spc="-5" dirty="0">
                <a:latin typeface="Calibri"/>
                <a:cs typeface="Calibri"/>
              </a:rPr>
              <a:t>à  </a:t>
            </a:r>
            <a:r>
              <a:rPr sz="2200" spc="-15" dirty="0">
                <a:latin typeface="Calibri"/>
                <a:cs typeface="Calibri"/>
              </a:rPr>
              <a:t>l’industrie chimique (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plâtres,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amidon,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combustibles nucléaires,  composants 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électroniques, peintures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ou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adhésifs</a:t>
            </a:r>
            <a:r>
              <a:rPr sz="2200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formulés</a:t>
            </a:r>
            <a:r>
              <a:rPr sz="2200" spc="-15" dirty="0">
                <a:latin typeface="Calibri"/>
                <a:cs typeface="Calibri"/>
              </a:rPr>
              <a:t>.....)</a:t>
            </a:r>
            <a:endParaRPr sz="2200" dirty="0">
              <a:latin typeface="Calibri"/>
              <a:cs typeface="Calibri"/>
            </a:endParaRPr>
          </a:p>
          <a:p>
            <a:pPr marL="406400" indent="-342900" algn="just">
              <a:lnSpc>
                <a:spcPts val="2580"/>
              </a:lnSpc>
              <a:buFont typeface="Arial"/>
              <a:buChar char="•"/>
              <a:tabLst>
                <a:tab pos="406400" algn="l"/>
              </a:tabLst>
            </a:pP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Le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génie des procédés </a:t>
            </a:r>
            <a:r>
              <a:rPr sz="2200" spc="-10" dirty="0">
                <a:latin typeface="Calibri"/>
                <a:cs typeface="Calibri"/>
              </a:rPr>
              <a:t>est </a:t>
            </a:r>
            <a:r>
              <a:rPr sz="2200" spc="-15" dirty="0">
                <a:latin typeface="Calibri"/>
                <a:cs typeface="Calibri"/>
              </a:rPr>
              <a:t>une </a:t>
            </a:r>
            <a:r>
              <a:rPr sz="2200" spc="-20" dirty="0">
                <a:latin typeface="Calibri"/>
                <a:cs typeface="Calibri"/>
              </a:rPr>
              <a:t>discipline </a:t>
            </a:r>
            <a:r>
              <a:rPr sz="2200" spc="-15" dirty="0">
                <a:latin typeface="Calibri"/>
                <a:cs typeface="Calibri"/>
              </a:rPr>
              <a:t>plus </a:t>
            </a:r>
            <a:r>
              <a:rPr sz="2200" spc="-10" dirty="0">
                <a:latin typeface="Calibri"/>
                <a:cs typeface="Calibri"/>
              </a:rPr>
              <a:t>jeune. </a:t>
            </a:r>
            <a:r>
              <a:rPr sz="2200" spc="-5" dirty="0">
                <a:latin typeface="Calibri"/>
                <a:cs typeface="Calibri"/>
              </a:rPr>
              <a:t>À son</a:t>
            </a:r>
            <a:r>
              <a:rPr sz="2200" spc="38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origine,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6344" y="5158485"/>
            <a:ext cx="6908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300" spc="-7" baseline="-12626" dirty="0">
                <a:latin typeface="Calibri"/>
                <a:cs typeface="Calibri"/>
              </a:rPr>
              <a:t>20</a:t>
            </a:r>
            <a:r>
              <a:rPr sz="1450" spc="-5" dirty="0">
                <a:latin typeface="Calibri"/>
                <a:cs typeface="Calibri"/>
              </a:rPr>
              <a:t>ème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1254" y="5242305"/>
            <a:ext cx="77146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96265" algn="l"/>
                <a:tab pos="1248410" algn="l"/>
                <a:tab pos="2187575" algn="l"/>
                <a:tab pos="3464560" algn="l"/>
                <a:tab pos="4435475" algn="l"/>
                <a:tab pos="4747895" algn="l"/>
                <a:tab pos="5430520" algn="l"/>
                <a:tab pos="6383655" algn="l"/>
                <a:tab pos="6711315" algn="l"/>
              </a:tabLst>
            </a:pPr>
            <a:r>
              <a:rPr sz="2200" spc="-5" dirty="0">
                <a:latin typeface="Calibri"/>
                <a:cs typeface="Calibri"/>
              </a:rPr>
              <a:t>aux	</a:t>
            </a:r>
            <a:r>
              <a:rPr sz="2200" spc="-25" dirty="0">
                <a:latin typeface="Calibri"/>
                <a:cs typeface="Calibri"/>
              </a:rPr>
              <a:t>U</a:t>
            </a:r>
            <a:r>
              <a:rPr sz="2200" spc="-35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5" dirty="0">
                <a:latin typeface="Calibri"/>
                <a:cs typeface="Calibri"/>
              </a:rPr>
              <a:t>(</a:t>
            </a:r>
            <a:r>
              <a:rPr sz="2200" spc="-20" dirty="0">
                <a:latin typeface="Calibri"/>
                <a:cs typeface="Calibri"/>
              </a:rPr>
              <a:t>débu</a:t>
            </a:r>
            <a:r>
              <a:rPr sz="2200" spc="-5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u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siècle</a:t>
            </a:r>
            <a:r>
              <a:rPr sz="2200" spc="-20" dirty="0">
                <a:latin typeface="Calibri"/>
                <a:cs typeface="Calibri"/>
              </a:rPr>
              <a:t>)</a:t>
            </a:r>
            <a:r>
              <a:rPr sz="2200" spc="-5" dirty="0">
                <a:latin typeface="Calibri"/>
                <a:cs typeface="Calibri"/>
              </a:rPr>
              <a:t>,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il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40" dirty="0">
                <a:latin typeface="Calibri"/>
                <a:cs typeface="Calibri"/>
              </a:rPr>
              <a:t>s</a:t>
            </a:r>
            <a:r>
              <a:rPr sz="2200" spc="-195" dirty="0">
                <a:latin typeface="Calibri"/>
                <a:cs typeface="Calibri"/>
              </a:rPr>
              <a:t>’</a:t>
            </a:r>
            <a:r>
              <a:rPr sz="2200" spc="-45" dirty="0">
                <a:latin typeface="Calibri"/>
                <a:cs typeface="Calibri"/>
              </a:rPr>
              <a:t>e</a:t>
            </a:r>
            <a:r>
              <a:rPr sz="2200" spc="-65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appelé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«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200" spc="-20" dirty="0">
                <a:solidFill>
                  <a:srgbClr val="0000FF"/>
                </a:solidFill>
                <a:latin typeface="Calibri"/>
                <a:cs typeface="Calibri"/>
              </a:rPr>
              <a:t>hemi</a:t>
            </a:r>
            <a:r>
              <a:rPr sz="2200" spc="-5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200" spc="-1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200" spc="-5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1254" y="5516371"/>
            <a:ext cx="7739380" cy="896619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 algn="just">
              <a:lnSpc>
                <a:spcPts val="2110"/>
              </a:lnSpc>
              <a:spcBef>
                <a:spcPts val="605"/>
              </a:spcBef>
            </a:pPr>
            <a:r>
              <a:rPr sz="2200" spc="-15" dirty="0">
                <a:solidFill>
                  <a:srgbClr val="0000FF"/>
                </a:solidFill>
                <a:latin typeface="Calibri"/>
                <a:cs typeface="Calibri"/>
              </a:rPr>
              <a:t>engineering </a:t>
            </a:r>
            <a:r>
              <a:rPr sz="2200" spc="-5" dirty="0">
                <a:latin typeface="Calibri"/>
                <a:cs typeface="Calibri"/>
              </a:rPr>
              <a:t>». </a:t>
            </a:r>
            <a:r>
              <a:rPr sz="2200" dirty="0">
                <a:latin typeface="Calibri"/>
                <a:cs typeface="Calibri"/>
              </a:rPr>
              <a:t>Ce </a:t>
            </a:r>
            <a:r>
              <a:rPr sz="2200" spc="-70" dirty="0">
                <a:latin typeface="Calibri"/>
                <a:cs typeface="Calibri"/>
              </a:rPr>
              <a:t>n’est </a:t>
            </a:r>
            <a:r>
              <a:rPr sz="2200" spc="-20" dirty="0">
                <a:latin typeface="Calibri"/>
                <a:cs typeface="Calibri"/>
              </a:rPr>
              <a:t>autre </a:t>
            </a:r>
            <a:r>
              <a:rPr sz="2200" spc="-10" dirty="0">
                <a:latin typeface="Calibri"/>
                <a:cs typeface="Calibri"/>
              </a:rPr>
              <a:t>que </a:t>
            </a:r>
            <a:r>
              <a:rPr sz="2200" spc="-5" dirty="0">
                <a:latin typeface="Calibri"/>
                <a:cs typeface="Calibri"/>
              </a:rPr>
              <a:t>le 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génie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chimique </a:t>
            </a:r>
            <a:r>
              <a:rPr sz="2200" spc="-5" dirty="0">
                <a:latin typeface="Calibri"/>
                <a:cs typeface="Calibri"/>
              </a:rPr>
              <a:t>à </a:t>
            </a:r>
            <a:r>
              <a:rPr sz="2200" spc="-15" dirty="0">
                <a:latin typeface="Calibri"/>
                <a:cs typeface="Calibri"/>
              </a:rPr>
              <a:t>chaque </a:t>
            </a:r>
            <a:r>
              <a:rPr sz="2200" spc="-25" dirty="0">
                <a:latin typeface="Calibri"/>
                <a:cs typeface="Calibri"/>
              </a:rPr>
              <a:t>fois  </a:t>
            </a:r>
            <a:r>
              <a:rPr sz="2200" spc="-10" dirty="0">
                <a:latin typeface="Calibri"/>
                <a:cs typeface="Calibri"/>
              </a:rPr>
              <a:t>qu’il </a:t>
            </a:r>
            <a:r>
              <a:rPr sz="2200" spc="-20" dirty="0">
                <a:latin typeface="Calibri"/>
                <a:cs typeface="Calibri"/>
              </a:rPr>
              <a:t>est </a:t>
            </a:r>
            <a:r>
              <a:rPr sz="2200" spc="-15" dirty="0">
                <a:latin typeface="Calibri"/>
                <a:cs typeface="Calibri"/>
              </a:rPr>
              <a:t>appliqué </a:t>
            </a:r>
            <a:r>
              <a:rPr sz="2200" spc="-5" dirty="0">
                <a:latin typeface="Calibri"/>
                <a:cs typeface="Calibri"/>
              </a:rPr>
              <a:t>aux </a:t>
            </a:r>
            <a:r>
              <a:rPr sz="2200" spc="-20" dirty="0">
                <a:latin typeface="Calibri"/>
                <a:cs typeface="Calibri"/>
              </a:rPr>
              <a:t>industries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20" dirty="0">
                <a:latin typeface="Calibri"/>
                <a:cs typeface="Calibri"/>
              </a:rPr>
              <a:t>procédés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25" dirty="0">
                <a:latin typeface="Calibri"/>
                <a:cs typeface="Calibri"/>
              </a:rPr>
              <a:t>transformation </a:t>
            </a:r>
            <a:r>
              <a:rPr sz="2200" spc="5" dirty="0">
                <a:latin typeface="Calibri"/>
                <a:cs typeface="Calibri"/>
              </a:rPr>
              <a:t>de  </a:t>
            </a:r>
            <a:r>
              <a:rPr sz="2200" spc="-5" dirty="0">
                <a:latin typeface="Calibri"/>
                <a:cs typeface="Calibri"/>
              </a:rPr>
              <a:t>la </a:t>
            </a:r>
            <a:r>
              <a:rPr sz="2200" spc="-25" dirty="0">
                <a:latin typeface="Calibri"/>
                <a:cs typeface="Calibri"/>
              </a:rPr>
              <a:t>matière </a:t>
            </a:r>
            <a:r>
              <a:rPr sz="2200" spc="-20" dirty="0">
                <a:latin typeface="Calibri"/>
                <a:cs typeface="Calibri"/>
              </a:rPr>
              <a:t>autre </a:t>
            </a:r>
            <a:r>
              <a:rPr sz="2200" spc="-15" dirty="0">
                <a:latin typeface="Calibri"/>
                <a:cs typeface="Calibri"/>
              </a:rPr>
              <a:t>que l’industrie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chimique.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9244" y="611123"/>
            <a:ext cx="9028176" cy="6193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08932" y="4140708"/>
            <a:ext cx="2159635" cy="367030"/>
          </a:xfrm>
          <a:custGeom>
            <a:avLst/>
            <a:gdLst/>
            <a:ahLst/>
            <a:cxnLst/>
            <a:rect l="l" t="t" r="r" b="b"/>
            <a:pathLst>
              <a:path w="2159634" h="367029">
                <a:moveTo>
                  <a:pt x="0" y="366902"/>
                </a:moveTo>
                <a:lnTo>
                  <a:pt x="2159381" y="366902"/>
                </a:lnTo>
                <a:lnTo>
                  <a:pt x="2159381" y="0"/>
                </a:lnTo>
                <a:lnTo>
                  <a:pt x="0" y="0"/>
                </a:lnTo>
                <a:lnTo>
                  <a:pt x="0" y="366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3110" y="775843"/>
            <a:ext cx="25571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latin typeface="Calibri"/>
                <a:cs typeface="Calibri"/>
              </a:rPr>
              <a:t>Débouchés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8353" y="1894713"/>
            <a:ext cx="7763509" cy="417830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505"/>
              </a:spcBef>
            </a:pPr>
            <a:r>
              <a:rPr sz="3200" spc="-5" dirty="0">
                <a:latin typeface="Calibri"/>
                <a:cs typeface="Calibri"/>
              </a:rPr>
              <a:t>Les </a:t>
            </a:r>
            <a:r>
              <a:rPr sz="3200" spc="-25" dirty="0">
                <a:latin typeface="Calibri"/>
                <a:cs typeface="Calibri"/>
              </a:rPr>
              <a:t>professionnels </a:t>
            </a:r>
            <a:r>
              <a:rPr sz="3200" spc="-5" dirty="0">
                <a:latin typeface="Calibri"/>
                <a:cs typeface="Calibri"/>
              </a:rPr>
              <a:t>de </a:t>
            </a:r>
            <a:r>
              <a:rPr sz="3200" spc="-20" dirty="0">
                <a:latin typeface="Calibri"/>
                <a:cs typeface="Calibri"/>
              </a:rPr>
              <a:t>l'hygiène </a:t>
            </a:r>
            <a:r>
              <a:rPr sz="3200" spc="-15" dirty="0">
                <a:latin typeface="Calibri"/>
                <a:cs typeface="Calibri"/>
              </a:rPr>
              <a:t>et </a:t>
            </a:r>
            <a:r>
              <a:rPr sz="3200" spc="-5" dirty="0">
                <a:latin typeface="Calibri"/>
                <a:cs typeface="Calibri"/>
              </a:rPr>
              <a:t>de </a:t>
            </a:r>
            <a:r>
              <a:rPr sz="3200" dirty="0">
                <a:latin typeface="Calibri"/>
                <a:cs typeface="Calibri"/>
              </a:rPr>
              <a:t>la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sécurité  </a:t>
            </a:r>
            <a:r>
              <a:rPr sz="3200" spc="-60" dirty="0">
                <a:latin typeface="Calibri"/>
                <a:cs typeface="Calibri"/>
              </a:rPr>
              <a:t>exercent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dans:</a:t>
            </a:r>
            <a:endParaRPr sz="3200" dirty="0">
              <a:latin typeface="Calibri"/>
              <a:cs typeface="Calibri"/>
            </a:endParaRPr>
          </a:p>
          <a:p>
            <a:pPr marL="447040" indent="-43434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3200" dirty="0">
                <a:latin typeface="Calibri"/>
                <a:cs typeface="Calibri"/>
              </a:rPr>
              <a:t>les </a:t>
            </a:r>
            <a:r>
              <a:rPr sz="3200" spc="-20" dirty="0">
                <a:latin typeface="Calibri"/>
                <a:cs typeface="Calibri"/>
              </a:rPr>
              <a:t>bureaux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d'ingénierie,</a:t>
            </a:r>
            <a:endParaRPr sz="3200" dirty="0">
              <a:latin typeface="Calibri"/>
              <a:cs typeface="Calibri"/>
            </a:endParaRPr>
          </a:p>
          <a:p>
            <a:pPr marL="447040" indent="-43434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3200" dirty="0">
                <a:latin typeface="Calibri"/>
                <a:cs typeface="Calibri"/>
              </a:rPr>
              <a:t>les </a:t>
            </a:r>
            <a:r>
              <a:rPr sz="3200" spc="-25" dirty="0">
                <a:latin typeface="Calibri"/>
                <a:cs typeface="Calibri"/>
              </a:rPr>
              <a:t>organismes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spc="-35" dirty="0">
                <a:latin typeface="Calibri"/>
                <a:cs typeface="Calibri"/>
              </a:rPr>
              <a:t> contrôle,</a:t>
            </a:r>
            <a:endParaRPr sz="3200" dirty="0">
              <a:latin typeface="Calibri"/>
              <a:cs typeface="Calibri"/>
            </a:endParaRPr>
          </a:p>
          <a:p>
            <a:pPr marL="447040" indent="-43434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3200" dirty="0">
                <a:latin typeface="Calibri"/>
                <a:cs typeface="Calibri"/>
              </a:rPr>
              <a:t>les </a:t>
            </a:r>
            <a:r>
              <a:rPr sz="3200" spc="-20" dirty="0">
                <a:latin typeface="Calibri"/>
                <a:cs typeface="Calibri"/>
              </a:rPr>
              <a:t>collectivités </a:t>
            </a:r>
            <a:r>
              <a:rPr sz="3200" spc="-15" dirty="0">
                <a:latin typeface="Calibri"/>
                <a:cs typeface="Calibri"/>
              </a:rPr>
              <a:t>locales et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territoriales,</a:t>
            </a:r>
            <a:endParaRPr sz="3200" dirty="0">
              <a:latin typeface="Calibri"/>
              <a:cs typeface="Calibri"/>
            </a:endParaRPr>
          </a:p>
          <a:p>
            <a:pPr marL="447040" indent="-43434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3200" dirty="0">
                <a:latin typeface="Calibri"/>
                <a:cs typeface="Calibri"/>
              </a:rPr>
              <a:t>les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assurances,</a:t>
            </a:r>
            <a:endParaRPr sz="3200" dirty="0">
              <a:latin typeface="Calibri"/>
              <a:cs typeface="Calibri"/>
            </a:endParaRPr>
          </a:p>
          <a:p>
            <a:pPr marL="447040" indent="-43434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3200" dirty="0">
                <a:latin typeface="Calibri"/>
                <a:cs typeface="Calibri"/>
              </a:rPr>
              <a:t>les </a:t>
            </a:r>
            <a:r>
              <a:rPr sz="3200" spc="-20" dirty="0">
                <a:latin typeface="Calibri"/>
                <a:cs typeface="Calibri"/>
              </a:rPr>
              <a:t>corps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sapeurs-pompiers,</a:t>
            </a:r>
            <a:endParaRPr sz="3200" dirty="0">
              <a:latin typeface="Calibri"/>
              <a:cs typeface="Calibri"/>
            </a:endParaRPr>
          </a:p>
          <a:p>
            <a:pPr marL="447040" indent="-43434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3200" dirty="0">
                <a:latin typeface="Calibri"/>
                <a:cs typeface="Calibri"/>
              </a:rPr>
              <a:t>les </a:t>
            </a:r>
            <a:r>
              <a:rPr sz="3200" spc="-25" dirty="0">
                <a:latin typeface="Calibri"/>
                <a:cs typeface="Calibri"/>
              </a:rPr>
              <a:t>installations </a:t>
            </a:r>
            <a:r>
              <a:rPr sz="3200" spc="-5" dirty="0">
                <a:latin typeface="Calibri"/>
                <a:cs typeface="Calibri"/>
              </a:rPr>
              <a:t>classées.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8100" y="1193800"/>
            <a:ext cx="7295388" cy="5225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2682" y="432562"/>
            <a:ext cx="64770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28139" marR="5080" indent="-161607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Responsable </a:t>
            </a:r>
            <a:r>
              <a:rPr spc="-25" dirty="0"/>
              <a:t>hygiène, </a:t>
            </a:r>
            <a:r>
              <a:rPr spc="-15" dirty="0"/>
              <a:t>sécurité,  </a:t>
            </a:r>
            <a:r>
              <a:rPr spc="-25" dirty="0"/>
              <a:t>environnement</a:t>
            </a:r>
          </a:p>
        </p:txBody>
      </p:sp>
      <p:sp>
        <p:nvSpPr>
          <p:cNvPr id="3" name="object 3"/>
          <p:cNvSpPr/>
          <p:nvPr/>
        </p:nvSpPr>
        <p:spPr>
          <a:xfrm>
            <a:off x="3473196" y="4294632"/>
            <a:ext cx="4706111" cy="2720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9395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Le </a:t>
            </a:r>
            <a:r>
              <a:rPr spc="-20" dirty="0"/>
              <a:t>responsable </a:t>
            </a:r>
            <a:r>
              <a:rPr spc="-30" dirty="0"/>
              <a:t>hygiène, </a:t>
            </a:r>
            <a:r>
              <a:rPr spc="-15" dirty="0"/>
              <a:t>sécurité </a:t>
            </a:r>
            <a:r>
              <a:rPr spc="-10" dirty="0"/>
              <a:t>et </a:t>
            </a:r>
            <a:r>
              <a:rPr spc="-25" dirty="0"/>
              <a:t>environnement  </a:t>
            </a:r>
            <a:r>
              <a:rPr spc="-15" dirty="0"/>
              <a:t>(HSE) </a:t>
            </a:r>
            <a:r>
              <a:rPr spc="-20" dirty="0"/>
              <a:t>est </a:t>
            </a:r>
            <a:r>
              <a:rPr spc="-15" dirty="0"/>
              <a:t>donc </a:t>
            </a:r>
            <a:r>
              <a:rPr spc="-20" dirty="0"/>
              <a:t>l’homme </a:t>
            </a:r>
            <a:r>
              <a:rPr spc="-5" dirty="0"/>
              <a:t>de </a:t>
            </a:r>
            <a:r>
              <a:rPr spc="-15" dirty="0"/>
              <a:t>toutes les </a:t>
            </a:r>
            <a:r>
              <a:rPr spc="-20" dirty="0"/>
              <a:t>préventions. </a:t>
            </a:r>
            <a:r>
              <a:rPr spc="-5" dirty="0"/>
              <a:t>Il  </a:t>
            </a:r>
            <a:r>
              <a:rPr spc="-20" dirty="0"/>
              <a:t>veille </a:t>
            </a:r>
            <a:r>
              <a:rPr spc="-5" dirty="0"/>
              <a:t>à </a:t>
            </a:r>
            <a:r>
              <a:rPr spc="-20" dirty="0"/>
              <a:t>prévenir </a:t>
            </a:r>
            <a:r>
              <a:rPr spc="-15" dirty="0"/>
              <a:t>les </a:t>
            </a:r>
            <a:r>
              <a:rPr spc="-20" dirty="0"/>
              <a:t>risques industriels, </a:t>
            </a:r>
            <a:r>
              <a:rPr spc="-25" dirty="0"/>
              <a:t>fait </a:t>
            </a:r>
            <a:r>
              <a:rPr spc="-15" dirty="0"/>
              <a:t>respecter  les </a:t>
            </a:r>
            <a:r>
              <a:rPr spc="-20" dirty="0"/>
              <a:t>conditions </a:t>
            </a:r>
            <a:r>
              <a:rPr spc="-30" dirty="0"/>
              <a:t>d'hygiène </a:t>
            </a:r>
            <a:r>
              <a:rPr spc="-10" dirty="0"/>
              <a:t>et </a:t>
            </a:r>
            <a:r>
              <a:rPr spc="-5" dirty="0"/>
              <a:t>de </a:t>
            </a:r>
            <a:r>
              <a:rPr spc="-30" dirty="0"/>
              <a:t>travail, </a:t>
            </a:r>
            <a:r>
              <a:rPr spc="-15" dirty="0"/>
              <a:t>aide </a:t>
            </a:r>
            <a:r>
              <a:rPr spc="-5" dirty="0"/>
              <a:t>à </a:t>
            </a:r>
            <a:r>
              <a:rPr spc="-30" dirty="0"/>
              <a:t>produire  </a:t>
            </a:r>
            <a:r>
              <a:rPr spc="-5" dirty="0"/>
              <a:t>sans</a:t>
            </a:r>
            <a:r>
              <a:rPr dirty="0"/>
              <a:t> </a:t>
            </a:r>
            <a:r>
              <a:rPr spc="-50" dirty="0"/>
              <a:t>polluer.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0650" y="886205"/>
            <a:ext cx="7917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18515" algn="l"/>
                <a:tab pos="1355090" algn="l"/>
                <a:tab pos="2083435" algn="l"/>
                <a:tab pos="2973705" algn="l"/>
                <a:tab pos="3731260" algn="l"/>
                <a:tab pos="5403215" algn="l"/>
                <a:tab pos="6882130" algn="l"/>
              </a:tabLst>
            </a:pPr>
            <a:r>
              <a:rPr sz="2800" spc="-5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c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dan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un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pri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publiqu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0650" y="1312925"/>
            <a:ext cx="15728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latin typeface="Calibri"/>
                <a:cs typeface="Calibri"/>
              </a:rPr>
              <a:t>h</a:t>
            </a:r>
            <a:r>
              <a:rPr sz="2800" spc="-3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spi</a:t>
            </a:r>
            <a:r>
              <a:rPr sz="2800" spc="-70" dirty="0">
                <a:latin typeface="Calibri"/>
                <a:cs typeface="Calibri"/>
              </a:rPr>
              <a:t>t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l</a:t>
            </a:r>
            <a:r>
              <a:rPr sz="2800" spc="-5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27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,  </a:t>
            </a:r>
            <a:r>
              <a:rPr sz="2800" spc="-25" dirty="0">
                <a:latin typeface="Calibri"/>
                <a:cs typeface="Calibri"/>
              </a:rPr>
              <a:t>collectivité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8076" y="1312925"/>
            <a:ext cx="45212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00">
              <a:lnSpc>
                <a:spcPct val="100000"/>
              </a:lnSpc>
              <a:spcBef>
                <a:spcPts val="95"/>
              </a:spcBef>
              <a:tabLst>
                <a:tab pos="1421765" algn="l"/>
                <a:tab pos="1743710" algn="l"/>
                <a:tab pos="2019935" algn="l"/>
                <a:tab pos="2711450" algn="l"/>
                <a:tab pos="3133725" algn="l"/>
              </a:tabLst>
            </a:pPr>
            <a:r>
              <a:rPr sz="2800" spc="-5" dirty="0">
                <a:latin typeface="Calibri"/>
                <a:cs typeface="Calibri"/>
              </a:rPr>
              <a:t>service		</a:t>
            </a:r>
            <a:r>
              <a:rPr sz="2800" spc="-10" dirty="0">
                <a:latin typeface="Calibri"/>
                <a:cs typeface="Calibri"/>
              </a:rPr>
              <a:t>des	</a:t>
            </a:r>
            <a:r>
              <a:rPr sz="2800" spc="-25" dirty="0">
                <a:latin typeface="Calibri"/>
                <a:cs typeface="Calibri"/>
              </a:rPr>
              <a:t>installations  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4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e…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ou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pri</a:t>
            </a:r>
            <a:r>
              <a:rPr sz="2800" spc="-50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é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3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5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3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65491" y="1312925"/>
            <a:ext cx="14427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811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clas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é</a:t>
            </a:r>
            <a:r>
              <a:rPr sz="2800" spc="-5" dirty="0">
                <a:latin typeface="Calibri"/>
                <a:cs typeface="Calibri"/>
              </a:rPr>
              <a:t>es,  c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q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0650" y="2166619"/>
            <a:ext cx="791400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884045" algn="l"/>
                <a:tab pos="3784600" algn="l"/>
                <a:tab pos="5699125" algn="l"/>
                <a:tab pos="6125845" algn="l"/>
              </a:tabLst>
            </a:pP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30" dirty="0">
                <a:latin typeface="Calibri"/>
                <a:cs typeface="Calibri"/>
              </a:rPr>
              <a:t>é</a:t>
            </a:r>
            <a:r>
              <a:rPr sz="2800" spc="-5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allu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3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b</a:t>
            </a:r>
            <a:r>
              <a:rPr sz="2800" spc="-40" dirty="0">
                <a:latin typeface="Calibri"/>
                <a:cs typeface="Calibri"/>
              </a:rPr>
              <a:t>â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t…</a:t>
            </a:r>
            <a:r>
              <a:rPr sz="2800" spc="-5" dirty="0">
                <a:latin typeface="Calibri"/>
                <a:cs typeface="Calibri"/>
              </a:rPr>
              <a:t>),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b="1" spc="-55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sp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n</a:t>
            </a:r>
            <a:r>
              <a:rPr sz="2800" b="1" spc="-5" dirty="0">
                <a:latin typeface="Calibri"/>
                <a:cs typeface="Calibri"/>
              </a:rPr>
              <a:t>s</a:t>
            </a:r>
            <a:r>
              <a:rPr sz="2800" b="1" spc="-20" dirty="0">
                <a:latin typeface="Calibri"/>
                <a:cs typeface="Calibri"/>
              </a:rPr>
              <a:t>ab</a:t>
            </a:r>
            <a:r>
              <a:rPr sz="2800" b="1" spc="-5" dirty="0">
                <a:latin typeface="Calibri"/>
                <a:cs typeface="Calibri"/>
              </a:rPr>
              <a:t>le  </a:t>
            </a:r>
            <a:r>
              <a:rPr sz="2800" b="1" spc="-40" dirty="0">
                <a:latin typeface="Calibri"/>
                <a:cs typeface="Calibri"/>
              </a:rPr>
              <a:t>hygiène, </a:t>
            </a:r>
            <a:r>
              <a:rPr sz="2800" b="1" spc="-20" dirty="0">
                <a:latin typeface="Calibri"/>
                <a:cs typeface="Calibri"/>
              </a:rPr>
              <a:t>sécurité </a:t>
            </a:r>
            <a:r>
              <a:rPr sz="2800" b="1" spc="-30" dirty="0">
                <a:latin typeface="Calibri"/>
                <a:cs typeface="Calibri"/>
              </a:rPr>
              <a:t>et</a:t>
            </a:r>
            <a:r>
              <a:rPr sz="2800" b="1" spc="20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environnement:</a:t>
            </a:r>
            <a:endParaRPr sz="2800" dirty="0">
              <a:latin typeface="Calibri"/>
              <a:cs typeface="Calibri"/>
            </a:endParaRPr>
          </a:p>
          <a:p>
            <a:pPr marL="469900" marR="23495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  <a:tab pos="1052195" algn="l"/>
                <a:tab pos="1976755" algn="l"/>
                <a:tab pos="2426335" algn="l"/>
                <a:tab pos="3268345" algn="l"/>
                <a:tab pos="3844290" algn="l"/>
                <a:tab pos="3920490" algn="l"/>
                <a:tab pos="4518025" algn="l"/>
                <a:tab pos="5267325" algn="l"/>
                <a:tab pos="6094095" algn="l"/>
                <a:tab pos="6744970" algn="l"/>
              </a:tabLst>
            </a:pPr>
            <a:r>
              <a:rPr sz="2800" spc="-20" dirty="0">
                <a:latin typeface="Calibri"/>
                <a:cs typeface="Calibri"/>
              </a:rPr>
              <a:t>conseille	</a:t>
            </a:r>
            <a:r>
              <a:rPr sz="2800" spc="-15" dirty="0">
                <a:latin typeface="Calibri"/>
                <a:cs typeface="Calibri"/>
              </a:rPr>
              <a:t>et	</a:t>
            </a:r>
            <a:r>
              <a:rPr sz="2800" spc="-25" dirty="0">
                <a:latin typeface="Calibri"/>
                <a:cs typeface="Calibri"/>
              </a:rPr>
              <a:t>assiste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la	</a:t>
            </a:r>
            <a:r>
              <a:rPr sz="2800" spc="-20" dirty="0">
                <a:latin typeface="Calibri"/>
                <a:cs typeface="Calibri"/>
              </a:rPr>
              <a:t>direction	</a:t>
            </a:r>
            <a:r>
              <a:rPr sz="2800" spc="-10" dirty="0">
                <a:latin typeface="Calibri"/>
                <a:cs typeface="Calibri"/>
              </a:rPr>
              <a:t>dans </a:t>
            </a:r>
            <a:r>
              <a:rPr sz="2800" spc="-25" dirty="0">
                <a:latin typeface="Calibri"/>
                <a:cs typeface="Calibri"/>
              </a:rPr>
              <a:t>l'élaboration  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430" dirty="0">
                <a:latin typeface="Calibri"/>
                <a:cs typeface="Calibri"/>
              </a:rPr>
              <a:t>’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95" dirty="0">
                <a:latin typeface="Calibri"/>
                <a:cs typeface="Calibri"/>
              </a:rPr>
              <a:t>r</a:t>
            </a:r>
            <a:r>
              <a:rPr sz="2800" spc="-114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ni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	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q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sé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uri</a:t>
            </a:r>
            <a:r>
              <a:rPr sz="2800" spc="-7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é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90650" y="3873754"/>
            <a:ext cx="7077709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Calibri"/>
                <a:cs typeface="Calibri"/>
              </a:rPr>
              <a:t>(sécurité </a:t>
            </a:r>
            <a:r>
              <a:rPr sz="2800" spc="-5" dirty="0">
                <a:latin typeface="Calibri"/>
                <a:cs typeface="Calibri"/>
              </a:rPr>
              <a:t>au </a:t>
            </a:r>
            <a:r>
              <a:rPr sz="2800" spc="-45" dirty="0">
                <a:latin typeface="Calibri"/>
                <a:cs typeface="Calibri"/>
              </a:rPr>
              <a:t>travail, </a:t>
            </a:r>
            <a:r>
              <a:rPr sz="2800" spc="-20" dirty="0">
                <a:latin typeface="Calibri"/>
                <a:cs typeface="Calibri"/>
              </a:rPr>
              <a:t>conditions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19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travail).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25" dirty="0">
                <a:latin typeface="Calibri"/>
                <a:cs typeface="Calibri"/>
              </a:rPr>
              <a:t>assure </a:t>
            </a:r>
            <a:r>
              <a:rPr sz="2800" spc="-15" dirty="0">
                <a:latin typeface="Calibri"/>
                <a:cs typeface="Calibri"/>
              </a:rPr>
              <a:t>la mise </a:t>
            </a:r>
            <a:r>
              <a:rPr sz="2800" spc="-5" dirty="0">
                <a:latin typeface="Calibri"/>
                <a:cs typeface="Calibri"/>
              </a:rPr>
              <a:t>en place, </a:t>
            </a:r>
            <a:r>
              <a:rPr sz="2800" spc="-20" dirty="0">
                <a:latin typeface="Calibri"/>
                <a:cs typeface="Calibri"/>
              </a:rPr>
              <a:t>l'animation </a:t>
            </a:r>
            <a:r>
              <a:rPr sz="2800" spc="-15" dirty="0">
                <a:latin typeface="Calibri"/>
                <a:cs typeface="Calibri"/>
              </a:rPr>
              <a:t>et </a:t>
            </a:r>
            <a:r>
              <a:rPr sz="2800" spc="-20" dirty="0">
                <a:latin typeface="Calibri"/>
                <a:cs typeface="Calibri"/>
              </a:rPr>
              <a:t>le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suivi,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  <a:tab pos="1617345" algn="l"/>
                <a:tab pos="2339975" algn="l"/>
              </a:tabLst>
            </a:pPr>
            <a:r>
              <a:rPr sz="2800" spc="-25" dirty="0">
                <a:latin typeface="Calibri"/>
                <a:cs typeface="Calibri"/>
              </a:rPr>
              <a:t>établit	</a:t>
            </a:r>
            <a:r>
              <a:rPr sz="2800" spc="-15" dirty="0">
                <a:latin typeface="Calibri"/>
                <a:cs typeface="Calibri"/>
              </a:rPr>
              <a:t>des	</a:t>
            </a:r>
            <a:r>
              <a:rPr sz="2800" spc="-40" dirty="0">
                <a:latin typeface="Calibri"/>
                <a:cs typeface="Calibri"/>
              </a:rPr>
              <a:t>programmes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69609" y="4727194"/>
            <a:ext cx="35293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94360" algn="l"/>
                <a:tab pos="2386965" algn="l"/>
                <a:tab pos="3153410" algn="l"/>
              </a:tabLst>
            </a:pP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95" dirty="0">
                <a:latin typeface="Calibri"/>
                <a:cs typeface="Calibri"/>
              </a:rPr>
              <a:t>r</a:t>
            </a:r>
            <a:r>
              <a:rPr sz="2800" spc="-30" dirty="0">
                <a:latin typeface="Calibri"/>
                <a:cs typeface="Calibri"/>
              </a:rPr>
              <a:t>é</a:t>
            </a:r>
            <a:r>
              <a:rPr sz="2800" spc="-6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7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90650" y="5153609"/>
            <a:ext cx="7900034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>
              <a:lnSpc>
                <a:spcPct val="100000"/>
              </a:lnSpc>
              <a:spcBef>
                <a:spcPts val="95"/>
              </a:spcBef>
              <a:tabLst>
                <a:tab pos="1831975" algn="l"/>
                <a:tab pos="2408555" algn="l"/>
                <a:tab pos="3867150" algn="l"/>
                <a:tab pos="5755640" algn="l"/>
                <a:tab pos="6366510" algn="l"/>
                <a:tab pos="7250430" algn="l"/>
              </a:tabLst>
            </a:pPr>
            <a:r>
              <a:rPr sz="2800" spc="-9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é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25" dirty="0">
                <a:latin typeface="Calibri"/>
                <a:cs typeface="Calibri"/>
              </a:rPr>
              <a:t>ui</a:t>
            </a:r>
            <a:r>
              <a:rPr sz="2800" spc="-9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b</a:t>
            </a:r>
            <a:r>
              <a:rPr sz="2800" spc="-8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d'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ci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7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û</a:t>
            </a:r>
            <a:r>
              <a:rPr sz="2800" spc="-5" dirty="0">
                <a:latin typeface="Calibri"/>
                <a:cs typeface="Calibri"/>
              </a:rPr>
              <a:t>t  </a:t>
            </a:r>
            <a:r>
              <a:rPr sz="2800" spc="-20" dirty="0">
                <a:latin typeface="Calibri"/>
                <a:cs typeface="Calibri"/>
              </a:rPr>
              <a:t>(accidents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45" dirty="0">
                <a:latin typeface="Calibri"/>
                <a:cs typeface="Calibri"/>
              </a:rPr>
              <a:t>travail, </a:t>
            </a:r>
            <a:r>
              <a:rPr sz="2800" spc="-15" dirty="0">
                <a:latin typeface="Calibri"/>
                <a:cs typeface="Calibri"/>
              </a:rPr>
              <a:t>maladies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professionnelles).</a:t>
            </a:r>
            <a:endParaRPr sz="2800">
              <a:latin typeface="Calibri"/>
              <a:cs typeface="Calibri"/>
            </a:endParaRPr>
          </a:p>
          <a:p>
            <a:pPr marL="469900" marR="99695" indent="-4572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25" dirty="0">
                <a:latin typeface="Calibri"/>
                <a:cs typeface="Calibri"/>
              </a:rPr>
              <a:t>dirige </a:t>
            </a:r>
            <a:r>
              <a:rPr sz="2800" spc="-15" dirty="0">
                <a:latin typeface="Calibri"/>
                <a:cs typeface="Calibri"/>
              </a:rPr>
              <a:t>et </a:t>
            </a:r>
            <a:r>
              <a:rPr sz="2800" spc="-40" dirty="0">
                <a:latin typeface="Calibri"/>
                <a:cs typeface="Calibri"/>
              </a:rPr>
              <a:t>contrôle </a:t>
            </a:r>
            <a:r>
              <a:rPr sz="2800" spc="-25" dirty="0">
                <a:latin typeface="Calibri"/>
                <a:cs typeface="Calibri"/>
              </a:rPr>
              <a:t>toute </a:t>
            </a:r>
            <a:r>
              <a:rPr sz="2800" spc="-15" dirty="0">
                <a:latin typeface="Calibri"/>
                <a:cs typeface="Calibri"/>
              </a:rPr>
              <a:t>action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30" dirty="0">
                <a:latin typeface="Calibri"/>
                <a:cs typeface="Calibri"/>
              </a:rPr>
              <a:t>prévention </a:t>
            </a:r>
            <a:r>
              <a:rPr sz="2800" spc="-40" dirty="0">
                <a:latin typeface="Calibri"/>
                <a:cs typeface="Calibri"/>
              </a:rPr>
              <a:t>contre  </a:t>
            </a:r>
            <a:r>
              <a:rPr sz="2800" spc="-15" dirty="0">
                <a:latin typeface="Calibri"/>
                <a:cs typeface="Calibri"/>
              </a:rPr>
              <a:t>les </a:t>
            </a:r>
            <a:r>
              <a:rPr sz="2800" spc="-20" dirty="0">
                <a:latin typeface="Calibri"/>
                <a:cs typeface="Calibri"/>
              </a:rPr>
              <a:t>risques </a:t>
            </a:r>
            <a:r>
              <a:rPr sz="2800" spc="-15" dirty="0">
                <a:latin typeface="Calibri"/>
                <a:cs typeface="Calibri"/>
              </a:rPr>
              <a:t>et les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nuisances.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0822" y="1606423"/>
            <a:ext cx="7209790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libri"/>
                <a:cs typeface="Calibri"/>
              </a:rPr>
              <a:t>Risque </a:t>
            </a:r>
            <a:r>
              <a:rPr sz="2800" b="1" spc="-25" dirty="0">
                <a:latin typeface="Calibri"/>
                <a:cs typeface="Calibri"/>
              </a:rPr>
              <a:t>professionnel </a:t>
            </a:r>
            <a:r>
              <a:rPr sz="2800" spc="-5" dirty="0">
                <a:latin typeface="Calibri"/>
                <a:cs typeface="Calibri"/>
              </a:rPr>
              <a:t>: </a:t>
            </a:r>
            <a:r>
              <a:rPr sz="2800" spc="-15" dirty="0">
                <a:latin typeface="Calibri"/>
                <a:cs typeface="Calibri"/>
              </a:rPr>
              <a:t>le salarié et </a:t>
            </a:r>
            <a:r>
              <a:rPr sz="2800" spc="-10" dirty="0">
                <a:latin typeface="Calibri"/>
                <a:cs typeface="Calibri"/>
              </a:rPr>
              <a:t>son </a:t>
            </a:r>
            <a:r>
              <a:rPr sz="2800" spc="-25" dirty="0">
                <a:latin typeface="Calibri"/>
                <a:cs typeface="Calibri"/>
              </a:rPr>
              <a:t>entreprise  </a:t>
            </a:r>
            <a:r>
              <a:rPr sz="2800" spc="-85" dirty="0">
                <a:latin typeface="Calibri"/>
                <a:cs typeface="Calibri"/>
              </a:rPr>
              <a:t>L’entreprise </a:t>
            </a:r>
            <a:r>
              <a:rPr sz="2800" spc="-20" dirty="0">
                <a:latin typeface="Calibri"/>
                <a:cs typeface="Calibri"/>
              </a:rPr>
              <a:t>met </a:t>
            </a:r>
            <a:r>
              <a:rPr sz="2800" spc="-5" dirty="0">
                <a:latin typeface="Calibri"/>
                <a:cs typeface="Calibri"/>
              </a:rPr>
              <a:t>en </a:t>
            </a:r>
            <a:r>
              <a:rPr sz="2800" spc="-25" dirty="0">
                <a:latin typeface="Calibri"/>
                <a:cs typeface="Calibri"/>
              </a:rPr>
              <a:t>œuvre toutes </a:t>
            </a:r>
            <a:r>
              <a:rPr sz="2800" spc="-15" dirty="0">
                <a:latin typeface="Calibri"/>
                <a:cs typeface="Calibri"/>
              </a:rPr>
              <a:t>les conditions  </a:t>
            </a:r>
            <a:r>
              <a:rPr sz="2800" spc="-5" dirty="0">
                <a:latin typeface="Calibri"/>
                <a:cs typeface="Calibri"/>
              </a:rPr>
              <a:t>qui </a:t>
            </a:r>
            <a:r>
              <a:rPr sz="2800" spc="-30" dirty="0">
                <a:latin typeface="Calibri"/>
                <a:cs typeface="Calibri"/>
              </a:rPr>
              <a:t>permettent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25" dirty="0">
                <a:latin typeface="Calibri"/>
                <a:cs typeface="Calibri"/>
              </a:rPr>
              <a:t>respecter </a:t>
            </a:r>
            <a:r>
              <a:rPr sz="2800" spc="-30" dirty="0">
                <a:latin typeface="Calibri"/>
                <a:cs typeface="Calibri"/>
              </a:rPr>
              <a:t>l’intégrité physique  </a:t>
            </a:r>
            <a:r>
              <a:rPr sz="2800" spc="-15" dirty="0">
                <a:latin typeface="Calibri"/>
                <a:cs typeface="Calibri"/>
              </a:rPr>
              <a:t>et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mentale </a:t>
            </a:r>
            <a:r>
              <a:rPr sz="2800" spc="-10" dirty="0">
                <a:latin typeface="Calibri"/>
                <a:cs typeface="Calibri"/>
              </a:rPr>
              <a:t>des </a:t>
            </a:r>
            <a:r>
              <a:rPr sz="2800" spc="-15" dirty="0">
                <a:latin typeface="Calibri"/>
                <a:cs typeface="Calibri"/>
              </a:rPr>
              <a:t>salariés  et  </a:t>
            </a:r>
            <a:r>
              <a:rPr sz="2800" spc="-10" dirty="0">
                <a:latin typeface="Calibri"/>
                <a:cs typeface="Calibri"/>
              </a:rPr>
              <a:t>de </a:t>
            </a:r>
            <a:r>
              <a:rPr sz="2800" spc="-20" dirty="0">
                <a:latin typeface="Calibri"/>
                <a:cs typeface="Calibri"/>
              </a:rPr>
              <a:t>limiter </a:t>
            </a:r>
            <a:r>
              <a:rPr sz="2800" spc="-5" dirty="0">
                <a:latin typeface="Calibri"/>
                <a:cs typeface="Calibri"/>
              </a:rPr>
              <a:t>les  </a:t>
            </a:r>
            <a:r>
              <a:rPr sz="2800" spc="-15" dirty="0">
                <a:latin typeface="Calibri"/>
                <a:cs typeface="Calibri"/>
              </a:rPr>
              <a:t>conséquences </a:t>
            </a:r>
            <a:r>
              <a:rPr sz="2800" dirty="0">
                <a:latin typeface="Calibri"/>
                <a:cs typeface="Calibri"/>
              </a:rPr>
              <a:t>sur </a:t>
            </a:r>
            <a:r>
              <a:rPr sz="2800" spc="-10" dirty="0">
                <a:latin typeface="Calibri"/>
                <a:cs typeface="Calibri"/>
              </a:rPr>
              <a:t>la </a:t>
            </a:r>
            <a:r>
              <a:rPr sz="2800" spc="-25" dirty="0">
                <a:latin typeface="Calibri"/>
                <a:cs typeface="Calibri"/>
              </a:rPr>
              <a:t>personne </a:t>
            </a:r>
            <a:r>
              <a:rPr sz="2800" spc="-35" dirty="0">
                <a:latin typeface="Calibri"/>
                <a:cs typeface="Calibri"/>
              </a:rPr>
              <a:t>d’un </a:t>
            </a:r>
            <a:r>
              <a:rPr sz="2800" spc="-15" dirty="0">
                <a:latin typeface="Calibri"/>
                <a:cs typeface="Calibri"/>
              </a:rPr>
              <a:t>accident </a:t>
            </a:r>
            <a:r>
              <a:rPr sz="2800" dirty="0">
                <a:latin typeface="Calibri"/>
                <a:cs typeface="Calibri"/>
              </a:rPr>
              <a:t>du  </a:t>
            </a:r>
            <a:r>
              <a:rPr sz="2800" spc="-50" dirty="0">
                <a:latin typeface="Calibri"/>
                <a:cs typeface="Calibri"/>
              </a:rPr>
              <a:t>travail </a:t>
            </a:r>
            <a:r>
              <a:rPr sz="2800" spc="-5" dirty="0">
                <a:latin typeface="Calibri"/>
                <a:cs typeface="Calibri"/>
              </a:rPr>
              <a:t>ou </a:t>
            </a:r>
            <a:r>
              <a:rPr sz="2800" spc="-30" dirty="0">
                <a:latin typeface="Calibri"/>
                <a:cs typeface="Calibri"/>
              </a:rPr>
              <a:t>d’une </a:t>
            </a:r>
            <a:r>
              <a:rPr sz="2800" spc="-15" dirty="0">
                <a:latin typeface="Calibri"/>
                <a:cs typeface="Calibri"/>
              </a:rPr>
              <a:t>maladie  </a:t>
            </a:r>
            <a:r>
              <a:rPr sz="2800" spc="-25" dirty="0">
                <a:latin typeface="Calibri"/>
                <a:cs typeface="Calibri"/>
              </a:rPr>
              <a:t>professionnelle. </a:t>
            </a:r>
            <a:r>
              <a:rPr sz="2800" spc="-15" dirty="0">
                <a:latin typeface="Calibri"/>
                <a:cs typeface="Calibri"/>
              </a:rPr>
              <a:t>La  </a:t>
            </a:r>
            <a:r>
              <a:rPr sz="2800" spc="-20" dirty="0">
                <a:latin typeface="Calibri"/>
                <a:cs typeface="Calibri"/>
              </a:rPr>
              <a:t>démarche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30" dirty="0">
                <a:latin typeface="Calibri"/>
                <a:cs typeface="Calibri"/>
              </a:rPr>
              <a:t>prévention </a:t>
            </a:r>
            <a:r>
              <a:rPr sz="2800" spc="-25" dirty="0">
                <a:latin typeface="Calibri"/>
                <a:cs typeface="Calibri"/>
              </a:rPr>
              <a:t>est </a:t>
            </a:r>
            <a:r>
              <a:rPr sz="2800" spc="-5" dirty="0">
                <a:latin typeface="Calibri"/>
                <a:cs typeface="Calibri"/>
              </a:rPr>
              <a:t>un </a:t>
            </a:r>
            <a:r>
              <a:rPr sz="2800" spc="-35" dirty="0">
                <a:latin typeface="Calibri"/>
                <a:cs typeface="Calibri"/>
              </a:rPr>
              <a:t>facteur </a:t>
            </a:r>
            <a:r>
              <a:rPr sz="2800" spc="-10" dirty="0">
                <a:latin typeface="Calibri"/>
                <a:cs typeface="Calibri"/>
              </a:rPr>
              <a:t>de  </a:t>
            </a:r>
            <a:r>
              <a:rPr sz="2800" spc="-25" dirty="0">
                <a:latin typeface="Calibri"/>
                <a:cs typeface="Calibri"/>
              </a:rPr>
              <a:t>développement </a:t>
            </a:r>
            <a:r>
              <a:rPr sz="2800" spc="-20" dirty="0">
                <a:latin typeface="Calibri"/>
                <a:cs typeface="Calibri"/>
              </a:rPr>
              <a:t>personnel </a:t>
            </a:r>
            <a:r>
              <a:rPr sz="2800" spc="-15" dirty="0">
                <a:latin typeface="Calibri"/>
                <a:cs typeface="Calibri"/>
              </a:rPr>
              <a:t>et </a:t>
            </a:r>
            <a:r>
              <a:rPr sz="2800" spc="-25" dirty="0">
                <a:latin typeface="Calibri"/>
                <a:cs typeface="Calibri"/>
              </a:rPr>
              <a:t>professionnel </a:t>
            </a:r>
            <a:r>
              <a:rPr sz="2800" spc="-10" dirty="0">
                <a:latin typeface="Calibri"/>
                <a:cs typeface="Calibri"/>
              </a:rPr>
              <a:t>des  </a:t>
            </a:r>
            <a:r>
              <a:rPr sz="2800" spc="-15" dirty="0">
                <a:latin typeface="Calibri"/>
                <a:cs typeface="Calibri"/>
              </a:rPr>
              <a:t>salariés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5" dirty="0">
                <a:latin typeface="Calibri"/>
                <a:cs typeface="Calibri"/>
              </a:rPr>
              <a:t>l’entreprise, </a:t>
            </a:r>
            <a:r>
              <a:rPr sz="2800" spc="-15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un </a:t>
            </a:r>
            <a:r>
              <a:rPr sz="2800" spc="-45" dirty="0">
                <a:latin typeface="Calibri"/>
                <a:cs typeface="Calibri"/>
              </a:rPr>
              <a:t>gage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25" dirty="0">
                <a:latin typeface="Calibri"/>
                <a:cs typeface="Calibri"/>
              </a:rPr>
              <a:t>qualité </a:t>
            </a:r>
            <a:r>
              <a:rPr sz="2800" dirty="0">
                <a:latin typeface="Calibri"/>
                <a:cs typeface="Calibri"/>
              </a:rPr>
              <a:t>du  </a:t>
            </a:r>
            <a:r>
              <a:rPr sz="2800" spc="-20" dirty="0">
                <a:latin typeface="Calibri"/>
                <a:cs typeface="Calibri"/>
              </a:rPr>
              <a:t>dialogue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social.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4598" y="510031"/>
            <a:ext cx="4633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Les </a:t>
            </a:r>
            <a:r>
              <a:rPr spc="-15" dirty="0"/>
              <a:t>principaux</a:t>
            </a:r>
            <a:r>
              <a:rPr spc="-55" dirty="0"/>
              <a:t> </a:t>
            </a:r>
            <a:r>
              <a:rPr spc="-15" dirty="0"/>
              <a:t>risques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93900" y="1332991"/>
            <a:ext cx="778383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9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Il </a:t>
            </a:r>
            <a:r>
              <a:rPr sz="2400" spc="-35" dirty="0">
                <a:latin typeface="Calibri"/>
                <a:cs typeface="Calibri"/>
              </a:rPr>
              <a:t>existe </a:t>
            </a:r>
            <a:r>
              <a:rPr sz="2400" spc="-25" dirty="0">
                <a:latin typeface="Calibri"/>
                <a:cs typeface="Calibri"/>
              </a:rPr>
              <a:t>divers </a:t>
            </a:r>
            <a:r>
              <a:rPr sz="2400" spc="-5" dirty="0">
                <a:latin typeface="Calibri"/>
                <a:cs typeface="Calibri"/>
              </a:rPr>
              <a:t>types de risques liés </a:t>
            </a:r>
            <a:r>
              <a:rPr sz="2400" dirty="0">
                <a:latin typeface="Calibri"/>
                <a:cs typeface="Calibri"/>
              </a:rPr>
              <a:t>à </a:t>
            </a:r>
            <a:r>
              <a:rPr sz="2400" spc="-20" dirty="0">
                <a:latin typeface="Calibri"/>
                <a:cs typeface="Calibri"/>
              </a:rPr>
              <a:t>l'environnement  professionnel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</a:p>
          <a:p>
            <a:pPr marL="12700" marR="5080" algn="just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-</a:t>
            </a:r>
            <a:r>
              <a:rPr sz="24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Accident </a:t>
            </a:r>
            <a:r>
              <a:rPr sz="24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du </a:t>
            </a:r>
            <a:r>
              <a:rPr sz="2400" b="1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travail</a:t>
            </a:r>
            <a:r>
              <a:rPr sz="2400" b="1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qui </a:t>
            </a:r>
            <a:r>
              <a:rPr sz="2400" spc="-15" dirty="0">
                <a:latin typeface="Calibri"/>
                <a:cs typeface="Calibri"/>
              </a:rPr>
              <a:t>est défini </a:t>
            </a:r>
            <a:r>
              <a:rPr sz="2400" spc="-5" dirty="0">
                <a:latin typeface="Calibri"/>
                <a:cs typeface="Calibri"/>
              </a:rPr>
              <a:t>par </a:t>
            </a:r>
            <a:r>
              <a:rPr sz="2400" spc="-10" dirty="0">
                <a:latin typeface="Calibri"/>
                <a:cs typeface="Calibri"/>
              </a:rPr>
              <a:t>le </a:t>
            </a:r>
            <a:r>
              <a:rPr sz="2400" spc="-25" dirty="0">
                <a:latin typeface="Calibri"/>
                <a:cs typeface="Calibri"/>
              </a:rPr>
              <a:t>fait </a:t>
            </a:r>
            <a:r>
              <a:rPr sz="2400" spc="-10" dirty="0">
                <a:latin typeface="Calibri"/>
                <a:cs typeface="Calibri"/>
              </a:rPr>
              <a:t>que </a:t>
            </a:r>
            <a:r>
              <a:rPr sz="2400" spc="-20" dirty="0">
                <a:latin typeface="Calibri"/>
                <a:cs typeface="Calibri"/>
              </a:rPr>
              <a:t>l'employé </a:t>
            </a:r>
            <a:r>
              <a:rPr sz="2400" spc="-15" dirty="0">
                <a:latin typeface="Calibri"/>
                <a:cs typeface="Calibri"/>
              </a:rPr>
              <a:t>se  </a:t>
            </a:r>
            <a:r>
              <a:rPr sz="2400" spc="-35" dirty="0">
                <a:latin typeface="Calibri"/>
                <a:cs typeface="Calibri"/>
              </a:rPr>
              <a:t>retrouve </a:t>
            </a:r>
            <a:r>
              <a:rPr sz="2400" spc="-5" dirty="0">
                <a:latin typeface="Calibri"/>
                <a:cs typeface="Calibri"/>
              </a:rPr>
              <a:t>sous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20" dirty="0">
                <a:latin typeface="Calibri"/>
                <a:cs typeface="Calibri"/>
              </a:rPr>
              <a:t>responsabilité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5" dirty="0">
                <a:latin typeface="Calibri"/>
                <a:cs typeface="Calibri"/>
              </a:rPr>
              <a:t>son </a:t>
            </a:r>
            <a:r>
              <a:rPr sz="2400" spc="-55" dirty="0">
                <a:latin typeface="Calibri"/>
                <a:cs typeface="Calibri"/>
              </a:rPr>
              <a:t>employeur, </a:t>
            </a:r>
            <a:r>
              <a:rPr sz="2400" spc="-5" dirty="0">
                <a:latin typeface="Calibri"/>
                <a:cs typeface="Calibri"/>
              </a:rPr>
              <a:t>et </a:t>
            </a:r>
            <a:r>
              <a:rPr sz="2400" spc="-20" dirty="0">
                <a:latin typeface="Calibri"/>
                <a:cs typeface="Calibri"/>
              </a:rPr>
              <a:t>l'accident 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20" dirty="0">
                <a:latin typeface="Calibri"/>
                <a:cs typeface="Calibri"/>
              </a:rPr>
              <a:t>trajet </a:t>
            </a:r>
            <a:r>
              <a:rPr sz="2400" spc="-15" dirty="0">
                <a:latin typeface="Calibri"/>
                <a:cs typeface="Calibri"/>
              </a:rPr>
              <a:t>quand </a:t>
            </a:r>
            <a:r>
              <a:rPr sz="2400" spc="-5" dirty="0">
                <a:latin typeface="Calibri"/>
                <a:cs typeface="Calibri"/>
              </a:rPr>
              <a:t>celui-ci </a:t>
            </a:r>
            <a:r>
              <a:rPr sz="2400" spc="-10" dirty="0">
                <a:latin typeface="Calibri"/>
                <a:cs typeface="Calibri"/>
              </a:rPr>
              <a:t>se </a:t>
            </a:r>
            <a:r>
              <a:rPr sz="2400" spc="-20" dirty="0">
                <a:latin typeface="Calibri"/>
                <a:cs typeface="Calibri"/>
              </a:rPr>
              <a:t>produit </a:t>
            </a:r>
            <a:r>
              <a:rPr sz="2400" spc="-25" dirty="0">
                <a:latin typeface="Calibri"/>
                <a:cs typeface="Calibri"/>
              </a:rPr>
              <a:t>entre </a:t>
            </a:r>
            <a:r>
              <a:rPr sz="2400" spc="-15" dirty="0">
                <a:latin typeface="Calibri"/>
                <a:cs typeface="Calibri"/>
              </a:rPr>
              <a:t>le </a:t>
            </a:r>
            <a:r>
              <a:rPr sz="2400" spc="-10" dirty="0">
                <a:latin typeface="Calibri"/>
                <a:cs typeface="Calibri"/>
              </a:rPr>
              <a:t>domicile </a:t>
            </a:r>
            <a:r>
              <a:rPr sz="2400" dirty="0">
                <a:latin typeface="Calibri"/>
                <a:cs typeface="Calibri"/>
              </a:rPr>
              <a:t>de  </a:t>
            </a:r>
            <a:r>
              <a:rPr sz="2400" spc="-20" dirty="0">
                <a:latin typeface="Calibri"/>
                <a:cs typeface="Calibri"/>
              </a:rPr>
              <a:t>l'employé </a:t>
            </a:r>
            <a:r>
              <a:rPr sz="2400" spc="-5" dirty="0">
                <a:latin typeface="Calibri"/>
                <a:cs typeface="Calibri"/>
              </a:rPr>
              <a:t>et son lieu </a:t>
            </a:r>
            <a:r>
              <a:rPr sz="2400" dirty="0">
                <a:latin typeface="Calibri"/>
                <a:cs typeface="Calibri"/>
              </a:rPr>
              <a:t>de </a:t>
            </a:r>
            <a:r>
              <a:rPr sz="2400" spc="-40" dirty="0">
                <a:latin typeface="Calibri"/>
                <a:cs typeface="Calibri"/>
              </a:rPr>
              <a:t>travail </a:t>
            </a:r>
            <a:r>
              <a:rPr sz="2400" spc="-5" dirty="0">
                <a:latin typeface="Calibri"/>
                <a:cs typeface="Calibri"/>
              </a:rPr>
              <a:t>(ou </a:t>
            </a:r>
            <a:r>
              <a:rPr sz="2400" spc="-25" dirty="0">
                <a:latin typeface="Calibri"/>
                <a:cs typeface="Calibri"/>
              </a:rPr>
              <a:t>entre </a:t>
            </a:r>
            <a:r>
              <a:rPr sz="2400" spc="-10" dirty="0">
                <a:latin typeface="Calibri"/>
                <a:cs typeface="Calibri"/>
              </a:rPr>
              <a:t>son </a:t>
            </a:r>
            <a:r>
              <a:rPr sz="2400" spc="-5" dirty="0">
                <a:latin typeface="Calibri"/>
                <a:cs typeface="Calibri"/>
              </a:rPr>
              <a:t>lieu de </a:t>
            </a:r>
            <a:r>
              <a:rPr sz="2400" spc="-40" dirty="0">
                <a:latin typeface="Calibri"/>
                <a:cs typeface="Calibri"/>
              </a:rPr>
              <a:t>travail </a:t>
            </a:r>
            <a:r>
              <a:rPr sz="2400" spc="-20" dirty="0">
                <a:latin typeface="Calibri"/>
                <a:cs typeface="Calibri"/>
              </a:rPr>
              <a:t>et  </a:t>
            </a:r>
            <a:r>
              <a:rPr sz="2400" dirty="0">
                <a:latin typeface="Calibri"/>
                <a:cs typeface="Calibri"/>
              </a:rPr>
              <a:t>le lieu </a:t>
            </a:r>
            <a:r>
              <a:rPr sz="2400" spc="-5" dirty="0">
                <a:latin typeface="Calibri"/>
                <a:cs typeface="Calibri"/>
              </a:rPr>
              <a:t>ou </a:t>
            </a:r>
            <a:r>
              <a:rPr sz="2400" dirty="0">
                <a:latin typeface="Calibri"/>
                <a:cs typeface="Calibri"/>
              </a:rPr>
              <a:t>il </a:t>
            </a:r>
            <a:r>
              <a:rPr sz="2400" spc="-20" dirty="0">
                <a:latin typeface="Calibri"/>
                <a:cs typeface="Calibri"/>
              </a:rPr>
              <a:t>prend </a:t>
            </a:r>
            <a:r>
              <a:rPr sz="2400" spc="-5" dirty="0">
                <a:latin typeface="Calibri"/>
                <a:cs typeface="Calibri"/>
              </a:rPr>
              <a:t>son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repas).</a:t>
            </a:r>
            <a:endParaRPr sz="24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Maladie </a:t>
            </a:r>
            <a:r>
              <a:rPr sz="2400" b="1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professionnelle</a:t>
            </a:r>
            <a:r>
              <a:rPr sz="24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est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15" dirty="0">
                <a:latin typeface="Calibri"/>
                <a:cs typeface="Calibri"/>
              </a:rPr>
              <a:t>conséquence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45" dirty="0">
                <a:latin typeface="Calibri"/>
                <a:cs typeface="Calibri"/>
              </a:rPr>
              <a:t>l’exposition  </a:t>
            </a:r>
            <a:r>
              <a:rPr sz="2400" spc="-5" dirty="0">
                <a:latin typeface="Calibri"/>
                <a:cs typeface="Calibri"/>
              </a:rPr>
              <a:t>plus ou moins </a:t>
            </a:r>
            <a:r>
              <a:rPr sz="2400" spc="-20" dirty="0">
                <a:latin typeface="Calibri"/>
                <a:cs typeface="Calibri"/>
              </a:rPr>
              <a:t>prolongée </a:t>
            </a:r>
            <a:r>
              <a:rPr sz="2400" dirty="0">
                <a:latin typeface="Calibri"/>
                <a:cs typeface="Calibri"/>
              </a:rPr>
              <a:t>à </a:t>
            </a:r>
            <a:r>
              <a:rPr sz="2400" spc="-5" dirty="0">
                <a:latin typeface="Calibri"/>
                <a:cs typeface="Calibri"/>
              </a:rPr>
              <a:t>un </a:t>
            </a:r>
            <a:r>
              <a:rPr sz="2400" dirty="0">
                <a:latin typeface="Calibri"/>
                <a:cs typeface="Calibri"/>
              </a:rPr>
              <a:t>risque </a:t>
            </a:r>
            <a:r>
              <a:rPr sz="2400" spc="-25" dirty="0">
                <a:latin typeface="Calibri"/>
                <a:cs typeface="Calibri"/>
              </a:rPr>
              <a:t>physique, </a:t>
            </a:r>
            <a:r>
              <a:rPr sz="2400" spc="-15" dirty="0">
                <a:latin typeface="Calibri"/>
                <a:cs typeface="Calibri"/>
              </a:rPr>
              <a:t>biologique</a:t>
            </a:r>
            <a:r>
              <a:rPr sz="2400" spc="-3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ou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3900" y="4625466"/>
            <a:ext cx="41675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3195" algn="l"/>
                <a:tab pos="3190240" algn="l"/>
              </a:tabLst>
            </a:pPr>
            <a:r>
              <a:rPr sz="2400" spc="-5" dirty="0">
                <a:latin typeface="Calibri"/>
                <a:cs typeface="Calibri"/>
              </a:rPr>
              <a:t>chimique	</a:t>
            </a:r>
            <a:r>
              <a:rPr sz="2400" spc="-20" dirty="0">
                <a:latin typeface="Calibri"/>
                <a:cs typeface="Calibri"/>
              </a:rPr>
              <a:t>(poussières,	</a:t>
            </a:r>
            <a:r>
              <a:rPr sz="2400" spc="-25" dirty="0">
                <a:latin typeface="Calibri"/>
                <a:cs typeface="Calibri"/>
              </a:rPr>
              <a:t>vapeurs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07584" y="4625466"/>
            <a:ext cx="17506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12140">
              <a:lnSpc>
                <a:spcPct val="100000"/>
              </a:lnSpc>
              <a:spcBef>
                <a:spcPts val="100"/>
              </a:spcBef>
              <a:tabLst>
                <a:tab pos="560705" algn="l"/>
              </a:tabLst>
            </a:pP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spc="-114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xiq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,  </a:t>
            </a:r>
            <a:r>
              <a:rPr sz="2400" spc="-5" dirty="0">
                <a:latin typeface="Calibri"/>
                <a:cs typeface="Calibri"/>
              </a:rPr>
              <a:t>de	</a:t>
            </a:r>
            <a:r>
              <a:rPr sz="2400" spc="-65" dirty="0">
                <a:latin typeface="Calibri"/>
                <a:cs typeface="Calibri"/>
              </a:rPr>
              <a:t>l’exercice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21981" y="4625466"/>
            <a:ext cx="10445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588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bruit,  </a:t>
            </a:r>
            <a:r>
              <a:rPr sz="2400" spc="-1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abituel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67445" y="4625466"/>
            <a:ext cx="999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 marR="5080" indent="-210820">
              <a:lnSpc>
                <a:spcPct val="100000"/>
              </a:lnSpc>
              <a:spcBef>
                <a:spcPts val="100"/>
              </a:spcBef>
              <a:tabLst>
                <a:tab pos="770255" algn="l"/>
              </a:tabLst>
            </a:pPr>
            <a:r>
              <a:rPr sz="2400" spc="-55" dirty="0">
                <a:latin typeface="Calibri"/>
                <a:cs typeface="Calibri"/>
              </a:rPr>
              <a:t>chaleur, 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e	la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93900" y="4991227"/>
            <a:ext cx="359917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62735" algn="l"/>
                <a:tab pos="2188845" algn="l"/>
                <a:tab pos="3140075" algn="l"/>
              </a:tabLst>
            </a:pPr>
            <a:r>
              <a:rPr sz="2400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b</a:t>
            </a:r>
            <a:r>
              <a:rPr sz="2400" spc="-95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ns</a:t>
            </a:r>
            <a:r>
              <a:rPr sz="2400" dirty="0">
                <a:latin typeface="Calibri"/>
                <a:cs typeface="Calibri"/>
              </a:rPr>
              <a:t>)	</a:t>
            </a:r>
            <a:r>
              <a:rPr sz="2400" spc="-5" dirty="0">
                <a:latin typeface="Calibri"/>
                <a:cs typeface="Calibri"/>
              </a:rPr>
              <a:t>qu</a:t>
            </a:r>
            <a:r>
              <a:rPr sz="2400" dirty="0">
                <a:latin typeface="Calibri"/>
                <a:cs typeface="Calibri"/>
              </a:rPr>
              <a:t>i	</a:t>
            </a:r>
            <a:r>
              <a:rPr sz="2400" spc="-7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xi</a:t>
            </a:r>
            <a:r>
              <a:rPr sz="2400" spc="-65" dirty="0">
                <a:latin typeface="Calibri"/>
                <a:cs typeface="Calibri"/>
              </a:rPr>
              <a:t>s</a:t>
            </a: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	l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7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  </a:t>
            </a:r>
            <a:r>
              <a:rPr sz="2400" spc="-25" dirty="0">
                <a:latin typeface="Calibri"/>
                <a:cs typeface="Calibri"/>
              </a:rPr>
              <a:t>profession.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538ED3"/>
                </a:solidFill>
                <a:latin typeface="Calibri"/>
                <a:cs typeface="Calibri"/>
              </a:rPr>
              <a:t>-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les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risques</a:t>
            </a:r>
            <a:r>
              <a:rPr sz="2400" b="1" spc="-8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Calibri"/>
                <a:cs typeface="Calibri"/>
              </a:rPr>
              <a:t>psychosociaux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0983" y="812800"/>
            <a:ext cx="61404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Le </a:t>
            </a:r>
            <a:r>
              <a:rPr sz="4400" spc="-10" dirty="0"/>
              <a:t>coût </a:t>
            </a:r>
            <a:r>
              <a:rPr sz="4400" dirty="0"/>
              <a:t>de la </a:t>
            </a:r>
            <a:r>
              <a:rPr sz="4400" spc="-15" dirty="0"/>
              <a:t>politique</a:t>
            </a:r>
            <a:r>
              <a:rPr sz="4400" spc="-210" dirty="0"/>
              <a:t> </a:t>
            </a:r>
            <a:r>
              <a:rPr sz="4400" dirty="0"/>
              <a:t>HSE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4496" y="2110485"/>
            <a:ext cx="8353425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Calibri"/>
                <a:cs typeface="Calibri"/>
              </a:rPr>
              <a:t>Comprend principalement les cotisations </a:t>
            </a:r>
            <a:r>
              <a:rPr sz="2800" spc="-10" dirty="0">
                <a:latin typeface="Calibri"/>
                <a:cs typeface="Calibri"/>
              </a:rPr>
              <a:t>que </a:t>
            </a:r>
            <a:r>
              <a:rPr sz="2800" spc="-55" dirty="0">
                <a:latin typeface="Calibri"/>
                <a:cs typeface="Calibri"/>
              </a:rPr>
              <a:t>l’entreprise  </a:t>
            </a:r>
            <a:r>
              <a:rPr sz="2800" spc="-15" dirty="0">
                <a:latin typeface="Calibri"/>
                <a:cs typeface="Calibri"/>
              </a:rPr>
              <a:t>paie </a:t>
            </a:r>
            <a:r>
              <a:rPr sz="2800" spc="-5" dirty="0">
                <a:latin typeface="Calibri"/>
                <a:cs typeface="Calibri"/>
              </a:rPr>
              <a:t>à </a:t>
            </a:r>
            <a:r>
              <a:rPr sz="2800" spc="-15" dirty="0">
                <a:latin typeface="Calibri"/>
                <a:cs typeface="Calibri"/>
              </a:rPr>
              <a:t>la </a:t>
            </a:r>
            <a:r>
              <a:rPr sz="28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Caisse d'assurance </a:t>
            </a:r>
            <a:r>
              <a:rPr sz="2800" u="heavy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retraite </a:t>
            </a:r>
            <a:r>
              <a:rPr sz="28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et </a:t>
            </a:r>
            <a:r>
              <a:rPr sz="2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de </a:t>
            </a:r>
            <a:r>
              <a:rPr sz="28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la </a:t>
            </a:r>
            <a:r>
              <a:rPr sz="28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santé </a:t>
            </a:r>
            <a:r>
              <a:rPr sz="2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au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travail</a:t>
            </a:r>
            <a:r>
              <a:rPr sz="28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et le coût </a:t>
            </a:r>
            <a:r>
              <a:rPr sz="2800" spc="-5" dirty="0">
                <a:latin typeface="Calibri"/>
                <a:cs typeface="Calibri"/>
              </a:rPr>
              <a:t>des </a:t>
            </a:r>
            <a:r>
              <a:rPr sz="2800" spc="-15" dirty="0">
                <a:latin typeface="Calibri"/>
                <a:cs typeface="Calibri"/>
              </a:rPr>
              <a:t>équipements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25" dirty="0">
                <a:latin typeface="Calibri"/>
                <a:cs typeface="Calibri"/>
              </a:rPr>
              <a:t>protection. </a:t>
            </a:r>
            <a:r>
              <a:rPr sz="2800" spc="-10" dirty="0">
                <a:latin typeface="Calibri"/>
                <a:cs typeface="Calibri"/>
              </a:rPr>
              <a:t>Ces  </a:t>
            </a:r>
            <a:r>
              <a:rPr sz="2800" spc="-20" dirty="0">
                <a:latin typeface="Calibri"/>
                <a:cs typeface="Calibri"/>
              </a:rPr>
              <a:t>cotisations </a:t>
            </a:r>
            <a:r>
              <a:rPr sz="2800" spc="-30" dirty="0">
                <a:latin typeface="Calibri"/>
                <a:cs typeface="Calibri"/>
              </a:rPr>
              <a:t>varient </a:t>
            </a:r>
            <a:r>
              <a:rPr sz="2800" spc="-45" dirty="0">
                <a:latin typeface="Calibri"/>
                <a:cs typeface="Calibri"/>
              </a:rPr>
              <a:t>avec </a:t>
            </a:r>
            <a:r>
              <a:rPr sz="2800" spc="-5" dirty="0">
                <a:latin typeface="Calibri"/>
                <a:cs typeface="Calibri"/>
              </a:rPr>
              <a:t>sa </a:t>
            </a:r>
            <a:r>
              <a:rPr sz="2800" spc="-25" dirty="0">
                <a:latin typeface="Calibri"/>
                <a:cs typeface="Calibri"/>
              </a:rPr>
              <a:t>taille </a:t>
            </a:r>
            <a:r>
              <a:rPr sz="2800" spc="-15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ses </a:t>
            </a:r>
            <a:r>
              <a:rPr sz="2800" spc="-25" dirty="0">
                <a:latin typeface="Calibri"/>
                <a:cs typeface="Calibri"/>
              </a:rPr>
              <a:t>installations, </a:t>
            </a:r>
            <a:r>
              <a:rPr sz="2800" spc="-10" dirty="0">
                <a:latin typeface="Calibri"/>
                <a:cs typeface="Calibri"/>
              </a:rPr>
              <a:t>ainsi  </a:t>
            </a:r>
            <a:r>
              <a:rPr sz="2800" spc="-15" dirty="0">
                <a:latin typeface="Calibri"/>
                <a:cs typeface="Calibri"/>
              </a:rPr>
              <a:t>elles </a:t>
            </a:r>
            <a:r>
              <a:rPr sz="2800" spc="-30" dirty="0">
                <a:latin typeface="Calibri"/>
                <a:cs typeface="Calibri"/>
              </a:rPr>
              <a:t>vont </a:t>
            </a:r>
            <a:r>
              <a:rPr sz="2800" spc="-20" dirty="0">
                <a:latin typeface="Calibri"/>
                <a:cs typeface="Calibri"/>
              </a:rPr>
              <a:t>varier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1 à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10%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masse </a:t>
            </a:r>
            <a:r>
              <a:rPr sz="2800" spc="-15" dirty="0">
                <a:latin typeface="Calibri"/>
                <a:cs typeface="Calibri"/>
              </a:rPr>
              <a:t>salariale. </a:t>
            </a:r>
            <a:r>
              <a:rPr sz="2800" spc="-20" dirty="0">
                <a:latin typeface="Calibri"/>
                <a:cs typeface="Calibri"/>
              </a:rPr>
              <a:t>La  </a:t>
            </a:r>
            <a:r>
              <a:rPr sz="2800" spc="-10" dirty="0">
                <a:latin typeface="Calibri"/>
                <a:cs typeface="Calibri"/>
              </a:rPr>
              <a:t>principale </a:t>
            </a:r>
            <a:r>
              <a:rPr sz="2800" spc="-15" dirty="0">
                <a:latin typeface="Calibri"/>
                <a:cs typeface="Calibri"/>
              </a:rPr>
              <a:t>mission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la </a:t>
            </a:r>
            <a:r>
              <a:rPr sz="2800" spc="-20" dirty="0">
                <a:latin typeface="Calibri"/>
                <a:cs typeface="Calibri"/>
              </a:rPr>
              <a:t>caisse </a:t>
            </a:r>
            <a:r>
              <a:rPr sz="2800" spc="-55" dirty="0">
                <a:latin typeface="Calibri"/>
                <a:cs typeface="Calibri"/>
              </a:rPr>
              <a:t>d’assurance </a:t>
            </a:r>
            <a:r>
              <a:rPr sz="2800" spc="-35" dirty="0">
                <a:latin typeface="Calibri"/>
                <a:cs typeface="Calibri"/>
              </a:rPr>
              <a:t>est </a:t>
            </a:r>
            <a:r>
              <a:rPr sz="2800" spc="-15" dirty="0">
                <a:latin typeface="Calibri"/>
                <a:cs typeface="Calibri"/>
              </a:rPr>
              <a:t>la </a:t>
            </a:r>
            <a:r>
              <a:rPr sz="2800" spc="-25" dirty="0">
                <a:latin typeface="Calibri"/>
                <a:cs typeface="Calibri"/>
              </a:rPr>
              <a:t>collecte  </a:t>
            </a:r>
            <a:r>
              <a:rPr sz="2800" spc="-10" dirty="0">
                <a:latin typeface="Calibri"/>
                <a:cs typeface="Calibri"/>
              </a:rPr>
              <a:t>des </a:t>
            </a:r>
            <a:r>
              <a:rPr sz="2800" spc="-20" dirty="0">
                <a:latin typeface="Calibri"/>
                <a:cs typeface="Calibri"/>
              </a:rPr>
              <a:t>cotisations </a:t>
            </a:r>
            <a:r>
              <a:rPr sz="2800" spc="-10" dirty="0">
                <a:latin typeface="Calibri"/>
                <a:cs typeface="Calibri"/>
              </a:rPr>
              <a:t>salariales </a:t>
            </a:r>
            <a:r>
              <a:rPr sz="2800" spc="-15" dirty="0">
                <a:latin typeface="Calibri"/>
                <a:cs typeface="Calibri"/>
              </a:rPr>
              <a:t>et  </a:t>
            </a:r>
            <a:r>
              <a:rPr sz="2800" spc="-25" dirty="0">
                <a:latin typeface="Calibri"/>
                <a:cs typeface="Calibri"/>
              </a:rPr>
              <a:t>patronales </a:t>
            </a:r>
            <a:r>
              <a:rPr sz="2800" spc="-15" dirty="0">
                <a:latin typeface="Calibri"/>
                <a:cs typeface="Calibri"/>
              </a:rPr>
              <a:t>destinées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à  </a:t>
            </a:r>
            <a:r>
              <a:rPr sz="2800" spc="-15" dirty="0">
                <a:latin typeface="Calibri"/>
                <a:cs typeface="Calibri"/>
              </a:rPr>
              <a:t>financer </a:t>
            </a:r>
            <a:r>
              <a:rPr sz="2800" spc="-10" dirty="0">
                <a:latin typeface="Calibri"/>
                <a:cs typeface="Calibri"/>
              </a:rPr>
              <a:t>le </a:t>
            </a:r>
            <a:r>
              <a:rPr sz="2800" spc="-25" dirty="0">
                <a:latin typeface="Calibri"/>
                <a:cs typeface="Calibri"/>
              </a:rPr>
              <a:t>régime </a:t>
            </a:r>
            <a:r>
              <a:rPr sz="2800" spc="-35" dirty="0">
                <a:latin typeface="Calibri"/>
                <a:cs typeface="Calibri"/>
              </a:rPr>
              <a:t>général </a:t>
            </a:r>
            <a:r>
              <a:rPr sz="2800" spc="-10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la </a:t>
            </a:r>
            <a:r>
              <a:rPr sz="2800" spc="-20" dirty="0">
                <a:latin typeface="Calibri"/>
                <a:cs typeface="Calibri"/>
              </a:rPr>
              <a:t>Sécurité </a:t>
            </a:r>
            <a:r>
              <a:rPr sz="2800" spc="-15" dirty="0">
                <a:latin typeface="Calibri"/>
                <a:cs typeface="Calibri"/>
              </a:rPr>
              <a:t>sociale, </a:t>
            </a:r>
            <a:r>
              <a:rPr sz="2800" spc="-10" dirty="0">
                <a:latin typeface="Calibri"/>
                <a:cs typeface="Calibri"/>
              </a:rPr>
              <a:t>ainsi </a:t>
            </a:r>
            <a:r>
              <a:rPr sz="2800" spc="-15" dirty="0">
                <a:latin typeface="Calibri"/>
                <a:cs typeface="Calibri"/>
              </a:rPr>
              <a:t>que  </a:t>
            </a:r>
            <a:r>
              <a:rPr sz="2800" spc="-20" dirty="0">
                <a:latin typeface="Calibri"/>
                <a:cs typeface="Calibri"/>
              </a:rPr>
              <a:t>d'autres </a:t>
            </a:r>
            <a:r>
              <a:rPr sz="2800" spc="-25" dirty="0">
                <a:latin typeface="Calibri"/>
                <a:cs typeface="Calibri"/>
              </a:rPr>
              <a:t>organismes </a:t>
            </a:r>
            <a:r>
              <a:rPr sz="2800" spc="-5" dirty="0">
                <a:latin typeface="Calibri"/>
                <a:cs typeface="Calibri"/>
              </a:rPr>
              <a:t>ou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institutions.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7205" y="1462278"/>
            <a:ext cx="31667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25575" algn="l"/>
                <a:tab pos="2903855" algn="l"/>
              </a:tabLst>
            </a:pPr>
            <a:r>
              <a:rPr sz="2800" spc="-25" dirty="0" err="1" smtClean="0">
                <a:latin typeface="Calibri"/>
                <a:cs typeface="Calibri"/>
              </a:rPr>
              <a:t>b</a:t>
            </a:r>
            <a:r>
              <a:rPr sz="2800" spc="-80" dirty="0" err="1" smtClean="0">
                <a:latin typeface="Calibri"/>
                <a:cs typeface="Calibri"/>
              </a:rPr>
              <a:t>r</a:t>
            </a:r>
            <a:r>
              <a:rPr sz="2800" spc="-5" dirty="0" err="1" smtClean="0">
                <a:latin typeface="Calibri"/>
                <a:cs typeface="Calibri"/>
              </a:rPr>
              <a:t>a</a:t>
            </a:r>
            <a:r>
              <a:rPr sz="2800" spc="-30" dirty="0" err="1" smtClean="0">
                <a:latin typeface="Calibri"/>
                <a:cs typeface="Calibri"/>
              </a:rPr>
              <a:t>n</a:t>
            </a:r>
            <a:r>
              <a:rPr sz="2800" spc="-5" dirty="0" err="1" smtClean="0">
                <a:latin typeface="Calibri"/>
                <a:cs typeface="Calibri"/>
              </a:rPr>
              <a:t>c</a:t>
            </a:r>
            <a:r>
              <a:rPr sz="2800" spc="-30" dirty="0" err="1" smtClean="0">
                <a:latin typeface="Calibri"/>
                <a:cs typeface="Calibri"/>
              </a:rPr>
              <a:t>h</a:t>
            </a:r>
            <a:r>
              <a:rPr sz="2800" spc="-5" dirty="0" err="1" smtClean="0">
                <a:latin typeface="Calibri"/>
                <a:cs typeface="Calibri"/>
              </a:rPr>
              <a:t>e</a:t>
            </a:r>
            <a:r>
              <a:rPr sz="2800" dirty="0" smtClean="0">
                <a:latin typeface="Calibri"/>
                <a:cs typeface="Calibri"/>
              </a:rPr>
              <a:t>	</a:t>
            </a:r>
            <a:r>
              <a:rPr sz="2800" spc="-20" dirty="0" err="1" smtClean="0">
                <a:latin typeface="Calibri"/>
                <a:cs typeface="Calibri"/>
              </a:rPr>
              <a:t>m</a:t>
            </a:r>
            <a:r>
              <a:rPr sz="2800" spc="-5" dirty="0" err="1" smtClean="0">
                <a:latin typeface="Calibri"/>
                <a:cs typeface="Calibri"/>
              </a:rPr>
              <a:t>a</a:t>
            </a:r>
            <a:r>
              <a:rPr sz="2800" spc="-25" dirty="0" err="1" smtClean="0">
                <a:latin typeface="Calibri"/>
                <a:cs typeface="Calibri"/>
              </a:rPr>
              <a:t>l</a:t>
            </a:r>
            <a:r>
              <a:rPr sz="2800" spc="-5" dirty="0" err="1" smtClean="0">
                <a:latin typeface="Calibri"/>
                <a:cs typeface="Calibri"/>
              </a:rPr>
              <a:t>a</a:t>
            </a:r>
            <a:r>
              <a:rPr sz="2800" spc="-10" dirty="0" err="1" smtClean="0">
                <a:latin typeface="Calibri"/>
                <a:cs typeface="Calibri"/>
              </a:rPr>
              <a:t>d</a:t>
            </a:r>
            <a:r>
              <a:rPr sz="2800" spc="-25" dirty="0" err="1" smtClean="0">
                <a:latin typeface="Calibri"/>
                <a:cs typeface="Calibri"/>
              </a:rPr>
              <a:t>i</a:t>
            </a:r>
            <a:r>
              <a:rPr sz="2800" spc="-20" dirty="0" err="1" smtClean="0">
                <a:latin typeface="Calibri"/>
                <a:cs typeface="Calibri"/>
              </a:rPr>
              <a:t>e</a:t>
            </a:r>
            <a:r>
              <a:rPr sz="2800" spc="-5" dirty="0" smtClean="0">
                <a:latin typeface="Calibri"/>
                <a:cs typeface="Calibri"/>
              </a:rPr>
              <a:t>,</a:t>
            </a:r>
            <a:r>
              <a:rPr sz="2800" dirty="0" smtClean="0">
                <a:latin typeface="Calibri"/>
                <a:cs typeface="Calibri"/>
              </a:rPr>
              <a:t>	</a:t>
            </a:r>
            <a:r>
              <a:rPr sz="2800" spc="-25" dirty="0" smtClean="0">
                <a:latin typeface="Calibri"/>
                <a:cs typeface="Calibri"/>
              </a:rPr>
              <a:t>l</a:t>
            </a:r>
            <a:r>
              <a:rPr sz="2800" spc="-5" dirty="0" smtClean="0">
                <a:latin typeface="Calibri"/>
                <a:cs typeface="Calibri"/>
              </a:rPr>
              <a:t>a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2563" y="1462278"/>
            <a:ext cx="50266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71500" algn="l"/>
                <a:tab pos="1431290" algn="l"/>
                <a:tab pos="1984375" algn="l"/>
                <a:tab pos="3056255" algn="l"/>
                <a:tab pos="3208655" algn="l"/>
                <a:tab pos="3551554" algn="l"/>
                <a:tab pos="4766310" algn="l"/>
              </a:tabLst>
            </a:pPr>
            <a:r>
              <a:rPr sz="2800" u="heavy" spc="-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La	</a:t>
            </a:r>
            <a:r>
              <a:rPr sz="2800" u="heavy" spc="-20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S</a:t>
            </a:r>
            <a:r>
              <a:rPr sz="2800" u="heavy" spc="-15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é</a:t>
            </a:r>
            <a:r>
              <a:rPr sz="2800" u="heavy" spc="-5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c</a:t>
            </a:r>
            <a:r>
              <a:rPr sz="2800" u="heavy" spc="-30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u</a:t>
            </a:r>
            <a:r>
              <a:rPr sz="2800" u="heavy" spc="-25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ri</a:t>
            </a:r>
            <a:r>
              <a:rPr sz="2800" u="heavy" spc="-45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t</a:t>
            </a:r>
            <a:r>
              <a:rPr sz="2800" u="heavy" spc="-5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é</a:t>
            </a:r>
            <a:r>
              <a:rPr sz="2800" u="heavy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	</a:t>
            </a:r>
            <a:r>
              <a:rPr sz="2800" u="heavy" spc="-20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s</a:t>
            </a:r>
            <a:r>
              <a:rPr sz="2800" u="heavy" spc="-15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o</a:t>
            </a:r>
            <a:r>
              <a:rPr sz="2800" u="heavy" spc="-5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c</a:t>
            </a:r>
            <a:r>
              <a:rPr sz="2800" u="heavy" spc="-30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i</a:t>
            </a:r>
            <a:r>
              <a:rPr sz="2800" u="heavy" spc="-5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a</a:t>
            </a:r>
            <a:r>
              <a:rPr sz="2800" u="heavy" spc="-35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l</a:t>
            </a:r>
            <a:r>
              <a:rPr sz="2800" u="heavy" spc="-5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e</a:t>
            </a:r>
            <a:r>
              <a:rPr sz="2800" dirty="0" smtClean="0">
                <a:solidFill>
                  <a:srgbClr val="0000FF"/>
                </a:solidFill>
                <a:latin typeface="Calibri"/>
                <a:cs typeface="Calibri"/>
              </a:rPr>
              <a:t>		</a:t>
            </a:r>
            <a:r>
              <a:rPr sz="2800" spc="-70" dirty="0" err="1" smtClean="0">
                <a:latin typeface="Calibri"/>
                <a:cs typeface="Calibri"/>
              </a:rPr>
              <a:t>r</a:t>
            </a:r>
            <a:r>
              <a:rPr sz="2800" spc="-30" dirty="0" err="1" smtClean="0">
                <a:latin typeface="Calibri"/>
                <a:cs typeface="Calibri"/>
              </a:rPr>
              <a:t>e</a:t>
            </a:r>
            <a:r>
              <a:rPr sz="2800" spc="-25" dirty="0" err="1" smtClean="0">
                <a:latin typeface="Calibri"/>
                <a:cs typeface="Calibri"/>
              </a:rPr>
              <a:t>g</a:t>
            </a:r>
            <a:r>
              <a:rPr sz="2800" spc="-80" dirty="0" err="1" smtClean="0">
                <a:latin typeface="Calibri"/>
                <a:cs typeface="Calibri"/>
              </a:rPr>
              <a:t>r</a:t>
            </a:r>
            <a:r>
              <a:rPr sz="2800" spc="-30" dirty="0" err="1" smtClean="0">
                <a:latin typeface="Calibri"/>
                <a:cs typeface="Calibri"/>
              </a:rPr>
              <a:t>o</a:t>
            </a:r>
            <a:r>
              <a:rPr sz="2800" spc="-35" dirty="0" err="1" smtClean="0">
                <a:latin typeface="Calibri"/>
                <a:cs typeface="Calibri"/>
              </a:rPr>
              <a:t>up</a:t>
            </a:r>
            <a:r>
              <a:rPr sz="2800" spc="-5" dirty="0" err="1" smtClean="0">
                <a:latin typeface="Calibri"/>
                <a:cs typeface="Calibri"/>
              </a:rPr>
              <a:t>e</a:t>
            </a:r>
            <a:r>
              <a:rPr sz="2800" dirty="0" smtClean="0">
                <a:latin typeface="Calibri"/>
                <a:cs typeface="Calibri"/>
              </a:rPr>
              <a:t>	</a:t>
            </a:r>
            <a:r>
              <a:rPr sz="2800" spc="-25" dirty="0" smtClean="0">
                <a:latin typeface="Calibri"/>
                <a:cs typeface="Calibri"/>
              </a:rPr>
              <a:t>la  </a:t>
            </a:r>
            <a:r>
              <a:rPr sz="2800" spc="-30" dirty="0" err="1" smtClean="0">
                <a:latin typeface="Calibri"/>
                <a:cs typeface="Calibri"/>
              </a:rPr>
              <a:t>branche</a:t>
            </a:r>
            <a:r>
              <a:rPr sz="2800" spc="-30" dirty="0" smtClean="0">
                <a:latin typeface="Calibri"/>
                <a:cs typeface="Calibri"/>
              </a:rPr>
              <a:t>	</a:t>
            </a:r>
            <a:r>
              <a:rPr sz="2800" spc="-20" dirty="0" err="1" smtClean="0">
                <a:latin typeface="Calibri"/>
                <a:cs typeface="Calibri"/>
              </a:rPr>
              <a:t>vieillesse</a:t>
            </a:r>
            <a:r>
              <a:rPr sz="2800" spc="-20" dirty="0" smtClean="0">
                <a:latin typeface="Calibri"/>
                <a:cs typeface="Calibri"/>
              </a:rPr>
              <a:t>,	</a:t>
            </a:r>
            <a:r>
              <a:rPr sz="2800" spc="-15" dirty="0" smtClean="0">
                <a:latin typeface="Calibri"/>
                <a:cs typeface="Calibri"/>
              </a:rPr>
              <a:t>la	</a:t>
            </a:r>
            <a:r>
              <a:rPr sz="2800" spc="-30" dirty="0" err="1" smtClean="0">
                <a:latin typeface="Calibri"/>
                <a:cs typeface="Calibri"/>
              </a:rPr>
              <a:t>branche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60694" y="1888693"/>
            <a:ext cx="34404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31900" algn="l"/>
                <a:tab pos="1769745" algn="l"/>
                <a:tab pos="2263775" algn="l"/>
              </a:tabLst>
            </a:pPr>
            <a:r>
              <a:rPr sz="2800" spc="-80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mill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b</a:t>
            </a:r>
            <a:r>
              <a:rPr sz="2800" spc="-8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3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2563" y="2315972"/>
            <a:ext cx="8424545" cy="343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>
                <a:latin typeface="Calibri"/>
                <a:cs typeface="Calibri"/>
              </a:rPr>
              <a:t>recouvrement</a:t>
            </a:r>
            <a:endParaRPr sz="28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spc="-40" dirty="0">
                <a:latin typeface="Calibri"/>
                <a:cs typeface="Calibri"/>
              </a:rPr>
              <a:t>retrouve </a:t>
            </a:r>
            <a:r>
              <a:rPr sz="2800" spc="-35" dirty="0">
                <a:latin typeface="Calibri"/>
                <a:cs typeface="Calibri"/>
              </a:rPr>
              <a:t>également </a:t>
            </a:r>
            <a:r>
              <a:rPr sz="2800" b="1" spc="-5" dirty="0">
                <a:latin typeface="Calibri"/>
                <a:cs typeface="Calibri"/>
              </a:rPr>
              <a:t>le </a:t>
            </a:r>
            <a:r>
              <a:rPr sz="2800" b="1" spc="-15" dirty="0">
                <a:latin typeface="Calibri"/>
                <a:cs typeface="Calibri"/>
              </a:rPr>
              <a:t>coût </a:t>
            </a:r>
            <a:r>
              <a:rPr sz="2800" b="1" spc="-5" dirty="0">
                <a:latin typeface="Calibri"/>
                <a:cs typeface="Calibri"/>
              </a:rPr>
              <a:t>de la </a:t>
            </a:r>
            <a:r>
              <a:rPr sz="2800" b="1" spc="-25" dirty="0">
                <a:latin typeface="Calibri"/>
                <a:cs typeface="Calibri"/>
              </a:rPr>
              <a:t>protection </a:t>
            </a:r>
            <a:r>
              <a:rPr sz="2800" spc="-5" dirty="0">
                <a:latin typeface="Calibri"/>
                <a:cs typeface="Calibri"/>
              </a:rPr>
              <a:t>: </a:t>
            </a:r>
            <a:r>
              <a:rPr sz="2800" spc="-15" dirty="0">
                <a:latin typeface="Calibri"/>
                <a:cs typeface="Calibri"/>
              </a:rPr>
              <a:t>le </a:t>
            </a:r>
            <a:r>
              <a:rPr sz="2800" spc="-20" dirty="0">
                <a:latin typeface="Calibri"/>
                <a:cs typeface="Calibri"/>
              </a:rPr>
              <a:t>code  </a:t>
            </a:r>
            <a:r>
              <a:rPr sz="2800" spc="-5" dirty="0">
                <a:latin typeface="Calibri"/>
                <a:cs typeface="Calibri"/>
              </a:rPr>
              <a:t>du </a:t>
            </a:r>
            <a:r>
              <a:rPr sz="2800" spc="-45" dirty="0">
                <a:latin typeface="Calibri"/>
                <a:cs typeface="Calibri"/>
              </a:rPr>
              <a:t>travail </a:t>
            </a:r>
            <a:r>
              <a:rPr sz="2800" spc="-35" dirty="0">
                <a:latin typeface="Calibri"/>
                <a:cs typeface="Calibri"/>
              </a:rPr>
              <a:t>prévoit </a:t>
            </a:r>
            <a:r>
              <a:rPr sz="2800" dirty="0">
                <a:latin typeface="Calibri"/>
                <a:cs typeface="Calibri"/>
              </a:rPr>
              <a:t>que </a:t>
            </a:r>
            <a:r>
              <a:rPr sz="2800" spc="-5" dirty="0">
                <a:latin typeface="Calibri"/>
                <a:cs typeface="Calibri"/>
              </a:rPr>
              <a:t>« </a:t>
            </a:r>
            <a:r>
              <a:rPr sz="2800" spc="-15" dirty="0">
                <a:latin typeface="Calibri"/>
                <a:cs typeface="Calibri"/>
              </a:rPr>
              <a:t>les équipements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25" dirty="0">
                <a:latin typeface="Calibri"/>
                <a:cs typeface="Calibri"/>
              </a:rPr>
              <a:t>protection  </a:t>
            </a:r>
            <a:r>
              <a:rPr sz="2800" spc="-15" dirty="0">
                <a:latin typeface="Calibri"/>
                <a:cs typeface="Calibri"/>
              </a:rPr>
              <a:t>individuelle et les </a:t>
            </a:r>
            <a:r>
              <a:rPr sz="2800" spc="-35" dirty="0">
                <a:latin typeface="Calibri"/>
                <a:cs typeface="Calibri"/>
              </a:rPr>
              <a:t>vêtements </a:t>
            </a:r>
            <a:r>
              <a:rPr sz="2800" spc="-10" dirty="0">
                <a:latin typeface="Calibri"/>
                <a:cs typeface="Calibri"/>
              </a:rPr>
              <a:t>de </a:t>
            </a:r>
            <a:r>
              <a:rPr sz="2800" spc="-50" dirty="0">
                <a:latin typeface="Calibri"/>
                <a:cs typeface="Calibri"/>
              </a:rPr>
              <a:t>travail </a:t>
            </a:r>
            <a:r>
              <a:rPr sz="2800" spc="-5" dirty="0">
                <a:latin typeface="Calibri"/>
                <a:cs typeface="Calibri"/>
              </a:rPr>
              <a:t>(...) </a:t>
            </a:r>
            <a:r>
              <a:rPr sz="2800" spc="-30" dirty="0">
                <a:latin typeface="Calibri"/>
                <a:cs typeface="Calibri"/>
              </a:rPr>
              <a:t>doivent </a:t>
            </a:r>
            <a:r>
              <a:rPr sz="2800" spc="-35" dirty="0">
                <a:latin typeface="Calibri"/>
                <a:cs typeface="Calibri"/>
              </a:rPr>
              <a:t>être  </a:t>
            </a:r>
            <a:r>
              <a:rPr sz="2800" spc="-30" dirty="0">
                <a:latin typeface="Calibri"/>
                <a:cs typeface="Calibri"/>
              </a:rPr>
              <a:t>fournis </a:t>
            </a:r>
            <a:r>
              <a:rPr sz="2800" spc="-35" dirty="0">
                <a:latin typeface="Calibri"/>
                <a:cs typeface="Calibri"/>
              </a:rPr>
              <a:t>gratuitement </a:t>
            </a:r>
            <a:r>
              <a:rPr sz="2800" spc="-10" dirty="0">
                <a:latin typeface="Calibri"/>
                <a:cs typeface="Calibri"/>
              </a:rPr>
              <a:t>par </a:t>
            </a:r>
            <a:r>
              <a:rPr sz="2800" spc="-15" dirty="0">
                <a:latin typeface="Calibri"/>
                <a:cs typeface="Calibri"/>
              </a:rPr>
              <a:t>le  </a:t>
            </a:r>
            <a:r>
              <a:rPr sz="2800" spc="-20" dirty="0">
                <a:latin typeface="Calibri"/>
                <a:cs typeface="Calibri"/>
              </a:rPr>
              <a:t>chef d'établissement </a:t>
            </a:r>
            <a:r>
              <a:rPr sz="2800" spc="-10" dirty="0">
                <a:latin typeface="Calibri"/>
                <a:cs typeface="Calibri"/>
              </a:rPr>
              <a:t>qui  </a:t>
            </a:r>
            <a:r>
              <a:rPr sz="2800" spc="-25" dirty="0">
                <a:latin typeface="Calibri"/>
                <a:cs typeface="Calibri"/>
              </a:rPr>
              <a:t>assure </a:t>
            </a:r>
            <a:r>
              <a:rPr sz="2800" spc="-15" dirty="0">
                <a:latin typeface="Calibri"/>
                <a:cs typeface="Calibri"/>
              </a:rPr>
              <a:t>leur </a:t>
            </a:r>
            <a:r>
              <a:rPr sz="2800" spc="-10" dirty="0">
                <a:latin typeface="Calibri"/>
                <a:cs typeface="Calibri"/>
              </a:rPr>
              <a:t>bon </a:t>
            </a:r>
            <a:r>
              <a:rPr sz="2800" spc="-25" dirty="0">
                <a:latin typeface="Calibri"/>
                <a:cs typeface="Calibri"/>
              </a:rPr>
              <a:t>fonctionnement </a:t>
            </a:r>
            <a:r>
              <a:rPr sz="2800" spc="-15" dirty="0">
                <a:latin typeface="Calibri"/>
                <a:cs typeface="Calibri"/>
              </a:rPr>
              <a:t>et leur </a:t>
            </a:r>
            <a:r>
              <a:rPr sz="2800" spc="-40" dirty="0">
                <a:latin typeface="Calibri"/>
                <a:cs typeface="Calibri"/>
              </a:rPr>
              <a:t>état</a:t>
            </a:r>
            <a:r>
              <a:rPr sz="2800" spc="4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hygiénique  satisfaisant </a:t>
            </a:r>
            <a:r>
              <a:rPr sz="2800" spc="-5" dirty="0">
                <a:latin typeface="Calibri"/>
                <a:cs typeface="Calibri"/>
              </a:rPr>
              <a:t>». Il </a:t>
            </a:r>
            <a:r>
              <a:rPr sz="2800" spc="-10" dirty="0">
                <a:latin typeface="Calibri"/>
                <a:cs typeface="Calibri"/>
              </a:rPr>
              <a:t>indique </a:t>
            </a:r>
            <a:r>
              <a:rPr sz="2800" spc="-15" dirty="0">
                <a:latin typeface="Calibri"/>
                <a:cs typeface="Calibri"/>
              </a:rPr>
              <a:t>cependant </a:t>
            </a:r>
            <a:r>
              <a:rPr sz="2800" spc="-5" dirty="0">
                <a:latin typeface="Calibri"/>
                <a:cs typeface="Calibri"/>
              </a:rPr>
              <a:t>que </a:t>
            </a:r>
            <a:r>
              <a:rPr sz="2800" spc="-15" dirty="0">
                <a:latin typeface="Calibri"/>
                <a:cs typeface="Calibri"/>
              </a:rPr>
              <a:t>la </a:t>
            </a:r>
            <a:r>
              <a:rPr sz="2800" spc="-25" dirty="0">
                <a:latin typeface="Calibri"/>
                <a:cs typeface="Calibri"/>
              </a:rPr>
              <a:t>protection  collective </a:t>
            </a:r>
            <a:r>
              <a:rPr sz="2800" spc="-35" dirty="0">
                <a:latin typeface="Calibri"/>
                <a:cs typeface="Calibri"/>
              </a:rPr>
              <a:t>est </a:t>
            </a:r>
            <a:r>
              <a:rPr sz="2800" spc="-45" dirty="0">
                <a:latin typeface="Calibri"/>
                <a:cs typeface="Calibri"/>
              </a:rPr>
              <a:t>préférable </a:t>
            </a:r>
            <a:r>
              <a:rPr sz="2800" spc="-5" dirty="0">
                <a:latin typeface="Calibri"/>
                <a:cs typeface="Calibri"/>
              </a:rPr>
              <a:t>à </a:t>
            </a:r>
            <a:r>
              <a:rPr sz="2800" spc="-15" dirty="0">
                <a:latin typeface="Calibri"/>
                <a:cs typeface="Calibri"/>
              </a:rPr>
              <a:t>la </a:t>
            </a:r>
            <a:r>
              <a:rPr sz="2800" spc="-25" dirty="0">
                <a:latin typeface="Calibri"/>
                <a:cs typeface="Calibri"/>
              </a:rPr>
              <a:t>protection </a:t>
            </a:r>
            <a:r>
              <a:rPr sz="2800" spc="-20" dirty="0">
                <a:latin typeface="Calibri"/>
                <a:cs typeface="Calibri"/>
              </a:rPr>
              <a:t>individuelle</a:t>
            </a:r>
            <a:r>
              <a:rPr sz="2800" spc="2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5254" y="808735"/>
            <a:ext cx="4187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Les </a:t>
            </a:r>
            <a:r>
              <a:rPr spc="-15" dirty="0"/>
              <a:t>outils</a:t>
            </a:r>
            <a:r>
              <a:rPr spc="-70" dirty="0"/>
              <a:t> </a:t>
            </a:r>
            <a:r>
              <a:rPr spc="-15" dirty="0"/>
              <a:t>juridiques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95730" y="1966341"/>
            <a:ext cx="8140065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Calibri"/>
                <a:cs typeface="Calibri"/>
              </a:rPr>
              <a:t>Les </a:t>
            </a:r>
            <a:r>
              <a:rPr sz="2800" spc="-10" dirty="0">
                <a:latin typeface="Calibri"/>
                <a:cs typeface="Calibri"/>
              </a:rPr>
              <a:t>dispositions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25" dirty="0">
                <a:latin typeface="Calibri"/>
                <a:cs typeface="Calibri"/>
              </a:rPr>
              <a:t>santé </a:t>
            </a:r>
            <a:r>
              <a:rPr sz="2800" spc="-15" dirty="0">
                <a:latin typeface="Calibri"/>
                <a:cs typeface="Calibri"/>
              </a:rPr>
              <a:t>et sécurité </a:t>
            </a:r>
            <a:r>
              <a:rPr sz="2800" spc="-5" dirty="0">
                <a:latin typeface="Calibri"/>
                <a:cs typeface="Calibri"/>
              </a:rPr>
              <a:t>au </a:t>
            </a:r>
            <a:r>
              <a:rPr sz="2800" spc="-55" dirty="0">
                <a:latin typeface="Calibri"/>
                <a:cs typeface="Calibri"/>
              </a:rPr>
              <a:t>travail </a:t>
            </a:r>
            <a:r>
              <a:rPr sz="2800" spc="-20" dirty="0">
                <a:latin typeface="Calibri"/>
                <a:cs typeface="Calibri"/>
              </a:rPr>
              <a:t>sont  décrites </a:t>
            </a:r>
            <a:r>
              <a:rPr sz="2800" spc="-5" dirty="0">
                <a:latin typeface="Calibri"/>
                <a:cs typeface="Calibri"/>
              </a:rPr>
              <a:t>dans </a:t>
            </a:r>
            <a:r>
              <a:rPr sz="2800" spc="-15" dirty="0">
                <a:latin typeface="Calibri"/>
                <a:cs typeface="Calibri"/>
              </a:rPr>
              <a:t>le code </a:t>
            </a:r>
            <a:r>
              <a:rPr sz="2800" spc="-10" dirty="0">
                <a:latin typeface="Calibri"/>
                <a:cs typeface="Calibri"/>
              </a:rPr>
              <a:t>du </a:t>
            </a:r>
            <a:r>
              <a:rPr sz="2800" spc="-45" dirty="0">
                <a:latin typeface="Calibri"/>
                <a:cs typeface="Calibri"/>
              </a:rPr>
              <a:t>travail </a:t>
            </a:r>
            <a:r>
              <a:rPr sz="2800" spc="-15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dans </a:t>
            </a:r>
            <a:r>
              <a:rPr sz="2800" spc="-10" dirty="0">
                <a:latin typeface="Calibri"/>
                <a:cs typeface="Calibri"/>
              </a:rPr>
              <a:t>de </a:t>
            </a:r>
            <a:r>
              <a:rPr sz="2800" spc="-20" dirty="0">
                <a:latin typeface="Calibri"/>
                <a:cs typeface="Calibri"/>
              </a:rPr>
              <a:t>nombreuses  </a:t>
            </a:r>
            <a:r>
              <a:rPr sz="2800" spc="-15" dirty="0">
                <a:latin typeface="Calibri"/>
                <a:cs typeface="Calibri"/>
              </a:rPr>
              <a:t>lois. </a:t>
            </a:r>
            <a:r>
              <a:rPr sz="2800" spc="-5" dirty="0">
                <a:latin typeface="Calibri"/>
                <a:cs typeface="Calibri"/>
              </a:rPr>
              <a:t>Il </a:t>
            </a:r>
            <a:r>
              <a:rPr sz="2800" spc="-75" dirty="0">
                <a:latin typeface="Calibri"/>
                <a:cs typeface="Calibri"/>
              </a:rPr>
              <a:t>s’agit </a:t>
            </a:r>
            <a:r>
              <a:rPr sz="2800" spc="-10" dirty="0">
                <a:latin typeface="Calibri"/>
                <a:cs typeface="Calibri"/>
              </a:rPr>
              <a:t>donc </a:t>
            </a:r>
            <a:r>
              <a:rPr sz="2800" spc="-35" dirty="0">
                <a:latin typeface="Calibri"/>
                <a:cs typeface="Calibri"/>
              </a:rPr>
              <a:t>d’une </a:t>
            </a:r>
            <a:r>
              <a:rPr sz="2800" spc="-25" dirty="0">
                <a:latin typeface="Calibri"/>
                <a:cs typeface="Calibri"/>
              </a:rPr>
              <a:t>obligation légale </a:t>
            </a:r>
            <a:r>
              <a:rPr sz="2800" spc="-100" dirty="0">
                <a:latin typeface="Calibri"/>
                <a:cs typeface="Calibri"/>
              </a:rPr>
              <a:t>qu’a </a:t>
            </a:r>
            <a:r>
              <a:rPr sz="2800" spc="-55" dirty="0">
                <a:latin typeface="Calibri"/>
                <a:cs typeface="Calibri"/>
              </a:rPr>
              <a:t>l’entreprise 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45" dirty="0">
                <a:latin typeface="Calibri"/>
                <a:cs typeface="Calibri"/>
              </a:rPr>
              <a:t>garantir </a:t>
            </a:r>
            <a:r>
              <a:rPr sz="2800" spc="-15" dirty="0">
                <a:latin typeface="Calibri"/>
                <a:cs typeface="Calibri"/>
              </a:rPr>
              <a:t>la sécurité </a:t>
            </a:r>
            <a:r>
              <a:rPr sz="2800" spc="-5" dirty="0">
                <a:latin typeface="Calibri"/>
                <a:cs typeface="Calibri"/>
              </a:rPr>
              <a:t>de ses </a:t>
            </a:r>
            <a:r>
              <a:rPr sz="2800" spc="-20" dirty="0">
                <a:latin typeface="Calibri"/>
                <a:cs typeface="Calibri"/>
              </a:rPr>
              <a:t>employés.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spc="-40" dirty="0">
                <a:latin typeface="Calibri"/>
                <a:cs typeface="Calibri"/>
              </a:rPr>
              <a:t>retiendra </a:t>
            </a:r>
            <a:r>
              <a:rPr sz="2800" spc="-10" dirty="0">
                <a:latin typeface="Calibri"/>
                <a:cs typeface="Calibri"/>
              </a:rPr>
              <a:t>les  </a:t>
            </a:r>
            <a:r>
              <a:rPr sz="2800" spc="-40" dirty="0">
                <a:latin typeface="Calibri"/>
                <a:cs typeface="Calibri"/>
              </a:rPr>
              <a:t>textes </a:t>
            </a:r>
            <a:r>
              <a:rPr sz="2800" spc="-15" dirty="0">
                <a:latin typeface="Calibri"/>
                <a:cs typeface="Calibri"/>
              </a:rPr>
              <a:t>les </a:t>
            </a:r>
            <a:r>
              <a:rPr sz="2800" spc="-20" dirty="0">
                <a:latin typeface="Calibri"/>
                <a:cs typeface="Calibri"/>
              </a:rPr>
              <a:t>plus </a:t>
            </a:r>
            <a:r>
              <a:rPr sz="2800" spc="-25" dirty="0">
                <a:latin typeface="Calibri"/>
                <a:cs typeface="Calibri"/>
              </a:rPr>
              <a:t>importants</a:t>
            </a:r>
            <a:r>
              <a:rPr sz="2800" spc="229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</a:pP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Le 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Code 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du </a:t>
            </a:r>
            <a:r>
              <a:rPr sz="2800" spc="-45" dirty="0">
                <a:solidFill>
                  <a:srgbClr val="0000FF"/>
                </a:solidFill>
                <a:latin typeface="Calibri"/>
                <a:cs typeface="Calibri"/>
              </a:rPr>
              <a:t>travail</a:t>
            </a:r>
            <a:r>
              <a:rPr sz="2800" spc="-45" dirty="0">
                <a:latin typeface="Calibri"/>
                <a:cs typeface="Calibri"/>
              </a:rPr>
              <a:t>: </a:t>
            </a:r>
            <a:r>
              <a:rPr sz="2800" spc="-5" dirty="0">
                <a:latin typeface="Calibri"/>
                <a:cs typeface="Calibri"/>
              </a:rPr>
              <a:t>impose à </a:t>
            </a:r>
            <a:r>
              <a:rPr sz="2800" spc="-15" dirty="0">
                <a:latin typeface="Calibri"/>
                <a:cs typeface="Calibri"/>
              </a:rPr>
              <a:t>ses </a:t>
            </a:r>
            <a:r>
              <a:rPr sz="2800" spc="-30" dirty="0">
                <a:latin typeface="Calibri"/>
                <a:cs typeface="Calibri"/>
              </a:rPr>
              <a:t>employeurs </a:t>
            </a:r>
            <a:r>
              <a:rPr sz="2800" spc="-10" dirty="0">
                <a:latin typeface="Calibri"/>
                <a:cs typeface="Calibri"/>
              </a:rPr>
              <a:t>de </a:t>
            </a:r>
            <a:r>
              <a:rPr sz="2800" spc="-25" dirty="0">
                <a:latin typeface="Calibri"/>
                <a:cs typeface="Calibri"/>
              </a:rPr>
              <a:t>veiller </a:t>
            </a:r>
            <a:r>
              <a:rPr sz="2800" spc="-5" dirty="0">
                <a:latin typeface="Calibri"/>
                <a:cs typeface="Calibri"/>
              </a:rPr>
              <a:t>à  </a:t>
            </a:r>
            <a:r>
              <a:rPr sz="2800" spc="-15" dirty="0">
                <a:latin typeface="Calibri"/>
                <a:cs typeface="Calibri"/>
              </a:rPr>
              <a:t>la </a:t>
            </a:r>
            <a:r>
              <a:rPr sz="2800" spc="-20" dirty="0">
                <a:latin typeface="Calibri"/>
                <a:cs typeface="Calibri"/>
              </a:rPr>
              <a:t>sécurité </a:t>
            </a:r>
            <a:r>
              <a:rPr sz="2800" spc="-30" dirty="0">
                <a:latin typeface="Calibri"/>
                <a:cs typeface="Calibri"/>
              </a:rPr>
              <a:t>physique </a:t>
            </a:r>
            <a:r>
              <a:rPr sz="2800" spc="-15" dirty="0">
                <a:latin typeface="Calibri"/>
                <a:cs typeface="Calibri"/>
              </a:rPr>
              <a:t>et </a:t>
            </a:r>
            <a:r>
              <a:rPr sz="2800" spc="-35" dirty="0">
                <a:latin typeface="Calibri"/>
                <a:cs typeface="Calibri"/>
              </a:rPr>
              <a:t>mentale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ses </a:t>
            </a:r>
            <a:r>
              <a:rPr sz="2800" spc="-40" dirty="0">
                <a:latin typeface="Calibri"/>
                <a:cs typeface="Calibri"/>
              </a:rPr>
              <a:t>travailleurs. </a:t>
            </a:r>
            <a:r>
              <a:rPr sz="2800" spc="-5" dirty="0">
                <a:latin typeface="Calibri"/>
                <a:cs typeface="Calibri"/>
              </a:rPr>
              <a:t>Il  </a:t>
            </a:r>
            <a:r>
              <a:rPr sz="2800" spc="-45" dirty="0">
                <a:latin typeface="Calibri"/>
                <a:cs typeface="Calibri"/>
              </a:rPr>
              <a:t>existe </a:t>
            </a:r>
            <a:r>
              <a:rPr sz="2800" spc="-10" dirty="0">
                <a:latin typeface="Calibri"/>
                <a:cs typeface="Calibri"/>
              </a:rPr>
              <a:t>des </a:t>
            </a:r>
            <a:r>
              <a:rPr sz="2800" spc="-15" dirty="0">
                <a:latin typeface="Calibri"/>
                <a:cs typeface="Calibri"/>
              </a:rPr>
              <a:t>cas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particuliers </a:t>
            </a:r>
            <a:r>
              <a:rPr sz="2800" spc="-25" dirty="0">
                <a:latin typeface="Calibri"/>
                <a:cs typeface="Calibri"/>
              </a:rPr>
              <a:t>notamment </a:t>
            </a:r>
            <a:r>
              <a:rPr sz="2800" spc="-15" dirty="0">
                <a:latin typeface="Calibri"/>
                <a:cs typeface="Calibri"/>
              </a:rPr>
              <a:t>concernant  </a:t>
            </a:r>
            <a:r>
              <a:rPr sz="2800" spc="-20" dirty="0">
                <a:latin typeface="Calibri"/>
                <a:cs typeface="Calibri"/>
              </a:rPr>
              <a:t>certaines </a:t>
            </a:r>
            <a:r>
              <a:rPr sz="2800" spc="-15" dirty="0">
                <a:latin typeface="Calibri"/>
                <a:cs typeface="Calibri"/>
              </a:rPr>
              <a:t>maladies et </a:t>
            </a:r>
            <a:r>
              <a:rPr sz="2800" spc="-5" dirty="0">
                <a:latin typeface="Calibri"/>
                <a:cs typeface="Calibri"/>
              </a:rPr>
              <a:t>ou </a:t>
            </a:r>
            <a:r>
              <a:rPr sz="2800" spc="-20" dirty="0">
                <a:latin typeface="Calibri"/>
                <a:cs typeface="Calibri"/>
              </a:rPr>
              <a:t>certains lieux</a:t>
            </a:r>
            <a:r>
              <a:rPr sz="2800" spc="19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sensibles.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6733" y="1325371"/>
            <a:ext cx="8088630" cy="415353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5600" marR="5080" indent="-343535" algn="just">
              <a:lnSpc>
                <a:spcPct val="80300"/>
              </a:lnSpc>
              <a:spcBef>
                <a:spcPts val="735"/>
              </a:spcBef>
              <a:buFont typeface="Arial"/>
              <a:buChar char="•"/>
              <a:tabLst>
                <a:tab pos="356235" algn="l"/>
              </a:tabLst>
            </a:pPr>
            <a:r>
              <a:rPr sz="2700" dirty="0">
                <a:latin typeface="Calibri"/>
                <a:cs typeface="Calibri"/>
              </a:rPr>
              <a:t>Le </a:t>
            </a:r>
            <a:r>
              <a:rPr sz="2700" spc="-15" dirty="0">
                <a:solidFill>
                  <a:srgbClr val="FF0000"/>
                </a:solidFill>
                <a:latin typeface="Calibri"/>
                <a:cs typeface="Calibri"/>
              </a:rPr>
              <a:t>génie 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des </a:t>
            </a:r>
            <a:r>
              <a:rPr sz="2700" spc="-25" dirty="0">
                <a:solidFill>
                  <a:srgbClr val="FF0000"/>
                </a:solidFill>
                <a:latin typeface="Calibri"/>
                <a:cs typeface="Calibri"/>
              </a:rPr>
              <a:t>procédés </a:t>
            </a:r>
            <a:r>
              <a:rPr sz="2700" spc="-25" dirty="0">
                <a:latin typeface="Calibri"/>
                <a:cs typeface="Calibri"/>
              </a:rPr>
              <a:t>est </a:t>
            </a:r>
            <a:r>
              <a:rPr sz="2700" spc="-50" dirty="0">
                <a:latin typeface="Calibri"/>
                <a:cs typeface="Calibri"/>
              </a:rPr>
              <a:t>l’ensemble </a:t>
            </a:r>
            <a:r>
              <a:rPr sz="2700" spc="-10" dirty="0">
                <a:latin typeface="Calibri"/>
                <a:cs typeface="Calibri"/>
              </a:rPr>
              <a:t>des </a:t>
            </a:r>
            <a:r>
              <a:rPr sz="2700" spc="-25" dirty="0">
                <a:latin typeface="Calibri"/>
                <a:cs typeface="Calibri"/>
              </a:rPr>
              <a:t>concepts et  </a:t>
            </a:r>
            <a:r>
              <a:rPr sz="2700" spc="-15" dirty="0">
                <a:latin typeface="Calibri"/>
                <a:cs typeface="Calibri"/>
              </a:rPr>
              <a:t>méthodes</a:t>
            </a:r>
            <a:r>
              <a:rPr sz="2700" spc="580" dirty="0">
                <a:latin typeface="Calibri"/>
                <a:cs typeface="Calibri"/>
              </a:rPr>
              <a:t> </a:t>
            </a:r>
            <a:r>
              <a:rPr sz="2700" spc="-35" dirty="0">
                <a:latin typeface="Calibri"/>
                <a:cs typeface="Calibri"/>
              </a:rPr>
              <a:t>permettant </a:t>
            </a:r>
            <a:r>
              <a:rPr sz="2700" spc="-10" dirty="0">
                <a:latin typeface="Calibri"/>
                <a:cs typeface="Calibri"/>
              </a:rPr>
              <a:t>de </a:t>
            </a:r>
            <a:r>
              <a:rPr sz="2700" spc="-65" dirty="0">
                <a:latin typeface="Calibri"/>
                <a:cs typeface="Calibri"/>
              </a:rPr>
              <a:t>concevoir, </a:t>
            </a:r>
            <a:r>
              <a:rPr sz="2700" spc="-45" dirty="0">
                <a:latin typeface="Calibri"/>
                <a:cs typeface="Calibri"/>
              </a:rPr>
              <a:t>dimensionner,  </a:t>
            </a:r>
            <a:r>
              <a:rPr sz="2700" spc="-10" dirty="0">
                <a:latin typeface="Calibri"/>
                <a:cs typeface="Calibri"/>
              </a:rPr>
              <a:t>optimiser </a:t>
            </a:r>
            <a:r>
              <a:rPr sz="2700" spc="-25" dirty="0">
                <a:latin typeface="Calibri"/>
                <a:cs typeface="Calibri"/>
              </a:rPr>
              <a:t>voire </a:t>
            </a:r>
            <a:r>
              <a:rPr sz="2700" spc="-30" dirty="0">
                <a:latin typeface="Calibri"/>
                <a:cs typeface="Calibri"/>
              </a:rPr>
              <a:t>conduire </a:t>
            </a:r>
            <a:r>
              <a:rPr sz="2700" spc="-25" dirty="0">
                <a:latin typeface="Calibri"/>
                <a:cs typeface="Calibri"/>
              </a:rPr>
              <a:t>tous </a:t>
            </a:r>
            <a:r>
              <a:rPr sz="2700" spc="-10" dirty="0">
                <a:latin typeface="Calibri"/>
                <a:cs typeface="Calibri"/>
              </a:rPr>
              <a:t>les </a:t>
            </a:r>
            <a:r>
              <a:rPr sz="2700" spc="-25" dirty="0">
                <a:latin typeface="Calibri"/>
                <a:cs typeface="Calibri"/>
              </a:rPr>
              <a:t>procédés </a:t>
            </a:r>
            <a:r>
              <a:rPr sz="2700" spc="-15" dirty="0">
                <a:latin typeface="Calibri"/>
                <a:cs typeface="Calibri"/>
              </a:rPr>
              <a:t>de  </a:t>
            </a:r>
            <a:r>
              <a:rPr sz="2700" spc="-35" dirty="0">
                <a:latin typeface="Calibri"/>
                <a:cs typeface="Calibri"/>
              </a:rPr>
              <a:t>transformations </a:t>
            </a:r>
            <a:r>
              <a:rPr sz="2700" spc="-5" dirty="0">
                <a:latin typeface="Calibri"/>
                <a:cs typeface="Calibri"/>
              </a:rPr>
              <a:t>de la </a:t>
            </a:r>
            <a:r>
              <a:rPr sz="2700" spc="-25" dirty="0">
                <a:latin typeface="Calibri"/>
                <a:cs typeface="Calibri"/>
              </a:rPr>
              <a:t>matière </a:t>
            </a:r>
            <a:r>
              <a:rPr sz="2700" spc="-15" dirty="0">
                <a:latin typeface="Calibri"/>
                <a:cs typeface="Calibri"/>
              </a:rPr>
              <a:t>qu’il </a:t>
            </a:r>
            <a:r>
              <a:rPr sz="2700" spc="-60" dirty="0">
                <a:latin typeface="Calibri"/>
                <a:cs typeface="Calibri"/>
              </a:rPr>
              <a:t>s’agisse </a:t>
            </a:r>
            <a:r>
              <a:rPr sz="2700" spc="-5" dirty="0">
                <a:latin typeface="Calibri"/>
                <a:cs typeface="Calibri"/>
              </a:rPr>
              <a:t>de </a:t>
            </a:r>
            <a:r>
              <a:rPr sz="2700" spc="-40" dirty="0">
                <a:latin typeface="Calibri"/>
                <a:cs typeface="Calibri"/>
              </a:rPr>
              <a:t>produire  </a:t>
            </a:r>
            <a:r>
              <a:rPr sz="2700" spc="-10" dirty="0">
                <a:latin typeface="Calibri"/>
                <a:cs typeface="Calibri"/>
              </a:rPr>
              <a:t>des </a:t>
            </a:r>
            <a:r>
              <a:rPr sz="2700" spc="-30" dirty="0">
                <a:latin typeface="Calibri"/>
                <a:cs typeface="Calibri"/>
              </a:rPr>
              <a:t>matières </a:t>
            </a:r>
            <a:r>
              <a:rPr sz="2700" spc="-20" dirty="0">
                <a:latin typeface="Calibri"/>
                <a:cs typeface="Calibri"/>
              </a:rPr>
              <a:t>plastiques, </a:t>
            </a:r>
            <a:r>
              <a:rPr sz="2700" spc="-10" dirty="0">
                <a:latin typeface="Calibri"/>
                <a:cs typeface="Calibri"/>
              </a:rPr>
              <a:t>des </a:t>
            </a:r>
            <a:r>
              <a:rPr sz="2700" spc="-20" dirty="0">
                <a:latin typeface="Calibri"/>
                <a:cs typeface="Calibri"/>
              </a:rPr>
              <a:t>médicaments, </a:t>
            </a:r>
            <a:r>
              <a:rPr sz="2700" spc="-10" dirty="0">
                <a:latin typeface="Calibri"/>
                <a:cs typeface="Calibri"/>
              </a:rPr>
              <a:t>de </a:t>
            </a:r>
            <a:r>
              <a:rPr sz="2700" spc="-80" dirty="0">
                <a:latin typeface="Calibri"/>
                <a:cs typeface="Calibri"/>
              </a:rPr>
              <a:t>l’eau  </a:t>
            </a:r>
            <a:r>
              <a:rPr sz="2700" spc="-20" dirty="0">
                <a:latin typeface="Calibri"/>
                <a:cs typeface="Calibri"/>
              </a:rPr>
              <a:t>potable, </a:t>
            </a:r>
            <a:r>
              <a:rPr sz="2700" spc="-10" dirty="0">
                <a:latin typeface="Calibri"/>
                <a:cs typeface="Calibri"/>
              </a:rPr>
              <a:t>des </a:t>
            </a:r>
            <a:r>
              <a:rPr sz="2700" spc="-25" dirty="0">
                <a:latin typeface="Calibri"/>
                <a:cs typeface="Calibri"/>
              </a:rPr>
              <a:t>aciers </a:t>
            </a:r>
            <a:r>
              <a:rPr sz="2700" spc="-10" dirty="0">
                <a:latin typeface="Calibri"/>
                <a:cs typeface="Calibri"/>
              </a:rPr>
              <a:t>spéciaux, de </a:t>
            </a:r>
            <a:r>
              <a:rPr sz="2700" spc="-60" dirty="0">
                <a:latin typeface="Calibri"/>
                <a:cs typeface="Calibri"/>
              </a:rPr>
              <a:t>l’énergie </a:t>
            </a:r>
            <a:r>
              <a:rPr sz="2700" dirty="0">
                <a:latin typeface="Calibri"/>
                <a:cs typeface="Calibri"/>
              </a:rPr>
              <a:t>...ou </a:t>
            </a:r>
            <a:r>
              <a:rPr sz="2700" spc="-15" dirty="0">
                <a:latin typeface="Calibri"/>
                <a:cs typeface="Calibri"/>
              </a:rPr>
              <a:t>de  </a:t>
            </a:r>
            <a:r>
              <a:rPr sz="2700" spc="-40" dirty="0">
                <a:latin typeface="Calibri"/>
                <a:cs typeface="Calibri"/>
              </a:rPr>
              <a:t>traiter </a:t>
            </a:r>
            <a:r>
              <a:rPr sz="2700" spc="-5" dirty="0">
                <a:latin typeface="Calibri"/>
                <a:cs typeface="Calibri"/>
              </a:rPr>
              <a:t>des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effluents.</a:t>
            </a:r>
            <a:endParaRPr sz="2700" dirty="0">
              <a:latin typeface="Calibri"/>
              <a:cs typeface="Calibri"/>
            </a:endParaRPr>
          </a:p>
          <a:p>
            <a:pPr marL="355600" marR="12700" indent="-343535" algn="just">
              <a:lnSpc>
                <a:spcPct val="80000"/>
              </a:lnSpc>
              <a:spcBef>
                <a:spcPts val="700"/>
              </a:spcBef>
              <a:buFont typeface="Arial"/>
              <a:buChar char="•"/>
              <a:tabLst>
                <a:tab pos="356235" algn="l"/>
                <a:tab pos="3183890" algn="l"/>
                <a:tab pos="6407785" algn="l"/>
              </a:tabLst>
            </a:pPr>
            <a:r>
              <a:rPr sz="2700" b="1" spc="-5" dirty="0">
                <a:latin typeface="Calibri"/>
                <a:cs typeface="Calibri"/>
              </a:rPr>
              <a:t>Le </a:t>
            </a:r>
            <a:r>
              <a:rPr sz="2700" b="1" spc="-20" dirty="0">
                <a:latin typeface="Calibri"/>
                <a:cs typeface="Calibri"/>
              </a:rPr>
              <a:t>génie </a:t>
            </a:r>
            <a:r>
              <a:rPr sz="2700" b="1" spc="-10" dirty="0">
                <a:latin typeface="Calibri"/>
                <a:cs typeface="Calibri"/>
              </a:rPr>
              <a:t>chimique </a:t>
            </a:r>
            <a:r>
              <a:rPr sz="2700" b="1" spc="-15" dirty="0">
                <a:latin typeface="Calibri"/>
                <a:cs typeface="Calibri"/>
              </a:rPr>
              <a:t>permet </a:t>
            </a:r>
            <a:r>
              <a:rPr sz="2700" b="1" spc="-5" dirty="0">
                <a:latin typeface="Calibri"/>
                <a:cs typeface="Calibri"/>
              </a:rPr>
              <a:t>ainsi le </a:t>
            </a:r>
            <a:r>
              <a:rPr sz="2700" b="1" spc="-10" dirty="0">
                <a:latin typeface="Calibri"/>
                <a:cs typeface="Calibri"/>
              </a:rPr>
              <a:t>passage d'une </a:t>
            </a:r>
            <a:r>
              <a:rPr sz="27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2700" b="1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synthèse</a:t>
            </a:r>
            <a:r>
              <a:rPr sz="27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de </a:t>
            </a:r>
            <a:r>
              <a:rPr sz="2700" b="1" spc="-35" dirty="0">
                <a:latin typeface="Calibri"/>
                <a:cs typeface="Calibri"/>
              </a:rPr>
              <a:t>laboratoire </a:t>
            </a:r>
            <a:r>
              <a:rPr sz="2700" b="1" dirty="0">
                <a:latin typeface="Calibri"/>
                <a:cs typeface="Calibri"/>
              </a:rPr>
              <a:t>à un</a:t>
            </a:r>
            <a:r>
              <a:rPr sz="27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7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procédé</a:t>
            </a:r>
            <a:r>
              <a:rPr sz="27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industriel </a:t>
            </a:r>
            <a:r>
              <a:rPr sz="2700" b="1" dirty="0">
                <a:latin typeface="Calibri"/>
                <a:cs typeface="Calibri"/>
              </a:rPr>
              <a:t>de  </a:t>
            </a:r>
            <a:r>
              <a:rPr sz="2700" b="1" spc="-5" dirty="0">
                <a:latin typeface="Calibri"/>
                <a:cs typeface="Calibri"/>
              </a:rPr>
              <a:t>même </a:t>
            </a:r>
            <a:r>
              <a:rPr sz="2700" b="1" dirty="0">
                <a:latin typeface="Calibri"/>
                <a:cs typeface="Calibri"/>
              </a:rPr>
              <a:t>que son </a:t>
            </a:r>
            <a:r>
              <a:rPr sz="2700" b="1" spc="-20" dirty="0">
                <a:latin typeface="Calibri"/>
                <a:cs typeface="Calibri"/>
              </a:rPr>
              <a:t>fonctionnement </a:t>
            </a:r>
            <a:r>
              <a:rPr sz="2700" b="1" dirty="0">
                <a:latin typeface="Calibri"/>
                <a:cs typeface="Calibri"/>
              </a:rPr>
              <a:t>dans </a:t>
            </a:r>
            <a:r>
              <a:rPr sz="2700" b="1" spc="-5" dirty="0">
                <a:latin typeface="Calibri"/>
                <a:cs typeface="Calibri"/>
              </a:rPr>
              <a:t>le </a:t>
            </a:r>
            <a:r>
              <a:rPr sz="2700" b="1" spc="-15" dirty="0">
                <a:latin typeface="Calibri"/>
                <a:cs typeface="Calibri"/>
              </a:rPr>
              <a:t>respect </a:t>
            </a:r>
            <a:r>
              <a:rPr sz="2700" b="1" dirty="0">
                <a:latin typeface="Calibri"/>
                <a:cs typeface="Calibri"/>
              </a:rPr>
              <a:t>des  </a:t>
            </a:r>
            <a:r>
              <a:rPr sz="2700" b="1" spc="-30" dirty="0">
                <a:latin typeface="Calibri"/>
                <a:cs typeface="Calibri"/>
              </a:rPr>
              <a:t>contraintes	</a:t>
            </a:r>
            <a:r>
              <a:rPr sz="2700" b="1" spc="-5" dirty="0">
                <a:latin typeface="Calibri"/>
                <a:cs typeface="Calibri"/>
              </a:rPr>
              <a:t>économiques,	</a:t>
            </a:r>
            <a:r>
              <a:rPr sz="2700" b="1" spc="-10" dirty="0">
                <a:latin typeface="Calibri"/>
                <a:cs typeface="Calibri"/>
              </a:rPr>
              <a:t>techniques,  </a:t>
            </a:r>
            <a:r>
              <a:rPr sz="2700" b="1" spc="-25" dirty="0">
                <a:latin typeface="Calibri"/>
                <a:cs typeface="Calibri"/>
              </a:rPr>
              <a:t>environnementales et </a:t>
            </a:r>
            <a:r>
              <a:rPr sz="2700" b="1" dirty="0">
                <a:latin typeface="Calibri"/>
                <a:cs typeface="Calibri"/>
              </a:rPr>
              <a:t>de</a:t>
            </a:r>
            <a:r>
              <a:rPr sz="2700" b="1" spc="75" dirty="0">
                <a:latin typeface="Calibri"/>
                <a:cs typeface="Calibri"/>
              </a:rPr>
              <a:t> </a:t>
            </a:r>
            <a:r>
              <a:rPr sz="2700" b="1" spc="-20" dirty="0">
                <a:latin typeface="Calibri"/>
                <a:cs typeface="Calibri"/>
              </a:rPr>
              <a:t>sécurité</a:t>
            </a:r>
            <a:r>
              <a:rPr sz="2700" spc="-20" dirty="0">
                <a:latin typeface="Calibri"/>
                <a:cs typeface="Calibri"/>
              </a:rPr>
              <a:t>.</a:t>
            </a: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6507" y="1606423"/>
            <a:ext cx="78447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94030" algn="l"/>
                <a:tab pos="1382395" algn="l"/>
                <a:tab pos="1496695" algn="l"/>
                <a:tab pos="1901825" algn="l"/>
                <a:tab pos="2113915" algn="l"/>
                <a:tab pos="2306320" algn="l"/>
                <a:tab pos="3255645" algn="l"/>
                <a:tab pos="3601720" algn="l"/>
                <a:tab pos="4734560" algn="l"/>
                <a:tab pos="4885055" algn="l"/>
                <a:tab pos="5060315" algn="l"/>
                <a:tab pos="5588000" algn="l"/>
                <a:tab pos="6296660" algn="l"/>
                <a:tab pos="6689725" algn="l"/>
                <a:tab pos="7229475" algn="l"/>
              </a:tabLst>
            </a:pP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Le	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spc="-25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	d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2800" spc="-25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é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800" spc="-30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800" spc="-4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é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800" spc="-30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800" spc="-35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30" dirty="0">
                <a:latin typeface="Calibri"/>
                <a:cs typeface="Calibri"/>
              </a:rPr>
              <a:t>ô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75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v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6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t  </a:t>
            </a:r>
            <a:r>
              <a:rPr sz="2800" spc="-50" dirty="0">
                <a:latin typeface="Calibri"/>
                <a:cs typeface="Calibri"/>
              </a:rPr>
              <a:t>p</a:t>
            </a:r>
            <a:r>
              <a:rPr sz="2800" spc="-80" dirty="0">
                <a:latin typeface="Calibri"/>
                <a:cs typeface="Calibri"/>
              </a:rPr>
              <a:t>r</a:t>
            </a:r>
            <a:r>
              <a:rPr sz="2800" spc="-55" dirty="0">
                <a:latin typeface="Calibri"/>
                <a:cs typeface="Calibri"/>
              </a:rPr>
              <a:t>é</a:t>
            </a:r>
            <a:r>
              <a:rPr sz="2800" spc="-70" dirty="0">
                <a:latin typeface="Calibri"/>
                <a:cs typeface="Calibri"/>
              </a:rPr>
              <a:t>v</a:t>
            </a:r>
            <a:r>
              <a:rPr sz="2800" spc="-45" dirty="0">
                <a:latin typeface="Calibri"/>
                <a:cs typeface="Calibri"/>
              </a:rPr>
              <a:t>e</a:t>
            </a:r>
            <a:r>
              <a:rPr sz="2800" spc="-60" dirty="0">
                <a:latin typeface="Calibri"/>
                <a:cs typeface="Calibri"/>
              </a:rPr>
              <a:t>n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50" dirty="0">
                <a:latin typeface="Calibri"/>
                <a:cs typeface="Calibri"/>
              </a:rPr>
              <a:t>i</a:t>
            </a:r>
            <a:r>
              <a:rPr sz="2800" spc="-22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.</a:t>
            </a:r>
            <a:r>
              <a:rPr sz="2800" dirty="0">
                <a:latin typeface="Calibri"/>
                <a:cs typeface="Calibri"/>
              </a:rPr>
              <a:t>		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es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ég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	</a:t>
            </a:r>
            <a:r>
              <a:rPr sz="2800" spc="-35" dirty="0">
                <a:latin typeface="Calibri"/>
                <a:cs typeface="Calibri"/>
              </a:rPr>
              <a:t>d</a:t>
            </a:r>
            <a:r>
              <a:rPr sz="2800" spc="-240" dirty="0">
                <a:latin typeface="Calibri"/>
                <a:cs typeface="Calibri"/>
              </a:rPr>
              <a:t>’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ssu</a:t>
            </a:r>
            <a:r>
              <a:rPr sz="2800" spc="-9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4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ad</a:t>
            </a:r>
            <a:r>
              <a:rPr sz="2800" spc="-5" dirty="0">
                <a:latin typeface="Calibri"/>
                <a:cs typeface="Calibri"/>
              </a:rPr>
              <a:t>ie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7957" y="2459862"/>
            <a:ext cx="51320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1630" marR="5080" indent="-329565">
              <a:lnSpc>
                <a:spcPct val="100000"/>
              </a:lnSpc>
              <a:spcBef>
                <a:spcPts val="95"/>
              </a:spcBef>
              <a:tabLst>
                <a:tab pos="1359535" algn="l"/>
                <a:tab pos="2221230" algn="l"/>
                <a:tab pos="3056255" algn="l"/>
                <a:tab pos="3260090" algn="l"/>
                <a:tab pos="3837940" algn="l"/>
                <a:tab pos="4620260" algn="l"/>
              </a:tabLst>
            </a:pPr>
            <a:r>
              <a:rPr sz="2800" spc="-25" dirty="0">
                <a:latin typeface="Calibri"/>
                <a:cs typeface="Calibri"/>
              </a:rPr>
              <a:t>in</a:t>
            </a:r>
            <a:r>
              <a:rPr sz="2800" spc="-80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su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s  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50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		</a:t>
            </a:r>
            <a:r>
              <a:rPr sz="2800" spc="-95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i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6507" y="2459862"/>
            <a:ext cx="271272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838325" algn="l"/>
              </a:tabLst>
            </a:pPr>
            <a:r>
              <a:rPr sz="2800" spc="-20" dirty="0">
                <a:latin typeface="Calibri"/>
                <a:cs typeface="Calibri"/>
              </a:rPr>
              <a:t>apportent	</a:t>
            </a:r>
            <a:r>
              <a:rPr sz="2800" spc="-10" dirty="0">
                <a:latin typeface="Calibri"/>
                <a:cs typeface="Calibri"/>
              </a:rPr>
              <a:t>des  </a:t>
            </a:r>
            <a:r>
              <a:rPr sz="2800" spc="-25" dirty="0">
                <a:latin typeface="Calibri"/>
                <a:cs typeface="Calibri"/>
              </a:rPr>
              <a:t>professionnelles  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mm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6507" y="3740277"/>
            <a:ext cx="7768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63880" algn="l"/>
                <a:tab pos="1408430" algn="l"/>
                <a:tab pos="2423795" algn="l"/>
                <a:tab pos="3660775" algn="l"/>
                <a:tab pos="4156075" algn="l"/>
                <a:tab pos="5596890" algn="l"/>
                <a:tab pos="6093460" algn="l"/>
                <a:tab pos="7331709" algn="l"/>
              </a:tabLst>
            </a:pPr>
            <a:r>
              <a:rPr sz="2800" spc="-10" dirty="0" smtClean="0">
                <a:latin typeface="Calibri"/>
                <a:cs typeface="Calibri"/>
              </a:rPr>
              <a:t>-</a:t>
            </a:r>
            <a:r>
              <a:rPr sz="2800" spc="-5" dirty="0" err="1" smtClean="0">
                <a:latin typeface="Calibri"/>
                <a:cs typeface="Calibri"/>
              </a:rPr>
              <a:t>Ils</a:t>
            </a:r>
            <a:r>
              <a:rPr sz="2800" dirty="0" smtClean="0">
                <a:latin typeface="Calibri"/>
                <a:cs typeface="Calibri"/>
              </a:rPr>
              <a:t>	</a:t>
            </a:r>
            <a:r>
              <a:rPr sz="2800" spc="-60" dirty="0" err="1" smtClean="0">
                <a:latin typeface="Calibri"/>
                <a:cs typeface="Calibri"/>
              </a:rPr>
              <a:t>n</a:t>
            </a:r>
            <a:r>
              <a:rPr sz="2800" spc="-260" dirty="0" err="1" smtClean="0">
                <a:latin typeface="Calibri"/>
                <a:cs typeface="Calibri"/>
              </a:rPr>
              <a:t>’</a:t>
            </a:r>
            <a:r>
              <a:rPr sz="2800" spc="-55" dirty="0" err="1" smtClean="0">
                <a:latin typeface="Calibri"/>
                <a:cs typeface="Calibri"/>
              </a:rPr>
              <a:t>o</a:t>
            </a:r>
            <a:r>
              <a:rPr sz="2800" spc="-85" dirty="0" err="1" smtClean="0">
                <a:latin typeface="Calibri"/>
                <a:cs typeface="Calibri"/>
              </a:rPr>
              <a:t>n</a:t>
            </a:r>
            <a:r>
              <a:rPr sz="2800" spc="-5" dirty="0" err="1" smtClean="0">
                <a:latin typeface="Calibri"/>
                <a:cs typeface="Calibri"/>
              </a:rPr>
              <a:t>t</a:t>
            </a:r>
            <a:r>
              <a:rPr sz="2800" dirty="0" smtClean="0">
                <a:latin typeface="Calibri"/>
                <a:cs typeface="Calibri"/>
              </a:rPr>
              <a:t>	</a:t>
            </a:r>
            <a:r>
              <a:rPr sz="2800" spc="-5" dirty="0" err="1" smtClean="0">
                <a:latin typeface="Calibri"/>
                <a:cs typeface="Calibri"/>
              </a:rPr>
              <a:t>aucun</a:t>
            </a:r>
            <a:r>
              <a:rPr sz="2800" dirty="0" smtClean="0">
                <a:latin typeface="Calibri"/>
                <a:cs typeface="Calibri"/>
              </a:rPr>
              <a:t>	</a:t>
            </a:r>
            <a:r>
              <a:rPr sz="2800" spc="-25" dirty="0" err="1" smtClean="0">
                <a:latin typeface="Calibri"/>
                <a:cs typeface="Calibri"/>
              </a:rPr>
              <a:t>p</a:t>
            </a:r>
            <a:r>
              <a:rPr sz="2800" spc="-15" dirty="0" err="1" smtClean="0">
                <a:latin typeface="Calibri"/>
                <a:cs typeface="Calibri"/>
              </a:rPr>
              <a:t>o</a:t>
            </a:r>
            <a:r>
              <a:rPr sz="2800" spc="-25" dirty="0" err="1" smtClean="0">
                <a:latin typeface="Calibri"/>
                <a:cs typeface="Calibri"/>
              </a:rPr>
              <a:t>u</a:t>
            </a:r>
            <a:r>
              <a:rPr sz="2800" spc="-45" dirty="0" err="1" smtClean="0">
                <a:latin typeface="Calibri"/>
                <a:cs typeface="Calibri"/>
              </a:rPr>
              <a:t>v</a:t>
            </a:r>
            <a:r>
              <a:rPr sz="2800" spc="-15" dirty="0" err="1" smtClean="0">
                <a:latin typeface="Calibri"/>
                <a:cs typeface="Calibri"/>
              </a:rPr>
              <a:t>o</a:t>
            </a:r>
            <a:r>
              <a:rPr sz="2800" spc="-25" dirty="0" err="1" smtClean="0">
                <a:latin typeface="Calibri"/>
                <a:cs typeface="Calibri"/>
              </a:rPr>
              <a:t>i</a:t>
            </a:r>
            <a:r>
              <a:rPr sz="2800" spc="-5" dirty="0" err="1" smtClean="0">
                <a:latin typeface="Calibri"/>
                <a:cs typeface="Calibri"/>
              </a:rPr>
              <a:t>r</a:t>
            </a:r>
            <a:r>
              <a:rPr sz="2800" dirty="0" smtClean="0">
                <a:latin typeface="Calibri"/>
                <a:cs typeface="Calibri"/>
              </a:rPr>
              <a:t>	</a:t>
            </a:r>
            <a:r>
              <a:rPr sz="2800" spc="-10" dirty="0" smtClean="0">
                <a:latin typeface="Calibri"/>
                <a:cs typeface="Calibri"/>
              </a:rPr>
              <a:t>d</a:t>
            </a:r>
            <a:r>
              <a:rPr sz="2800" spc="-5" dirty="0" smtClean="0">
                <a:latin typeface="Calibri"/>
                <a:cs typeface="Calibri"/>
              </a:rPr>
              <a:t>e</a:t>
            </a:r>
            <a:r>
              <a:rPr sz="2800" dirty="0" smtClean="0">
                <a:latin typeface="Calibri"/>
                <a:cs typeface="Calibri"/>
              </a:rPr>
              <a:t>	</a:t>
            </a:r>
            <a:r>
              <a:rPr sz="2800" spc="-10" dirty="0" smtClean="0">
                <a:latin typeface="Calibri"/>
                <a:cs typeface="Calibri"/>
              </a:rPr>
              <a:t>sanction</a:t>
            </a:r>
            <a:r>
              <a:rPr sz="2800" spc="-5" dirty="0" smtClean="0">
                <a:latin typeface="Calibri"/>
                <a:cs typeface="Calibri"/>
              </a:rPr>
              <a:t>.</a:t>
            </a:r>
            <a:r>
              <a:rPr sz="2800" dirty="0" smtClean="0">
                <a:latin typeface="Calibri"/>
                <a:cs typeface="Calibri"/>
              </a:rPr>
              <a:t>	</a:t>
            </a:r>
            <a:r>
              <a:rPr sz="2800" spc="-10" dirty="0" smtClean="0">
                <a:latin typeface="Calibri"/>
                <a:cs typeface="Calibri"/>
              </a:rPr>
              <a:t>C</a:t>
            </a:r>
            <a:r>
              <a:rPr sz="2800" spc="-5" dirty="0" smtClean="0">
                <a:latin typeface="Calibri"/>
                <a:cs typeface="Calibri"/>
              </a:rPr>
              <a:t>e</a:t>
            </a:r>
            <a:r>
              <a:rPr sz="2800" dirty="0" smtClean="0">
                <a:latin typeface="Calibri"/>
                <a:cs typeface="Calibri"/>
              </a:rPr>
              <a:t>	</a:t>
            </a:r>
            <a:r>
              <a:rPr sz="2800" spc="-25" dirty="0" err="1" smtClean="0">
                <a:latin typeface="Calibri"/>
                <a:cs typeface="Calibri"/>
              </a:rPr>
              <a:t>p</a:t>
            </a:r>
            <a:r>
              <a:rPr sz="2800" spc="-15" dirty="0" err="1" smtClean="0">
                <a:latin typeface="Calibri"/>
                <a:cs typeface="Calibri"/>
              </a:rPr>
              <a:t>o</a:t>
            </a:r>
            <a:r>
              <a:rPr sz="2800" spc="-25" dirty="0" err="1" smtClean="0">
                <a:latin typeface="Calibri"/>
                <a:cs typeface="Calibri"/>
              </a:rPr>
              <a:t>u</a:t>
            </a:r>
            <a:r>
              <a:rPr sz="2800" spc="-45" dirty="0" err="1" smtClean="0">
                <a:latin typeface="Calibri"/>
                <a:cs typeface="Calibri"/>
              </a:rPr>
              <a:t>v</a:t>
            </a:r>
            <a:r>
              <a:rPr sz="2800" spc="-15" dirty="0" err="1" smtClean="0">
                <a:latin typeface="Calibri"/>
                <a:cs typeface="Calibri"/>
              </a:rPr>
              <a:t>o</a:t>
            </a:r>
            <a:r>
              <a:rPr sz="2800" spc="-25" dirty="0" err="1" smtClean="0">
                <a:latin typeface="Calibri"/>
                <a:cs typeface="Calibri"/>
              </a:rPr>
              <a:t>i</a:t>
            </a:r>
            <a:r>
              <a:rPr sz="2800" spc="-5" dirty="0" err="1" smtClean="0">
                <a:latin typeface="Calibri"/>
                <a:cs typeface="Calibri"/>
              </a:rPr>
              <a:t>r</a:t>
            </a:r>
            <a:r>
              <a:rPr sz="2800" dirty="0" smtClean="0">
                <a:latin typeface="Calibri"/>
                <a:cs typeface="Calibri"/>
              </a:rPr>
              <a:t>	</a:t>
            </a:r>
            <a:r>
              <a:rPr sz="2800" spc="-30" dirty="0" err="1" smtClean="0">
                <a:latin typeface="Calibri"/>
                <a:cs typeface="Calibri"/>
              </a:rPr>
              <a:t>e</a:t>
            </a:r>
            <a:r>
              <a:rPr sz="2800" spc="-70" dirty="0" err="1" smtClean="0">
                <a:latin typeface="Calibri"/>
                <a:cs typeface="Calibri"/>
              </a:rPr>
              <a:t>s</a:t>
            </a:r>
            <a:r>
              <a:rPr sz="2800" spc="-5" dirty="0" err="1" smtClean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16507" y="4166996"/>
            <a:ext cx="13246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Calibri"/>
                <a:cs typeface="Calibri"/>
              </a:rPr>
              <a:t>réservé  </a:t>
            </a:r>
            <a:r>
              <a:rPr sz="2800" spc="-5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7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2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ô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1530" y="4166996"/>
            <a:ext cx="64928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3360" marR="5080" indent="-201295">
              <a:lnSpc>
                <a:spcPct val="100000"/>
              </a:lnSpc>
              <a:spcBef>
                <a:spcPts val="95"/>
              </a:spcBef>
              <a:tabLst>
                <a:tab pos="786765" algn="l"/>
                <a:tab pos="821690" algn="l"/>
                <a:tab pos="2743835" algn="l"/>
                <a:tab pos="2764790" algn="l"/>
                <a:tab pos="3388360" algn="l"/>
                <a:tab pos="3795395" algn="l"/>
                <a:tab pos="4580255" algn="l"/>
                <a:tab pos="5299710" algn="l"/>
                <a:tab pos="5490210" algn="l"/>
                <a:tab pos="5996305" algn="l"/>
              </a:tabLst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x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ins</a:t>
            </a:r>
            <a:r>
              <a:rPr sz="2800" b="1" spc="-10" dirty="0">
                <a:latin typeface="Calibri"/>
                <a:cs typeface="Calibri"/>
              </a:rPr>
              <a:t>p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75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u</a:t>
            </a:r>
            <a:r>
              <a:rPr sz="2800" b="1" spc="-75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d</a:t>
            </a:r>
            <a:r>
              <a:rPr sz="2800" b="1" spc="-5" dirty="0">
                <a:latin typeface="Calibri"/>
                <a:cs typeface="Calibri"/>
              </a:rPr>
              <a:t>u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5" dirty="0">
                <a:latin typeface="Calibri"/>
                <a:cs typeface="Calibri"/>
              </a:rPr>
              <a:t>t</a:t>
            </a:r>
            <a:r>
              <a:rPr sz="2800" b="1" spc="-125" dirty="0">
                <a:latin typeface="Calibri"/>
                <a:cs typeface="Calibri"/>
              </a:rPr>
              <a:t>r</a:t>
            </a:r>
            <a:r>
              <a:rPr sz="2800" b="1" spc="-90" dirty="0">
                <a:latin typeface="Calibri"/>
                <a:cs typeface="Calibri"/>
              </a:rPr>
              <a:t>a</a:t>
            </a:r>
            <a:r>
              <a:rPr sz="2800" b="1" spc="-80" dirty="0">
                <a:latin typeface="Calibri"/>
                <a:cs typeface="Calibri"/>
              </a:rPr>
              <a:t>v</a:t>
            </a:r>
            <a:r>
              <a:rPr sz="2800" b="1" spc="-20" dirty="0">
                <a:latin typeface="Calibri"/>
                <a:cs typeface="Calibri"/>
              </a:rPr>
              <a:t>ai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q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70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7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  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	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80" dirty="0">
                <a:latin typeface="Calibri"/>
                <a:cs typeface="Calibri"/>
              </a:rPr>
              <a:t>s</a:t>
            </a:r>
            <a:r>
              <a:rPr sz="2800" spc="-9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ll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	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30" dirty="0">
                <a:latin typeface="Calibri"/>
                <a:cs typeface="Calibri"/>
              </a:rPr>
              <a:t>’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7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9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ri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	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7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16507" y="5020817"/>
            <a:ext cx="52578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accès à </a:t>
            </a:r>
            <a:r>
              <a:rPr sz="2800" spc="-20" dirty="0">
                <a:latin typeface="Calibri"/>
                <a:cs typeface="Calibri"/>
              </a:rPr>
              <a:t>tous </a:t>
            </a:r>
            <a:r>
              <a:rPr sz="2800" spc="-15" dirty="0">
                <a:latin typeface="Calibri"/>
                <a:cs typeface="Calibri"/>
              </a:rPr>
              <a:t>les </a:t>
            </a:r>
            <a:r>
              <a:rPr sz="2800" spc="-20" dirty="0">
                <a:latin typeface="Calibri"/>
                <a:cs typeface="Calibri"/>
              </a:rPr>
              <a:t>documents </a:t>
            </a:r>
            <a:r>
              <a:rPr sz="2800" spc="-25" dirty="0">
                <a:latin typeface="Calibri"/>
                <a:cs typeface="Calibri"/>
              </a:rPr>
              <a:t>internes. 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20" dirty="0">
                <a:latin typeface="Calibri"/>
                <a:cs typeface="Calibri"/>
              </a:rPr>
              <a:t>code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l'environnement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2030" y="2668269"/>
            <a:ext cx="444182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5575" marR="5080" indent="-143510">
              <a:lnSpc>
                <a:spcPct val="100000"/>
              </a:lnSpc>
              <a:spcBef>
                <a:spcPts val="95"/>
              </a:spcBef>
            </a:pPr>
            <a:r>
              <a:rPr b="0" spc="-15" dirty="0">
                <a:latin typeface="Calibri"/>
                <a:cs typeface="Calibri"/>
              </a:rPr>
              <a:t>FIN </a:t>
            </a:r>
            <a:r>
              <a:rPr b="0" spc="-15" dirty="0" smtClean="0">
                <a:latin typeface="Calibri"/>
                <a:cs typeface="Calibri"/>
              </a:rPr>
              <a:t>PROGRAMME</a:t>
            </a:r>
            <a:endParaRPr b="0" spc="-15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69260" marR="5080" indent="-2305050">
              <a:lnSpc>
                <a:spcPct val="100000"/>
              </a:lnSpc>
              <a:spcBef>
                <a:spcPts val="95"/>
              </a:spcBef>
            </a:pPr>
            <a:r>
              <a:rPr b="0" spc="-20" dirty="0">
                <a:latin typeface="Calibri"/>
                <a:cs typeface="Calibri"/>
              </a:rPr>
              <a:t>Rôle </a:t>
            </a:r>
            <a:r>
              <a:rPr b="0" spc="-5" dirty="0">
                <a:latin typeface="Calibri"/>
                <a:cs typeface="Calibri"/>
              </a:rPr>
              <a:t>du </a:t>
            </a:r>
            <a:r>
              <a:rPr b="0" spc="-20" dirty="0">
                <a:latin typeface="Calibri"/>
                <a:cs typeface="Calibri"/>
              </a:rPr>
              <a:t>spécialiste </a:t>
            </a:r>
            <a:r>
              <a:rPr b="0" dirty="0">
                <a:latin typeface="Calibri"/>
                <a:cs typeface="Calibri"/>
              </a:rPr>
              <a:t>en </a:t>
            </a:r>
            <a:r>
              <a:rPr b="0" spc="-15" dirty="0">
                <a:latin typeface="Calibri"/>
                <a:cs typeface="Calibri"/>
              </a:rPr>
              <a:t>génie</a:t>
            </a:r>
            <a:r>
              <a:rPr b="0" spc="-225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des  procédés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353" y="1866341"/>
            <a:ext cx="8084184" cy="415734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55600" marR="5715" indent="-342900" algn="just">
              <a:lnSpc>
                <a:spcPct val="80600"/>
              </a:lnSpc>
              <a:spcBef>
                <a:spcPts val="730"/>
              </a:spcBef>
              <a:buFont typeface="Arial"/>
              <a:buChar char="•"/>
              <a:tabLst>
                <a:tab pos="355600" algn="l"/>
              </a:tabLst>
            </a:pPr>
            <a:r>
              <a:rPr sz="2700" spc="-45" dirty="0">
                <a:latin typeface="Calibri"/>
                <a:cs typeface="Calibri"/>
              </a:rPr>
              <a:t>L’ingénieur </a:t>
            </a:r>
            <a:r>
              <a:rPr sz="2700" spc="-5" dirty="0">
                <a:latin typeface="Calibri"/>
                <a:cs typeface="Calibri"/>
              </a:rPr>
              <a:t>en </a:t>
            </a:r>
            <a:r>
              <a:rPr sz="2700" spc="-15" dirty="0">
                <a:latin typeface="Calibri"/>
                <a:cs typeface="Calibri"/>
              </a:rPr>
              <a:t>génie </a:t>
            </a:r>
            <a:r>
              <a:rPr sz="2700" spc="-10" dirty="0">
                <a:latin typeface="Calibri"/>
                <a:cs typeface="Calibri"/>
              </a:rPr>
              <a:t>des </a:t>
            </a:r>
            <a:r>
              <a:rPr sz="2700" spc="-20" dirty="0">
                <a:latin typeface="Calibri"/>
                <a:cs typeface="Calibri"/>
              </a:rPr>
              <a:t>procédés </a:t>
            </a:r>
            <a:r>
              <a:rPr sz="2700" spc="-5" dirty="0">
                <a:latin typeface="Calibri"/>
                <a:cs typeface="Calibri"/>
              </a:rPr>
              <a:t>ou en </a:t>
            </a:r>
            <a:r>
              <a:rPr sz="2700" spc="-15" dirty="0">
                <a:latin typeface="Calibri"/>
                <a:cs typeface="Calibri"/>
              </a:rPr>
              <a:t>génie  </a:t>
            </a:r>
            <a:r>
              <a:rPr sz="2700" spc="-10" dirty="0">
                <a:latin typeface="Calibri"/>
                <a:cs typeface="Calibri"/>
              </a:rPr>
              <a:t>chimique </a:t>
            </a:r>
            <a:r>
              <a:rPr sz="2700" spc="-25" dirty="0">
                <a:latin typeface="Calibri"/>
                <a:cs typeface="Calibri"/>
              </a:rPr>
              <a:t>est </a:t>
            </a:r>
            <a:r>
              <a:rPr sz="2700" spc="-10" dirty="0">
                <a:latin typeface="Calibri"/>
                <a:cs typeface="Calibri"/>
              </a:rPr>
              <a:t>associé </a:t>
            </a:r>
            <a:r>
              <a:rPr sz="2700" dirty="0">
                <a:latin typeface="Calibri"/>
                <a:cs typeface="Calibri"/>
              </a:rPr>
              <a:t>à </a:t>
            </a:r>
            <a:r>
              <a:rPr sz="2700" spc="-5" dirty="0">
                <a:latin typeface="Calibri"/>
                <a:cs typeface="Calibri"/>
              </a:rPr>
              <a:t>la mise en </a:t>
            </a:r>
            <a:r>
              <a:rPr sz="2700" spc="-10" dirty="0">
                <a:latin typeface="Calibri"/>
                <a:cs typeface="Calibri"/>
              </a:rPr>
              <a:t>place </a:t>
            </a:r>
            <a:r>
              <a:rPr sz="2700" spc="-15" dirty="0">
                <a:latin typeface="Calibri"/>
                <a:cs typeface="Calibri"/>
              </a:rPr>
              <a:t>des  </a:t>
            </a:r>
            <a:r>
              <a:rPr sz="2700" spc="-25" dirty="0">
                <a:latin typeface="Calibri"/>
                <a:cs typeface="Calibri"/>
              </a:rPr>
              <a:t>installations </a:t>
            </a:r>
            <a:r>
              <a:rPr sz="2700" spc="-15" dirty="0">
                <a:latin typeface="Calibri"/>
                <a:cs typeface="Calibri"/>
              </a:rPr>
              <a:t>et </a:t>
            </a:r>
            <a:r>
              <a:rPr sz="2700" dirty="0">
                <a:latin typeface="Calibri"/>
                <a:cs typeface="Calibri"/>
              </a:rPr>
              <a:t>à </a:t>
            </a:r>
            <a:r>
              <a:rPr sz="2700" spc="-10" dirty="0">
                <a:latin typeface="Calibri"/>
                <a:cs typeface="Calibri"/>
              </a:rPr>
              <a:t>leur </a:t>
            </a:r>
            <a:r>
              <a:rPr sz="2700" spc="-20" dirty="0">
                <a:latin typeface="Calibri"/>
                <a:cs typeface="Calibri"/>
              </a:rPr>
              <a:t>validation. </a:t>
            </a:r>
            <a:r>
              <a:rPr sz="2700" dirty="0">
                <a:latin typeface="Calibri"/>
                <a:cs typeface="Calibri"/>
              </a:rPr>
              <a:t>Il </a:t>
            </a:r>
            <a:r>
              <a:rPr sz="2700" spc="-5" dirty="0">
                <a:latin typeface="Calibri"/>
                <a:cs typeface="Calibri"/>
              </a:rPr>
              <a:t>doit </a:t>
            </a:r>
            <a:r>
              <a:rPr sz="2700" spc="-40" dirty="0">
                <a:latin typeface="Calibri"/>
                <a:cs typeface="Calibri"/>
              </a:rPr>
              <a:t>prendre</a:t>
            </a:r>
            <a:r>
              <a:rPr sz="2700" spc="53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en  </a:t>
            </a:r>
            <a:r>
              <a:rPr sz="2700" spc="-25" dirty="0">
                <a:latin typeface="Calibri"/>
                <a:cs typeface="Calibri"/>
              </a:rPr>
              <a:t>compte, </a:t>
            </a:r>
            <a:r>
              <a:rPr sz="2700" spc="-40" dirty="0">
                <a:latin typeface="Calibri"/>
                <a:cs typeface="Calibri"/>
              </a:rPr>
              <a:t>entre </a:t>
            </a:r>
            <a:r>
              <a:rPr sz="2700" spc="-25" dirty="0">
                <a:latin typeface="Calibri"/>
                <a:cs typeface="Calibri"/>
              </a:rPr>
              <a:t>autres, </a:t>
            </a:r>
            <a:r>
              <a:rPr sz="2700" spc="-45" dirty="0">
                <a:latin typeface="Calibri"/>
                <a:cs typeface="Calibri"/>
              </a:rPr>
              <a:t>l’ensemble </a:t>
            </a:r>
            <a:r>
              <a:rPr sz="2700" spc="-15" dirty="0">
                <a:latin typeface="Calibri"/>
                <a:cs typeface="Calibri"/>
              </a:rPr>
              <a:t>des </a:t>
            </a:r>
            <a:r>
              <a:rPr sz="2700" spc="-20" dirty="0">
                <a:latin typeface="Calibri"/>
                <a:cs typeface="Calibri"/>
              </a:rPr>
              <a:t>aspects </a:t>
            </a:r>
            <a:r>
              <a:rPr sz="2700" spc="-15" dirty="0">
                <a:latin typeface="Calibri"/>
                <a:cs typeface="Calibri"/>
              </a:rPr>
              <a:t>fiabilité, </a:t>
            </a:r>
            <a:r>
              <a:rPr sz="2700" spc="58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sécurité </a:t>
            </a:r>
            <a:r>
              <a:rPr sz="2700" spc="-15" dirty="0">
                <a:latin typeface="Calibri"/>
                <a:cs typeface="Calibri"/>
              </a:rPr>
              <a:t>et </a:t>
            </a:r>
            <a:r>
              <a:rPr sz="2700" spc="-20" dirty="0">
                <a:latin typeface="Calibri"/>
                <a:cs typeface="Calibri"/>
              </a:rPr>
              <a:t>ergonomie </a:t>
            </a:r>
            <a:r>
              <a:rPr sz="2700" spc="-5" dirty="0">
                <a:latin typeface="Calibri"/>
                <a:cs typeface="Calibri"/>
              </a:rPr>
              <a:t>des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40" dirty="0">
                <a:latin typeface="Calibri"/>
                <a:cs typeface="Calibri"/>
              </a:rPr>
              <a:t>systèmes.</a:t>
            </a:r>
            <a:endParaRPr sz="270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95"/>
              </a:spcBef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On </a:t>
            </a:r>
            <a:r>
              <a:rPr sz="2700" spc="-30" dirty="0">
                <a:latin typeface="Calibri"/>
                <a:cs typeface="Calibri"/>
              </a:rPr>
              <a:t>trouve </a:t>
            </a:r>
            <a:r>
              <a:rPr sz="2700" spc="-10" dirty="0">
                <a:latin typeface="Calibri"/>
                <a:cs typeface="Calibri"/>
              </a:rPr>
              <a:t>des </a:t>
            </a:r>
            <a:r>
              <a:rPr sz="2700" spc="-25" dirty="0">
                <a:latin typeface="Calibri"/>
                <a:cs typeface="Calibri"/>
              </a:rPr>
              <a:t>ingénieurs </a:t>
            </a:r>
            <a:r>
              <a:rPr sz="2700" dirty="0">
                <a:latin typeface="Calibri"/>
                <a:cs typeface="Calibri"/>
              </a:rPr>
              <a:t>en </a:t>
            </a:r>
            <a:r>
              <a:rPr sz="2700" spc="-15" dirty="0">
                <a:latin typeface="Calibri"/>
                <a:cs typeface="Calibri"/>
              </a:rPr>
              <a:t>génie </a:t>
            </a:r>
            <a:r>
              <a:rPr sz="2700" spc="-10" dirty="0">
                <a:latin typeface="Calibri"/>
                <a:cs typeface="Calibri"/>
              </a:rPr>
              <a:t>des </a:t>
            </a:r>
            <a:r>
              <a:rPr sz="2700" spc="-25" dirty="0">
                <a:latin typeface="Calibri"/>
                <a:cs typeface="Calibri"/>
              </a:rPr>
              <a:t>procédés et  </a:t>
            </a:r>
            <a:r>
              <a:rPr sz="2700" spc="-15" dirty="0">
                <a:latin typeface="Calibri"/>
                <a:cs typeface="Calibri"/>
              </a:rPr>
              <a:t>génie </a:t>
            </a:r>
            <a:r>
              <a:rPr sz="2700" spc="-10" dirty="0">
                <a:latin typeface="Calibri"/>
                <a:cs typeface="Calibri"/>
              </a:rPr>
              <a:t>chimique </a:t>
            </a:r>
            <a:r>
              <a:rPr sz="2700" spc="-20" dirty="0">
                <a:latin typeface="Calibri"/>
                <a:cs typeface="Calibri"/>
              </a:rPr>
              <a:t>dans </a:t>
            </a:r>
            <a:r>
              <a:rPr sz="2700" spc="-25" dirty="0">
                <a:latin typeface="Calibri"/>
                <a:cs typeface="Calibri"/>
              </a:rPr>
              <a:t>tous </a:t>
            </a:r>
            <a:r>
              <a:rPr sz="2700" spc="-10" dirty="0">
                <a:latin typeface="Calibri"/>
                <a:cs typeface="Calibri"/>
              </a:rPr>
              <a:t>les </a:t>
            </a:r>
            <a:r>
              <a:rPr sz="2700" spc="-35" dirty="0">
                <a:latin typeface="Calibri"/>
                <a:cs typeface="Calibri"/>
              </a:rPr>
              <a:t>secteurs </a:t>
            </a:r>
            <a:r>
              <a:rPr sz="2700" spc="-55" dirty="0">
                <a:latin typeface="Calibri"/>
                <a:cs typeface="Calibri"/>
              </a:rPr>
              <a:t>d’activité </a:t>
            </a:r>
            <a:r>
              <a:rPr sz="2700" spc="-5" dirty="0">
                <a:latin typeface="Calibri"/>
                <a:cs typeface="Calibri"/>
              </a:rPr>
              <a:t>de </a:t>
            </a:r>
            <a:r>
              <a:rPr sz="2700" dirty="0">
                <a:latin typeface="Calibri"/>
                <a:cs typeface="Calibri"/>
              </a:rPr>
              <a:t>la  </a:t>
            </a:r>
            <a:r>
              <a:rPr sz="2700" spc="-5" dirty="0">
                <a:latin typeface="Calibri"/>
                <a:cs typeface="Calibri"/>
              </a:rPr>
              <a:t>chimie, </a:t>
            </a:r>
            <a:r>
              <a:rPr sz="2700" spc="-10" dirty="0">
                <a:latin typeface="Calibri"/>
                <a:cs typeface="Calibri"/>
              </a:rPr>
              <a:t>de </a:t>
            </a:r>
            <a:r>
              <a:rPr sz="2700" spc="-5" dirty="0">
                <a:latin typeface="Calibri"/>
                <a:cs typeface="Calibri"/>
              </a:rPr>
              <a:t>la </a:t>
            </a:r>
            <a:r>
              <a:rPr sz="2700" spc="-25" dirty="0">
                <a:latin typeface="Calibri"/>
                <a:cs typeface="Calibri"/>
              </a:rPr>
              <a:t>parachimie </a:t>
            </a:r>
            <a:r>
              <a:rPr sz="2700" spc="-20" dirty="0">
                <a:latin typeface="Calibri"/>
                <a:cs typeface="Calibri"/>
              </a:rPr>
              <a:t>(</a:t>
            </a:r>
            <a:r>
              <a:rPr sz="2700" spc="-20" dirty="0">
                <a:solidFill>
                  <a:srgbClr val="FF0000"/>
                </a:solidFill>
                <a:latin typeface="Calibri"/>
                <a:cs typeface="Calibri"/>
              </a:rPr>
              <a:t>cosmétiques, </a:t>
            </a:r>
            <a:r>
              <a:rPr sz="2700" spc="-25" dirty="0">
                <a:solidFill>
                  <a:srgbClr val="FF0000"/>
                </a:solidFill>
                <a:latin typeface="Calibri"/>
                <a:cs typeface="Calibri"/>
              </a:rPr>
              <a:t>peintures,  </a:t>
            </a:r>
            <a:r>
              <a:rPr sz="2700" spc="-20" dirty="0">
                <a:solidFill>
                  <a:srgbClr val="FF0000"/>
                </a:solidFill>
                <a:latin typeface="Calibri"/>
                <a:cs typeface="Calibri"/>
              </a:rPr>
              <a:t>adhésifs, matériaux, </a:t>
            </a:r>
            <a:r>
              <a:rPr sz="2700" spc="-15" dirty="0">
                <a:solidFill>
                  <a:srgbClr val="FF0000"/>
                </a:solidFill>
                <a:latin typeface="Calibri"/>
                <a:cs typeface="Calibri"/>
              </a:rPr>
              <a:t>agrochimie,</a:t>
            </a:r>
            <a:r>
              <a:rPr sz="2700" spc="5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25" dirty="0">
                <a:solidFill>
                  <a:srgbClr val="FF0000"/>
                </a:solidFill>
                <a:latin typeface="Calibri"/>
                <a:cs typeface="Calibri"/>
              </a:rPr>
              <a:t>verres, plasturgie,  </a:t>
            </a:r>
            <a:r>
              <a:rPr sz="2700" spc="-30" dirty="0">
                <a:solidFill>
                  <a:srgbClr val="FF0000"/>
                </a:solidFill>
                <a:latin typeface="Calibri"/>
                <a:cs typeface="Calibri"/>
              </a:rPr>
              <a:t>élastomères…</a:t>
            </a:r>
            <a:r>
              <a:rPr sz="2700" spc="-30" dirty="0">
                <a:latin typeface="Calibri"/>
                <a:cs typeface="Calibri"/>
              </a:rPr>
              <a:t>) </a:t>
            </a:r>
            <a:r>
              <a:rPr sz="2700" spc="-15" dirty="0">
                <a:latin typeface="Calibri"/>
                <a:cs typeface="Calibri"/>
              </a:rPr>
              <a:t>et </a:t>
            </a:r>
            <a:r>
              <a:rPr sz="2700" spc="-70" dirty="0">
                <a:latin typeface="Calibri"/>
                <a:cs typeface="Calibri"/>
              </a:rPr>
              <a:t>d’autres </a:t>
            </a:r>
            <a:r>
              <a:rPr sz="2700" spc="-30" dirty="0">
                <a:latin typeface="Calibri"/>
                <a:cs typeface="Calibri"/>
              </a:rPr>
              <a:t>secteurs </a:t>
            </a:r>
            <a:r>
              <a:rPr sz="2700" spc="-15" dirty="0">
                <a:latin typeface="Calibri"/>
                <a:cs typeface="Calibri"/>
              </a:rPr>
              <a:t>(</a:t>
            </a:r>
            <a:r>
              <a:rPr sz="2700" spc="-15" dirty="0">
                <a:solidFill>
                  <a:srgbClr val="FF0000"/>
                </a:solidFill>
                <a:latin typeface="Calibri"/>
                <a:cs typeface="Calibri"/>
              </a:rPr>
              <a:t>pharmacie,  </a:t>
            </a:r>
            <a:r>
              <a:rPr sz="2700" spc="-20" dirty="0">
                <a:solidFill>
                  <a:srgbClr val="FF0000"/>
                </a:solidFill>
                <a:latin typeface="Calibri"/>
                <a:cs typeface="Calibri"/>
              </a:rPr>
              <a:t>énergie, 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automobile, </a:t>
            </a:r>
            <a:r>
              <a:rPr sz="2700" spc="-20" dirty="0">
                <a:solidFill>
                  <a:srgbClr val="FF0000"/>
                </a:solidFill>
                <a:latin typeface="Calibri"/>
                <a:cs typeface="Calibri"/>
              </a:rPr>
              <a:t>aéronautique, nucléaire, </a:t>
            </a:r>
            <a:r>
              <a:rPr sz="2700" spc="-25" dirty="0">
                <a:solidFill>
                  <a:srgbClr val="FF0000"/>
                </a:solidFill>
                <a:latin typeface="Calibri"/>
                <a:cs typeface="Calibri"/>
              </a:rPr>
              <a:t>pétrole,  </a:t>
            </a:r>
            <a:r>
              <a:rPr sz="2700" spc="-20" dirty="0">
                <a:solidFill>
                  <a:srgbClr val="FF0000"/>
                </a:solidFill>
                <a:latin typeface="Calibri"/>
                <a:cs typeface="Calibri"/>
              </a:rPr>
              <a:t>plasturgie, caoutchouc, matériaux,</a:t>
            </a:r>
            <a:r>
              <a:rPr sz="27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25" dirty="0">
                <a:solidFill>
                  <a:srgbClr val="FF0000"/>
                </a:solidFill>
                <a:latin typeface="Calibri"/>
                <a:cs typeface="Calibri"/>
              </a:rPr>
              <a:t>environnement…</a:t>
            </a:r>
            <a:r>
              <a:rPr sz="2700" spc="-25" dirty="0">
                <a:latin typeface="Calibri"/>
                <a:cs typeface="Calibri"/>
              </a:rPr>
              <a:t>).</a:t>
            </a: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65045" marR="5080" indent="-116586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Hydrocarbures </a:t>
            </a:r>
            <a:r>
              <a:rPr spc="-5" dirty="0"/>
              <a:t>et </a:t>
            </a:r>
            <a:r>
              <a:rPr spc="-15" dirty="0"/>
              <a:t>industrie  pétrochimiques</a:t>
            </a:r>
          </a:p>
        </p:txBody>
      </p:sp>
      <p:sp>
        <p:nvSpPr>
          <p:cNvPr id="3" name="object 3"/>
          <p:cNvSpPr/>
          <p:nvPr/>
        </p:nvSpPr>
        <p:spPr>
          <a:xfrm>
            <a:off x="5632703" y="1970532"/>
            <a:ext cx="3700272" cy="2458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05855" y="4463796"/>
            <a:ext cx="3585972" cy="2674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1724" y="2017776"/>
            <a:ext cx="3671316" cy="5146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5739" y="775843"/>
            <a:ext cx="16529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30" dirty="0">
                <a:latin typeface="Calibri"/>
                <a:cs typeface="Calibri"/>
              </a:rPr>
              <a:t>Pé</a:t>
            </a:r>
            <a:r>
              <a:rPr sz="4400" b="0" spc="-35" dirty="0">
                <a:latin typeface="Calibri"/>
                <a:cs typeface="Calibri"/>
              </a:rPr>
              <a:t>tr</a:t>
            </a:r>
            <a:r>
              <a:rPr sz="4400" b="0" spc="-30" dirty="0">
                <a:latin typeface="Calibri"/>
                <a:cs typeface="Calibri"/>
              </a:rPr>
              <a:t>o</a:t>
            </a:r>
            <a:r>
              <a:rPr sz="4400" b="0" spc="-40" dirty="0">
                <a:latin typeface="Calibri"/>
                <a:cs typeface="Calibri"/>
              </a:rPr>
              <a:t>l</a:t>
            </a:r>
            <a:r>
              <a:rPr sz="4400" b="0" dirty="0">
                <a:latin typeface="Calibri"/>
                <a:cs typeface="Calibri"/>
              </a:rPr>
              <a:t>e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8353" y="1892300"/>
            <a:ext cx="8085455" cy="288163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 algn="just">
              <a:lnSpc>
                <a:spcPct val="79800"/>
              </a:lnSpc>
              <a:spcBef>
                <a:spcPts val="680"/>
              </a:spcBef>
            </a:pPr>
            <a:r>
              <a:rPr sz="2400" spc="-5" dirty="0">
                <a:latin typeface="Calibri"/>
                <a:cs typeface="Calibri"/>
              </a:rPr>
              <a:t>Le </a:t>
            </a:r>
            <a:r>
              <a:rPr sz="2400" spc="-15" dirty="0">
                <a:latin typeface="Calibri"/>
                <a:cs typeface="Calibri"/>
              </a:rPr>
              <a:t>pétrole </a:t>
            </a:r>
            <a:r>
              <a:rPr sz="2400" spc="-10" dirty="0">
                <a:latin typeface="Calibri"/>
                <a:cs typeface="Calibri"/>
              </a:rPr>
              <a:t>brut est </a:t>
            </a:r>
            <a:r>
              <a:rPr sz="2400" spc="-5" dirty="0">
                <a:latin typeface="Calibri"/>
                <a:cs typeface="Calibri"/>
              </a:rPr>
              <a:t>un </a:t>
            </a:r>
            <a:r>
              <a:rPr sz="2400" spc="-10" dirty="0">
                <a:latin typeface="Calibri"/>
                <a:cs typeface="Calibri"/>
              </a:rPr>
              <a:t>mélange </a:t>
            </a:r>
            <a:r>
              <a:rPr sz="2400" spc="-15" dirty="0">
                <a:latin typeface="Calibri"/>
                <a:cs typeface="Calibri"/>
              </a:rPr>
              <a:t>hétérogène d’hydrocarbures  divers </a:t>
            </a:r>
            <a:r>
              <a:rPr sz="2400" spc="-5" dirty="0">
                <a:latin typeface="Calibri"/>
                <a:cs typeface="Calibri"/>
              </a:rPr>
              <a:t>(molécules </a:t>
            </a:r>
            <a:r>
              <a:rPr sz="2400" spc="-15" dirty="0">
                <a:latin typeface="Calibri"/>
                <a:cs typeface="Calibri"/>
              </a:rPr>
              <a:t>composées </a:t>
            </a:r>
            <a:r>
              <a:rPr sz="2400" spc="-35" dirty="0">
                <a:latin typeface="Calibri"/>
                <a:cs typeface="Calibri"/>
              </a:rPr>
              <a:t>d’atomes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5" dirty="0">
                <a:latin typeface="Calibri"/>
                <a:cs typeface="Calibri"/>
              </a:rPr>
              <a:t>carbone </a:t>
            </a:r>
            <a:r>
              <a:rPr sz="2400" spc="5" dirty="0">
                <a:latin typeface="Calibri"/>
                <a:cs typeface="Calibri"/>
              </a:rPr>
              <a:t>et  </a:t>
            </a:r>
            <a:r>
              <a:rPr sz="2400" spc="-15" dirty="0">
                <a:latin typeface="Calibri"/>
                <a:cs typeface="Calibri"/>
              </a:rPr>
              <a:t>d’hydrogène), </a:t>
            </a:r>
            <a:r>
              <a:rPr sz="2400" spc="-10" dirty="0">
                <a:latin typeface="Calibri"/>
                <a:cs typeface="Calibri"/>
              </a:rPr>
              <a:t>inutilisable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-35" dirty="0">
                <a:latin typeface="Calibri"/>
                <a:cs typeface="Calibri"/>
              </a:rPr>
              <a:t>l’état. </a:t>
            </a:r>
            <a:r>
              <a:rPr sz="2400" spc="-5" dirty="0">
                <a:latin typeface="Calibri"/>
                <a:cs typeface="Calibri"/>
              </a:rPr>
              <a:t>Ses </a:t>
            </a:r>
            <a:r>
              <a:rPr sz="2400" spc="-15" dirty="0">
                <a:latin typeface="Calibri"/>
                <a:cs typeface="Calibri"/>
              </a:rPr>
              <a:t>composants doivent être  </a:t>
            </a:r>
            <a:r>
              <a:rPr sz="2400" spc="-10" dirty="0">
                <a:latin typeface="Calibri"/>
                <a:cs typeface="Calibri"/>
              </a:rPr>
              <a:t>séparés </a:t>
            </a:r>
            <a:r>
              <a:rPr sz="2400" dirty="0">
                <a:latin typeface="Calibri"/>
                <a:cs typeface="Calibri"/>
              </a:rPr>
              <a:t>afin </a:t>
            </a:r>
            <a:r>
              <a:rPr sz="2400" spc="-30" dirty="0">
                <a:latin typeface="Calibri"/>
                <a:cs typeface="Calibri"/>
              </a:rPr>
              <a:t>d’obtenir </a:t>
            </a:r>
            <a:r>
              <a:rPr sz="2400" dirty="0">
                <a:latin typeface="Calibri"/>
                <a:cs typeface="Calibri"/>
              </a:rPr>
              <a:t>les </a:t>
            </a:r>
            <a:r>
              <a:rPr sz="2400" spc="-15" dirty="0">
                <a:latin typeface="Calibri"/>
                <a:cs typeface="Calibri"/>
              </a:rPr>
              <a:t>produits </a:t>
            </a:r>
            <a:r>
              <a:rPr sz="2400" spc="-5" dirty="0">
                <a:latin typeface="Calibri"/>
                <a:cs typeface="Calibri"/>
              </a:rPr>
              <a:t>finaux </a:t>
            </a:r>
            <a:r>
              <a:rPr sz="2400" spc="-15" dirty="0">
                <a:latin typeface="Calibri"/>
                <a:cs typeface="Calibri"/>
              </a:rPr>
              <a:t>exploitables  directement.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-15" dirty="0">
                <a:latin typeface="Calibri"/>
                <a:cs typeface="Calibri"/>
              </a:rPr>
              <a:t>distingue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-10" dirty="0">
                <a:latin typeface="Calibri"/>
                <a:cs typeface="Calibri"/>
              </a:rPr>
              <a:t>général </a:t>
            </a:r>
            <a:r>
              <a:rPr sz="2400" spc="-5" dirty="0">
                <a:latin typeface="Calibri"/>
                <a:cs typeface="Calibri"/>
              </a:rPr>
              <a:t>deux </a:t>
            </a:r>
            <a:r>
              <a:rPr sz="2400" spc="-15" dirty="0">
                <a:latin typeface="Calibri"/>
                <a:cs typeface="Calibri"/>
              </a:rPr>
              <a:t>grands </a:t>
            </a:r>
            <a:r>
              <a:rPr sz="2400" dirty="0">
                <a:latin typeface="Calibri"/>
                <a:cs typeface="Calibri"/>
              </a:rPr>
              <a:t>types</a:t>
            </a:r>
            <a:r>
              <a:rPr sz="2400" spc="-1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</a:p>
          <a:p>
            <a:pPr marL="355600" marR="433705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les </a:t>
            </a:r>
            <a:r>
              <a:rPr sz="2400" spc="-15" dirty="0">
                <a:latin typeface="Calibri"/>
                <a:cs typeface="Calibri"/>
              </a:rPr>
              <a:t>produits énergétiques, </a:t>
            </a:r>
            <a:r>
              <a:rPr sz="2400" spc="-10" dirty="0">
                <a:latin typeface="Calibri"/>
                <a:cs typeface="Calibri"/>
              </a:rPr>
              <a:t>tels </a:t>
            </a:r>
            <a:r>
              <a:rPr sz="2400" spc="-5" dirty="0">
                <a:latin typeface="Calibri"/>
                <a:cs typeface="Calibri"/>
              </a:rPr>
              <a:t>que </a:t>
            </a:r>
            <a:r>
              <a:rPr sz="2400" spc="-25" dirty="0">
                <a:latin typeface="Calibri"/>
                <a:cs typeface="Calibri"/>
              </a:rPr>
              <a:t>l’essence, </a:t>
            </a:r>
            <a:r>
              <a:rPr sz="2400" spc="-10" dirty="0">
                <a:latin typeface="Calibri"/>
                <a:cs typeface="Calibri"/>
              </a:rPr>
              <a:t>le </a:t>
            </a:r>
            <a:r>
              <a:rPr sz="2400" spc="-25" dirty="0">
                <a:latin typeface="Calibri"/>
                <a:cs typeface="Calibri"/>
              </a:rPr>
              <a:t>gazole </a:t>
            </a:r>
            <a:r>
              <a:rPr sz="2400" spc="-5" dirty="0">
                <a:latin typeface="Calibri"/>
                <a:cs typeface="Calibri"/>
              </a:rPr>
              <a:t>ou </a:t>
            </a:r>
            <a:r>
              <a:rPr sz="2400" dirty="0">
                <a:latin typeface="Calibri"/>
                <a:cs typeface="Calibri"/>
              </a:rPr>
              <a:t>le  </a:t>
            </a:r>
            <a:r>
              <a:rPr sz="2400" spc="-5" dirty="0">
                <a:latin typeface="Calibri"/>
                <a:cs typeface="Calibri"/>
              </a:rPr>
              <a:t>fioul;</a:t>
            </a:r>
            <a:endParaRPr sz="2400" dirty="0">
              <a:latin typeface="Calibri"/>
              <a:cs typeface="Calibri"/>
            </a:endParaRPr>
          </a:p>
          <a:p>
            <a:pPr marL="355600" marR="20320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  <a:tab pos="875030" algn="l"/>
                <a:tab pos="2086610" algn="l"/>
                <a:tab pos="4537710" algn="l"/>
                <a:tab pos="5154930" algn="l"/>
                <a:tab pos="5805805" algn="l"/>
                <a:tab pos="6325870" algn="l"/>
                <a:tab pos="7834630" algn="l"/>
              </a:tabLst>
            </a:pPr>
            <a:r>
              <a:rPr sz="2400" dirty="0">
                <a:latin typeface="Calibri"/>
                <a:cs typeface="Calibri"/>
              </a:rPr>
              <a:t>l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	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dui</a:t>
            </a:r>
            <a:r>
              <a:rPr sz="2400" dirty="0">
                <a:latin typeface="Calibri"/>
                <a:cs typeface="Calibri"/>
              </a:rPr>
              <a:t>ts	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n-</a:t>
            </a:r>
            <a:r>
              <a:rPr sz="2400" spc="5" dirty="0">
                <a:latin typeface="Calibri"/>
                <a:cs typeface="Calibri"/>
              </a:rPr>
              <a:t>é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é</a:t>
            </a:r>
            <a:r>
              <a:rPr sz="2400" dirty="0">
                <a:latin typeface="Calibri"/>
                <a:cs typeface="Calibri"/>
              </a:rPr>
              <a:t>tiqu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,	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s	</a:t>
            </a:r>
            <a:r>
              <a:rPr sz="2400" spc="-5" dirty="0">
                <a:latin typeface="Calibri"/>
                <a:cs typeface="Calibri"/>
              </a:rPr>
              <a:t>qu</a:t>
            </a:r>
            <a:r>
              <a:rPr sz="2400" dirty="0">
                <a:latin typeface="Calibri"/>
                <a:cs typeface="Calibri"/>
              </a:rPr>
              <a:t>e	l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	lu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rifia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,	le  </a:t>
            </a:r>
            <a:r>
              <a:rPr sz="2400" spc="-5" dirty="0">
                <a:latin typeface="Calibri"/>
                <a:cs typeface="Calibri"/>
              </a:rPr>
              <a:t>bitume </a:t>
            </a:r>
            <a:r>
              <a:rPr sz="2400" dirty="0">
                <a:latin typeface="Calibri"/>
                <a:cs typeface="Calibri"/>
              </a:rPr>
              <a:t>et les </a:t>
            </a:r>
            <a:r>
              <a:rPr sz="2400" spc="-15" dirty="0">
                <a:latin typeface="Calibri"/>
                <a:cs typeface="Calibri"/>
              </a:rPr>
              <a:t>naphtas </a:t>
            </a:r>
            <a:r>
              <a:rPr sz="2400" spc="-10" dirty="0">
                <a:latin typeface="Calibri"/>
                <a:cs typeface="Calibri"/>
              </a:rPr>
              <a:t>utilisés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pétrochimie.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5907" y="775843"/>
            <a:ext cx="20135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ORIGINE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1308353" y="1742643"/>
            <a:ext cx="23964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Les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hydrocarbures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7591" y="1742643"/>
            <a:ext cx="54578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(CnHm) </a:t>
            </a:r>
            <a:r>
              <a:rPr sz="2200" spc="-25" dirty="0">
                <a:latin typeface="Calibri"/>
                <a:cs typeface="Calibri"/>
              </a:rPr>
              <a:t>constituent </a:t>
            </a:r>
            <a:r>
              <a:rPr sz="2200" spc="-15" dirty="0">
                <a:latin typeface="Calibri"/>
                <a:cs typeface="Calibri"/>
              </a:rPr>
              <a:t>une </a:t>
            </a:r>
            <a:r>
              <a:rPr sz="2200" spc="-20" dirty="0">
                <a:latin typeface="Calibri"/>
                <a:cs typeface="Calibri"/>
              </a:rPr>
              <a:t>source </a:t>
            </a:r>
            <a:r>
              <a:rPr sz="2200" spc="-50" dirty="0">
                <a:latin typeface="Calibri"/>
                <a:cs typeface="Calibri"/>
              </a:rPr>
              <a:t>d’énergie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fossile: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algn="just">
              <a:lnSpc>
                <a:spcPct val="100000"/>
              </a:lnSpc>
              <a:spcBef>
                <a:spcPts val="95"/>
              </a:spcBef>
            </a:pPr>
            <a:r>
              <a:rPr sz="2200" b="1" spc="-35" dirty="0">
                <a:latin typeface="Calibri"/>
                <a:cs typeface="Calibri"/>
              </a:rPr>
              <a:t>Pétrole, gaz </a:t>
            </a:r>
            <a:r>
              <a:rPr sz="2200" b="1" spc="-25" dirty="0">
                <a:latin typeface="Calibri"/>
                <a:cs typeface="Calibri"/>
              </a:rPr>
              <a:t>naturel, </a:t>
            </a:r>
            <a:r>
              <a:rPr sz="2200" b="1" spc="-35" dirty="0">
                <a:latin typeface="Calibri"/>
                <a:cs typeface="Calibri"/>
              </a:rPr>
              <a:t>gaz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204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schiste.</a:t>
            </a:r>
            <a:endParaRPr sz="2200" dirty="0">
              <a:latin typeface="Calibri"/>
              <a:cs typeface="Calibri"/>
            </a:endParaRPr>
          </a:p>
          <a:p>
            <a:pPr marL="355600" marR="8255" indent="-342900" algn="just">
              <a:lnSpc>
                <a:spcPct val="79500"/>
              </a:lnSpc>
              <a:spcBef>
                <a:spcPts val="555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/>
              <a:t>Les </a:t>
            </a:r>
            <a:r>
              <a:rPr sz="2200" spc="-20" dirty="0"/>
              <a:t>combustibles fossiles sont </a:t>
            </a:r>
            <a:r>
              <a:rPr sz="2200" spc="-15" dirty="0"/>
              <a:t>riches </a:t>
            </a:r>
            <a:r>
              <a:rPr sz="2200" spc="-5" dirty="0"/>
              <a:t>en</a:t>
            </a:r>
            <a:r>
              <a:rPr sz="2200" spc="-5" dirty="0">
                <a:solidFill>
                  <a:srgbClr val="0000FF"/>
                </a:solidFill>
              </a:rPr>
              <a:t> </a:t>
            </a:r>
            <a:r>
              <a:rPr sz="22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carbone</a:t>
            </a:r>
            <a:r>
              <a:rPr sz="2200" spc="-20" dirty="0">
                <a:solidFill>
                  <a:srgbClr val="0000FF"/>
                </a:solidFill>
              </a:rPr>
              <a:t> </a:t>
            </a:r>
            <a:r>
              <a:rPr sz="2200" spc="-10" dirty="0"/>
              <a:t>sous la </a:t>
            </a:r>
            <a:r>
              <a:rPr sz="2200" spc="-25" dirty="0"/>
              <a:t>forme  </a:t>
            </a:r>
            <a:r>
              <a:rPr sz="2200" spc="-35" dirty="0"/>
              <a:t>d'</a:t>
            </a:r>
            <a:r>
              <a:rPr sz="22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hydrocarbure</a:t>
            </a:r>
            <a:r>
              <a:rPr sz="2200" spc="-35" dirty="0"/>
              <a:t>, </a:t>
            </a:r>
            <a:r>
              <a:rPr sz="2200" spc="-5" dirty="0"/>
              <a:t>ils </a:t>
            </a:r>
            <a:r>
              <a:rPr sz="2200" spc="-20" dirty="0"/>
              <a:t>sont </a:t>
            </a:r>
            <a:r>
              <a:rPr sz="2200" spc="-5" dirty="0"/>
              <a:t>issus de </a:t>
            </a:r>
            <a:r>
              <a:rPr sz="2200" spc="-10" dirty="0"/>
              <a:t>la</a:t>
            </a:r>
            <a:r>
              <a:rPr sz="2200" spc="-10" dirty="0">
                <a:solidFill>
                  <a:srgbClr val="0000FF"/>
                </a:solidFill>
              </a:rPr>
              <a:t> </a:t>
            </a:r>
            <a:r>
              <a:rPr sz="22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méthanisation</a:t>
            </a:r>
            <a:r>
              <a:rPr sz="2200" spc="-20" dirty="0">
                <a:solidFill>
                  <a:srgbClr val="0000FF"/>
                </a:solidFill>
              </a:rPr>
              <a:t> </a:t>
            </a:r>
            <a:r>
              <a:rPr sz="2200" spc="-65" dirty="0"/>
              <a:t>d’</a:t>
            </a:r>
            <a:r>
              <a:rPr sz="2200" u="heavy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être </a:t>
            </a:r>
            <a:r>
              <a:rPr sz="22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biologique </a:t>
            </a:r>
            <a:r>
              <a:rPr sz="2200" spc="-15" dirty="0"/>
              <a:t> </a:t>
            </a:r>
            <a:r>
              <a:rPr sz="2200" spc="-5" dirty="0"/>
              <a:t>en </a:t>
            </a:r>
            <a:r>
              <a:rPr sz="2200" spc="-10" dirty="0"/>
              <a:t>décomposition </a:t>
            </a:r>
            <a:r>
              <a:rPr sz="2200" spc="-15" dirty="0"/>
              <a:t>et </a:t>
            </a:r>
            <a:r>
              <a:rPr sz="2200" spc="-25" dirty="0"/>
              <a:t>enfouis </a:t>
            </a:r>
            <a:r>
              <a:rPr sz="2200" spc="-10" dirty="0"/>
              <a:t>dans </a:t>
            </a:r>
            <a:r>
              <a:rPr sz="2200" spc="-5" dirty="0"/>
              <a:t>le sol </a:t>
            </a:r>
            <a:r>
              <a:rPr sz="2200" spc="-15" dirty="0"/>
              <a:t>depuis </a:t>
            </a:r>
            <a:r>
              <a:rPr sz="2200" spc="-20" dirty="0"/>
              <a:t>plusieurs </a:t>
            </a:r>
            <a:r>
              <a:rPr sz="2200" spc="-15" dirty="0"/>
              <a:t>millions  </a:t>
            </a:r>
            <a:r>
              <a:rPr sz="2200" spc="-45" dirty="0"/>
              <a:t>d’années.</a:t>
            </a:r>
            <a:endParaRPr sz="2200" dirty="0"/>
          </a:p>
          <a:p>
            <a:pPr marL="355600" marR="5080" indent="-342900" algn="just">
              <a:lnSpc>
                <a:spcPct val="80000"/>
              </a:lnSpc>
              <a:spcBef>
                <a:spcPts val="495"/>
              </a:spcBef>
              <a:buFont typeface="Arial"/>
              <a:buChar char="•"/>
              <a:tabLst>
                <a:tab pos="355600" algn="l"/>
              </a:tabLst>
            </a:pPr>
            <a:r>
              <a:rPr sz="2200" dirty="0"/>
              <a:t>Ce </a:t>
            </a:r>
            <a:r>
              <a:rPr sz="2200" spc="-20" dirty="0"/>
              <a:t>sont </a:t>
            </a:r>
            <a:r>
              <a:rPr sz="2200" spc="-10" dirty="0"/>
              <a:t>des </a:t>
            </a:r>
            <a:r>
              <a:rPr sz="2200" spc="-20" dirty="0"/>
              <a:t>énergies </a:t>
            </a:r>
            <a:r>
              <a:rPr sz="2200" spc="-15" dirty="0"/>
              <a:t>qui </a:t>
            </a:r>
            <a:r>
              <a:rPr sz="2200" spc="-5" dirty="0"/>
              <a:t>ne </a:t>
            </a:r>
            <a:r>
              <a:rPr sz="2200" spc="-20" dirty="0"/>
              <a:t>sont </a:t>
            </a:r>
            <a:r>
              <a:rPr sz="2200" spc="-10" dirty="0"/>
              <a:t>donc pas</a:t>
            </a:r>
            <a:r>
              <a:rPr sz="2200" spc="-10" dirty="0">
                <a:solidFill>
                  <a:srgbClr val="0000FF"/>
                </a:solidFill>
              </a:rPr>
              <a:t> </a:t>
            </a:r>
            <a:r>
              <a:rPr sz="22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renouvelables</a:t>
            </a:r>
            <a:r>
              <a:rPr sz="2200" spc="-20" dirty="0"/>
              <a:t>, </a:t>
            </a:r>
            <a:r>
              <a:rPr sz="2200" spc="-5" dirty="0"/>
              <a:t>au </a:t>
            </a:r>
            <a:r>
              <a:rPr sz="2200" spc="-10" dirty="0"/>
              <a:t>même  </a:t>
            </a:r>
            <a:r>
              <a:rPr sz="2200" spc="-20" dirty="0"/>
              <a:t>titre </a:t>
            </a:r>
            <a:r>
              <a:rPr sz="2200" spc="-10" dirty="0"/>
              <a:t>que </a:t>
            </a:r>
            <a:r>
              <a:rPr sz="2200" spc="-45" dirty="0"/>
              <a:t>l’</a:t>
            </a:r>
            <a:r>
              <a:rPr sz="2200" u="heavy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énergie </a:t>
            </a:r>
            <a:r>
              <a:rPr sz="22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nucléaire</a:t>
            </a:r>
            <a:r>
              <a:rPr sz="2200" spc="-15" dirty="0"/>
              <a:t>, </a:t>
            </a:r>
            <a:r>
              <a:rPr sz="2200" spc="-20" dirty="0"/>
              <a:t>car </a:t>
            </a:r>
            <a:r>
              <a:rPr sz="2200" spc="-15" dirty="0"/>
              <a:t>leur </a:t>
            </a:r>
            <a:r>
              <a:rPr sz="2200" spc="-20" dirty="0"/>
              <a:t>reconstitution naturelle  </a:t>
            </a:r>
            <a:r>
              <a:rPr sz="2200" spc="-15" dirty="0"/>
              <a:t>demande </a:t>
            </a:r>
            <a:r>
              <a:rPr sz="2200" spc="-20" dirty="0"/>
              <a:t>beaucoup </a:t>
            </a:r>
            <a:r>
              <a:rPr sz="2200" spc="-5" dirty="0"/>
              <a:t>de </a:t>
            </a:r>
            <a:r>
              <a:rPr sz="2200" spc="-20" dirty="0"/>
              <a:t>temps </a:t>
            </a:r>
            <a:r>
              <a:rPr sz="2200" spc="-15" dirty="0"/>
              <a:t>pour </a:t>
            </a:r>
            <a:r>
              <a:rPr sz="2200" spc="-30" dirty="0"/>
              <a:t>être </a:t>
            </a:r>
            <a:r>
              <a:rPr sz="2200" spc="-25" dirty="0"/>
              <a:t>reformées </a:t>
            </a:r>
            <a:r>
              <a:rPr sz="2200" spc="-15" dirty="0"/>
              <a:t>et </a:t>
            </a:r>
            <a:r>
              <a:rPr sz="2200" spc="-25" dirty="0"/>
              <a:t>parce </a:t>
            </a:r>
            <a:r>
              <a:rPr sz="2200" spc="-15" dirty="0"/>
              <a:t>qu'elles  </a:t>
            </a:r>
            <a:r>
              <a:rPr sz="2200" spc="-20" dirty="0"/>
              <a:t>sont </a:t>
            </a:r>
            <a:r>
              <a:rPr sz="2200" spc="-10" dirty="0"/>
              <a:t>utilisées </a:t>
            </a:r>
            <a:r>
              <a:rPr sz="2200" spc="-15" dirty="0"/>
              <a:t>plus </a:t>
            </a:r>
            <a:r>
              <a:rPr sz="2200" spc="-20" dirty="0"/>
              <a:t>vite </a:t>
            </a:r>
            <a:r>
              <a:rPr sz="2200" spc="-10" dirty="0"/>
              <a:t>que le </a:t>
            </a:r>
            <a:r>
              <a:rPr sz="2200" spc="-20" dirty="0"/>
              <a:t>temps </a:t>
            </a:r>
            <a:r>
              <a:rPr sz="2200" spc="-15" dirty="0"/>
              <a:t>nécessaire </a:t>
            </a:r>
            <a:r>
              <a:rPr sz="2200" spc="-10" dirty="0"/>
              <a:t>pour la </a:t>
            </a:r>
            <a:r>
              <a:rPr sz="2200" spc="-25" dirty="0"/>
              <a:t>recréation </a:t>
            </a:r>
            <a:r>
              <a:rPr sz="2200" spc="5" dirty="0"/>
              <a:t>de  </a:t>
            </a:r>
            <a:r>
              <a:rPr sz="2200" spc="-15" dirty="0"/>
              <a:t>réserves.</a:t>
            </a:r>
            <a:endParaRPr sz="2200" dirty="0"/>
          </a:p>
          <a:p>
            <a:pPr marL="355600" marR="6985" indent="-342900" algn="just">
              <a:lnSpc>
                <a:spcPct val="80000"/>
              </a:lnSpc>
              <a:spcBef>
                <a:spcPts val="5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65" dirty="0"/>
              <a:t>L’exploitation </a:t>
            </a:r>
            <a:r>
              <a:rPr sz="2200" spc="-5" dirty="0"/>
              <a:t>de </a:t>
            </a:r>
            <a:r>
              <a:rPr sz="2200" spc="-10" dirty="0"/>
              <a:t>ces </a:t>
            </a:r>
            <a:r>
              <a:rPr sz="2200" spc="-20" dirty="0"/>
              <a:t>combustibles </a:t>
            </a:r>
            <a:r>
              <a:rPr sz="2200" spc="-15" dirty="0"/>
              <a:t>est </a:t>
            </a:r>
            <a:r>
              <a:rPr sz="2200" spc="-5" dirty="0"/>
              <a:t>à </a:t>
            </a:r>
            <a:r>
              <a:rPr sz="2200" spc="-45" dirty="0"/>
              <a:t>l’origine </a:t>
            </a:r>
            <a:r>
              <a:rPr sz="2200" spc="-15" dirty="0"/>
              <a:t>des </a:t>
            </a:r>
            <a:r>
              <a:rPr sz="2200" spc="-20" dirty="0"/>
              <a:t>problèmes  </a:t>
            </a:r>
            <a:r>
              <a:rPr sz="2200" spc="-25" dirty="0"/>
              <a:t>environnementaux </a:t>
            </a:r>
            <a:r>
              <a:rPr sz="2200" spc="-30" dirty="0"/>
              <a:t>relatifs </a:t>
            </a:r>
            <a:r>
              <a:rPr sz="2200" spc="-5" dirty="0"/>
              <a:t>aux</a:t>
            </a:r>
            <a:r>
              <a:rPr sz="2200" spc="-5" dirty="0">
                <a:solidFill>
                  <a:srgbClr val="0000FF"/>
                </a:solidFill>
              </a:rPr>
              <a:t> </a:t>
            </a:r>
            <a:r>
              <a:rPr sz="22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perturbations </a:t>
            </a:r>
            <a:r>
              <a:rPr sz="22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écologiques</a:t>
            </a:r>
            <a:r>
              <a:rPr sz="2200" spc="-15" dirty="0">
                <a:solidFill>
                  <a:srgbClr val="0000FF"/>
                </a:solidFill>
              </a:rPr>
              <a:t> </a:t>
            </a:r>
            <a:r>
              <a:rPr sz="2200" spc="-10" dirty="0"/>
              <a:t>liés </a:t>
            </a:r>
            <a:r>
              <a:rPr sz="2200" spc="-5" dirty="0"/>
              <a:t>à </a:t>
            </a:r>
            <a:r>
              <a:rPr sz="2200" spc="-20" dirty="0"/>
              <a:t>leur  </a:t>
            </a:r>
            <a:r>
              <a:rPr sz="2200" spc="-25" dirty="0"/>
              <a:t>extraction </a:t>
            </a:r>
            <a:r>
              <a:rPr sz="2200" spc="-10" dirty="0"/>
              <a:t>et </a:t>
            </a:r>
            <a:r>
              <a:rPr sz="2200" spc="-5" dirty="0"/>
              <a:t>à </a:t>
            </a:r>
            <a:r>
              <a:rPr sz="2200" spc="-15" dirty="0"/>
              <a:t>leur</a:t>
            </a:r>
            <a:r>
              <a:rPr sz="2200" spc="-15" dirty="0">
                <a:solidFill>
                  <a:srgbClr val="0000FF"/>
                </a:solidFill>
              </a:rPr>
              <a:t> </a:t>
            </a:r>
            <a:r>
              <a:rPr sz="22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utilisation</a:t>
            </a:r>
            <a:r>
              <a:rPr sz="2200" spc="-20" dirty="0"/>
              <a:t>, </a:t>
            </a:r>
            <a:r>
              <a:rPr sz="2200" spc="-35" dirty="0"/>
              <a:t>avec </a:t>
            </a:r>
            <a:r>
              <a:rPr sz="2200" spc="-5" dirty="0"/>
              <a:t>le</a:t>
            </a:r>
            <a:r>
              <a:rPr sz="2200" spc="-5" dirty="0">
                <a:solidFill>
                  <a:srgbClr val="0000FF"/>
                </a:solidFill>
              </a:rPr>
              <a:t> </a:t>
            </a:r>
            <a:r>
              <a:rPr sz="22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réchauffement </a:t>
            </a:r>
            <a:r>
              <a:rPr sz="22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climatique</a:t>
            </a:r>
            <a:r>
              <a:rPr sz="2200" spc="-20" dirty="0">
                <a:solidFill>
                  <a:srgbClr val="0000FF"/>
                </a:solidFill>
              </a:rPr>
              <a:t> </a:t>
            </a:r>
            <a:r>
              <a:rPr sz="2200" spc="-10" dirty="0"/>
              <a:t>qui  </a:t>
            </a:r>
            <a:r>
              <a:rPr sz="2200" spc="-25" dirty="0"/>
              <a:t>seraient </a:t>
            </a:r>
            <a:r>
              <a:rPr sz="2200" spc="-15" dirty="0"/>
              <a:t>responsables des</a:t>
            </a:r>
            <a:r>
              <a:rPr sz="2200" spc="-15" dirty="0">
                <a:solidFill>
                  <a:srgbClr val="0000FF"/>
                </a:solidFill>
              </a:rPr>
              <a:t> </a:t>
            </a:r>
            <a:r>
              <a:rPr sz="22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gaz </a:t>
            </a:r>
            <a:r>
              <a:rPr sz="2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à </a:t>
            </a:r>
            <a:r>
              <a:rPr sz="2200" u="heavy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effet </a:t>
            </a:r>
            <a:r>
              <a:rPr sz="2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de </a:t>
            </a:r>
            <a:r>
              <a:rPr sz="22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serre</a:t>
            </a:r>
            <a:r>
              <a:rPr sz="2200" spc="-20" dirty="0">
                <a:solidFill>
                  <a:srgbClr val="0000FF"/>
                </a:solidFill>
              </a:rPr>
              <a:t> </a:t>
            </a:r>
            <a:r>
              <a:rPr sz="2200" spc="-20" dirty="0"/>
              <a:t>tels </a:t>
            </a:r>
            <a:r>
              <a:rPr sz="2200" spc="-10" dirty="0"/>
              <a:t>que </a:t>
            </a:r>
            <a:r>
              <a:rPr sz="2200" spc="-5" dirty="0"/>
              <a:t>le </a:t>
            </a:r>
            <a:r>
              <a:rPr sz="2200" spc="-15" dirty="0"/>
              <a:t>CO2 </a:t>
            </a:r>
            <a:r>
              <a:rPr sz="2200" spc="-5" dirty="0"/>
              <a:t>émis  </a:t>
            </a:r>
            <a:r>
              <a:rPr sz="2200" spc="-10" dirty="0"/>
              <a:t>par </a:t>
            </a:r>
            <a:r>
              <a:rPr sz="2200" spc="-15" dirty="0"/>
              <a:t>leur</a:t>
            </a:r>
            <a:r>
              <a:rPr sz="2200" spc="-40" dirty="0">
                <a:solidFill>
                  <a:srgbClr val="0000FF"/>
                </a:solidFill>
              </a:rPr>
              <a:t> </a:t>
            </a:r>
            <a:r>
              <a:rPr sz="22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combustion</a:t>
            </a:r>
            <a:r>
              <a:rPr sz="2200" spc="-20" dirty="0"/>
              <a:t>.</a:t>
            </a:r>
            <a:endParaRPr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6117" y="752601"/>
            <a:ext cx="46297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0" dirty="0">
                <a:latin typeface="Calibri"/>
                <a:cs typeface="Calibri"/>
              </a:rPr>
              <a:t>Raffinage </a:t>
            </a:r>
            <a:r>
              <a:rPr sz="4400" b="0" dirty="0">
                <a:latin typeface="Calibri"/>
                <a:cs typeface="Calibri"/>
              </a:rPr>
              <a:t>du</a:t>
            </a:r>
            <a:r>
              <a:rPr sz="4400" b="0" spc="-190" dirty="0">
                <a:latin typeface="Calibri"/>
                <a:cs typeface="Calibri"/>
              </a:rPr>
              <a:t> </a:t>
            </a:r>
            <a:r>
              <a:rPr sz="4400" b="0" spc="-15" dirty="0">
                <a:latin typeface="Calibri"/>
                <a:cs typeface="Calibri"/>
              </a:rPr>
              <a:t>pétrole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0650" y="1882902"/>
            <a:ext cx="808355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dirty="0">
                <a:latin typeface="Calibri"/>
                <a:cs typeface="Calibri"/>
              </a:rPr>
              <a:t>Le </a:t>
            </a:r>
            <a:r>
              <a:rPr sz="3600" b="1" spc="-40" dirty="0">
                <a:latin typeface="Calibri"/>
                <a:cs typeface="Calibri"/>
              </a:rPr>
              <a:t>raffinage </a:t>
            </a:r>
            <a:r>
              <a:rPr sz="3600" dirty="0">
                <a:latin typeface="Calibri"/>
                <a:cs typeface="Calibri"/>
              </a:rPr>
              <a:t>du </a:t>
            </a:r>
            <a:r>
              <a:rPr sz="3600" spc="-35" dirty="0">
                <a:latin typeface="Calibri"/>
                <a:cs typeface="Calibri"/>
              </a:rPr>
              <a:t>pétrole est </a:t>
            </a:r>
            <a:r>
              <a:rPr sz="3600" dirty="0">
                <a:latin typeface="Calibri"/>
                <a:cs typeface="Calibri"/>
              </a:rPr>
              <a:t>un </a:t>
            </a:r>
            <a:r>
              <a:rPr sz="3600" spc="-25" dirty="0">
                <a:latin typeface="Calibri"/>
                <a:cs typeface="Calibri"/>
              </a:rPr>
              <a:t>procédé  </a:t>
            </a:r>
            <a:r>
              <a:rPr sz="3600" spc="-20" dirty="0">
                <a:latin typeface="Calibri"/>
                <a:cs typeface="Calibri"/>
              </a:rPr>
              <a:t>industriel </a:t>
            </a:r>
            <a:r>
              <a:rPr sz="3600" spc="-5" dirty="0">
                <a:latin typeface="Calibri"/>
                <a:cs typeface="Calibri"/>
              </a:rPr>
              <a:t>qui </a:t>
            </a:r>
            <a:r>
              <a:rPr sz="3600" spc="-15" dirty="0">
                <a:latin typeface="Calibri"/>
                <a:cs typeface="Calibri"/>
              </a:rPr>
              <a:t>permet </a:t>
            </a:r>
            <a:r>
              <a:rPr sz="3600" dirty="0">
                <a:latin typeface="Calibri"/>
                <a:cs typeface="Calibri"/>
              </a:rPr>
              <a:t>de </a:t>
            </a:r>
            <a:r>
              <a:rPr sz="3600" spc="-45" dirty="0">
                <a:latin typeface="Calibri"/>
                <a:cs typeface="Calibri"/>
              </a:rPr>
              <a:t>transformer</a:t>
            </a:r>
            <a:r>
              <a:rPr sz="36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6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le  </a:t>
            </a:r>
            <a:r>
              <a:rPr sz="36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pétrole</a:t>
            </a:r>
            <a:r>
              <a:rPr sz="36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brut </a:t>
            </a:r>
            <a:r>
              <a:rPr sz="3600" spc="-15" dirty="0">
                <a:latin typeface="Calibri"/>
                <a:cs typeface="Calibri"/>
              </a:rPr>
              <a:t>en </a:t>
            </a:r>
            <a:r>
              <a:rPr sz="3600" spc="-50" dirty="0">
                <a:latin typeface="Calibri"/>
                <a:cs typeface="Calibri"/>
              </a:rPr>
              <a:t>différents </a:t>
            </a:r>
            <a:r>
              <a:rPr sz="3600" spc="-25" dirty="0">
                <a:latin typeface="Calibri"/>
                <a:cs typeface="Calibri"/>
              </a:rPr>
              <a:t>produits </a:t>
            </a:r>
            <a:r>
              <a:rPr sz="3600" spc="-30" dirty="0">
                <a:latin typeface="Calibri"/>
                <a:cs typeface="Calibri"/>
              </a:rPr>
              <a:t>tels  </a:t>
            </a:r>
            <a:r>
              <a:rPr sz="3600" dirty="0">
                <a:latin typeface="Calibri"/>
                <a:cs typeface="Calibri"/>
              </a:rPr>
              <a:t>que </a:t>
            </a:r>
            <a:r>
              <a:rPr sz="3600" spc="-60" dirty="0">
                <a:latin typeface="Calibri"/>
                <a:cs typeface="Calibri"/>
              </a:rPr>
              <a:t>l’essence, </a:t>
            </a:r>
            <a:r>
              <a:rPr sz="3600" dirty="0">
                <a:latin typeface="Calibri"/>
                <a:cs typeface="Calibri"/>
              </a:rPr>
              <a:t>le </a:t>
            </a:r>
            <a:r>
              <a:rPr sz="3600" spc="-5" dirty="0">
                <a:latin typeface="Calibri"/>
                <a:cs typeface="Calibri"/>
              </a:rPr>
              <a:t>fioul </a:t>
            </a:r>
            <a:r>
              <a:rPr sz="3600" spc="-20" dirty="0">
                <a:latin typeface="Calibri"/>
                <a:cs typeface="Calibri"/>
              </a:rPr>
              <a:t>lourd </a:t>
            </a:r>
            <a:r>
              <a:rPr sz="3600" dirty="0">
                <a:latin typeface="Calibri"/>
                <a:cs typeface="Calibri"/>
              </a:rPr>
              <a:t>ou le</a:t>
            </a:r>
            <a:r>
              <a:rPr sz="3600" spc="-204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naphta.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3550" y="4736338"/>
            <a:ext cx="678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57070" algn="l"/>
                <a:tab pos="3707129" algn="l"/>
                <a:tab pos="4621530" algn="l"/>
                <a:tab pos="6395720" algn="l"/>
              </a:tabLst>
            </a:pPr>
            <a:r>
              <a:rPr sz="3600" dirty="0">
                <a:latin typeface="Calibri"/>
                <a:cs typeface="Calibri"/>
              </a:rPr>
              <a:t>di</a:t>
            </a:r>
            <a:r>
              <a:rPr sz="3600" spc="-80" dirty="0">
                <a:latin typeface="Calibri"/>
                <a:cs typeface="Calibri"/>
              </a:rPr>
              <a:t>v</a:t>
            </a:r>
            <a:r>
              <a:rPr sz="3600" spc="-5" dirty="0">
                <a:latin typeface="Calibri"/>
                <a:cs typeface="Calibri"/>
              </a:rPr>
              <a:t>e</a:t>
            </a:r>
            <a:r>
              <a:rPr sz="3600" spc="-120" dirty="0">
                <a:latin typeface="Calibri"/>
                <a:cs typeface="Calibri"/>
              </a:rPr>
              <a:t>r</a:t>
            </a:r>
            <a:r>
              <a:rPr sz="3600" spc="-5" dirty="0">
                <a:latin typeface="Calibri"/>
                <a:cs typeface="Calibri"/>
              </a:rPr>
              <a:t>se</a:t>
            </a:r>
            <a:r>
              <a:rPr sz="3600" dirty="0">
                <a:latin typeface="Calibri"/>
                <a:cs typeface="Calibri"/>
              </a:rPr>
              <a:t>s	</a:t>
            </a:r>
            <a:r>
              <a:rPr sz="3600" spc="-50" dirty="0">
                <a:latin typeface="Calibri"/>
                <a:cs typeface="Calibri"/>
              </a:rPr>
              <a:t>c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spc="-10" dirty="0">
                <a:latin typeface="Calibri"/>
                <a:cs typeface="Calibri"/>
              </a:rPr>
              <a:t>up</a:t>
            </a:r>
            <a:r>
              <a:rPr sz="3600" spc="-5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s	du	p</a:t>
            </a:r>
            <a:r>
              <a:rPr sz="3600" spc="-65" dirty="0">
                <a:latin typeface="Calibri"/>
                <a:cs typeface="Calibri"/>
              </a:rPr>
              <a:t>é</a:t>
            </a:r>
            <a:r>
              <a:rPr sz="3600" spc="-30" dirty="0">
                <a:latin typeface="Calibri"/>
                <a:cs typeface="Calibri"/>
              </a:rPr>
              <a:t>t</a:t>
            </a:r>
            <a:r>
              <a:rPr sz="3600" spc="-120" dirty="0">
                <a:latin typeface="Calibri"/>
                <a:cs typeface="Calibri"/>
              </a:rPr>
              <a:t>r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spc="-15" dirty="0">
                <a:latin typeface="Calibri"/>
                <a:cs typeface="Calibri"/>
              </a:rPr>
              <a:t>l</a:t>
            </a:r>
            <a:r>
              <a:rPr sz="3600" dirty="0">
                <a:latin typeface="Calibri"/>
                <a:cs typeface="Calibri"/>
              </a:rPr>
              <a:t>e	</a:t>
            </a:r>
            <a:r>
              <a:rPr sz="3600" spc="-65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1986" y="4187139"/>
            <a:ext cx="80606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5715" indent="-342900" algn="r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42900" algn="l"/>
                <a:tab pos="1144270" algn="l"/>
                <a:tab pos="3226435" algn="l"/>
                <a:tab pos="5120640" algn="l"/>
                <a:tab pos="5730875" algn="l"/>
                <a:tab pos="7524750" algn="l"/>
              </a:tabLst>
            </a:pPr>
            <a:r>
              <a:rPr sz="3600" b="1" dirty="0">
                <a:latin typeface="Calibri"/>
                <a:cs typeface="Calibri"/>
              </a:rPr>
              <a:t>Le	</a:t>
            </a:r>
            <a:r>
              <a:rPr sz="3600" b="1" spc="-165" dirty="0">
                <a:latin typeface="Calibri"/>
                <a:cs typeface="Calibri"/>
              </a:rPr>
              <a:t>r</a:t>
            </a:r>
            <a:r>
              <a:rPr sz="3600" b="1" spc="-55" dirty="0">
                <a:latin typeface="Calibri"/>
                <a:cs typeface="Calibri"/>
              </a:rPr>
              <a:t>a</a:t>
            </a:r>
            <a:r>
              <a:rPr sz="3600" b="1" dirty="0">
                <a:latin typeface="Calibri"/>
                <a:cs typeface="Calibri"/>
              </a:rPr>
              <a:t>ffi</a:t>
            </a:r>
            <a:r>
              <a:rPr sz="3600" b="1" spc="-5" dirty="0">
                <a:latin typeface="Calibri"/>
                <a:cs typeface="Calibri"/>
              </a:rPr>
              <a:t>na</a:t>
            </a:r>
            <a:r>
              <a:rPr sz="3600" b="1" spc="-80" dirty="0">
                <a:latin typeface="Calibri"/>
                <a:cs typeface="Calibri"/>
              </a:rPr>
              <a:t>g</a:t>
            </a:r>
            <a:r>
              <a:rPr sz="3600" b="1" dirty="0">
                <a:latin typeface="Calibri"/>
                <a:cs typeface="Calibri"/>
              </a:rPr>
              <a:t>e	</a:t>
            </a:r>
            <a:r>
              <a:rPr sz="3600" spc="-50" dirty="0">
                <a:latin typeface="Calibri"/>
                <a:cs typeface="Calibri"/>
              </a:rPr>
              <a:t>c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dirty="0">
                <a:latin typeface="Calibri"/>
                <a:cs typeface="Calibri"/>
              </a:rPr>
              <a:t>n</a:t>
            </a:r>
            <a:r>
              <a:rPr sz="3600" spc="-5" dirty="0">
                <a:latin typeface="Calibri"/>
                <a:cs typeface="Calibri"/>
              </a:rPr>
              <a:t>s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-90" dirty="0">
                <a:latin typeface="Calibri"/>
                <a:cs typeface="Calibri"/>
              </a:rPr>
              <a:t>s</a:t>
            </a:r>
            <a:r>
              <a:rPr sz="3600" spc="-9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e	à	</a:t>
            </a:r>
            <a:r>
              <a:rPr sz="3600" spc="-5" dirty="0">
                <a:latin typeface="Calibri"/>
                <a:cs typeface="Calibri"/>
              </a:rPr>
              <a:t>sé</a:t>
            </a:r>
            <a:r>
              <a:rPr sz="3600" dirty="0">
                <a:latin typeface="Calibri"/>
                <a:cs typeface="Calibri"/>
              </a:rPr>
              <a:t>p</a:t>
            </a:r>
            <a:r>
              <a:rPr sz="3600" spc="-10" dirty="0">
                <a:latin typeface="Calibri"/>
                <a:cs typeface="Calibri"/>
              </a:rPr>
              <a:t>a</a:t>
            </a:r>
            <a:r>
              <a:rPr sz="3600" spc="-95" dirty="0">
                <a:latin typeface="Calibri"/>
                <a:cs typeface="Calibri"/>
              </a:rPr>
              <a:t>r</a:t>
            </a:r>
            <a:r>
              <a:rPr sz="3600" spc="-30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r	</a:t>
            </a:r>
            <a:r>
              <a:rPr sz="3600" spc="-15" dirty="0">
                <a:latin typeface="Calibri"/>
                <a:cs typeface="Calibri"/>
              </a:rPr>
              <a:t>l</a:t>
            </a:r>
            <a:r>
              <a:rPr sz="3600" spc="-5" dirty="0">
                <a:latin typeface="Calibri"/>
                <a:cs typeface="Calibri"/>
              </a:rPr>
              <a:t>es</a:t>
            </a:r>
            <a:endParaRPr sz="36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latin typeface="Calibri"/>
                <a:cs typeface="Calibri"/>
              </a:rPr>
              <a:t>les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33550" y="5284978"/>
            <a:ext cx="77069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490470" algn="l"/>
                <a:tab pos="3215005" algn="l"/>
                <a:tab pos="5020945" algn="l"/>
              </a:tabLst>
            </a:pPr>
            <a:r>
              <a:rPr sz="3600" spc="-20" dirty="0">
                <a:latin typeface="Calibri"/>
                <a:cs typeface="Calibri"/>
              </a:rPr>
              <a:t>t</a:t>
            </a:r>
            <a:r>
              <a:rPr sz="3600" spc="-140" dirty="0">
                <a:latin typeface="Calibri"/>
                <a:cs typeface="Calibri"/>
              </a:rPr>
              <a:t>r</a:t>
            </a:r>
            <a:r>
              <a:rPr sz="3600" spc="-10" dirty="0">
                <a:latin typeface="Calibri"/>
                <a:cs typeface="Calibri"/>
              </a:rPr>
              <a:t>a</a:t>
            </a:r>
            <a:r>
              <a:rPr sz="3600" dirty="0">
                <a:latin typeface="Calibri"/>
                <a:cs typeface="Calibri"/>
              </a:rPr>
              <a:t>n</a:t>
            </a:r>
            <a:r>
              <a:rPr sz="3600" spc="-80" dirty="0">
                <a:latin typeface="Calibri"/>
                <a:cs typeface="Calibri"/>
              </a:rPr>
              <a:t>s</a:t>
            </a:r>
            <a:r>
              <a:rPr sz="3600" spc="-140" dirty="0">
                <a:latin typeface="Calibri"/>
                <a:cs typeface="Calibri"/>
              </a:rPr>
              <a:t>f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dirty="0">
                <a:latin typeface="Calibri"/>
                <a:cs typeface="Calibri"/>
              </a:rPr>
              <a:t>rm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r	</a:t>
            </a:r>
            <a:r>
              <a:rPr sz="3600" spc="-30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n	p</a:t>
            </a:r>
            <a:r>
              <a:rPr sz="3600" spc="-120" dirty="0">
                <a:latin typeface="Calibri"/>
                <a:cs typeface="Calibri"/>
              </a:rPr>
              <a:t>r</a:t>
            </a:r>
            <a:r>
              <a:rPr sz="3600" spc="-30" dirty="0">
                <a:latin typeface="Calibri"/>
                <a:cs typeface="Calibri"/>
              </a:rPr>
              <a:t>o</a:t>
            </a:r>
            <a:r>
              <a:rPr sz="3600" dirty="0">
                <a:latin typeface="Calibri"/>
                <a:cs typeface="Calibri"/>
              </a:rPr>
              <a:t>d</a:t>
            </a:r>
            <a:r>
              <a:rPr sz="3600" spc="-5" dirty="0">
                <a:latin typeface="Calibri"/>
                <a:cs typeface="Calibri"/>
              </a:rPr>
              <a:t>u</a:t>
            </a:r>
            <a:r>
              <a:rPr sz="3600" spc="-20" dirty="0">
                <a:latin typeface="Calibri"/>
                <a:cs typeface="Calibri"/>
              </a:rPr>
              <a:t>i</a:t>
            </a:r>
            <a:r>
              <a:rPr sz="3600" spc="-1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s	i</a:t>
            </a:r>
            <a:r>
              <a:rPr sz="3600" spc="-65" dirty="0">
                <a:latin typeface="Calibri"/>
                <a:cs typeface="Calibri"/>
              </a:rPr>
              <a:t>n</a:t>
            </a:r>
            <a:r>
              <a:rPr sz="3600" spc="-90" dirty="0">
                <a:latin typeface="Calibri"/>
                <a:cs typeface="Calibri"/>
              </a:rPr>
              <a:t>t</a:t>
            </a:r>
            <a:r>
              <a:rPr sz="3600" spc="-5" dirty="0">
                <a:latin typeface="Calibri"/>
                <a:cs typeface="Calibri"/>
              </a:rPr>
              <a:t>e</a:t>
            </a:r>
            <a:r>
              <a:rPr sz="3600" spc="-10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m</a:t>
            </a:r>
            <a:r>
              <a:rPr sz="3600" spc="-5" dirty="0">
                <a:latin typeface="Calibri"/>
                <a:cs typeface="Calibri"/>
              </a:rPr>
              <a:t>é</a:t>
            </a:r>
            <a:r>
              <a:rPr sz="3600" spc="-10" dirty="0">
                <a:latin typeface="Calibri"/>
                <a:cs typeface="Calibri"/>
              </a:rPr>
              <a:t>d</a:t>
            </a:r>
            <a:r>
              <a:rPr sz="3600" spc="-15" dirty="0">
                <a:latin typeface="Calibri"/>
                <a:cs typeface="Calibri"/>
              </a:rPr>
              <a:t>i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25" dirty="0">
                <a:latin typeface="Calibri"/>
                <a:cs typeface="Calibri"/>
              </a:rPr>
              <a:t>i</a:t>
            </a:r>
            <a:r>
              <a:rPr sz="3600" spc="-105" dirty="0">
                <a:latin typeface="Calibri"/>
                <a:cs typeface="Calibri"/>
              </a:rPr>
              <a:t>r</a:t>
            </a:r>
            <a:r>
              <a:rPr sz="3600" spc="-15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s  </a:t>
            </a:r>
            <a:r>
              <a:rPr sz="3600" spc="-25" dirty="0">
                <a:latin typeface="Calibri"/>
                <a:cs typeface="Calibri"/>
              </a:rPr>
              <a:t>et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commerciaux.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2250</Words>
  <Application>Microsoft Office PowerPoint</Application>
  <PresentationFormat>Personnalisé</PresentationFormat>
  <Paragraphs>178</Paragraphs>
  <Slides>41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7" baseType="lpstr">
      <vt:lpstr>Arial</vt:lpstr>
      <vt:lpstr>Bookman Old Style</vt:lpstr>
      <vt:lpstr>Calibri</vt:lpstr>
      <vt:lpstr>Times New Roman</vt:lpstr>
      <vt:lpstr>Wingdings</vt:lpstr>
      <vt:lpstr>Office Theme</vt:lpstr>
      <vt:lpstr>LES METIERS  EN SCIENCES ET TECHNOLOGIE</vt:lpstr>
      <vt:lpstr>Chapitre II</vt:lpstr>
      <vt:lpstr>Introduction au Génie des procédés</vt:lpstr>
      <vt:lpstr>Présentation PowerPoint</vt:lpstr>
      <vt:lpstr>Rôle du spécialiste en génie des  procédés</vt:lpstr>
      <vt:lpstr>Hydrocarbures et industrie  pétrochimiques</vt:lpstr>
      <vt:lpstr>Pétrole</vt:lpstr>
      <vt:lpstr>ORIGINE</vt:lpstr>
      <vt:lpstr>Raffinage du pétrole</vt:lpstr>
      <vt:lpstr>Pétrochimie</vt:lpstr>
      <vt:lpstr>Exploitation des hydrocarbures</vt:lpstr>
      <vt:lpstr>Extraction- Pétrole</vt:lpstr>
      <vt:lpstr>Extraction Gaz</vt:lpstr>
      <vt:lpstr>Transport Par Pipelines</vt:lpstr>
      <vt:lpstr>Présentation PowerPoint</vt:lpstr>
      <vt:lpstr>Pipe MEDGAZ</vt:lpstr>
      <vt:lpstr>Pipe GALSI</vt:lpstr>
      <vt:lpstr>Stations de Pompage &amp; Compression</vt:lpstr>
      <vt:lpstr>Station de Compression du Gaz</vt:lpstr>
      <vt:lpstr>Transport Par Voie Maritime</vt:lpstr>
      <vt:lpstr>Présentation PowerPoint</vt:lpstr>
      <vt:lpstr>La distillation</vt:lpstr>
      <vt:lpstr>Présentation PowerPoint</vt:lpstr>
      <vt:lpstr>Procédés de conversion</vt:lpstr>
      <vt:lpstr>Vapocraquage</vt:lpstr>
      <vt:lpstr>Présentation PowerPoint</vt:lpstr>
      <vt:lpstr>Hygiène sécurité</vt:lpstr>
      <vt:lpstr>Hygiène, Sécurité et Environnement  (HSE)</vt:lpstr>
      <vt:lpstr>Description du métier</vt:lpstr>
      <vt:lpstr>Présentation PowerPoint</vt:lpstr>
      <vt:lpstr>Débouchés</vt:lpstr>
      <vt:lpstr>Présentation PowerPoint</vt:lpstr>
      <vt:lpstr>Responsable hygiène, sécurité,  environnement</vt:lpstr>
      <vt:lpstr>Présentation PowerPoint</vt:lpstr>
      <vt:lpstr>Présentation PowerPoint</vt:lpstr>
      <vt:lpstr>Les principaux risques</vt:lpstr>
      <vt:lpstr>Le coût de la politique HSE</vt:lpstr>
      <vt:lpstr>Présentation PowerPoint</vt:lpstr>
      <vt:lpstr>Les outils juridiques</vt:lpstr>
      <vt:lpstr>Présentation PowerPoint</vt:lpstr>
      <vt:lpstr>FIN PROGRAMME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METIERS  EN SCIENCES ET TECHNOLOGIE</dc:title>
  <dc:creator>BOUBAKER</dc:creator>
  <cp:lastModifiedBy>ASUS</cp:lastModifiedBy>
  <cp:revision>17</cp:revision>
  <dcterms:created xsi:type="dcterms:W3CDTF">2020-04-01T17:32:46Z</dcterms:created>
  <dcterms:modified xsi:type="dcterms:W3CDTF">2021-05-14T19:43:47Z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2017-12-01T00:00:00Z</vt:filetime>
  </property>
  <property fmtid="{D5CDD505-2E9C-101B-9397-08002B2CF9AE}" pid="3" name="Creator">
    <vt:lpwstr>Microsoft® PowerPoint® 2013</vt:lpwstr>
  </property>
  <property fmtid="{D5CDD505-2E9C-101B-9397-08002B2CF9AE}" pid="4" name="LastSaved">
    <vt:filetime>2020-04-01T00:00:00Z</vt:filetime>
  </property>
</Properties>
</file>